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2101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19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6249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604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097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2036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3673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8206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598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465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5235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795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419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33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491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1883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246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4360630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700" r:id="rId12"/>
    <p:sldLayoutId id="2147483695" r:id="rId13"/>
    <p:sldLayoutId id="2147483696" r:id="rId14"/>
    <p:sldLayoutId id="2147483697" r:id="rId15"/>
    <p:sldLayoutId id="2147483698" r:id="rId16"/>
    <p:sldLayoutId id="2147483699"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2C87-4482-4DCF-8219-8A3DF295A166}"/>
              </a:ext>
            </a:extLst>
          </p:cNvPr>
          <p:cNvSpPr>
            <a:spLocks noGrp="1"/>
          </p:cNvSpPr>
          <p:nvPr>
            <p:ph type="ctrTitle"/>
          </p:nvPr>
        </p:nvSpPr>
        <p:spPr>
          <a:xfrm>
            <a:off x="861791" y="835383"/>
            <a:ext cx="3426124" cy="3559064"/>
          </a:xfrm>
        </p:spPr>
        <p:txBody>
          <a:bodyPr>
            <a:normAutofit/>
          </a:bodyPr>
          <a:lstStyle/>
          <a:p>
            <a:pPr algn="l"/>
            <a:r>
              <a:rPr lang="en-US" sz="4200" dirty="0" err="1"/>
              <a:t>eTraffic</a:t>
            </a:r>
            <a:r>
              <a:rPr lang="en-US" sz="4200" dirty="0"/>
              <a:t> Police</a:t>
            </a:r>
          </a:p>
        </p:txBody>
      </p:sp>
      <p:pic>
        <p:nvPicPr>
          <p:cNvPr id="8" name="Picture 7">
            <a:extLst>
              <a:ext uri="{FF2B5EF4-FFF2-40B4-BE49-F238E27FC236}">
                <a16:creationId xmlns:a16="http://schemas.microsoft.com/office/drawing/2014/main" id="{11AA1889-E759-4C1D-BF87-9300D70F6D68}"/>
              </a:ext>
            </a:extLst>
          </p:cNvPr>
          <p:cNvPicPr>
            <a:picLocks noChangeAspect="1"/>
          </p:cNvPicPr>
          <p:nvPr/>
        </p:nvPicPr>
        <p:blipFill>
          <a:blip r:embed="rId3"/>
          <a:stretch>
            <a:fillRect/>
          </a:stretch>
        </p:blipFill>
        <p:spPr>
          <a:xfrm>
            <a:off x="5703257" y="609600"/>
            <a:ext cx="5439783" cy="5638800"/>
          </a:xfrm>
          <a:prstGeom prst="rect">
            <a:avLst/>
          </a:prstGeom>
        </p:spPr>
      </p:pic>
    </p:spTree>
    <p:extLst>
      <p:ext uri="{BB962C8B-B14F-4D97-AF65-F5344CB8AC3E}">
        <p14:creationId xmlns:p14="http://schemas.microsoft.com/office/powerpoint/2010/main" val="9268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584A-6C35-443B-9DB9-4A94EA2EDF9A}"/>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6000" dirty="0"/>
              <a:t> Thank You!</a:t>
            </a:r>
          </a:p>
        </p:txBody>
      </p:sp>
    </p:spTree>
    <p:extLst>
      <p:ext uri="{BB962C8B-B14F-4D97-AF65-F5344CB8AC3E}">
        <p14:creationId xmlns:p14="http://schemas.microsoft.com/office/powerpoint/2010/main" val="25383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1A4A0-1F79-431D-8E47-4E691399E059}"/>
              </a:ext>
            </a:extLst>
          </p:cNvPr>
          <p:cNvSpPr>
            <a:spLocks noGrp="1"/>
          </p:cNvSpPr>
          <p:nvPr>
            <p:ph type="title"/>
          </p:nvPr>
        </p:nvSpPr>
        <p:spPr>
          <a:xfrm>
            <a:off x="913795" y="609600"/>
            <a:ext cx="10353762" cy="1164772"/>
          </a:xfrm>
        </p:spPr>
        <p:txBody>
          <a:bodyPr>
            <a:normAutofit/>
          </a:bodyPr>
          <a:lstStyle/>
          <a:p>
            <a:r>
              <a:rPr lang="en-US"/>
              <a:t>Introduction</a:t>
            </a:r>
          </a:p>
        </p:txBody>
      </p:sp>
      <p:pic>
        <p:nvPicPr>
          <p:cNvPr id="13"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E7D6AFD4-C522-4F46-9F4A-172850EDCA8C}"/>
              </a:ext>
            </a:extLst>
          </p:cNvPr>
          <p:cNvSpPr>
            <a:spLocks noGrp="1"/>
          </p:cNvSpPr>
          <p:nvPr>
            <p:ph idx="1"/>
          </p:nvPr>
        </p:nvSpPr>
        <p:spPr>
          <a:xfrm>
            <a:off x="1235528" y="2481943"/>
            <a:ext cx="9710296" cy="3309258"/>
          </a:xfrm>
        </p:spPr>
        <p:txBody>
          <a:bodyPr>
            <a:normAutofit/>
          </a:bodyPr>
          <a:lstStyle/>
          <a:p>
            <a:pPr marL="36900" indent="0" algn="ctr">
              <a:lnSpc>
                <a:spcPct val="100000"/>
              </a:lnSpc>
              <a:buNone/>
            </a:pPr>
            <a:r>
              <a:rPr lang="en-US" sz="1600" dirty="0">
                <a:effectLst/>
                <a:latin typeface="Roboto" panose="02000000000000000000" pitchFamily="2" charset="0"/>
              </a:rPr>
              <a:t>“</a:t>
            </a:r>
            <a:r>
              <a:rPr lang="en-US" sz="1600" dirty="0" err="1">
                <a:effectLst/>
                <a:latin typeface="Roboto" panose="02000000000000000000" pitchFamily="2" charset="0"/>
              </a:rPr>
              <a:t>eTraffic</a:t>
            </a:r>
            <a:r>
              <a:rPr lang="en-US" sz="1600" dirty="0">
                <a:effectLst/>
                <a:latin typeface="Roboto" panose="02000000000000000000" pitchFamily="2" charset="0"/>
              </a:rPr>
              <a:t> Police” is an application developed by the Sri Lankan Traffic Police which allows </a:t>
            </a:r>
            <a:r>
              <a:rPr lang="en-US" sz="1600" b="0" i="0" dirty="0">
                <a:effectLst/>
                <a:latin typeface="Roboto" panose="02000000000000000000" pitchFamily="2" charset="0"/>
              </a:rPr>
              <a:t>the public to report traffic violations by uploading </a:t>
            </a:r>
            <a:r>
              <a:rPr lang="en-US" sz="1600" dirty="0">
                <a:effectLst/>
                <a:latin typeface="Roboto" panose="02000000000000000000" pitchFamily="2" charset="0"/>
              </a:rPr>
              <a:t>image</a:t>
            </a:r>
            <a:r>
              <a:rPr lang="en-US" sz="1600" b="0" i="0" dirty="0">
                <a:effectLst/>
                <a:latin typeface="Roboto" panose="02000000000000000000" pitchFamily="2" charset="0"/>
              </a:rPr>
              <a:t>s or videos taken through the application as evidence</a:t>
            </a:r>
            <a:r>
              <a:rPr lang="en-US" sz="1600" dirty="0">
                <a:effectLst/>
                <a:latin typeface="Roboto" panose="02000000000000000000" pitchFamily="2" charset="0"/>
              </a:rPr>
              <a:t> which is </a:t>
            </a:r>
            <a:r>
              <a:rPr lang="en-US" sz="1600" b="0" i="0" dirty="0">
                <a:effectLst/>
                <a:latin typeface="Roboto" panose="02000000000000000000" pitchFamily="2" charset="0"/>
              </a:rPr>
              <a:t>sent to the database in the traffic HQ in real time with the location, and the user can also choose to add a description/comment regrading the violation. All this information is received by the police IT division and traffic HQ where the operations team can initiate whatever the action that is required. And once the case is resolved, the user will be notified with the status of the action</a:t>
            </a:r>
          </a:p>
          <a:p>
            <a:pPr marL="36900" indent="0" algn="ctr">
              <a:lnSpc>
                <a:spcPct val="100000"/>
              </a:lnSpc>
              <a:buNone/>
            </a:pPr>
            <a:r>
              <a:rPr lang="en-US" sz="1600" b="0" i="0" dirty="0">
                <a:effectLst/>
                <a:latin typeface="Roboto" panose="02000000000000000000" pitchFamily="2" charset="0"/>
              </a:rPr>
              <a:t>The application has no functionality to upload media that is already available in the gallery since users should be restricted from uploading edited images/videos. Which is subjected to the Motor Traffic (Amendment) Act (No. 40 of 1984) and Evidence (Special Provisions) Act. No. 14 of 1995. </a:t>
            </a:r>
            <a:endParaRPr lang="en-US" sz="1600" dirty="0"/>
          </a:p>
        </p:txBody>
      </p:sp>
    </p:spTree>
    <p:extLst>
      <p:ext uri="{BB962C8B-B14F-4D97-AF65-F5344CB8AC3E}">
        <p14:creationId xmlns:p14="http://schemas.microsoft.com/office/powerpoint/2010/main" val="11885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E381-A1E4-4C72-BFDE-42663386BC87}"/>
              </a:ext>
            </a:extLst>
          </p:cNvPr>
          <p:cNvSpPr>
            <a:spLocks noGrp="1"/>
          </p:cNvSpPr>
          <p:nvPr>
            <p:ph type="title"/>
          </p:nvPr>
        </p:nvSpPr>
        <p:spPr>
          <a:xfrm>
            <a:off x="1075455" y="3923930"/>
            <a:ext cx="10030510" cy="1242625"/>
          </a:xfrm>
        </p:spPr>
        <p:txBody>
          <a:bodyPr vert="horz" lIns="91440" tIns="45720" rIns="91440" bIns="45720" rtlCol="0" anchor="b">
            <a:normAutofit/>
          </a:bodyPr>
          <a:lstStyle/>
          <a:p>
            <a:r>
              <a:rPr lang="en-US" sz="5400"/>
              <a:t>Technology</a:t>
            </a:r>
          </a:p>
        </p:txBody>
      </p:sp>
      <p:pic>
        <p:nvPicPr>
          <p:cNvPr id="14" name="Picture 13">
            <a:extLst>
              <a:ext uri="{FF2B5EF4-FFF2-40B4-BE49-F238E27FC236}">
                <a16:creationId xmlns:a16="http://schemas.microsoft.com/office/drawing/2014/main" id="{03CCDA4F-7700-4CE7-AB99-AEF05AF441D8}"/>
              </a:ext>
            </a:extLst>
          </p:cNvPr>
          <p:cNvPicPr/>
          <p:nvPr/>
        </p:nvPicPr>
        <p:blipFill>
          <a:blip r:embed="rId3"/>
          <a:stretch>
            <a:fillRect/>
          </a:stretch>
        </p:blipFill>
        <p:spPr>
          <a:xfrm>
            <a:off x="2083338" y="1306506"/>
            <a:ext cx="3602333" cy="1810172"/>
          </a:xfrm>
          <a:prstGeom prst="rect">
            <a:avLst/>
          </a:prstGeom>
        </p:spPr>
      </p:pic>
      <p:pic>
        <p:nvPicPr>
          <p:cNvPr id="13" name="Picture 12">
            <a:extLst>
              <a:ext uri="{FF2B5EF4-FFF2-40B4-BE49-F238E27FC236}">
                <a16:creationId xmlns:a16="http://schemas.microsoft.com/office/drawing/2014/main" id="{FD290F73-4C15-43B9-AA02-B602178C4D58}"/>
              </a:ext>
            </a:extLst>
          </p:cNvPr>
          <p:cNvPicPr/>
          <p:nvPr/>
        </p:nvPicPr>
        <p:blipFill>
          <a:blip r:embed="rId4"/>
          <a:stretch>
            <a:fillRect/>
          </a:stretch>
        </p:blipFill>
        <p:spPr>
          <a:xfrm>
            <a:off x="6544036" y="1256479"/>
            <a:ext cx="3602736" cy="1882429"/>
          </a:xfrm>
          <a:prstGeom prst="rect">
            <a:avLst/>
          </a:prstGeom>
        </p:spPr>
      </p:pic>
    </p:spTree>
    <p:extLst>
      <p:ext uri="{BB962C8B-B14F-4D97-AF65-F5344CB8AC3E}">
        <p14:creationId xmlns:p14="http://schemas.microsoft.com/office/powerpoint/2010/main" val="242050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C61B-DB1E-4D4C-B05E-2ACD2C8762FC}"/>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Group Details</a:t>
            </a:r>
          </a:p>
        </p:txBody>
      </p:sp>
      <p:graphicFrame>
        <p:nvGraphicFramePr>
          <p:cNvPr id="4" name="Table 4">
            <a:extLst>
              <a:ext uri="{FF2B5EF4-FFF2-40B4-BE49-F238E27FC236}">
                <a16:creationId xmlns:a16="http://schemas.microsoft.com/office/drawing/2014/main" id="{6650E384-18CA-4A59-A98A-29C531F7B959}"/>
              </a:ext>
            </a:extLst>
          </p:cNvPr>
          <p:cNvGraphicFramePr>
            <a:graphicFrameLocks noGrp="1"/>
          </p:cNvGraphicFramePr>
          <p:nvPr>
            <p:ph idx="1"/>
            <p:extLst>
              <p:ext uri="{D42A27DB-BD31-4B8C-83A1-F6EECF244321}">
                <p14:modId xmlns:p14="http://schemas.microsoft.com/office/powerpoint/2010/main" val="3091224923"/>
              </p:ext>
            </p:extLst>
          </p:nvPr>
        </p:nvGraphicFramePr>
        <p:xfrm>
          <a:off x="1143810" y="643463"/>
          <a:ext cx="9911168" cy="3507535"/>
        </p:xfrm>
        <a:graphic>
          <a:graphicData uri="http://schemas.openxmlformats.org/drawingml/2006/table">
            <a:tbl>
              <a:tblPr firstRow="1" bandRow="1">
                <a:noFill/>
                <a:tableStyleId>{5C22544A-7EE6-4342-B048-85BDC9FD1C3A}</a:tableStyleId>
              </a:tblPr>
              <a:tblGrid>
                <a:gridCol w="5343152">
                  <a:extLst>
                    <a:ext uri="{9D8B030D-6E8A-4147-A177-3AD203B41FA5}">
                      <a16:colId xmlns:a16="http://schemas.microsoft.com/office/drawing/2014/main" val="3348423013"/>
                    </a:ext>
                  </a:extLst>
                </a:gridCol>
                <a:gridCol w="4568016">
                  <a:extLst>
                    <a:ext uri="{9D8B030D-6E8A-4147-A177-3AD203B41FA5}">
                      <a16:colId xmlns:a16="http://schemas.microsoft.com/office/drawing/2014/main" val="2428606986"/>
                    </a:ext>
                  </a:extLst>
                </a:gridCol>
              </a:tblGrid>
              <a:tr h="888775">
                <a:tc>
                  <a:txBody>
                    <a:bodyPr/>
                    <a:lstStyle/>
                    <a:p>
                      <a:r>
                        <a:rPr lang="en-US" sz="1900" b="1" cap="all" spc="60">
                          <a:solidFill>
                            <a:schemeClr val="tx1"/>
                          </a:solidFill>
                        </a:rPr>
                        <a:t>Registration number</a:t>
                      </a:r>
                    </a:p>
                  </a:txBody>
                  <a:tcPr marL="143363" marR="143363" marT="143363" marB="143363" anchor="b">
                    <a:lnL w="12700" cmpd="sng">
                      <a:noFill/>
                    </a:lnL>
                    <a:lnR w="12700" cmpd="sng">
                      <a:noFill/>
                    </a:lnR>
                    <a:lnT w="12700" cmpd="sng">
                      <a:noFill/>
                    </a:lnT>
                    <a:lnB w="38100" cmpd="sng">
                      <a:noFill/>
                    </a:lnB>
                    <a:noFill/>
                  </a:tcPr>
                </a:tc>
                <a:tc>
                  <a:txBody>
                    <a:bodyPr/>
                    <a:lstStyle/>
                    <a:p>
                      <a:r>
                        <a:rPr lang="en-US" sz="1900" b="1" cap="all" spc="60">
                          <a:solidFill>
                            <a:schemeClr val="tx1"/>
                          </a:solidFill>
                        </a:rPr>
                        <a:t> Name</a:t>
                      </a:r>
                    </a:p>
                  </a:txBody>
                  <a:tcPr marL="143363" marR="143363" marT="143363" marB="143363" anchor="b">
                    <a:lnL w="12700" cmpd="sng">
                      <a:noFill/>
                    </a:lnL>
                    <a:lnR w="12700" cmpd="sng">
                      <a:noFill/>
                    </a:lnR>
                    <a:lnT w="12700" cmpd="sng">
                      <a:noFill/>
                    </a:lnT>
                    <a:lnB w="38100" cmpd="sng">
                      <a:noFill/>
                    </a:lnB>
                    <a:noFill/>
                  </a:tcPr>
                </a:tc>
                <a:extLst>
                  <a:ext uri="{0D108BD9-81ED-4DB2-BD59-A6C34878D82A}">
                    <a16:rowId xmlns:a16="http://schemas.microsoft.com/office/drawing/2014/main" val="1385263935"/>
                  </a:ext>
                </a:extLst>
              </a:tr>
              <a:tr h="654690">
                <a:tc>
                  <a:txBody>
                    <a:bodyPr/>
                    <a:lstStyle/>
                    <a:p>
                      <a:r>
                        <a:rPr lang="en-US" sz="2500" cap="none" spc="0" dirty="0">
                          <a:solidFill>
                            <a:schemeClr val="tx1"/>
                          </a:solidFill>
                        </a:rPr>
                        <a:t>IT19014296</a:t>
                      </a:r>
                    </a:p>
                  </a:txBody>
                  <a:tcPr marL="143363" marR="143363" marT="71681" marB="143363">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r>
                        <a:rPr lang="en-US" sz="2500" cap="none" spc="0" dirty="0">
                          <a:solidFill>
                            <a:schemeClr val="tx1"/>
                          </a:solidFill>
                        </a:rPr>
                        <a:t>Jayaweera N.C.S.</a:t>
                      </a:r>
                    </a:p>
                  </a:txBody>
                  <a:tcPr marL="143363" marR="143363" marT="71681" marB="14336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830755365"/>
                  </a:ext>
                </a:extLst>
              </a:tr>
              <a:tr h="654690">
                <a:tc>
                  <a:txBody>
                    <a:bodyPr/>
                    <a:lstStyle/>
                    <a:p>
                      <a:r>
                        <a:rPr lang="en-US" sz="2500" cap="none" spc="0" dirty="0">
                          <a:solidFill>
                            <a:schemeClr val="tx1"/>
                          </a:solidFill>
                        </a:rPr>
                        <a:t>IT19032252</a:t>
                      </a:r>
                    </a:p>
                  </a:txBody>
                  <a:tcPr marL="143363" marR="143363" marT="71681" marB="1433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500" cap="none" spc="0" dirty="0">
                          <a:solidFill>
                            <a:schemeClr val="tx1"/>
                          </a:solidFill>
                        </a:rPr>
                        <a:t>Pitawala W.W.S.P.</a:t>
                      </a:r>
                    </a:p>
                  </a:txBody>
                  <a:tcPr marL="143363" marR="143363" marT="71681" marB="1433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448646220"/>
                  </a:ext>
                </a:extLst>
              </a:tr>
              <a:tr h="654690">
                <a:tc>
                  <a:txBody>
                    <a:bodyPr/>
                    <a:lstStyle/>
                    <a:p>
                      <a:r>
                        <a:rPr lang="en-US" sz="2500" cap="none" spc="0" dirty="0">
                          <a:solidFill>
                            <a:schemeClr val="tx1"/>
                          </a:solidFill>
                        </a:rPr>
                        <a:t>IT19011912</a:t>
                      </a:r>
                    </a:p>
                  </a:txBody>
                  <a:tcPr marL="143363" marR="143363" marT="71681" marB="143363">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r>
                        <a:rPr lang="en-US" sz="2500" cap="none" spc="0" dirty="0">
                          <a:solidFill>
                            <a:schemeClr val="tx1"/>
                          </a:solidFill>
                        </a:rPr>
                        <a:t>Fernando W.A.D.S.</a:t>
                      </a:r>
                    </a:p>
                  </a:txBody>
                  <a:tcPr marL="143363" marR="143363" marT="71681" marB="14336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25392054"/>
                  </a:ext>
                </a:extLst>
              </a:tr>
              <a:tr h="654690">
                <a:tc>
                  <a:txBody>
                    <a:bodyPr/>
                    <a:lstStyle/>
                    <a:p>
                      <a:r>
                        <a:rPr lang="en-US" sz="2500" cap="none" spc="0" dirty="0">
                          <a:solidFill>
                            <a:schemeClr val="tx1"/>
                          </a:solidFill>
                        </a:rPr>
                        <a:t>IT19064932</a:t>
                      </a:r>
                    </a:p>
                  </a:txBody>
                  <a:tcPr marL="143363" marR="143363" marT="71681" marB="1433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500" cap="none" spc="0" dirty="0">
                          <a:solidFill>
                            <a:schemeClr val="tx1"/>
                          </a:solidFill>
                        </a:rPr>
                        <a:t>Hameed M.S.</a:t>
                      </a:r>
                    </a:p>
                  </a:txBody>
                  <a:tcPr marL="143363" marR="143363" marT="71681" marB="14336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52802534"/>
                  </a:ext>
                </a:extLst>
              </a:tr>
            </a:tbl>
          </a:graphicData>
        </a:graphic>
      </p:graphicFrame>
    </p:spTree>
    <p:extLst>
      <p:ext uri="{BB962C8B-B14F-4D97-AF65-F5344CB8AC3E}">
        <p14:creationId xmlns:p14="http://schemas.microsoft.com/office/powerpoint/2010/main" val="2574983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2B1E-9430-4687-8A77-276EC3712A67}"/>
              </a:ext>
            </a:extLst>
          </p:cNvPr>
          <p:cNvSpPr>
            <a:spLocks noGrp="1"/>
          </p:cNvSpPr>
          <p:nvPr>
            <p:ph type="title"/>
          </p:nvPr>
        </p:nvSpPr>
        <p:spPr>
          <a:xfrm>
            <a:off x="1370013" y="1251284"/>
            <a:ext cx="9440862" cy="2458545"/>
          </a:xfrm>
          <a:effectLst/>
        </p:spPr>
        <p:txBody>
          <a:bodyPr vert="horz" lIns="91440" tIns="45720" rIns="91440" bIns="45720" rtlCol="0" anchor="b">
            <a:normAutofit/>
          </a:bodyPr>
          <a:lstStyle/>
          <a:p>
            <a:r>
              <a:rPr lang="en-US" sz="6000" dirty="0"/>
              <a:t>Individual work allocation</a:t>
            </a:r>
          </a:p>
        </p:txBody>
      </p:sp>
    </p:spTree>
    <p:extLst>
      <p:ext uri="{BB962C8B-B14F-4D97-AF65-F5344CB8AC3E}">
        <p14:creationId xmlns:p14="http://schemas.microsoft.com/office/powerpoint/2010/main" val="194658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BEF6-BDBD-4665-B127-C0F2B2B0CB04}"/>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cap="none" spc="0" dirty="0"/>
              <a:t>IT19014296-Jayaweera N.C.S.</a:t>
            </a:r>
            <a:br>
              <a:rPr lang="en-US" sz="4200" cap="none" spc="0" dirty="0"/>
            </a:br>
            <a:br>
              <a:rPr lang="en-US" sz="4200" cap="none" spc="0" dirty="0"/>
            </a:br>
            <a:endParaRPr lang="en-US" sz="4200" dirty="0"/>
          </a:p>
        </p:txBody>
      </p:sp>
      <p:sp>
        <p:nvSpPr>
          <p:cNvPr id="3" name="Content Placeholder 2">
            <a:extLst>
              <a:ext uri="{FF2B5EF4-FFF2-40B4-BE49-F238E27FC236}">
                <a16:creationId xmlns:a16="http://schemas.microsoft.com/office/drawing/2014/main" id="{FE0A2838-FB56-406A-91B6-8EE8E587FFEB}"/>
              </a:ext>
            </a:extLst>
          </p:cNvPr>
          <p:cNvSpPr>
            <a:spLocks noGrp="1"/>
          </p:cNvSpPr>
          <p:nvPr>
            <p:ph idx="1"/>
          </p:nvPr>
        </p:nvSpPr>
        <p:spPr>
          <a:xfrm>
            <a:off x="861791" y="4334932"/>
            <a:ext cx="3825619" cy="1329021"/>
          </a:xfrm>
        </p:spPr>
        <p:txBody>
          <a:bodyPr vert="horz" lIns="91440" tIns="45720" rIns="91440" bIns="45720" rtlCol="0" anchor="t">
            <a:normAutofit fontScale="92500" lnSpcReduction="20000"/>
          </a:bodyPr>
          <a:lstStyle/>
          <a:p>
            <a:pPr marL="0" indent="0">
              <a:buNone/>
            </a:pPr>
            <a:r>
              <a:rPr lang="en-US" sz="2000" dirty="0">
                <a:solidFill>
                  <a:srgbClr val="E72B29"/>
                </a:solidFill>
              </a:rPr>
              <a:t>Submission's list UI</a:t>
            </a:r>
          </a:p>
          <a:p>
            <a:pPr marL="0" indent="0">
              <a:buNone/>
            </a:pPr>
            <a:r>
              <a:rPr lang="en-US" sz="2000" dirty="0">
                <a:solidFill>
                  <a:srgbClr val="E72B29"/>
                </a:solidFill>
              </a:rPr>
              <a:t>Create new UI for View submissions-delete /edit  (when submission is in submitted state)</a:t>
            </a:r>
          </a:p>
        </p:txBody>
      </p:sp>
      <p:pic>
        <p:nvPicPr>
          <p:cNvPr id="5" name="Picture 4">
            <a:extLst>
              <a:ext uri="{FF2B5EF4-FFF2-40B4-BE49-F238E27FC236}">
                <a16:creationId xmlns:a16="http://schemas.microsoft.com/office/drawing/2014/main" id="{6C404DAF-88C2-451A-941A-5402AFF0D8C2}"/>
              </a:ext>
            </a:extLst>
          </p:cNvPr>
          <p:cNvPicPr>
            <a:picLocks noChangeAspect="1"/>
          </p:cNvPicPr>
          <p:nvPr/>
        </p:nvPicPr>
        <p:blipFill>
          <a:blip r:embed="rId3"/>
          <a:stretch>
            <a:fillRect/>
          </a:stretch>
        </p:blipFill>
        <p:spPr>
          <a:xfrm>
            <a:off x="7062789" y="609600"/>
            <a:ext cx="2720720" cy="5638800"/>
          </a:xfrm>
          <a:prstGeom prst="rect">
            <a:avLst/>
          </a:prstGeom>
        </p:spPr>
      </p:pic>
    </p:spTree>
    <p:extLst>
      <p:ext uri="{BB962C8B-B14F-4D97-AF65-F5344CB8AC3E}">
        <p14:creationId xmlns:p14="http://schemas.microsoft.com/office/powerpoint/2010/main" val="40467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9D5E-BC5E-4272-A5C9-39CC80C7698D}"/>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cap="none" spc="0"/>
              <a:t>IT19032252-Pitawala W.W.S.P</a:t>
            </a:r>
            <a:br>
              <a:rPr lang="en-US" sz="4200" cap="none" spc="0"/>
            </a:br>
            <a:br>
              <a:rPr lang="en-US" sz="4200" cap="none" spc="0"/>
            </a:br>
            <a:endParaRPr lang="en-US" sz="4200"/>
          </a:p>
        </p:txBody>
      </p:sp>
      <p:sp>
        <p:nvSpPr>
          <p:cNvPr id="3" name="Content Placeholder 2">
            <a:extLst>
              <a:ext uri="{FF2B5EF4-FFF2-40B4-BE49-F238E27FC236}">
                <a16:creationId xmlns:a16="http://schemas.microsoft.com/office/drawing/2014/main" id="{BC25C589-639F-42C3-974F-EE9EB5B7A118}"/>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E72B29"/>
                </a:solidFill>
              </a:rPr>
              <a:t>Register / login/ change password </a:t>
            </a:r>
          </a:p>
        </p:txBody>
      </p:sp>
      <p:pic>
        <p:nvPicPr>
          <p:cNvPr id="5" name="Picture 4">
            <a:extLst>
              <a:ext uri="{FF2B5EF4-FFF2-40B4-BE49-F238E27FC236}">
                <a16:creationId xmlns:a16="http://schemas.microsoft.com/office/drawing/2014/main" id="{079ECA3B-AC60-425C-B1F4-B84C9C4E9B92}"/>
              </a:ext>
            </a:extLst>
          </p:cNvPr>
          <p:cNvPicPr>
            <a:picLocks noChangeAspect="1"/>
          </p:cNvPicPr>
          <p:nvPr/>
        </p:nvPicPr>
        <p:blipFill>
          <a:blip r:embed="rId3"/>
          <a:stretch>
            <a:fillRect/>
          </a:stretch>
        </p:blipFill>
        <p:spPr>
          <a:xfrm>
            <a:off x="4244620" y="609600"/>
            <a:ext cx="2537460" cy="5638800"/>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A1ED7155-58D6-41A9-B3B0-10427D02E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4540" y="609600"/>
            <a:ext cx="2385060" cy="5638800"/>
          </a:xfrm>
          <a:prstGeom prst="rect">
            <a:avLst/>
          </a:prstGeom>
        </p:spPr>
      </p:pic>
      <p:pic>
        <p:nvPicPr>
          <p:cNvPr id="7" name="Picture 6">
            <a:extLst>
              <a:ext uri="{FF2B5EF4-FFF2-40B4-BE49-F238E27FC236}">
                <a16:creationId xmlns:a16="http://schemas.microsoft.com/office/drawing/2014/main" id="{4503E669-6AC0-46EA-8379-A9D1994F59DB}"/>
              </a:ext>
            </a:extLst>
          </p:cNvPr>
          <p:cNvPicPr>
            <a:picLocks noChangeAspect="1"/>
          </p:cNvPicPr>
          <p:nvPr/>
        </p:nvPicPr>
        <p:blipFill>
          <a:blip r:embed="rId5"/>
          <a:stretch>
            <a:fillRect/>
          </a:stretch>
        </p:blipFill>
        <p:spPr>
          <a:xfrm>
            <a:off x="6949580" y="609600"/>
            <a:ext cx="2537460" cy="5638800"/>
          </a:xfrm>
          <a:prstGeom prst="rect">
            <a:avLst/>
          </a:prstGeom>
        </p:spPr>
      </p:pic>
    </p:spTree>
    <p:extLst>
      <p:ext uri="{BB962C8B-B14F-4D97-AF65-F5344CB8AC3E}">
        <p14:creationId xmlns:p14="http://schemas.microsoft.com/office/powerpoint/2010/main" val="120596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DFED0-0596-442C-BB0C-07A5B5C10D16}"/>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2900" cap="none" spc="0" dirty="0"/>
              <a:t>IT19011912-W.A.D.S.Fernando</a:t>
            </a:r>
            <a:br>
              <a:rPr lang="en-US" sz="2900" cap="none" spc="0" dirty="0"/>
            </a:br>
            <a:br>
              <a:rPr lang="en-US" sz="2900" cap="none" spc="0" dirty="0"/>
            </a:br>
            <a:endParaRPr lang="en-US" sz="2900" dirty="0"/>
          </a:p>
        </p:txBody>
      </p:sp>
      <p:sp>
        <p:nvSpPr>
          <p:cNvPr id="3" name="Content Placeholder 2">
            <a:extLst>
              <a:ext uri="{FF2B5EF4-FFF2-40B4-BE49-F238E27FC236}">
                <a16:creationId xmlns:a16="http://schemas.microsoft.com/office/drawing/2014/main" id="{41E9AC11-CF8C-44CF-A67C-B4090572BF20}"/>
              </a:ext>
            </a:extLst>
          </p:cNvPr>
          <p:cNvSpPr>
            <a:spLocks noGrp="1"/>
          </p:cNvSpPr>
          <p:nvPr>
            <p:ph idx="1"/>
          </p:nvPr>
        </p:nvSpPr>
        <p:spPr>
          <a:xfrm>
            <a:off x="861789" y="4334933"/>
            <a:ext cx="4044505" cy="1537547"/>
          </a:xfrm>
        </p:spPr>
        <p:txBody>
          <a:bodyPr vert="horz" lIns="91440" tIns="45720" rIns="91440" bIns="45720" rtlCol="0" anchor="t">
            <a:normAutofit fontScale="92500" lnSpcReduction="10000"/>
          </a:bodyPr>
          <a:lstStyle/>
          <a:p>
            <a:pPr marL="0" indent="0">
              <a:buNone/>
            </a:pPr>
            <a:r>
              <a:rPr lang="en-US" sz="2000" dirty="0">
                <a:solidFill>
                  <a:srgbClr val="FF0000"/>
                </a:solidFill>
              </a:rPr>
              <a:t>forgot password</a:t>
            </a:r>
          </a:p>
          <a:p>
            <a:pPr marL="0" indent="0">
              <a:buNone/>
            </a:pPr>
            <a:r>
              <a:rPr lang="en-US" sz="2000" dirty="0">
                <a:solidFill>
                  <a:srgbClr val="FF0000"/>
                </a:solidFill>
              </a:rPr>
              <a:t>privacy policy</a:t>
            </a:r>
          </a:p>
          <a:p>
            <a:pPr marL="0" indent="0">
              <a:buNone/>
            </a:pPr>
            <a:r>
              <a:rPr lang="en-US" sz="2000" dirty="0">
                <a:solidFill>
                  <a:srgbClr val="FF0000"/>
                </a:solidFill>
              </a:rPr>
              <a:t>Terms and conditions(add/delete as an admin)</a:t>
            </a:r>
            <a:endParaRPr lang="en-US" sz="2000" dirty="0">
              <a:solidFill>
                <a:srgbClr val="E72B29"/>
              </a:solidFill>
            </a:endParaRPr>
          </a:p>
        </p:txBody>
      </p:sp>
      <p:pic>
        <p:nvPicPr>
          <p:cNvPr id="11" name="Picture 10" descr="Graphical user interface, application&#10;&#10;Description automatically generated">
            <a:extLst>
              <a:ext uri="{FF2B5EF4-FFF2-40B4-BE49-F238E27FC236}">
                <a16:creationId xmlns:a16="http://schemas.microsoft.com/office/drawing/2014/main" id="{65CFE7FE-38C8-432C-81A2-F29393C7E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595" y="393700"/>
            <a:ext cx="2731770" cy="6070600"/>
          </a:xfrm>
          <a:prstGeom prst="rect">
            <a:avLst/>
          </a:prstGeom>
        </p:spPr>
      </p:pic>
      <p:pic>
        <p:nvPicPr>
          <p:cNvPr id="13" name="Picture 12" descr="Text&#10;&#10;Description automatically generated">
            <a:extLst>
              <a:ext uri="{FF2B5EF4-FFF2-40B4-BE49-F238E27FC236}">
                <a16:creationId xmlns:a16="http://schemas.microsoft.com/office/drawing/2014/main" id="{7EBDCCFB-306D-4CAF-933D-330B0EE2A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0666" y="393700"/>
            <a:ext cx="2731770" cy="6070600"/>
          </a:xfrm>
          <a:prstGeom prst="rect">
            <a:avLst/>
          </a:prstGeom>
        </p:spPr>
      </p:pic>
    </p:spTree>
    <p:extLst>
      <p:ext uri="{BB962C8B-B14F-4D97-AF65-F5344CB8AC3E}">
        <p14:creationId xmlns:p14="http://schemas.microsoft.com/office/powerpoint/2010/main" val="29490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A3BD-5B0D-4707-B7D3-BD7F14A4AD01}"/>
              </a:ext>
            </a:extLst>
          </p:cNvPr>
          <p:cNvSpPr>
            <a:spLocks noGrp="1"/>
          </p:cNvSpPr>
          <p:nvPr>
            <p:ph type="title"/>
          </p:nvPr>
        </p:nvSpPr>
        <p:spPr>
          <a:xfrm>
            <a:off x="410377" y="1284052"/>
            <a:ext cx="3470310" cy="2144948"/>
          </a:xfrm>
        </p:spPr>
        <p:txBody>
          <a:bodyPr anchor="b">
            <a:normAutofit/>
          </a:bodyPr>
          <a:lstStyle/>
          <a:p>
            <a:pPr algn="l"/>
            <a:r>
              <a:rPr lang="en-US" sz="3600" cap="none" spc="0" dirty="0"/>
              <a:t>IT19064932-Hameed M.S</a:t>
            </a:r>
            <a:br>
              <a:rPr lang="en-US" sz="2200" cap="none" spc="0" dirty="0"/>
            </a:br>
            <a:endParaRPr lang="en-US" sz="2200" dirty="0"/>
          </a:p>
        </p:txBody>
      </p:sp>
      <p:sp>
        <p:nvSpPr>
          <p:cNvPr id="3" name="Content Placeholder 2">
            <a:extLst>
              <a:ext uri="{FF2B5EF4-FFF2-40B4-BE49-F238E27FC236}">
                <a16:creationId xmlns:a16="http://schemas.microsoft.com/office/drawing/2014/main" id="{036E3841-DF8E-47C8-A45B-535A66B364E7}"/>
              </a:ext>
            </a:extLst>
          </p:cNvPr>
          <p:cNvSpPr>
            <a:spLocks noGrp="1"/>
          </p:cNvSpPr>
          <p:nvPr>
            <p:ph idx="1"/>
          </p:nvPr>
        </p:nvSpPr>
        <p:spPr>
          <a:xfrm>
            <a:off x="410377" y="3328611"/>
            <a:ext cx="3470309" cy="1446128"/>
          </a:xfrm>
        </p:spPr>
        <p:txBody>
          <a:bodyPr anchor="t">
            <a:normAutofit lnSpcReduction="10000"/>
          </a:bodyPr>
          <a:lstStyle/>
          <a:p>
            <a:pPr marL="36900" indent="0">
              <a:buNone/>
            </a:pPr>
            <a:r>
              <a:rPr lang="en-US" sz="1600" dirty="0"/>
              <a:t> </a:t>
            </a:r>
          </a:p>
          <a:p>
            <a:pPr marL="36900" indent="0">
              <a:buNone/>
            </a:pPr>
            <a:r>
              <a:rPr lang="en-US" sz="2400" dirty="0">
                <a:solidFill>
                  <a:srgbClr val="FF0000"/>
                </a:solidFill>
              </a:rPr>
              <a:t>Profile handling</a:t>
            </a:r>
          </a:p>
          <a:p>
            <a:pPr marL="36900" indent="0">
              <a:buNone/>
            </a:pPr>
            <a:r>
              <a:rPr lang="en-US" sz="2400" dirty="0">
                <a:solidFill>
                  <a:srgbClr val="FF0000"/>
                </a:solidFill>
              </a:rPr>
              <a:t>upload</a:t>
            </a:r>
            <a:r>
              <a:rPr lang="en-US" sz="2400" dirty="0">
                <a:solidFill>
                  <a:schemeClr val="accent1">
                    <a:lumMod val="50000"/>
                  </a:schemeClr>
                </a:solidFill>
              </a:rPr>
              <a:t> </a:t>
            </a:r>
            <a:r>
              <a:rPr lang="en-US" sz="2400" dirty="0">
                <a:solidFill>
                  <a:srgbClr val="FF0000"/>
                </a:solidFill>
              </a:rPr>
              <a:t>videos</a:t>
            </a:r>
            <a:r>
              <a:rPr lang="en-US" sz="2400" dirty="0">
                <a:solidFill>
                  <a:schemeClr val="accent1">
                    <a:lumMod val="50000"/>
                  </a:schemeClr>
                </a:solidFill>
              </a:rPr>
              <a:t> </a:t>
            </a:r>
            <a:r>
              <a:rPr lang="en-US" sz="2400" dirty="0">
                <a:solidFill>
                  <a:srgbClr val="FF0000"/>
                </a:solidFill>
              </a:rPr>
              <a:t>and</a:t>
            </a:r>
            <a:r>
              <a:rPr lang="en-US" sz="2400" dirty="0">
                <a:solidFill>
                  <a:schemeClr val="accent1">
                    <a:lumMod val="50000"/>
                  </a:schemeClr>
                </a:solidFill>
              </a:rPr>
              <a:t> </a:t>
            </a:r>
            <a:r>
              <a:rPr lang="en-US" sz="2400" dirty="0">
                <a:solidFill>
                  <a:srgbClr val="FF0000"/>
                </a:solidFill>
              </a:rPr>
              <a:t>photos</a:t>
            </a:r>
          </a:p>
          <a:p>
            <a:pPr marL="36900" indent="0">
              <a:buNone/>
            </a:pPr>
            <a:endParaRPr lang="en-US" sz="1600" dirty="0"/>
          </a:p>
        </p:txBody>
      </p:sp>
      <p:pic>
        <p:nvPicPr>
          <p:cNvPr id="5" name="Picture 4">
            <a:extLst>
              <a:ext uri="{FF2B5EF4-FFF2-40B4-BE49-F238E27FC236}">
                <a16:creationId xmlns:a16="http://schemas.microsoft.com/office/drawing/2014/main" id="{77E9C5D1-F620-4687-905B-1E96DDF1AB67}"/>
              </a:ext>
            </a:extLst>
          </p:cNvPr>
          <p:cNvPicPr>
            <a:picLocks noChangeAspect="1"/>
          </p:cNvPicPr>
          <p:nvPr/>
        </p:nvPicPr>
        <p:blipFill>
          <a:blip r:embed="rId3"/>
          <a:stretch>
            <a:fillRect/>
          </a:stretch>
        </p:blipFill>
        <p:spPr>
          <a:xfrm>
            <a:off x="10096965" y="1064532"/>
            <a:ext cx="1933450" cy="4176997"/>
          </a:xfrm>
          <a:prstGeom prst="rect">
            <a:avLst/>
          </a:prstGeom>
        </p:spPr>
      </p:pic>
      <p:pic>
        <p:nvPicPr>
          <p:cNvPr id="6" name="Picture 5" descr="Chart&#10;&#10;Description automatically generated">
            <a:extLst>
              <a:ext uri="{FF2B5EF4-FFF2-40B4-BE49-F238E27FC236}">
                <a16:creationId xmlns:a16="http://schemas.microsoft.com/office/drawing/2014/main" id="{370B8BF8-E430-4244-9B0C-DF2AC92C9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997" y="1148225"/>
            <a:ext cx="1847847" cy="4106324"/>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14126311-1764-4C7C-9077-036B61BD65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580" y="1077552"/>
            <a:ext cx="1879649" cy="417699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A6085326-6CFB-4039-894A-D75BFF270B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0686" y="1148225"/>
            <a:ext cx="1847846" cy="4106324"/>
          </a:xfrm>
          <a:prstGeom prst="rect">
            <a:avLst/>
          </a:prstGeom>
        </p:spPr>
      </p:pic>
    </p:spTree>
    <p:extLst>
      <p:ext uri="{BB962C8B-B14F-4D97-AF65-F5344CB8AC3E}">
        <p14:creationId xmlns:p14="http://schemas.microsoft.com/office/powerpoint/2010/main" val="3682216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RightStep">
      <a:dk1>
        <a:srgbClr val="000000"/>
      </a:dk1>
      <a:lt1>
        <a:srgbClr val="FFFFFF"/>
      </a:lt1>
      <a:dk2>
        <a:srgbClr val="3A3621"/>
      </a:dk2>
      <a:lt2>
        <a:srgbClr val="E2E8E8"/>
      </a:lt2>
      <a:accent1>
        <a:srgbClr val="E72B29"/>
      </a:accent1>
      <a:accent2>
        <a:srgbClr val="D56817"/>
      </a:accent2>
      <a:accent3>
        <a:srgbClr val="BAA221"/>
      </a:accent3>
      <a:accent4>
        <a:srgbClr val="89B213"/>
      </a:accent4>
      <a:accent5>
        <a:srgbClr val="52B921"/>
      </a:accent5>
      <a:accent6>
        <a:srgbClr val="15BD24"/>
      </a:accent6>
      <a:hlink>
        <a:srgbClr val="309192"/>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260</TotalTime>
  <Words>302</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Dubai</vt:lpstr>
      <vt:lpstr>Georgia Pro</vt:lpstr>
      <vt:lpstr>Roboto</vt:lpstr>
      <vt:lpstr>Wingdings 2</vt:lpstr>
      <vt:lpstr>SlateVTI</vt:lpstr>
      <vt:lpstr>eTraffic Police</vt:lpstr>
      <vt:lpstr>Introduction</vt:lpstr>
      <vt:lpstr>Technology</vt:lpstr>
      <vt:lpstr>Group Details</vt:lpstr>
      <vt:lpstr>Individual work allocation</vt:lpstr>
      <vt:lpstr>IT19014296-Jayaweera N.C.S.  </vt:lpstr>
      <vt:lpstr>IT19032252-Pitawala W.W.S.P  </vt:lpstr>
      <vt:lpstr>IT19011912-W.A.D.S.Fernando  </vt:lpstr>
      <vt:lpstr>IT19064932-Hameed M.S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eTraffic Police</dc:title>
  <dc:creator>Jayaweera N.C.S it19014296</dc:creator>
  <cp:lastModifiedBy>Jayaweera N.C.S it19014296</cp:lastModifiedBy>
  <cp:revision>16</cp:revision>
  <dcterms:created xsi:type="dcterms:W3CDTF">2021-07-18T18:37:00Z</dcterms:created>
  <dcterms:modified xsi:type="dcterms:W3CDTF">2021-07-20T14:23:29Z</dcterms:modified>
</cp:coreProperties>
</file>