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4" r:id="rId6"/>
    <p:sldId id="261"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8" y="1895175"/>
            <a:ext cx="5097357" cy="7232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73863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Division Name: </a:t>
            </a:r>
            <a:r>
              <a:rPr lang="en-US"/>
              <a:t>Market Analysis</a:t>
            </a:r>
            <a:endParaRPr lang="en-GB" dirty="0"/>
          </a:p>
          <a:p>
            <a:r>
              <a:rPr dirty="0"/>
              <a:t>Senior Consultant</a:t>
            </a:r>
            <a:r>
              <a:rPr lang="en-GB" dirty="0"/>
              <a:t>:</a:t>
            </a:r>
            <a:r>
              <a:rPr dirty="0"/>
              <a:t> </a:t>
            </a:r>
            <a:r>
              <a:rPr lang="en-GB" dirty="0"/>
              <a:t>Kathleen</a:t>
            </a:r>
          </a:p>
          <a:p>
            <a:r>
              <a:rPr dirty="0"/>
              <a:t>Junior Consultant</a:t>
            </a:r>
            <a:r>
              <a:rPr lang="en-GB" dirty="0"/>
              <a:t>: Ian Kigamba</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9821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50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50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50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50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4" name="Shape 73"/>
          <p:cNvSpPr/>
          <p:nvPr/>
        </p:nvSpPr>
        <p:spPr>
          <a:xfrm>
            <a:off x="205024" y="825018"/>
            <a:ext cx="8705059" cy="414975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In today's fast-paced world, data has become an essential resource for businesses and organizations to understand their customers, markets, and operations better. However, the sheer volume of data available can be overwhelming, and it is often challenging to derive meaningful insights from it.</a:t>
            </a:r>
          </a:p>
          <a:p>
            <a:endParaRPr lang="en-US" dirty="0"/>
          </a:p>
          <a:p>
            <a:r>
              <a:rPr lang="en-US" dirty="0"/>
              <a:t>This is where our data analysis model comes in. We have developed a model that can help you make sense of your data and extract valuable insights that can drive your business forward. Whether you are looking to optimize your marketing campaigns, improve customer satisfaction, or streamline your operations, our model can help you achieve your goals faster and more efficiently than ever before.</a:t>
            </a:r>
          </a:p>
          <a:p>
            <a:endParaRPr lang="en-US" dirty="0"/>
          </a:p>
          <a:p>
            <a:r>
              <a:rPr lang="en-US" dirty="0"/>
              <a:t>Throughout this presentation, I will take you through the key features of our data analysis model and demonstrate how it works in practice. By the end of this presentation, you will have a thorough understanding of how our model can help you unlock the full potential of your data and take your business to the next level. So without further ado, let's dive in!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Phase 1: </a:t>
            </a:r>
            <a:r>
              <a:rPr dirty="0"/>
              <a:t>Data Exploration</a:t>
            </a:r>
          </a:p>
        </p:txBody>
      </p:sp>
      <p:sp>
        <p:nvSpPr>
          <p:cNvPr id="133" name="Shape 82"/>
          <p:cNvSpPr/>
          <p:nvPr/>
        </p:nvSpPr>
        <p:spPr>
          <a:xfrm>
            <a:off x="205025" y="1103974"/>
            <a:ext cx="8565600" cy="326393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nSpc>
                <a:spcPct val="150000"/>
              </a:lnSpc>
            </a:pPr>
            <a:r>
              <a:rPr lang="en-US" b="1" dirty="0"/>
              <a:t>1.1 Define the problem:</a:t>
            </a:r>
            <a:r>
              <a:rPr lang="en-US" dirty="0"/>
              <a:t> Clearly define the problem that needs to be solved and the goals that need to be achieved.</a:t>
            </a:r>
          </a:p>
          <a:p>
            <a:pPr>
              <a:lnSpc>
                <a:spcPct val="150000"/>
              </a:lnSpc>
            </a:pPr>
            <a:r>
              <a:rPr lang="en-US" b="1" dirty="0"/>
              <a:t>1.2 Gather the data:</a:t>
            </a:r>
            <a:r>
              <a:rPr lang="en-US" dirty="0"/>
              <a:t> Collect and aggregate all relevant data sources.</a:t>
            </a:r>
          </a:p>
          <a:p>
            <a:pPr>
              <a:lnSpc>
                <a:spcPct val="150000"/>
              </a:lnSpc>
            </a:pPr>
            <a:r>
              <a:rPr lang="en-US" b="1" dirty="0"/>
              <a:t>1.3 Exploratory Data Analysis (EDA): </a:t>
            </a:r>
            <a:r>
              <a:rPr lang="en-US" dirty="0"/>
              <a:t>Perform EDA to understand the data distributions, identify outliers, missing values, and correlations between variables.</a:t>
            </a:r>
          </a:p>
          <a:p>
            <a:pPr>
              <a:lnSpc>
                <a:spcPct val="150000"/>
              </a:lnSpc>
            </a:pPr>
            <a:r>
              <a:rPr lang="en-US" b="1" dirty="0"/>
              <a:t>1.4 Data quality assessment: </a:t>
            </a:r>
            <a:r>
              <a:rPr lang="en-US" dirty="0"/>
              <a:t>Assess the quality of data by reviewing data types, completeness, consistency, and accuracy.</a:t>
            </a:r>
          </a:p>
          <a:p>
            <a:pPr>
              <a:lnSpc>
                <a:spcPct val="150000"/>
              </a:lnSpc>
            </a:pPr>
            <a:r>
              <a:rPr lang="en-US" b="1" dirty="0"/>
              <a:t>1.5 Identify data biases: </a:t>
            </a:r>
            <a:r>
              <a:rPr lang="en-US" dirty="0"/>
              <a:t>Identify any data biases or imbalances that may exist.</a:t>
            </a:r>
          </a:p>
          <a:p>
            <a:pPr>
              <a:lnSpc>
                <a:spcPct val="150000"/>
              </a:lnSpc>
            </a:pPr>
            <a:r>
              <a:rPr lang="en-US" b="1" dirty="0"/>
              <a:t>1.6 Data visualization:</a:t>
            </a:r>
            <a:r>
              <a:rPr lang="en-US" dirty="0"/>
              <a:t> Create visualizations to gain insights and communicate results.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GB" dirty="0"/>
              <a:t>Phase 2: </a:t>
            </a:r>
            <a:r>
              <a:rPr lang="en-US" dirty="0"/>
              <a:t>Model Development</a:t>
            </a:r>
            <a:endParaRPr dirty="0"/>
          </a:p>
        </p:txBody>
      </p:sp>
      <p:sp>
        <p:nvSpPr>
          <p:cNvPr id="133" name="Shape 82"/>
          <p:cNvSpPr/>
          <p:nvPr/>
        </p:nvSpPr>
        <p:spPr>
          <a:xfrm>
            <a:off x="205025" y="1072067"/>
            <a:ext cx="8565600" cy="326393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nSpc>
                <a:spcPct val="150000"/>
              </a:lnSpc>
            </a:pPr>
            <a:r>
              <a:rPr lang="en-US" b="1" dirty="0"/>
              <a:t>2.1 Feature engineering: </a:t>
            </a:r>
            <a:r>
              <a:rPr lang="en-US" dirty="0"/>
              <a:t>Create new features from the available data sources that can help improve model accuracy.</a:t>
            </a:r>
          </a:p>
          <a:p>
            <a:pPr>
              <a:lnSpc>
                <a:spcPct val="150000"/>
              </a:lnSpc>
            </a:pPr>
            <a:r>
              <a:rPr lang="en-US" b="1" dirty="0"/>
              <a:t>2.2 Data transformations: </a:t>
            </a:r>
            <a:r>
              <a:rPr lang="en-US" dirty="0"/>
              <a:t>Normalize, scale, and encode data to improve model performance.</a:t>
            </a:r>
          </a:p>
          <a:p>
            <a:pPr>
              <a:lnSpc>
                <a:spcPct val="150000"/>
              </a:lnSpc>
            </a:pPr>
            <a:r>
              <a:rPr lang="en-US" b="1" dirty="0"/>
              <a:t>2.3 Model selection: </a:t>
            </a:r>
            <a:r>
              <a:rPr lang="en-US" dirty="0"/>
              <a:t>Identify the most appropriate machine learning models for the given problem.</a:t>
            </a:r>
          </a:p>
          <a:p>
            <a:pPr>
              <a:lnSpc>
                <a:spcPct val="150000"/>
              </a:lnSpc>
            </a:pPr>
            <a:r>
              <a:rPr lang="en-US" b="1" dirty="0"/>
              <a:t>2.4 Model training: </a:t>
            </a:r>
            <a:r>
              <a:rPr lang="en-US" dirty="0"/>
              <a:t>Train the selected models using the data set.</a:t>
            </a:r>
          </a:p>
          <a:p>
            <a:pPr>
              <a:lnSpc>
                <a:spcPct val="150000"/>
              </a:lnSpc>
            </a:pPr>
            <a:r>
              <a:rPr lang="en-US" b="1" dirty="0"/>
              <a:t>2.5 Model evaluation: </a:t>
            </a:r>
            <a:r>
              <a:rPr lang="en-US" dirty="0"/>
              <a:t>Evaluate model performance using various metrics.</a:t>
            </a:r>
          </a:p>
          <a:p>
            <a:pPr>
              <a:lnSpc>
                <a:spcPct val="150000"/>
              </a:lnSpc>
            </a:pPr>
            <a:r>
              <a:rPr lang="en-US" b="1" dirty="0"/>
              <a:t>2.6 Hyperparameter tuning: </a:t>
            </a:r>
            <a:r>
              <a:rPr lang="en-US" dirty="0"/>
              <a:t>Optimize the hyperparameters of the selected models to achieve better performance.</a:t>
            </a:r>
          </a:p>
        </p:txBody>
      </p:sp>
    </p:spTree>
    <p:extLst>
      <p:ext uri="{BB962C8B-B14F-4D97-AF65-F5344CB8AC3E}">
        <p14:creationId xmlns:p14="http://schemas.microsoft.com/office/powerpoint/2010/main" val="13435925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r>
              <a:rPr lang="en-GB" dirty="0"/>
              <a:t> and Reporting</a:t>
            </a:r>
            <a:endParaRPr dirty="0"/>
          </a:p>
        </p:txBody>
      </p:sp>
      <p:sp>
        <p:nvSpPr>
          <p:cNvPr id="151" name="Shape 100"/>
          <p:cNvSpPr/>
          <p:nvPr/>
        </p:nvSpPr>
        <p:spPr>
          <a:xfrm>
            <a:off x="205025" y="1146506"/>
            <a:ext cx="8565600" cy="222519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nSpc>
                <a:spcPct val="150000"/>
              </a:lnSpc>
            </a:pPr>
            <a:r>
              <a:rPr lang="en-US" b="1" dirty="0"/>
              <a:t>3.1 Results interpretation: </a:t>
            </a:r>
            <a:r>
              <a:rPr lang="en-US" dirty="0"/>
              <a:t>Interpret the results of the machine learning models.</a:t>
            </a:r>
          </a:p>
          <a:p>
            <a:pPr>
              <a:lnSpc>
                <a:spcPct val="150000"/>
              </a:lnSpc>
            </a:pPr>
            <a:r>
              <a:rPr lang="en-US" b="1" dirty="0"/>
              <a:t>3.2 Feature importance analysis: </a:t>
            </a:r>
            <a:r>
              <a:rPr lang="en-US" dirty="0"/>
              <a:t>Analyze the importance of the features used in the models.</a:t>
            </a:r>
          </a:p>
          <a:p>
            <a:pPr>
              <a:lnSpc>
                <a:spcPct val="150000"/>
              </a:lnSpc>
            </a:pPr>
            <a:r>
              <a:rPr lang="en-US" b="1" dirty="0"/>
              <a:t>3.3 Model selection:</a:t>
            </a:r>
            <a:r>
              <a:rPr lang="en-US" dirty="0"/>
              <a:t> Select the best model for the problem at hand.</a:t>
            </a:r>
          </a:p>
          <a:p>
            <a:pPr>
              <a:lnSpc>
                <a:spcPct val="150000"/>
              </a:lnSpc>
            </a:pPr>
            <a:r>
              <a:rPr lang="en-US" b="1" dirty="0"/>
              <a:t>3.4 Model deployment: </a:t>
            </a:r>
            <a:r>
              <a:rPr lang="en-US" dirty="0"/>
              <a:t>Deploy the selected model for use in production.</a:t>
            </a:r>
          </a:p>
          <a:p>
            <a:pPr>
              <a:lnSpc>
                <a:spcPct val="150000"/>
              </a:lnSpc>
            </a:pPr>
            <a:r>
              <a:rPr lang="en-US" b="1" dirty="0"/>
              <a:t>3.5 Reporting: </a:t>
            </a:r>
            <a:r>
              <a:rPr lang="en-US" dirty="0"/>
              <a:t>Prepare a detailed report outlining the results, insights, and recommendations.</a:t>
            </a:r>
          </a:p>
          <a:p>
            <a:pPr>
              <a:lnSpc>
                <a:spcPct val="150000"/>
              </a:lnSpc>
            </a:pPr>
            <a:r>
              <a:rPr lang="en-US" b="1" dirty="0"/>
              <a:t>3.6 Presentation to the client: </a:t>
            </a:r>
            <a:r>
              <a:rPr lang="en-US" dirty="0"/>
              <a:t>Present the results and findings to the client for sign-off.</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1411</TotalTime>
  <Words>524</Words>
  <Application>Microsoft Office PowerPoint</Application>
  <PresentationFormat>On-screen Show (16:9)</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k</dc:creator>
  <cp:lastModifiedBy>ian k</cp:lastModifiedBy>
  <cp:revision>17</cp:revision>
  <dcterms:modified xsi:type="dcterms:W3CDTF">2023-03-21T10:01:41Z</dcterms:modified>
</cp:coreProperties>
</file>