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4" r:id="rId23"/>
    <p:sldId id="27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94660"/>
  </p:normalViewPr>
  <p:slideViewPr>
    <p:cSldViewPr snapToGrid="0">
      <p:cViewPr varScale="1">
        <p:scale>
          <a:sx n="93" d="100"/>
          <a:sy n="93" d="100"/>
        </p:scale>
        <p:origin x="732"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f7c12002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0f7c1200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0f7c12002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0f7c12002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f7c12002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f7c12002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f7c12002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f7c12002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0f89a770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0f89a770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11b6e80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11b6e80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0fbef8fc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0fbef8fc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f43d99e47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f43d99e47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f43d99e47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f43d99e47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f43d99e47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f43d99e47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084883a55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084883a55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f43d99e47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f43d99e47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f43d99e47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f43d99e47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f43d99e47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f43d99e47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11b6e800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11b6e80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088f469dc7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088f469dc7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f7c1200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f7c1200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0f1e62e375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0f1e62e375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0f1e62e37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0f1e62e37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e907bbb5e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e907bbb5e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f37429c2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f37429c2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0f1e62e37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0f1e62e37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b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2415400"/>
            <a:ext cx="9144000" cy="2728100"/>
          </a:xfrm>
          <a:prstGeom prst="flowChartManualInput">
            <a:avLst/>
          </a:prstGeom>
          <a:solidFill>
            <a:srgbClr val="8A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9900"/>
              </a:highlight>
            </a:endParaRPr>
          </a:p>
        </p:txBody>
      </p:sp>
      <p:sp>
        <p:nvSpPr>
          <p:cNvPr id="55" name="Google Shape;55;p13"/>
          <p:cNvSpPr txBox="1"/>
          <p:nvPr/>
        </p:nvSpPr>
        <p:spPr>
          <a:xfrm>
            <a:off x="6565650" y="3973800"/>
            <a:ext cx="25785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3200">
                <a:solidFill>
                  <a:srgbClr val="FFFFFF"/>
                </a:solidFill>
                <a:latin typeface="Impact"/>
                <a:ea typeface="Impact"/>
                <a:cs typeface="Impact"/>
                <a:sym typeface="Impact"/>
              </a:rPr>
              <a:t>ADVANCED </a:t>
            </a:r>
            <a:r>
              <a:rPr lang="bn" sz="3200">
                <a:solidFill>
                  <a:schemeClr val="lt1"/>
                </a:solidFill>
                <a:latin typeface="Impact"/>
                <a:ea typeface="Impact"/>
                <a:cs typeface="Impact"/>
                <a:sym typeface="Impact"/>
              </a:rPr>
              <a:t>JAVASCRIPT</a:t>
            </a:r>
            <a:endParaRPr sz="3200">
              <a:solidFill>
                <a:schemeClr val="lt1"/>
              </a:solidFill>
              <a:latin typeface="Impact"/>
              <a:ea typeface="Impact"/>
              <a:cs typeface="Impact"/>
              <a:sym typeface="Impact"/>
            </a:endParaRPr>
          </a:p>
        </p:txBody>
      </p:sp>
      <p:sp>
        <p:nvSpPr>
          <p:cNvPr id="56" name="Google Shape;56;p13"/>
          <p:cNvSpPr txBox="1"/>
          <p:nvPr/>
        </p:nvSpPr>
        <p:spPr>
          <a:xfrm>
            <a:off x="268375" y="306675"/>
            <a:ext cx="5300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2200" dirty="0">
                <a:latin typeface="Impact"/>
                <a:ea typeface="Impact"/>
                <a:cs typeface="Impact"/>
                <a:sym typeface="Impact"/>
              </a:rPr>
              <a:t>Web Development With Advanced JavaScript</a:t>
            </a:r>
            <a:endParaRPr sz="2200" dirty="0">
              <a:latin typeface="Impact"/>
              <a:ea typeface="Impact"/>
              <a:cs typeface="Impact"/>
              <a:sym typeface="Impact"/>
            </a:endParaRPr>
          </a:p>
        </p:txBody>
      </p:sp>
      <p:sp>
        <p:nvSpPr>
          <p:cNvPr id="57" name="Google Shape;57;p13"/>
          <p:cNvSpPr txBox="1"/>
          <p:nvPr/>
        </p:nvSpPr>
        <p:spPr>
          <a:xfrm>
            <a:off x="299197" y="700576"/>
            <a:ext cx="3656353"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smtClean="0"/>
              <a:t>BGIFT Institute of Science &amp; Technology</a:t>
            </a:r>
          </a:p>
          <a:p>
            <a:pPr marL="0" lvl="0" indent="0" algn="l" rtl="0">
              <a:spcBef>
                <a:spcPts val="0"/>
              </a:spcBef>
              <a:spcAft>
                <a:spcPts val="0"/>
              </a:spcAft>
              <a:buNone/>
            </a:pPr>
            <a:r>
              <a:rPr lang="bn" dirty="0" smtClean="0"/>
              <a:t>Monzurul </a:t>
            </a:r>
            <a:r>
              <a:rPr lang="bn" dirty="0"/>
              <a:t>haque </a:t>
            </a:r>
            <a:r>
              <a:rPr lang="bn" dirty="0" smtClean="0"/>
              <a:t>Aksh</a:t>
            </a:r>
            <a:endParaRPr lang="en-US" dirty="0" smtClean="0"/>
          </a:p>
          <a:p>
            <a:pPr marL="0" lvl="0" indent="0" algn="l" rtl="0">
              <a:spcBef>
                <a:spcPts val="0"/>
              </a:spcBef>
              <a:spcAft>
                <a:spcPts val="0"/>
              </a:spcAft>
              <a:buNone/>
            </a:pPr>
            <a:r>
              <a:rPr lang="en-US" dirty="0" smtClean="0"/>
              <a:t>Id : 1800402062</a:t>
            </a:r>
          </a:p>
          <a:p>
            <a:pPr marL="0" lvl="0" indent="0" algn="l" rtl="0">
              <a:spcBef>
                <a:spcPts val="0"/>
              </a:spcBef>
              <a:spcAft>
                <a:spcPts val="0"/>
              </a:spcAft>
              <a:buNone/>
            </a:pPr>
            <a:r>
              <a:rPr lang="en-US" dirty="0" smtClean="0"/>
              <a:t>Semester : 8th</a:t>
            </a:r>
          </a:p>
        </p:txBody>
      </p:sp>
      <p:pic>
        <p:nvPicPr>
          <p:cNvPr id="59" name="Google Shape;59;p13"/>
          <p:cNvPicPr preferRelativeResize="0"/>
          <p:nvPr/>
        </p:nvPicPr>
        <p:blipFill>
          <a:blip r:embed="rId3">
            <a:alphaModFix/>
          </a:blip>
          <a:stretch>
            <a:fillRect/>
          </a:stretch>
        </p:blipFill>
        <p:spPr>
          <a:xfrm>
            <a:off x="6191850" y="4140675"/>
            <a:ext cx="642200" cy="805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0" y="569400"/>
            <a:ext cx="7802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JavaScript</a:t>
            </a:r>
            <a:r>
              <a:rPr lang="bn"/>
              <a:t> </a:t>
            </a:r>
            <a:r>
              <a:rPr lang="bn" sz="1200">
                <a:latin typeface="Trebuchet MS"/>
                <a:ea typeface="Trebuchet MS"/>
                <a:cs typeface="Trebuchet MS"/>
                <a:sym typeface="Trebuchet MS"/>
              </a:rPr>
              <a:t>is a rich and complex language, with many important concepts to master in order to become a skilled front-end web developer. Here are some key concepts in JavaScript that are important to understand:</a:t>
            </a:r>
            <a:endParaRPr sz="1200">
              <a:latin typeface="Trebuchet MS"/>
              <a:ea typeface="Trebuchet MS"/>
              <a:cs typeface="Trebuchet MS"/>
              <a:sym typeface="Trebuchet MS"/>
            </a:endParaRPr>
          </a:p>
        </p:txBody>
      </p:sp>
      <p:sp>
        <p:nvSpPr>
          <p:cNvPr id="183" name="Google Shape;183;p22"/>
          <p:cNvSpPr txBox="1"/>
          <p:nvPr/>
        </p:nvSpPr>
        <p:spPr>
          <a:xfrm>
            <a:off x="1428150" y="1160100"/>
            <a:ext cx="62877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Variables and Data Types</a:t>
            </a:r>
            <a:r>
              <a:rPr lang="bn" u="sng"/>
              <a:t>:</a:t>
            </a:r>
            <a:r>
              <a:rPr lang="bn"/>
              <a:t> </a:t>
            </a:r>
            <a:r>
              <a:rPr lang="bn" sz="1200">
                <a:latin typeface="Trebuchet MS"/>
                <a:ea typeface="Trebuchet MS"/>
                <a:cs typeface="Trebuchet MS"/>
                <a:sym typeface="Trebuchet MS"/>
              </a:rPr>
              <a:t>JavaScript is a loosely-typed language, which means that variables can hold different types of data, such as strings, numbers, and booleans. Understanding how to declare and use variables, as well as the different data types available, is critical for writing effective JavaScript code.</a:t>
            </a:r>
            <a:endParaRPr sz="1200">
              <a:latin typeface="Trebuchet MS"/>
              <a:ea typeface="Trebuchet MS"/>
              <a:cs typeface="Trebuchet MS"/>
              <a:sym typeface="Trebuchet MS"/>
            </a:endParaRPr>
          </a:p>
        </p:txBody>
      </p:sp>
      <p:sp>
        <p:nvSpPr>
          <p:cNvPr id="184" name="Google Shape;184;p22"/>
          <p:cNvSpPr txBox="1"/>
          <p:nvPr/>
        </p:nvSpPr>
        <p:spPr>
          <a:xfrm>
            <a:off x="1428150" y="2114400"/>
            <a:ext cx="62877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Functions:</a:t>
            </a:r>
            <a:r>
              <a:rPr lang="bn"/>
              <a:t> </a:t>
            </a:r>
            <a:r>
              <a:rPr lang="bn" sz="1200">
                <a:latin typeface="Trebuchet MS"/>
                <a:ea typeface="Trebuchet MS"/>
                <a:cs typeface="Trebuchet MS"/>
                <a:sym typeface="Trebuchet MS"/>
              </a:rPr>
              <a:t>Functions are an important part of JavaScript, and are used to encapsulate blocks of code that can be reused and called multiple times. Understanding how to define and call functions, as well as pass parameters and return values, is important for writing modular and maintainable code.</a:t>
            </a:r>
            <a:endParaRPr sz="1200">
              <a:latin typeface="Trebuchet MS"/>
              <a:ea typeface="Trebuchet MS"/>
              <a:cs typeface="Trebuchet MS"/>
              <a:sym typeface="Trebuchet MS"/>
            </a:endParaRPr>
          </a:p>
        </p:txBody>
      </p:sp>
      <p:sp>
        <p:nvSpPr>
          <p:cNvPr id="185" name="Google Shape;185;p22"/>
          <p:cNvSpPr txBox="1"/>
          <p:nvPr/>
        </p:nvSpPr>
        <p:spPr>
          <a:xfrm>
            <a:off x="1428150" y="3078850"/>
            <a:ext cx="62877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Objects:</a:t>
            </a:r>
            <a:r>
              <a:rPr lang="bn"/>
              <a:t> </a:t>
            </a:r>
            <a:r>
              <a:rPr lang="bn" sz="1200">
                <a:latin typeface="Trebuchet MS"/>
                <a:ea typeface="Trebuchet MS"/>
                <a:cs typeface="Trebuchet MS"/>
                <a:sym typeface="Trebuchet MS"/>
              </a:rPr>
              <a:t>Objects are a key part of JavaScript, and are used to represent complex data structures that can contain multiple values and functions. Understanding how to create and manipulate objects, as well as access their properties and methods, is important for building dynamic and interactive web applications.</a:t>
            </a:r>
            <a:endParaRPr sz="1200">
              <a:latin typeface="Trebuchet MS"/>
              <a:ea typeface="Trebuchet MS"/>
              <a:cs typeface="Trebuchet MS"/>
              <a:sym typeface="Trebuchet MS"/>
            </a:endParaRPr>
          </a:p>
        </p:txBody>
      </p:sp>
      <p:sp>
        <p:nvSpPr>
          <p:cNvPr id="186" name="Google Shape;186;p22"/>
          <p:cNvSpPr txBox="1"/>
          <p:nvPr/>
        </p:nvSpPr>
        <p:spPr>
          <a:xfrm>
            <a:off x="1428150" y="4091225"/>
            <a:ext cx="62016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Control Flow:</a:t>
            </a:r>
            <a:r>
              <a:rPr lang="bn"/>
              <a:t> </a:t>
            </a:r>
            <a:r>
              <a:rPr lang="bn" sz="1200">
                <a:latin typeface="Trebuchet MS"/>
                <a:ea typeface="Trebuchet MS"/>
                <a:cs typeface="Trebuchet MS"/>
                <a:sym typeface="Trebuchet MS"/>
              </a:rPr>
              <a:t>JavaScript includes a range of control flow structures, such as if/else statements, loops, and switch statements, that allow developers to control the flow of their code based on specific conditions or criteria.</a:t>
            </a:r>
            <a:endParaRPr sz="1200">
              <a:latin typeface="Trebuchet MS"/>
              <a:ea typeface="Trebuchet MS"/>
              <a:cs typeface="Trebuchet MS"/>
              <a:sym typeface="Trebuchet MS"/>
            </a:endParaRPr>
          </a:p>
        </p:txBody>
      </p:sp>
      <p:sp>
        <p:nvSpPr>
          <p:cNvPr id="187" name="Google Shape;187;p22"/>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JAVASCRIPT</a:t>
            </a:r>
            <a:endParaRPr b="1">
              <a:solidFill>
                <a:schemeClr val="l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1313100" y="814700"/>
            <a:ext cx="6517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Events:</a:t>
            </a:r>
            <a:r>
              <a:rPr lang="bn"/>
              <a:t> </a:t>
            </a:r>
            <a:r>
              <a:rPr lang="bn" sz="1200">
                <a:latin typeface="Trebuchet MS"/>
                <a:ea typeface="Trebuchet MS"/>
                <a:cs typeface="Trebuchet MS"/>
                <a:sym typeface="Trebuchet MS"/>
              </a:rPr>
              <a:t>JavaScript is used to create interactive web applications, and events are a key part of this interactivity. Understanding how to create and respond to events, such as mouse clicks or key presses, is important for building responsive and engaging user interfaces.</a:t>
            </a:r>
            <a:endParaRPr sz="1200">
              <a:latin typeface="Trebuchet MS"/>
              <a:ea typeface="Trebuchet MS"/>
              <a:cs typeface="Trebuchet MS"/>
              <a:sym typeface="Trebuchet MS"/>
            </a:endParaRPr>
          </a:p>
        </p:txBody>
      </p:sp>
      <p:sp>
        <p:nvSpPr>
          <p:cNvPr id="193" name="Google Shape;193;p23"/>
          <p:cNvSpPr txBox="1"/>
          <p:nvPr/>
        </p:nvSpPr>
        <p:spPr>
          <a:xfrm>
            <a:off x="1313100" y="1888225"/>
            <a:ext cx="6517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Asynchronous Programming:</a:t>
            </a:r>
            <a:r>
              <a:rPr lang="bn"/>
              <a:t> </a:t>
            </a:r>
            <a:r>
              <a:rPr lang="bn" sz="1200">
                <a:latin typeface="Trebuchet MS"/>
                <a:ea typeface="Trebuchet MS"/>
                <a:cs typeface="Trebuchet MS"/>
                <a:sym typeface="Trebuchet MS"/>
              </a:rPr>
              <a:t>Asynchronous programming is an important part of JavaScript, and is used to handle tasks that take a long time to complete, such as fetching data from a server. Understanding how to use promises, callbacks, and async/await syntax is important for writing efficient and responsive code.</a:t>
            </a:r>
            <a:endParaRPr sz="1200">
              <a:latin typeface="Trebuchet MS"/>
              <a:ea typeface="Trebuchet MS"/>
              <a:cs typeface="Trebuchet MS"/>
              <a:sym typeface="Trebuchet MS"/>
            </a:endParaRPr>
          </a:p>
        </p:txBody>
      </p:sp>
      <p:sp>
        <p:nvSpPr>
          <p:cNvPr id="194" name="Google Shape;194;p23"/>
          <p:cNvSpPr txBox="1"/>
          <p:nvPr/>
        </p:nvSpPr>
        <p:spPr>
          <a:xfrm>
            <a:off x="1313100" y="3057575"/>
            <a:ext cx="65178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Libraries and Frameworks:</a:t>
            </a:r>
            <a:r>
              <a:rPr lang="bn"/>
              <a:t> </a:t>
            </a:r>
            <a:r>
              <a:rPr lang="bn" sz="1200">
                <a:latin typeface="Trebuchet MS"/>
                <a:ea typeface="Trebuchet MS"/>
                <a:cs typeface="Trebuchet MS"/>
                <a:sym typeface="Trebuchet MS"/>
              </a:rPr>
              <a:t>While JavaScript is a powerful language on its own, many developers rely on libraries and frameworks, such as jQuery, React, and Angular, to simplify and streamline their development process. Understanding how to use these tools effectively can help developers build complex and scalable web applications more quickly and efficiently.</a:t>
            </a:r>
            <a:endParaRPr sz="1200">
              <a:latin typeface="Trebuchet MS"/>
              <a:ea typeface="Trebuchet MS"/>
              <a:cs typeface="Trebuchet MS"/>
              <a:sym typeface="Trebuchet MS"/>
            </a:endParaRPr>
          </a:p>
        </p:txBody>
      </p:sp>
      <p:sp>
        <p:nvSpPr>
          <p:cNvPr id="195" name="Google Shape;195;p23"/>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JAVASCRIPT</a:t>
            </a:r>
            <a:endParaRPr b="1">
              <a:solidFill>
                <a:schemeClr val="l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p:nvPr/>
        </p:nvSpPr>
        <p:spPr>
          <a:xfrm>
            <a:off x="1389800" y="584675"/>
            <a:ext cx="6335700" cy="4054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p:nvPr/>
        </p:nvSpPr>
        <p:spPr>
          <a:xfrm>
            <a:off x="1571925" y="584675"/>
            <a:ext cx="29139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a:solidFill>
                  <a:schemeClr val="lt1"/>
                </a:solidFill>
              </a:rPr>
              <a:t>// Declare a variable using var</a:t>
            </a:r>
            <a:endParaRPr sz="1200">
              <a:solidFill>
                <a:schemeClr val="lt1"/>
              </a:solidFill>
            </a:endParaRPr>
          </a:p>
          <a:p>
            <a:pPr marL="0" lvl="0" indent="0" algn="l" rtl="0">
              <a:spcBef>
                <a:spcPts val="0"/>
              </a:spcBef>
              <a:spcAft>
                <a:spcPts val="0"/>
              </a:spcAft>
              <a:buNone/>
            </a:pPr>
            <a:r>
              <a:rPr lang="bn" sz="1200">
                <a:solidFill>
                  <a:schemeClr val="accent1"/>
                </a:solidFill>
              </a:rPr>
              <a:t>var</a:t>
            </a:r>
            <a:r>
              <a:rPr lang="bn" sz="1200">
                <a:solidFill>
                  <a:schemeClr val="lt1"/>
                </a:solidFill>
              </a:rPr>
              <a:t> count = </a:t>
            </a:r>
            <a:r>
              <a:rPr lang="bn" sz="1200">
                <a:solidFill>
                  <a:srgbClr val="CC0000"/>
                </a:solidFill>
              </a:rPr>
              <a:t>0</a:t>
            </a:r>
            <a:r>
              <a:rPr lang="bn" sz="1200">
                <a:solidFill>
                  <a:schemeClr val="lt1"/>
                </a:solidFill>
              </a:rPr>
              <a:t>;</a:t>
            </a:r>
            <a:endParaRPr sz="1200">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bn" sz="1200">
                <a:solidFill>
                  <a:schemeClr val="lt1"/>
                </a:solidFill>
              </a:rPr>
              <a:t>// Declare a variable using let</a:t>
            </a:r>
            <a:endParaRPr sz="1200">
              <a:solidFill>
                <a:schemeClr val="lt1"/>
              </a:solidFill>
            </a:endParaRPr>
          </a:p>
          <a:p>
            <a:pPr marL="0" lvl="0" indent="0" algn="l" rtl="0">
              <a:spcBef>
                <a:spcPts val="0"/>
              </a:spcBef>
              <a:spcAft>
                <a:spcPts val="0"/>
              </a:spcAft>
              <a:buNone/>
            </a:pPr>
            <a:r>
              <a:rPr lang="bn" sz="1200">
                <a:solidFill>
                  <a:schemeClr val="accent1"/>
                </a:solidFill>
              </a:rPr>
              <a:t>let</a:t>
            </a:r>
            <a:r>
              <a:rPr lang="bn" sz="1200">
                <a:solidFill>
                  <a:schemeClr val="lt1"/>
                </a:solidFill>
              </a:rPr>
              <a:t> message = </a:t>
            </a:r>
            <a:r>
              <a:rPr lang="bn" sz="1200">
                <a:solidFill>
                  <a:srgbClr val="CC0000"/>
                </a:solidFill>
              </a:rPr>
              <a:t>"Hello, world!"</a:t>
            </a:r>
            <a:r>
              <a:rPr lang="bn" sz="1200">
                <a:solidFill>
                  <a:schemeClr val="lt1"/>
                </a:solidFill>
              </a:rPr>
              <a:t>;</a:t>
            </a:r>
            <a:endParaRPr sz="1200">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bn" sz="1200">
                <a:solidFill>
                  <a:schemeClr val="lt1"/>
                </a:solidFill>
              </a:rPr>
              <a:t>// Declare a constant variable</a:t>
            </a:r>
            <a:endParaRPr sz="1200">
              <a:solidFill>
                <a:schemeClr val="lt1"/>
              </a:solidFill>
            </a:endParaRPr>
          </a:p>
          <a:p>
            <a:pPr marL="0" lvl="0" indent="0" algn="l" rtl="0">
              <a:spcBef>
                <a:spcPts val="0"/>
              </a:spcBef>
              <a:spcAft>
                <a:spcPts val="0"/>
              </a:spcAft>
              <a:buNone/>
            </a:pPr>
            <a:r>
              <a:rPr lang="bn" sz="1200">
                <a:solidFill>
                  <a:schemeClr val="accent1"/>
                </a:solidFill>
              </a:rPr>
              <a:t>const</a:t>
            </a:r>
            <a:r>
              <a:rPr lang="bn" sz="1200">
                <a:solidFill>
                  <a:schemeClr val="lt1"/>
                </a:solidFill>
              </a:rPr>
              <a:t> PI = </a:t>
            </a:r>
            <a:r>
              <a:rPr lang="bn" sz="1200">
                <a:solidFill>
                  <a:srgbClr val="CC0000"/>
                </a:solidFill>
              </a:rPr>
              <a:t>3.14</a:t>
            </a:r>
            <a:r>
              <a:rPr lang="bn" sz="1200">
                <a:solidFill>
                  <a:schemeClr val="lt1"/>
                </a:solidFill>
              </a:rPr>
              <a:t>;</a:t>
            </a:r>
            <a:endParaRPr sz="1200">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bn" sz="1200">
                <a:solidFill>
                  <a:schemeClr val="lt1"/>
                </a:solidFill>
              </a:rPr>
              <a:t>// Assign a new value to a variable</a:t>
            </a:r>
            <a:endParaRPr sz="1200">
              <a:solidFill>
                <a:schemeClr val="lt1"/>
              </a:solidFill>
            </a:endParaRPr>
          </a:p>
          <a:p>
            <a:pPr marL="0" lvl="0" indent="0" algn="l" rtl="0">
              <a:spcBef>
                <a:spcPts val="0"/>
              </a:spcBef>
              <a:spcAft>
                <a:spcPts val="0"/>
              </a:spcAft>
              <a:buNone/>
            </a:pPr>
            <a:r>
              <a:rPr lang="bn" sz="1200">
                <a:solidFill>
                  <a:schemeClr val="accent1"/>
                </a:solidFill>
              </a:rPr>
              <a:t>count</a:t>
            </a:r>
            <a:r>
              <a:rPr lang="bn" sz="1200">
                <a:solidFill>
                  <a:schemeClr val="lt1"/>
                </a:solidFill>
              </a:rPr>
              <a:t> = </a:t>
            </a:r>
            <a:r>
              <a:rPr lang="bn" sz="1200">
                <a:solidFill>
                  <a:srgbClr val="CC0000"/>
                </a:solidFill>
              </a:rPr>
              <a:t>1</a:t>
            </a:r>
            <a:r>
              <a:rPr lang="bn" sz="1200">
                <a:solidFill>
                  <a:schemeClr val="lt1"/>
                </a:solidFill>
              </a:rPr>
              <a:t>;</a:t>
            </a:r>
            <a:endParaRPr sz="1200">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bn" sz="1200">
                <a:solidFill>
                  <a:schemeClr val="lt1"/>
                </a:solidFill>
              </a:rPr>
              <a:t>// Use a variable in a calculation</a:t>
            </a:r>
            <a:endParaRPr sz="1200">
              <a:solidFill>
                <a:schemeClr val="lt1"/>
              </a:solidFill>
            </a:endParaRPr>
          </a:p>
          <a:p>
            <a:pPr marL="0" lvl="0" indent="0" algn="l" rtl="0">
              <a:spcBef>
                <a:spcPts val="0"/>
              </a:spcBef>
              <a:spcAft>
                <a:spcPts val="0"/>
              </a:spcAft>
              <a:buClr>
                <a:schemeClr val="dk1"/>
              </a:buClr>
              <a:buSzPts val="1100"/>
              <a:buFont typeface="Arial"/>
              <a:buNone/>
            </a:pPr>
            <a:r>
              <a:rPr lang="bn" sz="1200">
                <a:solidFill>
                  <a:schemeClr val="accent1"/>
                </a:solidFill>
              </a:rPr>
              <a:t>let</a:t>
            </a:r>
            <a:r>
              <a:rPr lang="bn" sz="1200">
                <a:solidFill>
                  <a:schemeClr val="lt1"/>
                </a:solidFill>
              </a:rPr>
              <a:t> total = </a:t>
            </a:r>
            <a:r>
              <a:rPr lang="bn" sz="1200">
                <a:solidFill>
                  <a:srgbClr val="CC0000"/>
                </a:solidFill>
              </a:rPr>
              <a:t>count * PI</a:t>
            </a:r>
            <a:r>
              <a:rPr lang="bn" sz="1200">
                <a:solidFill>
                  <a:schemeClr val="lt1"/>
                </a:solidFill>
              </a:rPr>
              <a:t>;</a:t>
            </a:r>
            <a:endParaRPr sz="1200">
              <a:solidFill>
                <a:schemeClr val="lt1"/>
              </a:solidFill>
            </a:endParaRPr>
          </a:p>
          <a:p>
            <a:pPr marL="0" lvl="0" indent="0" algn="l" rtl="0">
              <a:spcBef>
                <a:spcPts val="0"/>
              </a:spcBef>
              <a:spcAft>
                <a:spcPts val="0"/>
              </a:spcAft>
              <a:buNone/>
            </a:pPr>
            <a:endParaRPr>
              <a:solidFill>
                <a:schemeClr val="lt1"/>
              </a:solidFill>
            </a:endParaRPr>
          </a:p>
        </p:txBody>
      </p:sp>
      <p:sp>
        <p:nvSpPr>
          <p:cNvPr id="202" name="Google Shape;202;p24"/>
          <p:cNvSpPr txBox="1"/>
          <p:nvPr/>
        </p:nvSpPr>
        <p:spPr>
          <a:xfrm>
            <a:off x="4619925" y="584675"/>
            <a:ext cx="31056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a:solidFill>
                  <a:schemeClr val="lt1"/>
                </a:solidFill>
              </a:rPr>
              <a:t>// Declare an object variable</a:t>
            </a:r>
            <a:endParaRPr sz="1200">
              <a:solidFill>
                <a:schemeClr val="lt1"/>
              </a:solidFill>
            </a:endParaRPr>
          </a:p>
          <a:p>
            <a:pPr marL="0" lvl="0" indent="0" algn="l" rtl="0">
              <a:spcBef>
                <a:spcPts val="0"/>
              </a:spcBef>
              <a:spcAft>
                <a:spcPts val="0"/>
              </a:spcAft>
              <a:buNone/>
            </a:pPr>
            <a:r>
              <a:rPr lang="bn" sz="1200">
                <a:solidFill>
                  <a:schemeClr val="accent1"/>
                </a:solidFill>
              </a:rPr>
              <a:t>let</a:t>
            </a:r>
            <a:r>
              <a:rPr lang="bn" sz="1200">
                <a:solidFill>
                  <a:schemeClr val="lt1"/>
                </a:solidFill>
              </a:rPr>
              <a:t> </a:t>
            </a:r>
            <a:r>
              <a:rPr lang="bn" sz="1200">
                <a:solidFill>
                  <a:srgbClr val="CC0000"/>
                </a:solidFill>
              </a:rPr>
              <a:t>person</a:t>
            </a:r>
            <a:r>
              <a:rPr lang="bn" sz="1200">
                <a:solidFill>
                  <a:schemeClr val="lt1"/>
                </a:solidFill>
              </a:rPr>
              <a:t> = {</a:t>
            </a:r>
            <a:endParaRPr sz="1200">
              <a:solidFill>
                <a:schemeClr val="lt1"/>
              </a:solidFill>
            </a:endParaRPr>
          </a:p>
          <a:p>
            <a:pPr marL="0" lvl="0" indent="0" algn="l" rtl="0">
              <a:spcBef>
                <a:spcPts val="0"/>
              </a:spcBef>
              <a:spcAft>
                <a:spcPts val="0"/>
              </a:spcAft>
              <a:buNone/>
            </a:pPr>
            <a:r>
              <a:rPr lang="bn" sz="1200">
                <a:solidFill>
                  <a:schemeClr val="lt1"/>
                </a:solidFill>
              </a:rPr>
              <a:t>  </a:t>
            </a:r>
            <a:r>
              <a:rPr lang="bn" sz="1200">
                <a:solidFill>
                  <a:srgbClr val="CC0000"/>
                </a:solidFill>
              </a:rPr>
              <a:t>name</a:t>
            </a:r>
            <a:r>
              <a:rPr lang="bn" sz="1200">
                <a:solidFill>
                  <a:schemeClr val="lt1"/>
                </a:solidFill>
              </a:rPr>
              <a:t>: </a:t>
            </a:r>
            <a:r>
              <a:rPr lang="bn" sz="1200">
                <a:solidFill>
                  <a:schemeClr val="accent1"/>
                </a:solidFill>
              </a:rPr>
              <a:t>"John"</a:t>
            </a:r>
            <a:r>
              <a:rPr lang="bn" sz="1200">
                <a:solidFill>
                  <a:schemeClr val="lt1"/>
                </a:solidFill>
              </a:rPr>
              <a:t>,</a:t>
            </a:r>
            <a:endParaRPr sz="1200">
              <a:solidFill>
                <a:schemeClr val="lt1"/>
              </a:solidFill>
            </a:endParaRPr>
          </a:p>
          <a:p>
            <a:pPr marL="0" lvl="0" indent="0" algn="l" rtl="0">
              <a:spcBef>
                <a:spcPts val="0"/>
              </a:spcBef>
              <a:spcAft>
                <a:spcPts val="0"/>
              </a:spcAft>
              <a:buNone/>
            </a:pPr>
            <a:r>
              <a:rPr lang="bn" sz="1200">
                <a:solidFill>
                  <a:schemeClr val="lt1"/>
                </a:solidFill>
              </a:rPr>
              <a:t>  </a:t>
            </a:r>
            <a:r>
              <a:rPr lang="bn" sz="1200">
                <a:solidFill>
                  <a:srgbClr val="CC0000"/>
                </a:solidFill>
              </a:rPr>
              <a:t>age</a:t>
            </a:r>
            <a:r>
              <a:rPr lang="bn" sz="1200">
                <a:solidFill>
                  <a:schemeClr val="lt1"/>
                </a:solidFill>
              </a:rPr>
              <a:t>: </a:t>
            </a:r>
            <a:r>
              <a:rPr lang="bn" sz="1200">
                <a:solidFill>
                  <a:schemeClr val="accent1"/>
                </a:solidFill>
              </a:rPr>
              <a:t>30</a:t>
            </a:r>
            <a:r>
              <a:rPr lang="bn" sz="1200">
                <a:solidFill>
                  <a:schemeClr val="lt1"/>
                </a:solidFill>
              </a:rPr>
              <a:t>,</a:t>
            </a:r>
            <a:endParaRPr sz="1200">
              <a:solidFill>
                <a:schemeClr val="lt1"/>
              </a:solidFill>
            </a:endParaRPr>
          </a:p>
          <a:p>
            <a:pPr marL="0" lvl="0" indent="0" algn="l" rtl="0">
              <a:spcBef>
                <a:spcPts val="0"/>
              </a:spcBef>
              <a:spcAft>
                <a:spcPts val="0"/>
              </a:spcAft>
              <a:buNone/>
            </a:pPr>
            <a:r>
              <a:rPr lang="bn" sz="1200">
                <a:solidFill>
                  <a:schemeClr val="lt1"/>
                </a:solidFill>
              </a:rPr>
              <a:t>  </a:t>
            </a:r>
            <a:r>
              <a:rPr lang="bn" sz="1200">
                <a:solidFill>
                  <a:srgbClr val="CC0000"/>
                </a:solidFill>
              </a:rPr>
              <a:t>occupation</a:t>
            </a:r>
            <a:r>
              <a:rPr lang="bn" sz="1200">
                <a:solidFill>
                  <a:schemeClr val="lt1"/>
                </a:solidFill>
              </a:rPr>
              <a:t>: </a:t>
            </a:r>
            <a:r>
              <a:rPr lang="bn" sz="1200">
                <a:solidFill>
                  <a:schemeClr val="accent1"/>
                </a:solidFill>
              </a:rPr>
              <a:t>"Developer"</a:t>
            </a:r>
            <a:endParaRPr sz="1200">
              <a:solidFill>
                <a:schemeClr val="accent1"/>
              </a:solidFill>
            </a:endParaRPr>
          </a:p>
          <a:p>
            <a:pPr marL="0" lvl="0" indent="0" algn="l" rtl="0">
              <a:spcBef>
                <a:spcPts val="0"/>
              </a:spcBef>
              <a:spcAft>
                <a:spcPts val="0"/>
              </a:spcAft>
              <a:buNone/>
            </a:pPr>
            <a:r>
              <a:rPr lang="bn" sz="1200">
                <a:solidFill>
                  <a:schemeClr val="lt1"/>
                </a:solidFill>
              </a:rPr>
              <a:t>};</a:t>
            </a: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bn" sz="1200">
                <a:solidFill>
                  <a:schemeClr val="lt1"/>
                </a:solidFill>
              </a:rPr>
              <a:t>// Declare an array variable</a:t>
            </a:r>
            <a:endParaRPr sz="1200">
              <a:solidFill>
                <a:schemeClr val="lt1"/>
              </a:solidFill>
            </a:endParaRPr>
          </a:p>
          <a:p>
            <a:pPr marL="0" lvl="0" indent="0" algn="l" rtl="0">
              <a:spcBef>
                <a:spcPts val="0"/>
              </a:spcBef>
              <a:spcAft>
                <a:spcPts val="0"/>
              </a:spcAft>
              <a:buClr>
                <a:schemeClr val="dk1"/>
              </a:buClr>
              <a:buSzPts val="1100"/>
              <a:buFont typeface="Arial"/>
              <a:buNone/>
            </a:pPr>
            <a:r>
              <a:rPr lang="bn" sz="1200">
                <a:solidFill>
                  <a:srgbClr val="CC0000"/>
                </a:solidFill>
              </a:rPr>
              <a:t>let</a:t>
            </a:r>
            <a:r>
              <a:rPr lang="bn" sz="1200">
                <a:solidFill>
                  <a:schemeClr val="lt1"/>
                </a:solidFill>
              </a:rPr>
              <a:t> colors = ["</a:t>
            </a:r>
            <a:r>
              <a:rPr lang="bn" sz="1200">
                <a:solidFill>
                  <a:schemeClr val="accent1"/>
                </a:solidFill>
              </a:rPr>
              <a:t>red</a:t>
            </a:r>
            <a:r>
              <a:rPr lang="bn" sz="1200">
                <a:solidFill>
                  <a:schemeClr val="lt1"/>
                </a:solidFill>
              </a:rPr>
              <a:t>", "</a:t>
            </a:r>
            <a:r>
              <a:rPr lang="bn" sz="1200">
                <a:solidFill>
                  <a:schemeClr val="accent1"/>
                </a:solidFill>
              </a:rPr>
              <a:t>green</a:t>
            </a:r>
            <a:r>
              <a:rPr lang="bn" sz="1200">
                <a:solidFill>
                  <a:schemeClr val="lt1"/>
                </a:solidFill>
              </a:rPr>
              <a:t>", "</a:t>
            </a:r>
            <a:r>
              <a:rPr lang="bn" sz="1200">
                <a:solidFill>
                  <a:schemeClr val="accent1"/>
                </a:solidFill>
              </a:rPr>
              <a:t>blue</a:t>
            </a:r>
            <a:r>
              <a:rPr lang="bn" sz="1200">
                <a:solidFill>
                  <a:schemeClr val="lt1"/>
                </a:solidFill>
              </a:rPr>
              <a:t>"];</a:t>
            </a:r>
            <a:endParaRPr sz="1200">
              <a:solidFill>
                <a:schemeClr val="lt1"/>
              </a:solidFill>
            </a:endParaRPr>
          </a:p>
          <a:p>
            <a:pPr marL="0" lvl="0" indent="0" algn="l" rtl="0">
              <a:spcBef>
                <a:spcPts val="0"/>
              </a:spcBef>
              <a:spcAft>
                <a:spcPts val="0"/>
              </a:spcAft>
              <a:buNone/>
            </a:pPr>
            <a:endParaRPr>
              <a:solidFill>
                <a:schemeClr val="lt1"/>
              </a:solidFill>
            </a:endParaRPr>
          </a:p>
        </p:txBody>
      </p:sp>
      <p:sp>
        <p:nvSpPr>
          <p:cNvPr id="203" name="Google Shape;203;p24"/>
          <p:cNvSpPr txBox="1"/>
          <p:nvPr/>
        </p:nvSpPr>
        <p:spPr>
          <a:xfrm>
            <a:off x="277950" y="584675"/>
            <a:ext cx="1044900" cy="4155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bn" sz="1500" b="1">
                <a:solidFill>
                  <a:schemeClr val="dk1"/>
                </a:solidFill>
              </a:rPr>
              <a:t>variables</a:t>
            </a:r>
            <a:endParaRPr sz="1700"/>
          </a:p>
        </p:txBody>
      </p:sp>
      <p:sp>
        <p:nvSpPr>
          <p:cNvPr id="204" name="Google Shape;204;p24"/>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JAVASCRIPT</a:t>
            </a:r>
            <a:endParaRPr b="1">
              <a:solidFill>
                <a:schemeClr val="l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p:nvPr/>
        </p:nvSpPr>
        <p:spPr>
          <a:xfrm>
            <a:off x="1389800" y="584675"/>
            <a:ext cx="6335700" cy="4054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txBox="1"/>
          <p:nvPr/>
        </p:nvSpPr>
        <p:spPr>
          <a:xfrm>
            <a:off x="239650" y="584675"/>
            <a:ext cx="1092600" cy="4002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a:t>Function</a:t>
            </a:r>
            <a:endParaRPr/>
          </a:p>
        </p:txBody>
      </p:sp>
      <p:sp>
        <p:nvSpPr>
          <p:cNvPr id="211" name="Google Shape;211;p25"/>
          <p:cNvSpPr txBox="1"/>
          <p:nvPr/>
        </p:nvSpPr>
        <p:spPr>
          <a:xfrm>
            <a:off x="1747661" y="984875"/>
            <a:ext cx="25017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a:solidFill>
                  <a:schemeClr val="lt1"/>
                </a:solidFill>
              </a:rPr>
              <a:t>// First way simple function</a:t>
            </a:r>
            <a:endParaRPr sz="1200">
              <a:solidFill>
                <a:schemeClr val="lt1"/>
              </a:solidFill>
            </a:endParaRPr>
          </a:p>
          <a:p>
            <a:pPr marL="0" lvl="0" indent="0" algn="l" rtl="0">
              <a:spcBef>
                <a:spcPts val="0"/>
              </a:spcBef>
              <a:spcAft>
                <a:spcPts val="0"/>
              </a:spcAft>
              <a:buNone/>
            </a:pPr>
            <a:r>
              <a:rPr lang="bn" sz="1200">
                <a:solidFill>
                  <a:schemeClr val="accent1"/>
                </a:solidFill>
              </a:rPr>
              <a:t>function </a:t>
            </a:r>
            <a:r>
              <a:rPr lang="bn" sz="1200">
                <a:solidFill>
                  <a:srgbClr val="CC0000"/>
                </a:solidFill>
              </a:rPr>
              <a:t>addNumbers</a:t>
            </a:r>
            <a:r>
              <a:rPr lang="bn" sz="1200">
                <a:solidFill>
                  <a:schemeClr val="lt1"/>
                </a:solidFill>
              </a:rPr>
              <a:t>(a, b) {</a:t>
            </a:r>
            <a:endParaRPr sz="1200">
              <a:solidFill>
                <a:schemeClr val="lt1"/>
              </a:solidFill>
            </a:endParaRPr>
          </a:p>
          <a:p>
            <a:pPr marL="0" lvl="0" indent="0" algn="l" rtl="0">
              <a:spcBef>
                <a:spcPts val="0"/>
              </a:spcBef>
              <a:spcAft>
                <a:spcPts val="0"/>
              </a:spcAft>
              <a:buNone/>
            </a:pPr>
            <a:r>
              <a:rPr lang="bn" sz="1200">
                <a:solidFill>
                  <a:schemeClr val="lt1"/>
                </a:solidFill>
              </a:rPr>
              <a:t>  </a:t>
            </a:r>
            <a:r>
              <a:rPr lang="bn" sz="1200">
                <a:solidFill>
                  <a:schemeClr val="accent1"/>
                </a:solidFill>
              </a:rPr>
              <a:t>return</a:t>
            </a:r>
            <a:r>
              <a:rPr lang="bn" sz="1200">
                <a:solidFill>
                  <a:schemeClr val="lt1"/>
                </a:solidFill>
              </a:rPr>
              <a:t> a + b;</a:t>
            </a:r>
            <a:endParaRPr sz="1200">
              <a:solidFill>
                <a:schemeClr val="lt1"/>
              </a:solidFill>
            </a:endParaRPr>
          </a:p>
          <a:p>
            <a:pPr marL="0" lvl="0" indent="0" algn="l" rtl="0">
              <a:spcBef>
                <a:spcPts val="0"/>
              </a:spcBef>
              <a:spcAft>
                <a:spcPts val="0"/>
              </a:spcAft>
              <a:buClr>
                <a:schemeClr val="dk1"/>
              </a:buClr>
              <a:buSzPts val="1100"/>
              <a:buFont typeface="Arial"/>
              <a:buNone/>
            </a:pPr>
            <a:r>
              <a:rPr lang="bn" sz="1200">
                <a:solidFill>
                  <a:schemeClr val="lt1"/>
                </a:solidFill>
              </a:rPr>
              <a:t>}</a:t>
            </a:r>
            <a:endParaRPr sz="1200">
              <a:solidFill>
                <a:schemeClr val="lt1"/>
              </a:solidFill>
            </a:endParaRPr>
          </a:p>
          <a:p>
            <a:pPr marL="0" lvl="0" indent="0" algn="l" rtl="0">
              <a:spcBef>
                <a:spcPts val="0"/>
              </a:spcBef>
              <a:spcAft>
                <a:spcPts val="0"/>
              </a:spcAft>
              <a:buNone/>
            </a:pPr>
            <a:endParaRPr>
              <a:solidFill>
                <a:schemeClr val="lt1"/>
              </a:solidFill>
            </a:endParaRPr>
          </a:p>
        </p:txBody>
      </p:sp>
      <p:sp>
        <p:nvSpPr>
          <p:cNvPr id="212" name="Google Shape;212;p25"/>
          <p:cNvSpPr txBox="1"/>
          <p:nvPr/>
        </p:nvSpPr>
        <p:spPr>
          <a:xfrm>
            <a:off x="1777957" y="2123975"/>
            <a:ext cx="3196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dirty="0">
                <a:solidFill>
                  <a:schemeClr val="lt1"/>
                </a:solidFill>
              </a:rPr>
              <a:t>// Arrow function</a:t>
            </a:r>
            <a:endParaRPr sz="1200" dirty="0">
              <a:solidFill>
                <a:schemeClr val="lt1"/>
              </a:solidFill>
            </a:endParaRPr>
          </a:p>
          <a:p>
            <a:pPr marL="0" lvl="0" indent="0" algn="l" rtl="0">
              <a:spcBef>
                <a:spcPts val="0"/>
              </a:spcBef>
              <a:spcAft>
                <a:spcPts val="0"/>
              </a:spcAft>
              <a:buNone/>
            </a:pPr>
            <a:r>
              <a:rPr lang="bn" sz="1200" dirty="0">
                <a:solidFill>
                  <a:schemeClr val="accent1"/>
                </a:solidFill>
              </a:rPr>
              <a:t>const</a:t>
            </a:r>
            <a:r>
              <a:rPr lang="bn" sz="1200" dirty="0">
                <a:solidFill>
                  <a:schemeClr val="lt1"/>
                </a:solidFill>
              </a:rPr>
              <a:t> </a:t>
            </a:r>
            <a:r>
              <a:rPr lang="bn" sz="1200" dirty="0">
                <a:solidFill>
                  <a:srgbClr val="CC0000"/>
                </a:solidFill>
              </a:rPr>
              <a:t>addNumbers</a:t>
            </a:r>
            <a:r>
              <a:rPr lang="bn" sz="1200" dirty="0">
                <a:solidFill>
                  <a:schemeClr val="lt1"/>
                </a:solidFill>
              </a:rPr>
              <a:t> = (a, b) =&gt; a + b;</a:t>
            </a:r>
            <a:endParaRPr sz="1200" dirty="0">
              <a:solidFill>
                <a:schemeClr val="lt1"/>
              </a:solidFill>
            </a:endParaRPr>
          </a:p>
        </p:txBody>
      </p:sp>
      <p:sp>
        <p:nvSpPr>
          <p:cNvPr id="213" name="Google Shape;213;p25"/>
          <p:cNvSpPr txBox="1"/>
          <p:nvPr/>
        </p:nvSpPr>
        <p:spPr>
          <a:xfrm>
            <a:off x="1777957" y="2971325"/>
            <a:ext cx="55209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dirty="0">
                <a:solidFill>
                  <a:schemeClr val="lt1"/>
                </a:solidFill>
              </a:rPr>
              <a:t>// Calling function</a:t>
            </a:r>
            <a:endParaRPr sz="1200" dirty="0">
              <a:solidFill>
                <a:schemeClr val="lt1"/>
              </a:solidFill>
            </a:endParaRPr>
          </a:p>
          <a:p>
            <a:pPr marL="0" lvl="0" indent="0" algn="l" rtl="0">
              <a:spcBef>
                <a:spcPts val="0"/>
              </a:spcBef>
              <a:spcAft>
                <a:spcPts val="0"/>
              </a:spcAft>
              <a:buNone/>
            </a:pPr>
            <a:r>
              <a:rPr lang="bn" sz="1200" dirty="0">
                <a:solidFill>
                  <a:schemeClr val="accent1"/>
                </a:solidFill>
              </a:rPr>
              <a:t>const </a:t>
            </a:r>
            <a:r>
              <a:rPr lang="bn" sz="1200" dirty="0">
                <a:solidFill>
                  <a:srgbClr val="CC0000"/>
                </a:solidFill>
              </a:rPr>
              <a:t>sum </a:t>
            </a:r>
            <a:r>
              <a:rPr lang="bn" sz="1200" dirty="0">
                <a:solidFill>
                  <a:schemeClr val="lt1"/>
                </a:solidFill>
              </a:rPr>
              <a:t>= </a:t>
            </a:r>
            <a:r>
              <a:rPr lang="bn" sz="1200" dirty="0">
                <a:solidFill>
                  <a:srgbClr val="CC0000"/>
                </a:solidFill>
              </a:rPr>
              <a:t>addNumbers</a:t>
            </a:r>
            <a:r>
              <a:rPr lang="bn" sz="1200" dirty="0">
                <a:solidFill>
                  <a:schemeClr val="lt1"/>
                </a:solidFill>
              </a:rPr>
              <a:t>(2, 3);</a:t>
            </a:r>
            <a:endParaRPr sz="1200" dirty="0">
              <a:solidFill>
                <a:schemeClr val="lt1"/>
              </a:solidFill>
            </a:endParaRPr>
          </a:p>
          <a:p>
            <a:pPr marL="0" lvl="0" indent="0" algn="l" rtl="0">
              <a:spcBef>
                <a:spcPts val="0"/>
              </a:spcBef>
              <a:spcAft>
                <a:spcPts val="0"/>
              </a:spcAft>
              <a:buNone/>
            </a:pPr>
            <a:r>
              <a:rPr lang="bn" sz="1200" dirty="0">
                <a:solidFill>
                  <a:srgbClr val="FF9900"/>
                </a:solidFill>
              </a:rPr>
              <a:t>console.log</a:t>
            </a:r>
            <a:r>
              <a:rPr lang="bn" sz="1200" dirty="0">
                <a:solidFill>
                  <a:schemeClr val="lt1"/>
                </a:solidFill>
              </a:rPr>
              <a:t>(</a:t>
            </a:r>
            <a:r>
              <a:rPr lang="bn" sz="1200" dirty="0">
                <a:solidFill>
                  <a:srgbClr val="CC0000"/>
                </a:solidFill>
              </a:rPr>
              <a:t>sum</a:t>
            </a:r>
            <a:r>
              <a:rPr lang="bn" sz="1200" dirty="0">
                <a:solidFill>
                  <a:schemeClr val="lt1"/>
                </a:solidFill>
              </a:rPr>
              <a:t>); // Output: 5</a:t>
            </a:r>
            <a:endParaRPr sz="1200" dirty="0">
              <a:solidFill>
                <a:schemeClr val="lt1"/>
              </a:solidFill>
            </a:endParaRPr>
          </a:p>
          <a:p>
            <a:pPr marL="0" lvl="0" indent="0" algn="l" rtl="0">
              <a:spcBef>
                <a:spcPts val="0"/>
              </a:spcBef>
              <a:spcAft>
                <a:spcPts val="0"/>
              </a:spcAft>
              <a:buClr>
                <a:schemeClr val="dk1"/>
              </a:buClr>
              <a:buSzPts val="1100"/>
              <a:buFont typeface="Arial"/>
              <a:buNone/>
            </a:pPr>
            <a:endParaRPr dirty="0">
              <a:solidFill>
                <a:schemeClr val="lt1"/>
              </a:solidFill>
            </a:endParaRPr>
          </a:p>
          <a:p>
            <a:pPr marL="0" lvl="0" indent="0" algn="l" rtl="0">
              <a:spcBef>
                <a:spcPts val="0"/>
              </a:spcBef>
              <a:spcAft>
                <a:spcPts val="0"/>
              </a:spcAft>
              <a:buNone/>
            </a:pPr>
            <a:endParaRPr dirty="0">
              <a:solidFill>
                <a:schemeClr val="lt1"/>
              </a:solidFill>
            </a:endParaRPr>
          </a:p>
        </p:txBody>
      </p:sp>
      <p:sp>
        <p:nvSpPr>
          <p:cNvPr id="214" name="Google Shape;214;p25"/>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JAVASCRIPT</a:t>
            </a:r>
            <a:endParaRPr b="1">
              <a:solidFill>
                <a:schemeClr val="l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p:nvPr/>
        </p:nvSpPr>
        <p:spPr>
          <a:xfrm>
            <a:off x="493200" y="584675"/>
            <a:ext cx="822000" cy="4002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a:t>Object</a:t>
            </a:r>
            <a:endParaRPr b="1"/>
          </a:p>
        </p:txBody>
      </p:sp>
      <p:sp>
        <p:nvSpPr>
          <p:cNvPr id="220" name="Google Shape;220;p26"/>
          <p:cNvSpPr/>
          <p:nvPr/>
        </p:nvSpPr>
        <p:spPr>
          <a:xfrm>
            <a:off x="1389800" y="584675"/>
            <a:ext cx="6335700" cy="4054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txBox="1"/>
          <p:nvPr/>
        </p:nvSpPr>
        <p:spPr>
          <a:xfrm>
            <a:off x="1714500" y="914425"/>
            <a:ext cx="37344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a:solidFill>
                  <a:schemeClr val="lt1"/>
                </a:solidFill>
              </a:rPr>
              <a:t>// user defined objects</a:t>
            </a:r>
            <a:endParaRPr sz="1200">
              <a:solidFill>
                <a:schemeClr val="lt1"/>
              </a:solidFill>
            </a:endParaRPr>
          </a:p>
          <a:p>
            <a:pPr marL="0" lvl="0" indent="0" algn="l" rtl="0">
              <a:spcBef>
                <a:spcPts val="0"/>
              </a:spcBef>
              <a:spcAft>
                <a:spcPts val="0"/>
              </a:spcAft>
              <a:buNone/>
            </a:pPr>
            <a:r>
              <a:rPr lang="bn" sz="1200">
                <a:solidFill>
                  <a:schemeClr val="accent1"/>
                </a:solidFill>
              </a:rPr>
              <a:t>var </a:t>
            </a:r>
            <a:r>
              <a:rPr lang="bn" sz="1200">
                <a:solidFill>
                  <a:srgbClr val="CC0000"/>
                </a:solidFill>
              </a:rPr>
              <a:t>employee </a:t>
            </a:r>
            <a:r>
              <a:rPr lang="bn" sz="1200">
                <a:solidFill>
                  <a:schemeClr val="lt1"/>
                </a:solidFill>
              </a:rPr>
              <a:t>= new </a:t>
            </a:r>
            <a:r>
              <a:rPr lang="bn" sz="1200">
                <a:solidFill>
                  <a:schemeClr val="accent4"/>
                </a:solidFill>
              </a:rPr>
              <a:t>Object</a:t>
            </a:r>
            <a:r>
              <a:rPr lang="bn" sz="1200">
                <a:solidFill>
                  <a:schemeClr val="lt1"/>
                </a:solidFill>
              </a:rPr>
              <a:t>();</a:t>
            </a:r>
            <a:endParaRPr sz="1200">
              <a:solidFill>
                <a:schemeClr val="lt1"/>
              </a:solidFill>
            </a:endParaRPr>
          </a:p>
          <a:p>
            <a:pPr marL="0" lvl="0" indent="0" algn="l" rtl="0">
              <a:spcBef>
                <a:spcPts val="0"/>
              </a:spcBef>
              <a:spcAft>
                <a:spcPts val="0"/>
              </a:spcAft>
              <a:buNone/>
            </a:pPr>
            <a:r>
              <a:rPr lang="bn" sz="1200">
                <a:solidFill>
                  <a:schemeClr val="accent1"/>
                </a:solidFill>
              </a:rPr>
              <a:t>var </a:t>
            </a:r>
            <a:r>
              <a:rPr lang="bn" sz="1200">
                <a:solidFill>
                  <a:srgbClr val="CC0000"/>
                </a:solidFill>
              </a:rPr>
              <a:t>books </a:t>
            </a:r>
            <a:r>
              <a:rPr lang="bn" sz="1200">
                <a:solidFill>
                  <a:schemeClr val="lt1"/>
                </a:solidFill>
              </a:rPr>
              <a:t>= new </a:t>
            </a:r>
            <a:r>
              <a:rPr lang="bn" sz="1200">
                <a:solidFill>
                  <a:srgbClr val="FF9900"/>
                </a:solidFill>
              </a:rPr>
              <a:t>Array</a:t>
            </a:r>
            <a:r>
              <a:rPr lang="bn" sz="1200">
                <a:solidFill>
                  <a:schemeClr val="lt1"/>
                </a:solidFill>
              </a:rPr>
              <a:t>("</a:t>
            </a:r>
            <a:r>
              <a:rPr lang="bn" sz="1200">
                <a:solidFill>
                  <a:srgbClr val="CC0000"/>
                </a:solidFill>
              </a:rPr>
              <a:t>C++</a:t>
            </a:r>
            <a:r>
              <a:rPr lang="bn" sz="1200">
                <a:solidFill>
                  <a:schemeClr val="lt1"/>
                </a:solidFill>
              </a:rPr>
              <a:t>", "</a:t>
            </a:r>
            <a:r>
              <a:rPr lang="bn" sz="1200">
                <a:solidFill>
                  <a:srgbClr val="CC0000"/>
                </a:solidFill>
              </a:rPr>
              <a:t>Perl</a:t>
            </a:r>
            <a:r>
              <a:rPr lang="bn" sz="1200">
                <a:solidFill>
                  <a:schemeClr val="lt1"/>
                </a:solidFill>
              </a:rPr>
              <a:t>", "</a:t>
            </a:r>
            <a:r>
              <a:rPr lang="bn" sz="1200">
                <a:solidFill>
                  <a:srgbClr val="CC0000"/>
                </a:solidFill>
              </a:rPr>
              <a:t>Java</a:t>
            </a:r>
            <a:r>
              <a:rPr lang="bn" sz="1200">
                <a:solidFill>
                  <a:schemeClr val="lt1"/>
                </a:solidFill>
              </a:rPr>
              <a:t>");</a:t>
            </a:r>
            <a:endParaRPr sz="1200">
              <a:solidFill>
                <a:schemeClr val="lt1"/>
              </a:solidFill>
            </a:endParaRPr>
          </a:p>
          <a:p>
            <a:pPr marL="0" lvl="0" indent="0" algn="l" rtl="0">
              <a:spcBef>
                <a:spcPts val="0"/>
              </a:spcBef>
              <a:spcAft>
                <a:spcPts val="0"/>
              </a:spcAft>
              <a:buClr>
                <a:schemeClr val="dk1"/>
              </a:buClr>
              <a:buSzPts val="1100"/>
              <a:buFont typeface="Arial"/>
              <a:buNone/>
            </a:pPr>
            <a:r>
              <a:rPr lang="bn" sz="1200">
                <a:solidFill>
                  <a:schemeClr val="accent1"/>
                </a:solidFill>
              </a:rPr>
              <a:t>var </a:t>
            </a:r>
            <a:r>
              <a:rPr lang="bn" sz="1200">
                <a:solidFill>
                  <a:srgbClr val="CC0000"/>
                </a:solidFill>
              </a:rPr>
              <a:t>day </a:t>
            </a:r>
            <a:r>
              <a:rPr lang="bn" sz="1200">
                <a:solidFill>
                  <a:schemeClr val="lt1"/>
                </a:solidFill>
              </a:rPr>
              <a:t>= new </a:t>
            </a:r>
            <a:r>
              <a:rPr lang="bn" sz="1200">
                <a:solidFill>
                  <a:srgbClr val="FF9900"/>
                </a:solidFill>
              </a:rPr>
              <a:t>Date</a:t>
            </a:r>
            <a:r>
              <a:rPr lang="bn" sz="1200">
                <a:solidFill>
                  <a:schemeClr val="lt1"/>
                </a:solidFill>
              </a:rPr>
              <a:t>("</a:t>
            </a:r>
            <a:r>
              <a:rPr lang="bn" sz="1200">
                <a:solidFill>
                  <a:srgbClr val="CC0000"/>
                </a:solidFill>
              </a:rPr>
              <a:t>August</a:t>
            </a:r>
            <a:r>
              <a:rPr lang="bn" sz="1200">
                <a:solidFill>
                  <a:schemeClr val="lt1"/>
                </a:solidFill>
              </a:rPr>
              <a:t> </a:t>
            </a:r>
            <a:r>
              <a:rPr lang="bn" sz="1200">
                <a:solidFill>
                  <a:srgbClr val="CC0000"/>
                </a:solidFill>
              </a:rPr>
              <a:t>15</a:t>
            </a:r>
            <a:r>
              <a:rPr lang="bn" sz="1200">
                <a:solidFill>
                  <a:schemeClr val="lt1"/>
                </a:solidFill>
              </a:rPr>
              <a:t>, </a:t>
            </a:r>
            <a:r>
              <a:rPr lang="bn" sz="1200">
                <a:solidFill>
                  <a:srgbClr val="CC0000"/>
                </a:solidFill>
              </a:rPr>
              <a:t>1947</a:t>
            </a:r>
            <a:r>
              <a:rPr lang="bn" sz="1200">
                <a:solidFill>
                  <a:schemeClr val="lt1"/>
                </a:solidFill>
              </a:rPr>
              <a:t>");</a:t>
            </a:r>
            <a:endParaRPr sz="1200">
              <a:solidFill>
                <a:schemeClr val="lt1"/>
              </a:solidFill>
            </a:endParaRPr>
          </a:p>
          <a:p>
            <a:pPr marL="0" lvl="0" indent="0" algn="l" rtl="0">
              <a:spcBef>
                <a:spcPts val="0"/>
              </a:spcBef>
              <a:spcAft>
                <a:spcPts val="0"/>
              </a:spcAft>
              <a:buNone/>
            </a:pPr>
            <a:endParaRPr/>
          </a:p>
        </p:txBody>
      </p:sp>
      <p:sp>
        <p:nvSpPr>
          <p:cNvPr id="222" name="Google Shape;222;p26"/>
          <p:cNvSpPr txBox="1"/>
          <p:nvPr/>
        </p:nvSpPr>
        <p:spPr>
          <a:xfrm>
            <a:off x="1714500" y="2289900"/>
            <a:ext cx="4274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a:solidFill>
                  <a:schemeClr val="accent1"/>
                </a:solidFill>
              </a:rPr>
              <a:t>with </a:t>
            </a:r>
            <a:r>
              <a:rPr lang="bn">
                <a:solidFill>
                  <a:schemeClr val="lt1"/>
                </a:solidFill>
              </a:rPr>
              <a:t>(</a:t>
            </a:r>
            <a:r>
              <a:rPr lang="bn">
                <a:solidFill>
                  <a:srgbClr val="CC0000"/>
                </a:solidFill>
              </a:rPr>
              <a:t>object</a:t>
            </a:r>
            <a:r>
              <a:rPr lang="bn">
                <a:solidFill>
                  <a:schemeClr val="lt1"/>
                </a:solidFill>
              </a:rPr>
              <a:t>) {</a:t>
            </a:r>
            <a:endParaRPr>
              <a:solidFill>
                <a:schemeClr val="lt1"/>
              </a:solidFill>
            </a:endParaRPr>
          </a:p>
          <a:p>
            <a:pPr marL="0" lvl="0" indent="0" algn="l" rtl="0">
              <a:spcBef>
                <a:spcPts val="0"/>
              </a:spcBef>
              <a:spcAft>
                <a:spcPts val="0"/>
              </a:spcAft>
              <a:buNone/>
            </a:pPr>
            <a:r>
              <a:rPr lang="bn">
                <a:solidFill>
                  <a:schemeClr val="lt2"/>
                </a:solidFill>
              </a:rPr>
              <a:t>   properties used without the object name and dot</a:t>
            </a:r>
            <a:endParaRPr>
              <a:solidFill>
                <a:schemeClr val="lt2"/>
              </a:solidFill>
            </a:endParaRPr>
          </a:p>
          <a:p>
            <a:pPr marL="0" lvl="0" indent="0" algn="l" rtl="0">
              <a:spcBef>
                <a:spcPts val="0"/>
              </a:spcBef>
              <a:spcAft>
                <a:spcPts val="0"/>
              </a:spcAft>
              <a:buNone/>
            </a:pPr>
            <a:r>
              <a:rPr lang="bn">
                <a:solidFill>
                  <a:schemeClr val="lt1"/>
                </a:solidFill>
              </a:rPr>
              <a:t>}</a:t>
            </a:r>
            <a:endParaRPr>
              <a:solidFill>
                <a:schemeClr val="lt1"/>
              </a:solidFill>
            </a:endParaRPr>
          </a:p>
        </p:txBody>
      </p:sp>
      <p:sp>
        <p:nvSpPr>
          <p:cNvPr id="223" name="Google Shape;223;p26"/>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JAVASCRIPT</a:t>
            </a:r>
            <a:endParaRPr b="1">
              <a:solidFill>
                <a:schemeClr val="lt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p:nvPr/>
        </p:nvSpPr>
        <p:spPr>
          <a:xfrm>
            <a:off x="493200" y="584675"/>
            <a:ext cx="822000" cy="4002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a:t>Class</a:t>
            </a:r>
            <a:endParaRPr b="1"/>
          </a:p>
        </p:txBody>
      </p:sp>
      <p:sp>
        <p:nvSpPr>
          <p:cNvPr id="229" name="Google Shape;229;p27"/>
          <p:cNvSpPr/>
          <p:nvPr/>
        </p:nvSpPr>
        <p:spPr>
          <a:xfrm>
            <a:off x="1389800" y="584675"/>
            <a:ext cx="6335700" cy="4054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JAVASCRIPT</a:t>
            </a:r>
            <a:endParaRPr b="1">
              <a:solidFill>
                <a:schemeClr val="lt1"/>
              </a:solidFill>
            </a:endParaRPr>
          </a:p>
        </p:txBody>
      </p:sp>
      <p:sp>
        <p:nvSpPr>
          <p:cNvPr id="231" name="Google Shape;231;p27"/>
          <p:cNvSpPr txBox="1"/>
          <p:nvPr/>
        </p:nvSpPr>
        <p:spPr>
          <a:xfrm>
            <a:off x="1626106" y="717678"/>
            <a:ext cx="6897600" cy="37548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dirty="0">
                <a:solidFill>
                  <a:schemeClr val="accent1"/>
                </a:solidFill>
                <a:latin typeface="Trebuchet MS"/>
                <a:ea typeface="Trebuchet MS"/>
                <a:cs typeface="Trebuchet MS"/>
                <a:sym typeface="Trebuchet MS"/>
              </a:rPr>
              <a:t>class </a:t>
            </a:r>
            <a:r>
              <a:rPr lang="bn" sz="1200" dirty="0">
                <a:solidFill>
                  <a:srgbClr val="990000"/>
                </a:solidFill>
                <a:latin typeface="Trebuchet MS"/>
                <a:ea typeface="Trebuchet MS"/>
                <a:cs typeface="Trebuchet MS"/>
                <a:sym typeface="Trebuchet MS"/>
              </a:rPr>
              <a:t>Person </a:t>
            </a:r>
            <a:r>
              <a:rPr lang="bn" sz="1200" dirty="0">
                <a:solidFill>
                  <a:schemeClr val="lt1"/>
                </a:solidFill>
                <a:latin typeface="Trebuchet MS"/>
                <a:ea typeface="Trebuchet MS"/>
                <a:cs typeface="Trebuchet MS"/>
                <a:sym typeface="Trebuchet MS"/>
              </a:rPr>
              <a:t>{</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a:t>
            </a:r>
            <a:r>
              <a:rPr lang="bn" sz="1200" dirty="0">
                <a:solidFill>
                  <a:schemeClr val="accent4"/>
                </a:solidFill>
                <a:latin typeface="Trebuchet MS"/>
                <a:ea typeface="Trebuchet MS"/>
                <a:cs typeface="Trebuchet MS"/>
                <a:sym typeface="Trebuchet MS"/>
              </a:rPr>
              <a:t>constructor</a:t>
            </a:r>
            <a:r>
              <a:rPr lang="bn" sz="1200" dirty="0">
                <a:solidFill>
                  <a:schemeClr val="lt1"/>
                </a:solidFill>
                <a:latin typeface="Trebuchet MS"/>
                <a:ea typeface="Trebuchet MS"/>
                <a:cs typeface="Trebuchet MS"/>
                <a:sym typeface="Trebuchet MS"/>
              </a:rPr>
              <a:t>(</a:t>
            </a:r>
            <a:r>
              <a:rPr lang="bn" sz="1200" dirty="0">
                <a:solidFill>
                  <a:srgbClr val="990000"/>
                </a:solidFill>
                <a:latin typeface="Trebuchet MS"/>
                <a:ea typeface="Trebuchet MS"/>
                <a:cs typeface="Trebuchet MS"/>
                <a:sym typeface="Trebuchet MS"/>
              </a:rPr>
              <a:t>name</a:t>
            </a:r>
            <a:r>
              <a:rPr lang="bn" sz="1200" dirty="0">
                <a:solidFill>
                  <a:schemeClr val="lt1"/>
                </a:solidFill>
                <a:latin typeface="Trebuchet MS"/>
                <a:ea typeface="Trebuchet MS"/>
                <a:cs typeface="Trebuchet MS"/>
                <a:sym typeface="Trebuchet MS"/>
              </a:rPr>
              <a:t>, </a:t>
            </a:r>
            <a:r>
              <a:rPr lang="bn" sz="1200" dirty="0">
                <a:solidFill>
                  <a:srgbClr val="990000"/>
                </a:solidFill>
                <a:latin typeface="Trebuchet MS"/>
                <a:ea typeface="Trebuchet MS"/>
                <a:cs typeface="Trebuchet MS"/>
                <a:sym typeface="Trebuchet MS"/>
              </a:rPr>
              <a:t>age</a:t>
            </a:r>
            <a:r>
              <a:rPr lang="bn" sz="1200" dirty="0">
                <a:solidFill>
                  <a:schemeClr val="lt1"/>
                </a:solidFill>
                <a:latin typeface="Trebuchet MS"/>
                <a:ea typeface="Trebuchet MS"/>
                <a:cs typeface="Trebuchet MS"/>
                <a:sym typeface="Trebuchet MS"/>
              </a:rPr>
              <a:t>) {</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this.</a:t>
            </a:r>
            <a:r>
              <a:rPr lang="bn" sz="1200" dirty="0">
                <a:solidFill>
                  <a:srgbClr val="990000"/>
                </a:solidFill>
                <a:latin typeface="Trebuchet MS"/>
                <a:ea typeface="Trebuchet MS"/>
                <a:cs typeface="Trebuchet MS"/>
                <a:sym typeface="Trebuchet MS"/>
              </a:rPr>
              <a:t>name</a:t>
            </a:r>
            <a:r>
              <a:rPr lang="bn" sz="1200" dirty="0">
                <a:solidFill>
                  <a:schemeClr val="lt1"/>
                </a:solidFill>
                <a:latin typeface="Trebuchet MS"/>
                <a:ea typeface="Trebuchet MS"/>
                <a:cs typeface="Trebuchet MS"/>
                <a:sym typeface="Trebuchet MS"/>
              </a:rPr>
              <a:t> = </a:t>
            </a:r>
            <a:r>
              <a:rPr lang="bn" sz="1200" dirty="0">
                <a:solidFill>
                  <a:srgbClr val="990000"/>
                </a:solidFill>
                <a:latin typeface="Trebuchet MS"/>
                <a:ea typeface="Trebuchet MS"/>
                <a:cs typeface="Trebuchet MS"/>
                <a:sym typeface="Trebuchet MS"/>
              </a:rPr>
              <a:t>name</a:t>
            </a:r>
            <a:r>
              <a:rPr lang="bn" sz="1200" dirty="0">
                <a:solidFill>
                  <a:schemeClr val="lt1"/>
                </a:solidFill>
                <a:latin typeface="Trebuchet MS"/>
                <a:ea typeface="Trebuchet MS"/>
                <a:cs typeface="Trebuchet MS"/>
                <a:sym typeface="Trebuchet MS"/>
              </a:rPr>
              <a:t>;</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this.</a:t>
            </a:r>
            <a:r>
              <a:rPr lang="bn" sz="1200" dirty="0">
                <a:solidFill>
                  <a:srgbClr val="990000"/>
                </a:solidFill>
                <a:latin typeface="Trebuchet MS"/>
                <a:ea typeface="Trebuchet MS"/>
                <a:cs typeface="Trebuchet MS"/>
                <a:sym typeface="Trebuchet MS"/>
              </a:rPr>
              <a:t>age</a:t>
            </a:r>
            <a:r>
              <a:rPr lang="bn" sz="1200" dirty="0">
                <a:solidFill>
                  <a:schemeClr val="lt1"/>
                </a:solidFill>
                <a:latin typeface="Trebuchet MS"/>
                <a:ea typeface="Trebuchet MS"/>
                <a:cs typeface="Trebuchet MS"/>
                <a:sym typeface="Trebuchet MS"/>
              </a:rPr>
              <a:t> = </a:t>
            </a:r>
            <a:r>
              <a:rPr lang="bn" sz="1200" dirty="0">
                <a:solidFill>
                  <a:srgbClr val="990000"/>
                </a:solidFill>
                <a:latin typeface="Trebuchet MS"/>
                <a:ea typeface="Trebuchet MS"/>
                <a:cs typeface="Trebuchet MS"/>
                <a:sym typeface="Trebuchet MS"/>
              </a:rPr>
              <a:t>age</a:t>
            </a:r>
            <a:r>
              <a:rPr lang="bn" sz="1200" dirty="0">
                <a:solidFill>
                  <a:schemeClr val="lt1"/>
                </a:solidFill>
                <a:latin typeface="Trebuchet MS"/>
                <a:ea typeface="Trebuchet MS"/>
                <a:cs typeface="Trebuchet MS"/>
                <a:sym typeface="Trebuchet MS"/>
              </a:rPr>
              <a:t>;</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a:t>
            </a:r>
            <a:r>
              <a:rPr lang="bn" sz="1200" dirty="0">
                <a:solidFill>
                  <a:schemeClr val="accent4"/>
                </a:solidFill>
                <a:latin typeface="Trebuchet MS"/>
                <a:ea typeface="Trebuchet MS"/>
                <a:cs typeface="Trebuchet MS"/>
                <a:sym typeface="Trebuchet MS"/>
              </a:rPr>
              <a:t>sayHello</a:t>
            </a:r>
            <a:r>
              <a:rPr lang="bn" sz="1200" dirty="0">
                <a:solidFill>
                  <a:schemeClr val="lt1"/>
                </a:solidFill>
                <a:latin typeface="Trebuchet MS"/>
                <a:ea typeface="Trebuchet MS"/>
                <a:cs typeface="Trebuchet MS"/>
                <a:sym typeface="Trebuchet MS"/>
              </a:rPr>
              <a:t>() {</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a:t>
            </a:r>
            <a:r>
              <a:rPr lang="bn" sz="1200" dirty="0">
                <a:solidFill>
                  <a:schemeClr val="accent1"/>
                </a:solidFill>
                <a:latin typeface="Trebuchet MS"/>
                <a:ea typeface="Trebuchet MS"/>
                <a:cs typeface="Trebuchet MS"/>
                <a:sym typeface="Trebuchet MS"/>
              </a:rPr>
              <a:t>console.log</a:t>
            </a:r>
            <a:r>
              <a:rPr lang="bn" sz="1200" dirty="0">
                <a:solidFill>
                  <a:schemeClr val="lt1"/>
                </a:solidFill>
                <a:latin typeface="Trebuchet MS"/>
                <a:ea typeface="Trebuchet MS"/>
                <a:cs typeface="Trebuchet MS"/>
                <a:sym typeface="Trebuchet MS"/>
              </a:rPr>
              <a:t>(`Hello, my name </a:t>
            </a:r>
            <a:r>
              <a:rPr lang="bn" sz="1200" dirty="0">
                <a:solidFill>
                  <a:srgbClr val="999999"/>
                </a:solidFill>
                <a:latin typeface="Trebuchet MS"/>
                <a:ea typeface="Trebuchet MS"/>
                <a:cs typeface="Trebuchet MS"/>
                <a:sym typeface="Trebuchet MS"/>
              </a:rPr>
              <a:t>${this.name}</a:t>
            </a:r>
            <a:r>
              <a:rPr lang="bn" sz="1200" dirty="0">
                <a:solidFill>
                  <a:schemeClr val="lt1"/>
                </a:solidFill>
                <a:latin typeface="Trebuchet MS"/>
                <a:ea typeface="Trebuchet MS"/>
                <a:cs typeface="Trebuchet MS"/>
                <a:sym typeface="Trebuchet MS"/>
              </a:rPr>
              <a:t> and I am </a:t>
            </a:r>
            <a:r>
              <a:rPr lang="bn" sz="1200" dirty="0">
                <a:solidFill>
                  <a:srgbClr val="666666"/>
                </a:solidFill>
                <a:latin typeface="Trebuchet MS"/>
                <a:ea typeface="Trebuchet MS"/>
                <a:cs typeface="Trebuchet MS"/>
                <a:sym typeface="Trebuchet MS"/>
              </a:rPr>
              <a:t>${this.age}</a:t>
            </a:r>
            <a:r>
              <a:rPr lang="bn" sz="1200" dirty="0">
                <a:solidFill>
                  <a:schemeClr val="lt1"/>
                </a:solidFill>
                <a:latin typeface="Trebuchet MS"/>
                <a:ea typeface="Trebuchet MS"/>
                <a:cs typeface="Trebuchet MS"/>
                <a:sym typeface="Trebuchet MS"/>
              </a:rPr>
              <a:t> year old`);</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Create an instance of the Person class</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accent1"/>
                </a:solidFill>
                <a:latin typeface="Trebuchet MS"/>
                <a:ea typeface="Trebuchet MS"/>
                <a:cs typeface="Trebuchet MS"/>
                <a:sym typeface="Trebuchet MS"/>
              </a:rPr>
              <a:t>const </a:t>
            </a:r>
            <a:r>
              <a:rPr lang="bn" sz="1200" dirty="0">
                <a:solidFill>
                  <a:srgbClr val="990000"/>
                </a:solidFill>
                <a:latin typeface="Trebuchet MS"/>
                <a:ea typeface="Trebuchet MS"/>
                <a:cs typeface="Trebuchet MS"/>
                <a:sym typeface="Trebuchet MS"/>
              </a:rPr>
              <a:t>person1 </a:t>
            </a:r>
            <a:r>
              <a:rPr lang="bn" sz="1200" dirty="0">
                <a:solidFill>
                  <a:schemeClr val="lt1"/>
                </a:solidFill>
                <a:latin typeface="Trebuchet MS"/>
                <a:ea typeface="Trebuchet MS"/>
                <a:cs typeface="Trebuchet MS"/>
                <a:sym typeface="Trebuchet MS"/>
              </a:rPr>
              <a:t>= new </a:t>
            </a:r>
            <a:r>
              <a:rPr lang="bn" sz="1200" dirty="0">
                <a:solidFill>
                  <a:schemeClr val="accent1"/>
                </a:solidFill>
                <a:latin typeface="Trebuchet MS"/>
                <a:ea typeface="Trebuchet MS"/>
                <a:cs typeface="Trebuchet MS"/>
                <a:sym typeface="Trebuchet MS"/>
              </a:rPr>
              <a:t>Person</a:t>
            </a:r>
            <a:r>
              <a:rPr lang="bn" sz="1200" dirty="0">
                <a:solidFill>
                  <a:schemeClr val="lt1"/>
                </a:solidFill>
                <a:latin typeface="Trebuchet MS"/>
                <a:ea typeface="Trebuchet MS"/>
                <a:cs typeface="Trebuchet MS"/>
                <a:sym typeface="Trebuchet MS"/>
              </a:rPr>
              <a:t>(</a:t>
            </a:r>
            <a:r>
              <a:rPr lang="bn" sz="1200" dirty="0">
                <a:solidFill>
                  <a:srgbClr val="990000"/>
                </a:solidFill>
                <a:latin typeface="Trebuchet MS"/>
                <a:ea typeface="Trebuchet MS"/>
                <a:cs typeface="Trebuchet MS"/>
                <a:sym typeface="Trebuchet MS"/>
              </a:rPr>
              <a:t>'John'</a:t>
            </a:r>
            <a:r>
              <a:rPr lang="bn" sz="1200" dirty="0">
                <a:solidFill>
                  <a:schemeClr val="lt1"/>
                </a:solidFill>
                <a:latin typeface="Trebuchet MS"/>
                <a:ea typeface="Trebuchet MS"/>
                <a:cs typeface="Trebuchet MS"/>
                <a:sym typeface="Trebuchet MS"/>
              </a:rPr>
              <a:t>, </a:t>
            </a:r>
            <a:r>
              <a:rPr lang="bn" sz="1200" dirty="0">
                <a:solidFill>
                  <a:srgbClr val="990000"/>
                </a:solidFill>
                <a:latin typeface="Trebuchet MS"/>
                <a:ea typeface="Trebuchet MS"/>
                <a:cs typeface="Trebuchet MS"/>
                <a:sym typeface="Trebuchet MS"/>
              </a:rPr>
              <a:t>30</a:t>
            </a:r>
            <a:r>
              <a:rPr lang="bn" sz="1200" dirty="0">
                <a:solidFill>
                  <a:schemeClr val="lt1"/>
                </a:solidFill>
                <a:latin typeface="Trebuchet MS"/>
                <a:ea typeface="Trebuchet MS"/>
                <a:cs typeface="Trebuchet MS"/>
                <a:sym typeface="Trebuchet MS"/>
              </a:rPr>
              <a:t>);</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Call the sayHello method on the person1 object</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rgbClr val="FF9900"/>
                </a:solidFill>
                <a:latin typeface="Trebuchet MS"/>
                <a:ea typeface="Trebuchet MS"/>
                <a:cs typeface="Trebuchet MS"/>
                <a:sym typeface="Trebuchet MS"/>
              </a:rPr>
              <a:t>person1</a:t>
            </a:r>
            <a:r>
              <a:rPr lang="bn" sz="1200" dirty="0">
                <a:solidFill>
                  <a:schemeClr val="lt1"/>
                </a:solidFill>
                <a:latin typeface="Trebuchet MS"/>
                <a:ea typeface="Trebuchet MS"/>
                <a:cs typeface="Trebuchet MS"/>
                <a:sym typeface="Trebuchet MS"/>
              </a:rPr>
              <a:t>.</a:t>
            </a:r>
            <a:r>
              <a:rPr lang="bn" sz="1200" dirty="0">
                <a:solidFill>
                  <a:schemeClr val="accent1"/>
                </a:solidFill>
                <a:latin typeface="Trebuchet MS"/>
                <a:ea typeface="Trebuchet MS"/>
                <a:cs typeface="Trebuchet MS"/>
                <a:sym typeface="Trebuchet MS"/>
              </a:rPr>
              <a:t>sayHello()</a:t>
            </a:r>
            <a:r>
              <a:rPr lang="bn" sz="1200" dirty="0">
                <a:solidFill>
                  <a:schemeClr val="lt1"/>
                </a:solidFill>
                <a:latin typeface="Trebuchet MS"/>
                <a:ea typeface="Trebuchet MS"/>
                <a:cs typeface="Trebuchet MS"/>
                <a:sym typeface="Trebuchet MS"/>
              </a:rPr>
              <a:t>; </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None/>
            </a:pPr>
            <a:r>
              <a:rPr lang="bn" sz="1200" dirty="0">
                <a:solidFill>
                  <a:schemeClr val="lt1"/>
                </a:solidFill>
                <a:latin typeface="Trebuchet MS"/>
                <a:ea typeface="Trebuchet MS"/>
                <a:cs typeface="Trebuchet MS"/>
                <a:sym typeface="Trebuchet MS"/>
              </a:rPr>
              <a:t>// Output: Hello, my name is John and I am 30 years old.</a:t>
            </a:r>
            <a:endParaRPr sz="1200" dirty="0">
              <a:solidFill>
                <a:schemeClr val="lt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dirty="0">
              <a:solidFill>
                <a:schemeClr val="lt1"/>
              </a:solidFill>
            </a:endParaRPr>
          </a:p>
          <a:p>
            <a:pPr marL="0" lvl="0" indent="0" algn="l" rtl="0">
              <a:spcBef>
                <a:spcPts val="0"/>
              </a:spcBef>
              <a:spcAft>
                <a:spcPts val="0"/>
              </a:spcAft>
              <a:buNone/>
            </a:pPr>
            <a:endParaRPr dirty="0">
              <a:solidFill>
                <a:schemeClr val="lt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p:nvPr/>
        </p:nvSpPr>
        <p:spPr>
          <a:xfrm>
            <a:off x="211375" y="569400"/>
            <a:ext cx="6764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latin typeface="Trebuchet MS"/>
                <a:ea typeface="Trebuchet MS"/>
                <a:cs typeface="Trebuchet MS"/>
                <a:sym typeface="Trebuchet MS"/>
              </a:rPr>
              <a:t>Node.js </a:t>
            </a:r>
            <a:r>
              <a:rPr lang="bn">
                <a:latin typeface="Trebuchet MS"/>
                <a:ea typeface="Trebuchet MS"/>
                <a:cs typeface="Trebuchet MS"/>
                <a:sym typeface="Trebuchet MS"/>
              </a:rPr>
              <a:t>is a powerful platform for building server-side applications, and there are several key concepts that developers should understand in order to work effectively with Node.js:</a:t>
            </a:r>
            <a:endParaRPr>
              <a:latin typeface="Trebuchet MS"/>
              <a:ea typeface="Trebuchet MS"/>
              <a:cs typeface="Trebuchet MS"/>
              <a:sym typeface="Trebuchet MS"/>
            </a:endParaRPr>
          </a:p>
        </p:txBody>
      </p:sp>
      <p:sp>
        <p:nvSpPr>
          <p:cNvPr id="237" name="Google Shape;237;p28"/>
          <p:cNvSpPr txBox="1"/>
          <p:nvPr/>
        </p:nvSpPr>
        <p:spPr>
          <a:xfrm>
            <a:off x="1189950" y="1406400"/>
            <a:ext cx="6764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dirty="0"/>
              <a:t>Asynchronous programming:</a:t>
            </a:r>
            <a:r>
              <a:rPr lang="bn" dirty="0"/>
              <a:t> </a:t>
            </a:r>
            <a:r>
              <a:rPr lang="bn" sz="1200" dirty="0">
                <a:latin typeface="Trebuchet MS"/>
                <a:ea typeface="Trebuchet MS"/>
                <a:cs typeface="Trebuchet MS"/>
                <a:sym typeface="Trebuchet MS"/>
              </a:rPr>
              <a:t>Node.js is designed to handle I/O operations asynchronously, which means that it can process multiple requests at the same time without blocking the event loop. Asynchronous programming is important for building fast, scalable applications that can handle a large number of simultaneous connections.</a:t>
            </a:r>
            <a:endParaRPr sz="1200" dirty="0">
              <a:latin typeface="Trebuchet MS"/>
              <a:ea typeface="Trebuchet MS"/>
              <a:cs typeface="Trebuchet MS"/>
              <a:sym typeface="Trebuchet MS"/>
            </a:endParaRPr>
          </a:p>
        </p:txBody>
      </p:sp>
      <p:sp>
        <p:nvSpPr>
          <p:cNvPr id="238" name="Google Shape;238;p28"/>
          <p:cNvSpPr txBox="1"/>
          <p:nvPr/>
        </p:nvSpPr>
        <p:spPr>
          <a:xfrm>
            <a:off x="1189950" y="2366400"/>
            <a:ext cx="6764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Event-driven architecture:</a:t>
            </a:r>
            <a:r>
              <a:rPr lang="bn"/>
              <a:t> </a:t>
            </a:r>
            <a:r>
              <a:rPr lang="bn" sz="1200">
                <a:latin typeface="Trebuchet MS"/>
                <a:ea typeface="Trebuchet MS"/>
                <a:cs typeface="Trebuchet MS"/>
                <a:sym typeface="Trebuchet MS"/>
              </a:rPr>
              <a:t>Node.js is built on an event-driven architecture, which means that it uses events and callbacks to handle I/O operations. When an I/O operation completes, Node.js emits an event, which triggers a callback function. This allows Node.js to handle multiple requests simultaneously and efficiently.</a:t>
            </a:r>
            <a:endParaRPr sz="1200">
              <a:latin typeface="Trebuchet MS"/>
              <a:ea typeface="Trebuchet MS"/>
              <a:cs typeface="Trebuchet MS"/>
              <a:sym typeface="Trebuchet MS"/>
            </a:endParaRPr>
          </a:p>
        </p:txBody>
      </p:sp>
      <p:sp>
        <p:nvSpPr>
          <p:cNvPr id="239" name="Google Shape;239;p28"/>
          <p:cNvSpPr txBox="1"/>
          <p:nvPr/>
        </p:nvSpPr>
        <p:spPr>
          <a:xfrm>
            <a:off x="1189950" y="3350850"/>
            <a:ext cx="6764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Modules:</a:t>
            </a:r>
            <a:r>
              <a:rPr lang="bn"/>
              <a:t> </a:t>
            </a:r>
            <a:r>
              <a:rPr lang="bn" sz="1200">
                <a:latin typeface="Trebuchet MS"/>
                <a:ea typeface="Trebuchet MS"/>
                <a:cs typeface="Trebuchet MS"/>
                <a:sym typeface="Trebuchet MS"/>
              </a:rPr>
              <a:t>Node.js uses modules to organize code and encapsulate functionality. Modules are reusable units of code that can be imported into other modules or applications. This allows developers to break up their code into smaller, more manageable pieces and avoid naming conflicts.</a:t>
            </a:r>
            <a:endParaRPr sz="1200">
              <a:latin typeface="Trebuchet MS"/>
              <a:ea typeface="Trebuchet MS"/>
              <a:cs typeface="Trebuchet MS"/>
              <a:sym typeface="Trebuchet MS"/>
            </a:endParaRPr>
          </a:p>
        </p:txBody>
      </p:sp>
      <p:sp>
        <p:nvSpPr>
          <p:cNvPr id="240" name="Google Shape;240;p28"/>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NODE JS</a:t>
            </a:r>
            <a:endParaRPr b="1">
              <a:solidFill>
                <a:schemeClr val="lt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p:nvPr/>
        </p:nvSpPr>
        <p:spPr>
          <a:xfrm>
            <a:off x="431300" y="92250"/>
            <a:ext cx="108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a:solidFill>
                  <a:schemeClr val="lt1"/>
                </a:solidFill>
              </a:rPr>
              <a:t>JavaScript</a:t>
            </a:r>
            <a:endParaRPr b="1">
              <a:solidFill>
                <a:schemeClr val="lt1"/>
              </a:solidFill>
            </a:endParaRPr>
          </a:p>
        </p:txBody>
      </p:sp>
      <p:sp>
        <p:nvSpPr>
          <p:cNvPr id="246" name="Google Shape;246;p29"/>
          <p:cNvSpPr txBox="1"/>
          <p:nvPr/>
        </p:nvSpPr>
        <p:spPr>
          <a:xfrm>
            <a:off x="1189950" y="775025"/>
            <a:ext cx="6764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NPM:</a:t>
            </a:r>
            <a:r>
              <a:rPr lang="bn"/>
              <a:t> </a:t>
            </a:r>
            <a:r>
              <a:rPr lang="bn" sz="1200">
                <a:latin typeface="Trebuchet MS"/>
                <a:ea typeface="Trebuchet MS"/>
                <a:cs typeface="Trebuchet MS"/>
                <a:sym typeface="Trebuchet MS"/>
              </a:rPr>
              <a:t>NPM (Node Package Manager) is a package manager for </a:t>
            </a:r>
            <a:r>
              <a:rPr lang="bn" sz="1200">
                <a:solidFill>
                  <a:schemeClr val="accent1"/>
                </a:solidFill>
                <a:latin typeface="Trebuchet MS"/>
                <a:ea typeface="Trebuchet MS"/>
                <a:cs typeface="Trebuchet MS"/>
                <a:sym typeface="Trebuchet MS"/>
              </a:rPr>
              <a:t>Node</a:t>
            </a:r>
            <a:r>
              <a:rPr lang="bn" sz="1200">
                <a:latin typeface="Trebuchet MS"/>
                <a:ea typeface="Trebuchet MS"/>
                <a:cs typeface="Trebuchet MS"/>
                <a:sym typeface="Trebuchet MS"/>
              </a:rPr>
              <a:t>.js that allows developers to easily install and manage packages and </a:t>
            </a:r>
            <a:r>
              <a:rPr lang="bn" sz="1200" u="sng">
                <a:latin typeface="Trebuchet MS"/>
                <a:ea typeface="Trebuchet MS"/>
                <a:cs typeface="Trebuchet MS"/>
                <a:sym typeface="Trebuchet MS"/>
              </a:rPr>
              <a:t>dependencies </a:t>
            </a:r>
            <a:r>
              <a:rPr lang="bn" sz="1200">
                <a:latin typeface="Trebuchet MS"/>
                <a:ea typeface="Trebuchet MS"/>
                <a:cs typeface="Trebuchet MS"/>
                <a:sym typeface="Trebuchet MS"/>
              </a:rPr>
              <a:t>for their applications. NPM provides access to a large ecosystem of third-party packages, which can save developers time and effort when building applications.</a:t>
            </a:r>
            <a:endParaRPr sz="1200">
              <a:latin typeface="Trebuchet MS"/>
              <a:ea typeface="Trebuchet MS"/>
              <a:cs typeface="Trebuchet MS"/>
              <a:sym typeface="Trebuchet MS"/>
            </a:endParaRPr>
          </a:p>
        </p:txBody>
      </p:sp>
      <p:sp>
        <p:nvSpPr>
          <p:cNvPr id="247" name="Google Shape;247;p29"/>
          <p:cNvSpPr txBox="1"/>
          <p:nvPr/>
        </p:nvSpPr>
        <p:spPr>
          <a:xfrm>
            <a:off x="1189950" y="1767475"/>
            <a:ext cx="6764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Streams:</a:t>
            </a:r>
            <a:r>
              <a:rPr lang="bn"/>
              <a:t> </a:t>
            </a:r>
            <a:r>
              <a:rPr lang="bn" sz="1200">
                <a:latin typeface="Trebuchet MS"/>
                <a:ea typeface="Trebuchet MS"/>
                <a:cs typeface="Trebuchet MS"/>
                <a:sym typeface="Trebuchet MS"/>
              </a:rPr>
              <a:t>Node.js provides a powerful stream </a:t>
            </a:r>
            <a:r>
              <a:rPr lang="bn" sz="1200" b="1">
                <a:solidFill>
                  <a:srgbClr val="434343"/>
                </a:solidFill>
                <a:latin typeface="Trebuchet MS"/>
                <a:ea typeface="Trebuchet MS"/>
                <a:cs typeface="Trebuchet MS"/>
                <a:sym typeface="Trebuchet MS"/>
              </a:rPr>
              <a:t>API</a:t>
            </a:r>
            <a:r>
              <a:rPr lang="bn" sz="1200">
                <a:solidFill>
                  <a:srgbClr val="434343"/>
                </a:solidFill>
                <a:latin typeface="Trebuchet MS"/>
                <a:ea typeface="Trebuchet MS"/>
                <a:cs typeface="Trebuchet MS"/>
                <a:sym typeface="Trebuchet MS"/>
              </a:rPr>
              <a:t> </a:t>
            </a:r>
            <a:r>
              <a:rPr lang="bn" sz="1200">
                <a:latin typeface="Trebuchet MS"/>
                <a:ea typeface="Trebuchet MS"/>
                <a:cs typeface="Trebuchet MS"/>
                <a:sym typeface="Trebuchet MS"/>
              </a:rPr>
              <a:t>that allows developers to process large amounts of data efficiently. Streams can be used to read and write data from files, network </a:t>
            </a:r>
            <a:r>
              <a:rPr lang="bn" sz="1200">
                <a:solidFill>
                  <a:srgbClr val="B7B7B7"/>
                </a:solidFill>
                <a:latin typeface="Trebuchet MS"/>
                <a:ea typeface="Trebuchet MS"/>
                <a:cs typeface="Trebuchet MS"/>
                <a:sym typeface="Trebuchet MS"/>
              </a:rPr>
              <a:t>sockets</a:t>
            </a:r>
            <a:r>
              <a:rPr lang="bn" sz="1200">
                <a:latin typeface="Trebuchet MS"/>
                <a:ea typeface="Trebuchet MS"/>
                <a:cs typeface="Trebuchet MS"/>
                <a:sym typeface="Trebuchet MS"/>
              </a:rPr>
              <a:t>, and other sources. They allow developers to process data in small chunks, which can improve performance and reduce memory usage.</a:t>
            </a:r>
            <a:endParaRPr sz="1200">
              <a:latin typeface="Trebuchet MS"/>
              <a:ea typeface="Trebuchet MS"/>
              <a:cs typeface="Trebuchet MS"/>
              <a:sym typeface="Trebuchet MS"/>
            </a:endParaRPr>
          </a:p>
        </p:txBody>
      </p:sp>
      <p:sp>
        <p:nvSpPr>
          <p:cNvPr id="248" name="Google Shape;248;p29"/>
          <p:cNvSpPr txBox="1"/>
          <p:nvPr/>
        </p:nvSpPr>
        <p:spPr>
          <a:xfrm>
            <a:off x="1189950" y="2968375"/>
            <a:ext cx="676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a:latin typeface="Trebuchet MS"/>
                <a:ea typeface="Trebuchet MS"/>
                <a:cs typeface="Trebuchet MS"/>
                <a:sym typeface="Trebuchet MS"/>
              </a:rPr>
              <a:t>Understanding these concepts is crucial for building high-quality Node.js applications that are scalable, performance, and maintainable.</a:t>
            </a:r>
            <a:endParaRPr sz="1200">
              <a:latin typeface="Trebuchet MS"/>
              <a:ea typeface="Trebuchet MS"/>
              <a:cs typeface="Trebuchet MS"/>
              <a:sym typeface="Trebuchet MS"/>
            </a:endParaRPr>
          </a:p>
        </p:txBody>
      </p:sp>
      <p:sp>
        <p:nvSpPr>
          <p:cNvPr id="249" name="Google Shape;249;p29"/>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NODE JS</a:t>
            </a:r>
            <a:endParaRPr b="1">
              <a:solidFill>
                <a:schemeClr val="l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p:nvPr/>
        </p:nvSpPr>
        <p:spPr>
          <a:xfrm>
            <a:off x="1069650" y="637750"/>
            <a:ext cx="7004700" cy="393951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chemeClr val="accent1"/>
                </a:solidFill>
              </a:rPr>
              <a:t>app.js</a:t>
            </a:r>
            <a:endParaRPr sz="1200" dirty="0">
              <a:solidFill>
                <a:schemeClr val="accent1"/>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bin</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rgbClr val="FF9900"/>
                </a:solidFill>
              </a:rPr>
              <a:t>www</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controllers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chemeClr val="accent1"/>
                </a:solidFill>
              </a:rPr>
              <a:t>userController.js</a:t>
            </a:r>
            <a:endParaRPr sz="1200" dirty="0">
              <a:solidFill>
                <a:schemeClr val="accent1"/>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models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chemeClr val="accent1"/>
                </a:solidFill>
              </a:rPr>
              <a:t>userModel.js</a:t>
            </a:r>
            <a:endParaRPr sz="1200" dirty="0">
              <a:solidFill>
                <a:schemeClr val="accent1"/>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chemeClr val="accent3"/>
                </a:solidFill>
              </a:rPr>
              <a:t>public</a:t>
            </a:r>
            <a:endParaRPr sz="1200" dirty="0">
              <a:solidFill>
                <a:schemeClr val="accent3"/>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rgbClr val="FF9900"/>
                </a:solidFill>
              </a:rPr>
              <a:t>images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rgbClr val="FF9900"/>
                </a:solidFill>
              </a:rPr>
              <a:t>javascripts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rgbClr val="FF9900"/>
                </a:solidFill>
              </a:rPr>
              <a:t>stylesheets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chemeClr val="accent3"/>
                </a:solidFill>
              </a:rPr>
              <a:t>routes</a:t>
            </a:r>
            <a:endParaRPr sz="1200" dirty="0">
              <a:solidFill>
                <a:schemeClr val="accent3"/>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chemeClr val="tx1">
                    <a:lumMod val="50000"/>
                    <a:lumOff val="50000"/>
                  </a:schemeClr>
                </a:solidFill>
              </a:rPr>
              <a:t>index.js</a:t>
            </a:r>
            <a:endParaRPr sz="1200" dirty="0">
              <a:solidFill>
                <a:schemeClr val="tx1">
                  <a:lumMod val="50000"/>
                  <a:lumOff val="50000"/>
                </a:schemeClr>
              </a:solidFill>
            </a:endParaRPr>
          </a:p>
          <a:p>
            <a:pPr marL="0" lvl="0" indent="0" algn="l" rtl="0">
              <a:spcBef>
                <a:spcPts val="0"/>
              </a:spcBef>
              <a:spcAft>
                <a:spcPts val="0"/>
              </a:spcAft>
              <a:buNone/>
            </a:pPr>
            <a:r>
              <a:rPr lang="bn" sz="1200" dirty="0">
                <a:solidFill>
                  <a:schemeClr val="lt1"/>
                </a:solidFill>
              </a:rPr>
              <a:t>│   └── </a:t>
            </a:r>
            <a:r>
              <a:rPr lang="bn" sz="1200" dirty="0">
                <a:solidFill>
                  <a:schemeClr val="tx1">
                    <a:lumMod val="50000"/>
                    <a:lumOff val="50000"/>
                  </a:schemeClr>
                </a:solidFill>
              </a:rPr>
              <a:t>users.js</a:t>
            </a:r>
            <a:endParaRPr sz="1200" dirty="0">
              <a:solidFill>
                <a:schemeClr val="tx1">
                  <a:lumMod val="50000"/>
                  <a:lumOff val="50000"/>
                </a:schemeClr>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a:t>
            </a:r>
            <a:r>
              <a:rPr lang="bn" sz="1200" dirty="0">
                <a:solidFill>
                  <a:schemeClr val="accent3"/>
                </a:solidFill>
              </a:rPr>
              <a:t> views</a:t>
            </a:r>
            <a:endParaRPr sz="1200" dirty="0">
              <a:solidFill>
                <a:schemeClr val="accent3"/>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chemeClr val="tx1">
                    <a:lumMod val="50000"/>
                    <a:lumOff val="50000"/>
                  </a:schemeClr>
                </a:solidFill>
              </a:rPr>
              <a:t>error.ejs</a:t>
            </a:r>
            <a:endParaRPr sz="1200" dirty="0">
              <a:solidFill>
                <a:schemeClr val="tx1">
                  <a:lumMod val="50000"/>
                  <a:lumOff val="50000"/>
                </a:schemeClr>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chemeClr val="tx1">
                    <a:lumMod val="50000"/>
                    <a:lumOff val="50000"/>
                  </a:schemeClr>
                </a:solidFill>
              </a:rPr>
              <a:t>index.ejs</a:t>
            </a:r>
            <a:endParaRPr sz="1200" dirty="0">
              <a:solidFill>
                <a:schemeClr val="tx1">
                  <a:lumMod val="50000"/>
                  <a:lumOff val="50000"/>
                </a:schemeClr>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 </a:t>
            </a:r>
            <a:r>
              <a:rPr lang="bn" sz="1200" dirty="0">
                <a:solidFill>
                  <a:schemeClr val="tx1">
                    <a:lumMod val="50000"/>
                    <a:lumOff val="50000"/>
                  </a:schemeClr>
                </a:solidFill>
              </a:rPr>
              <a:t>layout.ejs</a:t>
            </a:r>
            <a:endParaRPr sz="1200" dirty="0">
              <a:solidFill>
                <a:schemeClr val="tx1">
                  <a:lumMod val="50000"/>
                  <a:lumOff val="50000"/>
                </a:schemeClr>
              </a:solidFill>
            </a:endParaRPr>
          </a:p>
          <a:p>
            <a:pPr marL="0" lvl="0" indent="0" algn="l" rtl="0">
              <a:spcBef>
                <a:spcPts val="0"/>
              </a:spcBef>
              <a:spcAft>
                <a:spcPts val="0"/>
              </a:spcAft>
              <a:buClr>
                <a:schemeClr val="dk1"/>
              </a:buClr>
              <a:buSzPts val="1100"/>
              <a:buFont typeface="Arial"/>
              <a:buNone/>
            </a:pPr>
            <a:endParaRPr dirty="0">
              <a:solidFill>
                <a:schemeClr val="lt1"/>
              </a:solidFill>
            </a:endParaRPr>
          </a:p>
          <a:p>
            <a:pPr marL="0" lvl="0" indent="0" algn="l" rtl="0">
              <a:spcBef>
                <a:spcPts val="0"/>
              </a:spcBef>
              <a:spcAft>
                <a:spcPts val="0"/>
              </a:spcAft>
              <a:buNone/>
            </a:pPr>
            <a:endParaRPr dirty="0">
              <a:solidFill>
                <a:schemeClr val="lt1"/>
              </a:solidFill>
            </a:endParaRPr>
          </a:p>
        </p:txBody>
      </p:sp>
      <p:sp>
        <p:nvSpPr>
          <p:cNvPr id="255" name="Google Shape;255;p30"/>
          <p:cNvSpPr txBox="1"/>
          <p:nvPr/>
        </p:nvSpPr>
        <p:spPr>
          <a:xfrm>
            <a:off x="6262650" y="575975"/>
            <a:ext cx="181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a:solidFill>
                  <a:srgbClr val="CC0000"/>
                </a:solidFill>
              </a:rPr>
              <a:t>Node Js Structure </a:t>
            </a:r>
            <a:endParaRPr>
              <a:solidFill>
                <a:srgbClr val="CC0000"/>
              </a:solidFill>
            </a:endParaRPr>
          </a:p>
        </p:txBody>
      </p:sp>
      <p:sp>
        <p:nvSpPr>
          <p:cNvPr id="256" name="Google Shape;256;p30"/>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NODE JS</a:t>
            </a:r>
            <a:endParaRPr b="1">
              <a:solidFill>
                <a:schemeClr val="lt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p:nvPr/>
        </p:nvSpPr>
        <p:spPr>
          <a:xfrm>
            <a:off x="950100" y="544546"/>
            <a:ext cx="7243800" cy="394258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bn" sz="1200" dirty="0">
                <a:latin typeface="Trebuchet MS"/>
                <a:ea typeface="Trebuchet MS"/>
                <a:cs typeface="Trebuchet MS"/>
                <a:sym typeface="Trebuchet MS"/>
              </a:rPr>
              <a:t>In this example structure, the </a:t>
            </a:r>
            <a:r>
              <a:rPr lang="bn" sz="1200" b="1" dirty="0">
                <a:latin typeface="Trebuchet MS"/>
                <a:ea typeface="Trebuchet MS"/>
                <a:cs typeface="Trebuchet MS"/>
                <a:sym typeface="Trebuchet MS"/>
              </a:rPr>
              <a:t>src/</a:t>
            </a:r>
            <a:r>
              <a:rPr lang="bn" sz="1200" dirty="0">
                <a:latin typeface="Trebuchet MS"/>
                <a:ea typeface="Trebuchet MS"/>
                <a:cs typeface="Trebuchet MS"/>
                <a:sym typeface="Trebuchet MS"/>
              </a:rPr>
              <a:t> folder contains all the source code for the project, including components and pages. The components/ folder contains reusable UI components that are used throughout the application, such as </a:t>
            </a:r>
            <a:r>
              <a:rPr lang="bn" sz="1200" dirty="0">
                <a:solidFill>
                  <a:srgbClr val="FF0000"/>
                </a:solidFill>
                <a:latin typeface="Trebuchet MS"/>
                <a:ea typeface="Trebuchet MS"/>
                <a:cs typeface="Trebuchet MS"/>
                <a:sym typeface="Trebuchet MS"/>
              </a:rPr>
              <a:t>Header.js</a:t>
            </a:r>
            <a:r>
              <a:rPr lang="bn" sz="1200" dirty="0">
                <a:latin typeface="Trebuchet MS"/>
                <a:ea typeface="Trebuchet MS"/>
                <a:cs typeface="Trebuchet MS"/>
                <a:sym typeface="Trebuchet MS"/>
              </a:rPr>
              <a:t> and </a:t>
            </a:r>
            <a:r>
              <a:rPr lang="bn" sz="1200" dirty="0">
                <a:solidFill>
                  <a:schemeClr val="accent1"/>
                </a:solidFill>
                <a:latin typeface="Trebuchet MS"/>
                <a:ea typeface="Trebuchet MS"/>
                <a:cs typeface="Trebuchet MS"/>
                <a:sym typeface="Trebuchet MS"/>
              </a:rPr>
              <a:t>Footer.js</a:t>
            </a:r>
            <a:r>
              <a:rPr lang="bn" sz="1200" dirty="0">
                <a:latin typeface="Trebuchet MS"/>
                <a:ea typeface="Trebuchet MS"/>
                <a:cs typeface="Trebuchet MS"/>
                <a:sym typeface="Trebuchet MS"/>
              </a:rPr>
              <a:t>. </a:t>
            </a:r>
            <a:endParaRPr sz="1200" dirty="0">
              <a:latin typeface="Trebuchet MS"/>
              <a:ea typeface="Trebuchet MS"/>
              <a:cs typeface="Trebuchet MS"/>
              <a:sym typeface="Trebuchet MS"/>
            </a:endParaRPr>
          </a:p>
          <a:p>
            <a:pPr marL="0" lvl="0" indent="0" algn="l" rtl="0">
              <a:lnSpc>
                <a:spcPct val="115000"/>
              </a:lnSpc>
              <a:spcBef>
                <a:spcPts val="1200"/>
              </a:spcBef>
              <a:spcAft>
                <a:spcPts val="0"/>
              </a:spcAft>
              <a:buClr>
                <a:schemeClr val="dk1"/>
              </a:buClr>
              <a:buSzPts val="1100"/>
              <a:buFont typeface="Arial"/>
              <a:buNone/>
            </a:pPr>
            <a:r>
              <a:rPr lang="bn" sz="1200" dirty="0">
                <a:latin typeface="Trebuchet MS"/>
                <a:ea typeface="Trebuchet MS"/>
                <a:cs typeface="Trebuchet MS"/>
                <a:sym typeface="Trebuchet MS"/>
              </a:rPr>
              <a:t>The </a:t>
            </a:r>
            <a:r>
              <a:rPr lang="bn" sz="1200" b="1" dirty="0">
                <a:latin typeface="Trebuchet MS"/>
                <a:ea typeface="Trebuchet MS"/>
                <a:cs typeface="Trebuchet MS"/>
                <a:sym typeface="Trebuchet MS"/>
              </a:rPr>
              <a:t>pages/</a:t>
            </a:r>
            <a:r>
              <a:rPr lang="bn" sz="1200" dirty="0">
                <a:latin typeface="Trebuchet MS"/>
                <a:ea typeface="Trebuchet MS"/>
                <a:cs typeface="Trebuchet MS"/>
                <a:sym typeface="Trebuchet MS"/>
              </a:rPr>
              <a:t> folder contains components that represent different pages in the application, such as </a:t>
            </a:r>
            <a:r>
              <a:rPr lang="bn" sz="1200" dirty="0">
                <a:solidFill>
                  <a:schemeClr val="accent1"/>
                </a:solidFill>
                <a:latin typeface="Trebuchet MS"/>
                <a:ea typeface="Trebuchet MS"/>
                <a:cs typeface="Trebuchet MS"/>
                <a:sym typeface="Trebuchet MS"/>
              </a:rPr>
              <a:t>Home.js</a:t>
            </a:r>
            <a:r>
              <a:rPr lang="bn" sz="1200" dirty="0">
                <a:latin typeface="Trebuchet MS"/>
                <a:ea typeface="Trebuchet MS"/>
                <a:cs typeface="Trebuchet MS"/>
                <a:sym typeface="Trebuchet MS"/>
              </a:rPr>
              <a:t>, </a:t>
            </a:r>
            <a:r>
              <a:rPr lang="bn" sz="1200" dirty="0">
                <a:solidFill>
                  <a:schemeClr val="accent1"/>
                </a:solidFill>
                <a:latin typeface="Trebuchet MS"/>
                <a:ea typeface="Trebuchet MS"/>
                <a:cs typeface="Trebuchet MS"/>
                <a:sym typeface="Trebuchet MS"/>
              </a:rPr>
              <a:t>About.js</a:t>
            </a:r>
            <a:r>
              <a:rPr lang="bn" sz="1200" dirty="0">
                <a:latin typeface="Trebuchet MS"/>
                <a:ea typeface="Trebuchet MS"/>
                <a:cs typeface="Trebuchet MS"/>
                <a:sym typeface="Trebuchet MS"/>
              </a:rPr>
              <a:t>, and </a:t>
            </a:r>
            <a:r>
              <a:rPr lang="bn" sz="1200" dirty="0">
                <a:solidFill>
                  <a:schemeClr val="accent1"/>
                </a:solidFill>
                <a:latin typeface="Trebuchet MS"/>
                <a:ea typeface="Trebuchet MS"/>
                <a:cs typeface="Trebuchet MS"/>
                <a:sym typeface="Trebuchet MS"/>
              </a:rPr>
              <a:t>Contact.js</a:t>
            </a:r>
            <a:r>
              <a:rPr lang="bn" sz="1200" dirty="0">
                <a:latin typeface="Trebuchet MS"/>
                <a:ea typeface="Trebuchet MS"/>
                <a:cs typeface="Trebuchet MS"/>
                <a:sym typeface="Trebuchet MS"/>
              </a:rPr>
              <a:t>.</a:t>
            </a:r>
            <a:endParaRPr sz="1200" dirty="0">
              <a:latin typeface="Trebuchet MS"/>
              <a:ea typeface="Trebuchet MS"/>
              <a:cs typeface="Trebuchet MS"/>
              <a:sym typeface="Trebuchet MS"/>
            </a:endParaRPr>
          </a:p>
          <a:p>
            <a:pPr marL="0" lvl="0" indent="0" algn="l" rtl="0">
              <a:lnSpc>
                <a:spcPct val="115000"/>
              </a:lnSpc>
              <a:spcBef>
                <a:spcPts val="1200"/>
              </a:spcBef>
              <a:spcAft>
                <a:spcPts val="0"/>
              </a:spcAft>
              <a:buClr>
                <a:schemeClr val="dk1"/>
              </a:buClr>
              <a:buSzPts val="1100"/>
              <a:buFont typeface="Arial"/>
              <a:buNone/>
            </a:pPr>
            <a:r>
              <a:rPr lang="bn" sz="1200" dirty="0">
                <a:latin typeface="Trebuchet MS"/>
                <a:ea typeface="Trebuchet MS"/>
                <a:cs typeface="Trebuchet MS"/>
                <a:sym typeface="Trebuchet MS"/>
              </a:rPr>
              <a:t>The </a:t>
            </a:r>
            <a:r>
              <a:rPr lang="bn" sz="1200" dirty="0">
                <a:solidFill>
                  <a:srgbClr val="FF0000"/>
                </a:solidFill>
                <a:latin typeface="Trebuchet MS"/>
                <a:ea typeface="Trebuchet MS"/>
                <a:cs typeface="Trebuchet MS"/>
                <a:sym typeface="Trebuchet MS"/>
              </a:rPr>
              <a:t>App.js</a:t>
            </a:r>
            <a:r>
              <a:rPr lang="bn" sz="1200" dirty="0">
                <a:latin typeface="Trebuchet MS"/>
                <a:ea typeface="Trebuchet MS"/>
                <a:cs typeface="Trebuchet MS"/>
                <a:sym typeface="Trebuchet MS"/>
              </a:rPr>
              <a:t> file is the top-level component for the application, and it typically includes a router to handle navigation between different pages. The </a:t>
            </a:r>
            <a:r>
              <a:rPr lang="bn" sz="1200" dirty="0">
                <a:solidFill>
                  <a:schemeClr val="accent1"/>
                </a:solidFill>
                <a:latin typeface="Trebuchet MS"/>
                <a:ea typeface="Trebuchet MS"/>
                <a:cs typeface="Trebuchet MS"/>
                <a:sym typeface="Trebuchet MS"/>
              </a:rPr>
              <a:t>index.js</a:t>
            </a:r>
            <a:r>
              <a:rPr lang="bn" sz="1200" dirty="0">
                <a:latin typeface="Trebuchet MS"/>
                <a:ea typeface="Trebuchet MS"/>
                <a:cs typeface="Trebuchet MS"/>
                <a:sym typeface="Trebuchet MS"/>
              </a:rPr>
              <a:t> file is the entry point for the application and is responsible for rendering the App component to the DOM.</a:t>
            </a:r>
            <a:endParaRPr sz="1200" dirty="0">
              <a:latin typeface="Trebuchet MS"/>
              <a:ea typeface="Trebuchet MS"/>
              <a:cs typeface="Trebuchet MS"/>
              <a:sym typeface="Trebuchet MS"/>
            </a:endParaRPr>
          </a:p>
          <a:p>
            <a:pPr marL="0" lvl="0" indent="0" algn="l" rtl="0">
              <a:lnSpc>
                <a:spcPct val="115000"/>
              </a:lnSpc>
              <a:spcBef>
                <a:spcPts val="1200"/>
              </a:spcBef>
              <a:spcAft>
                <a:spcPts val="0"/>
              </a:spcAft>
              <a:buClr>
                <a:schemeClr val="dk1"/>
              </a:buClr>
              <a:buSzPts val="1100"/>
              <a:buFont typeface="Arial"/>
              <a:buNone/>
            </a:pPr>
            <a:r>
              <a:rPr lang="bn" sz="1200" dirty="0">
                <a:latin typeface="Trebuchet MS"/>
                <a:ea typeface="Trebuchet MS"/>
                <a:cs typeface="Trebuchet MS"/>
                <a:sym typeface="Trebuchet MS"/>
              </a:rPr>
              <a:t>The </a:t>
            </a:r>
            <a:r>
              <a:rPr lang="bn" sz="1200" b="1" dirty="0">
                <a:latin typeface="Trebuchet MS"/>
                <a:ea typeface="Trebuchet MS"/>
                <a:cs typeface="Trebuchet MS"/>
                <a:sym typeface="Trebuchet MS"/>
              </a:rPr>
              <a:t>public/</a:t>
            </a:r>
            <a:r>
              <a:rPr lang="bn" sz="1200" dirty="0">
                <a:latin typeface="Trebuchet MS"/>
                <a:ea typeface="Trebuchet MS"/>
                <a:cs typeface="Trebuchet MS"/>
                <a:sym typeface="Trebuchet MS"/>
              </a:rPr>
              <a:t> folder contains static assets, such as the </a:t>
            </a:r>
            <a:r>
              <a:rPr lang="bn" sz="1200" dirty="0">
                <a:solidFill>
                  <a:schemeClr val="accent1"/>
                </a:solidFill>
                <a:latin typeface="Trebuchet MS"/>
                <a:ea typeface="Trebuchet MS"/>
                <a:cs typeface="Trebuchet MS"/>
                <a:sym typeface="Trebuchet MS"/>
              </a:rPr>
              <a:t>index.html</a:t>
            </a:r>
            <a:r>
              <a:rPr lang="bn" sz="1200" dirty="0">
                <a:latin typeface="Trebuchet MS"/>
                <a:ea typeface="Trebuchet MS"/>
                <a:cs typeface="Trebuchet MS"/>
                <a:sym typeface="Trebuchet MS"/>
              </a:rPr>
              <a:t> file that serves as the entry point for the application. Other files, such as </a:t>
            </a:r>
            <a:r>
              <a:rPr lang="bn" sz="1200" dirty="0">
                <a:solidFill>
                  <a:srgbClr val="FF9900"/>
                </a:solidFill>
                <a:latin typeface="Trebuchet MS"/>
                <a:ea typeface="Trebuchet MS"/>
                <a:cs typeface="Trebuchet MS"/>
                <a:sym typeface="Trebuchet MS"/>
              </a:rPr>
              <a:t>favicon.ico</a:t>
            </a:r>
            <a:r>
              <a:rPr lang="bn" sz="1200" dirty="0">
                <a:latin typeface="Trebuchet MS"/>
                <a:ea typeface="Trebuchet MS"/>
                <a:cs typeface="Trebuchet MS"/>
                <a:sym typeface="Trebuchet MS"/>
              </a:rPr>
              <a:t>, can also be stored in this folder.</a:t>
            </a:r>
            <a:endParaRPr sz="1200" dirty="0">
              <a:latin typeface="Trebuchet MS"/>
              <a:ea typeface="Trebuchet MS"/>
              <a:cs typeface="Trebuchet MS"/>
              <a:sym typeface="Trebuchet MS"/>
            </a:endParaRPr>
          </a:p>
          <a:p>
            <a:pPr marL="0" lvl="0" indent="0" algn="l" rtl="0">
              <a:lnSpc>
                <a:spcPct val="115000"/>
              </a:lnSpc>
              <a:spcBef>
                <a:spcPts val="1200"/>
              </a:spcBef>
              <a:spcAft>
                <a:spcPts val="0"/>
              </a:spcAft>
              <a:buClr>
                <a:schemeClr val="dk1"/>
              </a:buClr>
              <a:buSzPts val="1100"/>
              <a:buFont typeface="Arial"/>
              <a:buNone/>
            </a:pPr>
            <a:r>
              <a:rPr lang="bn" sz="1200" dirty="0">
                <a:latin typeface="Trebuchet MS"/>
                <a:ea typeface="Trebuchet MS"/>
                <a:cs typeface="Trebuchet MS"/>
                <a:sym typeface="Trebuchet MS"/>
              </a:rPr>
              <a:t>The </a:t>
            </a:r>
            <a:r>
              <a:rPr lang="bn" sz="1200" b="1" dirty="0">
                <a:latin typeface="Trebuchet MS"/>
                <a:ea typeface="Trebuchet MS"/>
                <a:cs typeface="Trebuchet MS"/>
                <a:sym typeface="Trebuchet MS"/>
              </a:rPr>
              <a:t>node_modules/</a:t>
            </a:r>
            <a:r>
              <a:rPr lang="bn" sz="1200" dirty="0">
                <a:latin typeface="Trebuchet MS"/>
                <a:ea typeface="Trebuchet MS"/>
                <a:cs typeface="Trebuchet MS"/>
                <a:sym typeface="Trebuchet MS"/>
              </a:rPr>
              <a:t> folder contains all the third-party dependencies for the project, and the package.json file defines the project's dependencies and configuration options.</a:t>
            </a:r>
            <a:endParaRPr sz="1200" dirty="0">
              <a:latin typeface="Trebuchet MS"/>
              <a:ea typeface="Trebuchet MS"/>
              <a:cs typeface="Trebuchet MS"/>
              <a:sym typeface="Trebuchet MS"/>
            </a:endParaRPr>
          </a:p>
          <a:p>
            <a:pPr marL="0" lvl="0" indent="0" algn="l" rtl="0">
              <a:spcBef>
                <a:spcPts val="1200"/>
              </a:spcBef>
              <a:spcAft>
                <a:spcPts val="0"/>
              </a:spcAft>
              <a:buNone/>
            </a:pPr>
            <a:endParaRPr sz="1200" dirty="0">
              <a:latin typeface="Trebuchet MS"/>
              <a:ea typeface="Trebuchet MS"/>
              <a:cs typeface="Trebuchet MS"/>
              <a:sym typeface="Trebuchet MS"/>
            </a:endParaRPr>
          </a:p>
        </p:txBody>
      </p:sp>
      <p:sp>
        <p:nvSpPr>
          <p:cNvPr id="276" name="Google Shape;276;p33"/>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REACT JS</a:t>
            </a:r>
            <a:endParaRPr b="1">
              <a:solidFill>
                <a:schemeClr val="l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800"/>
            <a:ext cx="3316500" cy="51531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247350" y="2017650"/>
            <a:ext cx="28218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3000" b="1">
                <a:solidFill>
                  <a:schemeClr val="lt1"/>
                </a:solidFill>
                <a:latin typeface="Verdana"/>
                <a:ea typeface="Verdana"/>
                <a:cs typeface="Verdana"/>
                <a:sym typeface="Verdana"/>
              </a:rPr>
              <a:t>Code Language</a:t>
            </a:r>
            <a:endParaRPr sz="2000" b="1">
              <a:solidFill>
                <a:schemeClr val="lt1"/>
              </a:solidFill>
              <a:latin typeface="Verdana"/>
              <a:ea typeface="Verdana"/>
              <a:cs typeface="Verdana"/>
              <a:sym typeface="Verdana"/>
            </a:endParaRPr>
          </a:p>
        </p:txBody>
      </p:sp>
      <p:sp>
        <p:nvSpPr>
          <p:cNvPr id="66" name="Google Shape;66;p14"/>
          <p:cNvSpPr txBox="1"/>
          <p:nvPr/>
        </p:nvSpPr>
        <p:spPr>
          <a:xfrm>
            <a:off x="4629550" y="764613"/>
            <a:ext cx="21471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bn" sz="1200"/>
              <a:t>HTML5 &amp; CSS3</a:t>
            </a:r>
            <a:endParaRPr sz="1200"/>
          </a:p>
        </p:txBody>
      </p:sp>
      <p:sp>
        <p:nvSpPr>
          <p:cNvPr id="67" name="Google Shape;67;p14"/>
          <p:cNvSpPr txBox="1"/>
          <p:nvPr/>
        </p:nvSpPr>
        <p:spPr>
          <a:xfrm>
            <a:off x="4629550" y="1018938"/>
            <a:ext cx="21471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bn" sz="1200"/>
              <a:t>JavaScript </a:t>
            </a:r>
            <a:endParaRPr sz="1200"/>
          </a:p>
        </p:txBody>
      </p:sp>
      <p:sp>
        <p:nvSpPr>
          <p:cNvPr id="68" name="Google Shape;68;p14"/>
          <p:cNvSpPr txBox="1"/>
          <p:nvPr/>
        </p:nvSpPr>
        <p:spPr>
          <a:xfrm>
            <a:off x="3766875" y="364413"/>
            <a:ext cx="20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u="sng" dirty="0"/>
              <a:t>Programming Language</a:t>
            </a:r>
            <a:endParaRPr u="sng" dirty="0"/>
          </a:p>
        </p:txBody>
      </p:sp>
      <p:sp>
        <p:nvSpPr>
          <p:cNvPr id="69" name="Google Shape;69;p14"/>
          <p:cNvSpPr txBox="1"/>
          <p:nvPr/>
        </p:nvSpPr>
        <p:spPr>
          <a:xfrm>
            <a:off x="3766875" y="1575263"/>
            <a:ext cx="29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u="sng"/>
              <a:t>Open Source Server Environment</a:t>
            </a:r>
            <a:endParaRPr u="sng"/>
          </a:p>
        </p:txBody>
      </p:sp>
      <p:sp>
        <p:nvSpPr>
          <p:cNvPr id="70" name="Google Shape;70;p14"/>
          <p:cNvSpPr txBox="1"/>
          <p:nvPr/>
        </p:nvSpPr>
        <p:spPr>
          <a:xfrm>
            <a:off x="4629550" y="1971238"/>
            <a:ext cx="22524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bn" sz="1200"/>
              <a:t>Node JS</a:t>
            </a:r>
            <a:endParaRPr sz="1200"/>
          </a:p>
        </p:txBody>
      </p:sp>
      <p:sp>
        <p:nvSpPr>
          <p:cNvPr id="71" name="Google Shape;71;p14"/>
          <p:cNvSpPr txBox="1"/>
          <p:nvPr/>
        </p:nvSpPr>
        <p:spPr>
          <a:xfrm>
            <a:off x="3766875" y="3448288"/>
            <a:ext cx="29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u="sng"/>
              <a:t>CSS Framework For Developers</a:t>
            </a:r>
            <a:endParaRPr u="sng"/>
          </a:p>
        </p:txBody>
      </p:sp>
      <p:sp>
        <p:nvSpPr>
          <p:cNvPr id="72" name="Google Shape;72;p14"/>
          <p:cNvSpPr txBox="1"/>
          <p:nvPr/>
        </p:nvSpPr>
        <p:spPr>
          <a:xfrm>
            <a:off x="4629550" y="3848488"/>
            <a:ext cx="26742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bn" sz="1200"/>
              <a:t>Bootstrap 5</a:t>
            </a:r>
            <a:endParaRPr sz="1200"/>
          </a:p>
          <a:p>
            <a:pPr marL="457200" lvl="0" indent="-304800" algn="l" rtl="0">
              <a:spcBef>
                <a:spcPts val="0"/>
              </a:spcBef>
              <a:spcAft>
                <a:spcPts val="0"/>
              </a:spcAft>
              <a:buSzPts val="1200"/>
              <a:buChar char="●"/>
            </a:pPr>
            <a:r>
              <a:rPr lang="bn" sz="1200"/>
              <a:t>Tailwind CSS</a:t>
            </a:r>
            <a:endParaRPr sz="1200"/>
          </a:p>
          <a:p>
            <a:pPr marL="457200" lvl="0" indent="-304800" algn="l" rtl="0">
              <a:spcBef>
                <a:spcPts val="0"/>
              </a:spcBef>
              <a:spcAft>
                <a:spcPts val="0"/>
              </a:spcAft>
              <a:buSzPts val="1200"/>
              <a:buChar char="●"/>
            </a:pPr>
            <a:r>
              <a:rPr lang="bn" sz="1200"/>
              <a:t>Sass or Scss [Advanced]</a:t>
            </a:r>
            <a:endParaRPr sz="1200"/>
          </a:p>
        </p:txBody>
      </p:sp>
      <p:sp>
        <p:nvSpPr>
          <p:cNvPr id="73" name="Google Shape;73;p14"/>
          <p:cNvSpPr txBox="1"/>
          <p:nvPr/>
        </p:nvSpPr>
        <p:spPr>
          <a:xfrm>
            <a:off x="3766875" y="2475388"/>
            <a:ext cx="300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u="sng"/>
              <a:t>JavaScript Library</a:t>
            </a:r>
            <a:endParaRPr u="sng"/>
          </a:p>
        </p:txBody>
      </p:sp>
      <p:sp>
        <p:nvSpPr>
          <p:cNvPr id="74" name="Google Shape;74;p14"/>
          <p:cNvSpPr txBox="1"/>
          <p:nvPr/>
        </p:nvSpPr>
        <p:spPr>
          <a:xfrm>
            <a:off x="4629550" y="2770775"/>
            <a:ext cx="22524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bn" sz="1200"/>
              <a:t>React JS </a:t>
            </a:r>
            <a:r>
              <a:rPr lang="bn" sz="1200">
                <a:solidFill>
                  <a:schemeClr val="dk1"/>
                </a:solidFill>
              </a:rPr>
              <a:t>&amp; JQuery</a:t>
            </a:r>
            <a:endParaRPr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p:nvPr/>
        </p:nvSpPr>
        <p:spPr>
          <a:xfrm>
            <a:off x="0" y="487500"/>
            <a:ext cx="724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React.js</a:t>
            </a:r>
            <a:r>
              <a:rPr lang="bn"/>
              <a:t> </a:t>
            </a:r>
            <a:r>
              <a:rPr lang="bn" sz="1200">
                <a:latin typeface="Trebuchet MS"/>
                <a:ea typeface="Trebuchet MS"/>
                <a:cs typeface="Trebuchet MS"/>
                <a:sym typeface="Trebuchet MS"/>
              </a:rPr>
              <a:t>is a popular JavaScript library that is used for building dynamic user interfaces. Here are some of the main concepts that you need to learn in order to work effectively with React</a:t>
            </a:r>
            <a:endParaRPr sz="1200">
              <a:latin typeface="Trebuchet MS"/>
              <a:ea typeface="Trebuchet MS"/>
              <a:cs typeface="Trebuchet MS"/>
              <a:sym typeface="Trebuchet MS"/>
            </a:endParaRPr>
          </a:p>
        </p:txBody>
      </p:sp>
      <p:sp>
        <p:nvSpPr>
          <p:cNvPr id="282" name="Google Shape;282;p34"/>
          <p:cNvSpPr txBox="1"/>
          <p:nvPr/>
        </p:nvSpPr>
        <p:spPr>
          <a:xfrm>
            <a:off x="950100" y="1219850"/>
            <a:ext cx="7243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Components:</a:t>
            </a:r>
            <a:r>
              <a:rPr lang="bn"/>
              <a:t> </a:t>
            </a:r>
            <a:r>
              <a:rPr lang="bn" sz="1200"/>
              <a:t>React is based on the concept of reusable components. </a:t>
            </a:r>
            <a:r>
              <a:rPr lang="bn" sz="1200">
                <a:solidFill>
                  <a:schemeClr val="accent3"/>
                </a:solidFill>
              </a:rPr>
              <a:t>Components </a:t>
            </a:r>
            <a:r>
              <a:rPr lang="bn" sz="1200"/>
              <a:t>are self-contained pieces of code that can be used to build larger applications. React applications are typically made up of many small, reusable components.</a:t>
            </a:r>
            <a:endParaRPr sz="1200"/>
          </a:p>
        </p:txBody>
      </p:sp>
      <p:sp>
        <p:nvSpPr>
          <p:cNvPr id="283" name="Google Shape;283;p34"/>
          <p:cNvSpPr txBox="1"/>
          <p:nvPr/>
        </p:nvSpPr>
        <p:spPr>
          <a:xfrm>
            <a:off x="950100" y="1984300"/>
            <a:ext cx="724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JSX:</a:t>
            </a:r>
            <a:r>
              <a:rPr lang="bn"/>
              <a:t> </a:t>
            </a:r>
            <a:r>
              <a:rPr lang="bn" sz="1200">
                <a:solidFill>
                  <a:schemeClr val="accent1"/>
                </a:solidFill>
                <a:latin typeface="Trebuchet MS"/>
                <a:ea typeface="Trebuchet MS"/>
                <a:cs typeface="Trebuchet MS"/>
                <a:sym typeface="Trebuchet MS"/>
              </a:rPr>
              <a:t>JSX </a:t>
            </a:r>
            <a:r>
              <a:rPr lang="bn" sz="1200">
                <a:latin typeface="Trebuchet MS"/>
                <a:ea typeface="Trebuchet MS"/>
                <a:cs typeface="Trebuchet MS"/>
                <a:sym typeface="Trebuchet MS"/>
              </a:rPr>
              <a:t>is a syntax extension for JavaScript that allows you to write </a:t>
            </a:r>
            <a:r>
              <a:rPr lang="bn" sz="1200">
                <a:solidFill>
                  <a:srgbClr val="FF9900"/>
                </a:solidFill>
                <a:latin typeface="Trebuchet MS"/>
                <a:ea typeface="Trebuchet MS"/>
                <a:cs typeface="Trebuchet MS"/>
                <a:sym typeface="Trebuchet MS"/>
              </a:rPr>
              <a:t>HTML</a:t>
            </a:r>
            <a:r>
              <a:rPr lang="bn" sz="1200">
                <a:latin typeface="Trebuchet MS"/>
                <a:ea typeface="Trebuchet MS"/>
                <a:cs typeface="Trebuchet MS"/>
                <a:sym typeface="Trebuchet MS"/>
              </a:rPr>
              <a:t>-like code in your JavaScript files. This makes it easier to write and understand React code.</a:t>
            </a:r>
            <a:endParaRPr sz="1200">
              <a:latin typeface="Trebuchet MS"/>
              <a:ea typeface="Trebuchet MS"/>
              <a:cs typeface="Trebuchet MS"/>
              <a:sym typeface="Trebuchet MS"/>
            </a:endParaRPr>
          </a:p>
        </p:txBody>
      </p:sp>
      <p:sp>
        <p:nvSpPr>
          <p:cNvPr id="284" name="Google Shape;284;p34"/>
          <p:cNvSpPr txBox="1"/>
          <p:nvPr/>
        </p:nvSpPr>
        <p:spPr>
          <a:xfrm>
            <a:off x="950100" y="2563600"/>
            <a:ext cx="7243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Virtual DOM:</a:t>
            </a:r>
            <a:r>
              <a:rPr lang="bn"/>
              <a:t> </a:t>
            </a:r>
            <a:r>
              <a:rPr lang="bn" sz="1200">
                <a:latin typeface="Trebuchet MS"/>
                <a:ea typeface="Trebuchet MS"/>
                <a:cs typeface="Trebuchet MS"/>
                <a:sym typeface="Trebuchet MS"/>
              </a:rPr>
              <a:t>React uses a virtual </a:t>
            </a:r>
            <a:r>
              <a:rPr lang="bn" sz="1200">
                <a:solidFill>
                  <a:schemeClr val="accent1"/>
                </a:solidFill>
                <a:latin typeface="Trebuchet MS"/>
                <a:ea typeface="Trebuchet MS"/>
                <a:cs typeface="Trebuchet MS"/>
                <a:sym typeface="Trebuchet MS"/>
              </a:rPr>
              <a:t>DOM </a:t>
            </a:r>
            <a:r>
              <a:rPr lang="bn" sz="1200">
                <a:latin typeface="Trebuchet MS"/>
                <a:ea typeface="Trebuchet MS"/>
                <a:cs typeface="Trebuchet MS"/>
                <a:sym typeface="Trebuchet MS"/>
              </a:rPr>
              <a:t>(Document Object Model) to keep track of the changes in your application. When a change is made to the state of a component, React updates the virtual DOM and then compares it with the real </a:t>
            </a:r>
            <a:r>
              <a:rPr lang="bn" sz="1200">
                <a:solidFill>
                  <a:schemeClr val="accent1"/>
                </a:solidFill>
                <a:latin typeface="Trebuchet MS"/>
                <a:ea typeface="Trebuchet MS"/>
                <a:cs typeface="Trebuchet MS"/>
                <a:sym typeface="Trebuchet MS"/>
              </a:rPr>
              <a:t>DOM </a:t>
            </a:r>
            <a:r>
              <a:rPr lang="bn" sz="1200">
                <a:latin typeface="Trebuchet MS"/>
                <a:ea typeface="Trebuchet MS"/>
                <a:cs typeface="Trebuchet MS"/>
                <a:sym typeface="Trebuchet MS"/>
              </a:rPr>
              <a:t>to determine what needs to be updated.</a:t>
            </a:r>
            <a:endParaRPr sz="1200">
              <a:latin typeface="Trebuchet MS"/>
              <a:ea typeface="Trebuchet MS"/>
              <a:cs typeface="Trebuchet MS"/>
              <a:sym typeface="Trebuchet MS"/>
            </a:endParaRPr>
          </a:p>
        </p:txBody>
      </p:sp>
      <p:sp>
        <p:nvSpPr>
          <p:cNvPr id="285" name="Google Shape;285;p34"/>
          <p:cNvSpPr txBox="1"/>
          <p:nvPr/>
        </p:nvSpPr>
        <p:spPr>
          <a:xfrm>
            <a:off x="950100" y="3333100"/>
            <a:ext cx="724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State:</a:t>
            </a:r>
            <a:r>
              <a:rPr lang="bn"/>
              <a:t> </a:t>
            </a:r>
            <a:r>
              <a:rPr lang="bn" sz="1200">
                <a:latin typeface="Trebuchet MS"/>
                <a:ea typeface="Trebuchet MS"/>
                <a:cs typeface="Trebuchet MS"/>
                <a:sym typeface="Trebuchet MS"/>
              </a:rPr>
              <a:t>State is a JavaScript object that contains data that can change over time. React components can have state, and when the </a:t>
            </a:r>
            <a:r>
              <a:rPr lang="bn" sz="1200">
                <a:solidFill>
                  <a:schemeClr val="accent1"/>
                </a:solidFill>
                <a:latin typeface="Trebuchet MS"/>
                <a:ea typeface="Trebuchet MS"/>
                <a:cs typeface="Trebuchet MS"/>
                <a:sym typeface="Trebuchet MS"/>
              </a:rPr>
              <a:t>state </a:t>
            </a:r>
            <a:r>
              <a:rPr lang="bn" sz="1200">
                <a:latin typeface="Trebuchet MS"/>
                <a:ea typeface="Trebuchet MS"/>
                <a:cs typeface="Trebuchet MS"/>
                <a:sym typeface="Trebuchet MS"/>
              </a:rPr>
              <a:t>changes, the component re-renders.</a:t>
            </a:r>
            <a:endParaRPr sz="1200">
              <a:latin typeface="Trebuchet MS"/>
              <a:ea typeface="Trebuchet MS"/>
              <a:cs typeface="Trebuchet MS"/>
              <a:sym typeface="Trebuchet MS"/>
            </a:endParaRPr>
          </a:p>
        </p:txBody>
      </p:sp>
      <p:sp>
        <p:nvSpPr>
          <p:cNvPr id="286" name="Google Shape;286;p34"/>
          <p:cNvSpPr txBox="1"/>
          <p:nvPr/>
        </p:nvSpPr>
        <p:spPr>
          <a:xfrm>
            <a:off x="950100" y="3984200"/>
            <a:ext cx="724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Props:</a:t>
            </a:r>
            <a:r>
              <a:rPr lang="bn"/>
              <a:t> </a:t>
            </a:r>
            <a:r>
              <a:rPr lang="bn" sz="1200">
                <a:latin typeface="Trebuchet MS"/>
                <a:ea typeface="Trebuchet MS"/>
                <a:cs typeface="Trebuchet MS"/>
                <a:sym typeface="Trebuchet MS"/>
              </a:rPr>
              <a:t>Props (</a:t>
            </a:r>
            <a:r>
              <a:rPr lang="bn" sz="1200">
                <a:solidFill>
                  <a:srgbClr val="FF9900"/>
                </a:solidFill>
                <a:latin typeface="Trebuchet MS"/>
                <a:ea typeface="Trebuchet MS"/>
                <a:cs typeface="Trebuchet MS"/>
                <a:sym typeface="Trebuchet MS"/>
              </a:rPr>
              <a:t>short for properties</a:t>
            </a:r>
            <a:r>
              <a:rPr lang="bn" sz="1200">
                <a:latin typeface="Trebuchet MS"/>
                <a:ea typeface="Trebuchet MS"/>
                <a:cs typeface="Trebuchet MS"/>
                <a:sym typeface="Trebuchet MS"/>
              </a:rPr>
              <a:t>) are a way to pass data between components. They are similar to function arguments in JavaScript.</a:t>
            </a:r>
            <a:endParaRPr sz="1200">
              <a:latin typeface="Trebuchet MS"/>
              <a:ea typeface="Trebuchet MS"/>
              <a:cs typeface="Trebuchet MS"/>
              <a:sym typeface="Trebuchet MS"/>
            </a:endParaRPr>
          </a:p>
        </p:txBody>
      </p:sp>
      <p:sp>
        <p:nvSpPr>
          <p:cNvPr id="287" name="Google Shape;287;p34"/>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REACT JS</a:t>
            </a:r>
            <a:endParaRPr b="1">
              <a:solidFill>
                <a:schemeClr val="lt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p:nvPr/>
        </p:nvSpPr>
        <p:spPr>
          <a:xfrm>
            <a:off x="950100" y="874200"/>
            <a:ext cx="7243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dirty="0"/>
              <a:t>Lifecycle methods:</a:t>
            </a:r>
            <a:r>
              <a:rPr lang="bn" dirty="0"/>
              <a:t> </a:t>
            </a:r>
            <a:r>
              <a:rPr lang="bn" sz="1200" dirty="0">
                <a:latin typeface="Trebuchet MS"/>
                <a:ea typeface="Trebuchet MS"/>
                <a:cs typeface="Trebuchet MS"/>
                <a:sym typeface="Trebuchet MS"/>
              </a:rPr>
              <a:t>React components have lifecycle methods that are called at different points during the life of a component. These methods allow you to perform actions when a component is </a:t>
            </a:r>
            <a:r>
              <a:rPr lang="bn" sz="1200" dirty="0">
                <a:solidFill>
                  <a:schemeClr val="accent4"/>
                </a:solidFill>
                <a:latin typeface="Trebuchet MS"/>
                <a:ea typeface="Trebuchet MS"/>
                <a:cs typeface="Trebuchet MS"/>
                <a:sym typeface="Trebuchet MS"/>
              </a:rPr>
              <a:t>created</a:t>
            </a:r>
            <a:r>
              <a:rPr lang="bn" sz="1200" dirty="0">
                <a:latin typeface="Trebuchet MS"/>
                <a:ea typeface="Trebuchet MS"/>
                <a:cs typeface="Trebuchet MS"/>
                <a:sym typeface="Trebuchet MS"/>
              </a:rPr>
              <a:t>, </a:t>
            </a:r>
            <a:r>
              <a:rPr lang="bn" sz="1200" dirty="0">
                <a:solidFill>
                  <a:schemeClr val="accent3"/>
                </a:solidFill>
                <a:latin typeface="Trebuchet MS"/>
                <a:ea typeface="Trebuchet MS"/>
                <a:cs typeface="Trebuchet MS"/>
                <a:sym typeface="Trebuchet MS"/>
              </a:rPr>
              <a:t>updated</a:t>
            </a:r>
            <a:r>
              <a:rPr lang="bn" sz="1200" dirty="0">
                <a:latin typeface="Trebuchet MS"/>
                <a:ea typeface="Trebuchet MS"/>
                <a:cs typeface="Trebuchet MS"/>
                <a:sym typeface="Trebuchet MS"/>
              </a:rPr>
              <a:t>, or </a:t>
            </a:r>
            <a:r>
              <a:rPr lang="bn" sz="1200" dirty="0">
                <a:solidFill>
                  <a:schemeClr val="accent1"/>
                </a:solidFill>
                <a:latin typeface="Trebuchet MS"/>
                <a:ea typeface="Trebuchet MS"/>
                <a:cs typeface="Trebuchet MS"/>
                <a:sym typeface="Trebuchet MS"/>
              </a:rPr>
              <a:t>destroyed</a:t>
            </a:r>
            <a:r>
              <a:rPr lang="bn" sz="1200" dirty="0">
                <a:latin typeface="Trebuchet MS"/>
                <a:ea typeface="Trebuchet MS"/>
                <a:cs typeface="Trebuchet MS"/>
                <a:sym typeface="Trebuchet MS"/>
              </a:rPr>
              <a:t>.</a:t>
            </a:r>
            <a:endParaRPr sz="1200" dirty="0">
              <a:latin typeface="Trebuchet MS"/>
              <a:ea typeface="Trebuchet MS"/>
              <a:cs typeface="Trebuchet MS"/>
              <a:sym typeface="Trebuchet MS"/>
            </a:endParaRPr>
          </a:p>
        </p:txBody>
      </p:sp>
      <p:sp>
        <p:nvSpPr>
          <p:cNvPr id="293" name="Google Shape;293;p35"/>
          <p:cNvSpPr txBox="1"/>
          <p:nvPr/>
        </p:nvSpPr>
        <p:spPr>
          <a:xfrm>
            <a:off x="950100" y="1643700"/>
            <a:ext cx="724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Hooks:</a:t>
            </a:r>
            <a:r>
              <a:rPr lang="bn"/>
              <a:t> </a:t>
            </a:r>
            <a:r>
              <a:rPr lang="bn" sz="1200">
                <a:latin typeface="Trebuchet MS"/>
                <a:ea typeface="Trebuchet MS"/>
                <a:cs typeface="Trebuchet MS"/>
                <a:sym typeface="Trebuchet MS"/>
              </a:rPr>
              <a:t>Hooks are a new feature in React that allows you to </a:t>
            </a:r>
            <a:r>
              <a:rPr lang="bn" sz="1200">
                <a:solidFill>
                  <a:schemeClr val="accent1"/>
                </a:solidFill>
                <a:latin typeface="Trebuchet MS"/>
                <a:ea typeface="Trebuchet MS"/>
                <a:cs typeface="Trebuchet MS"/>
                <a:sym typeface="Trebuchet MS"/>
              </a:rPr>
              <a:t>use state</a:t>
            </a:r>
            <a:r>
              <a:rPr lang="bn" sz="1200">
                <a:latin typeface="Trebuchet MS"/>
                <a:ea typeface="Trebuchet MS"/>
                <a:cs typeface="Trebuchet MS"/>
                <a:sym typeface="Trebuchet MS"/>
              </a:rPr>
              <a:t> and other React features in functional components. They provide a way to reuse stateful logic without using class components.</a:t>
            </a:r>
            <a:endParaRPr sz="1200">
              <a:latin typeface="Trebuchet MS"/>
              <a:ea typeface="Trebuchet MS"/>
              <a:cs typeface="Trebuchet MS"/>
              <a:sym typeface="Trebuchet MS"/>
            </a:endParaRPr>
          </a:p>
        </p:txBody>
      </p:sp>
      <p:sp>
        <p:nvSpPr>
          <p:cNvPr id="294" name="Google Shape;294;p35"/>
          <p:cNvSpPr txBox="1"/>
          <p:nvPr/>
        </p:nvSpPr>
        <p:spPr>
          <a:xfrm>
            <a:off x="950100" y="2215350"/>
            <a:ext cx="724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Rendering:</a:t>
            </a:r>
            <a:r>
              <a:rPr lang="bn"/>
              <a:t> </a:t>
            </a:r>
            <a:r>
              <a:rPr lang="bn" sz="1200">
                <a:latin typeface="Trebuchet MS"/>
                <a:ea typeface="Trebuchet MS"/>
                <a:cs typeface="Trebuchet MS"/>
                <a:sym typeface="Trebuchet MS"/>
              </a:rPr>
              <a:t>React components are responsible for rendering the user interface. They can be rendered to the </a:t>
            </a:r>
            <a:r>
              <a:rPr lang="bn" sz="1200">
                <a:solidFill>
                  <a:srgbClr val="999999"/>
                </a:solidFill>
                <a:latin typeface="Trebuchet MS"/>
                <a:ea typeface="Trebuchet MS"/>
                <a:cs typeface="Trebuchet MS"/>
                <a:sym typeface="Trebuchet MS"/>
              </a:rPr>
              <a:t>DOM </a:t>
            </a:r>
            <a:r>
              <a:rPr lang="bn" sz="1200">
                <a:latin typeface="Trebuchet MS"/>
                <a:ea typeface="Trebuchet MS"/>
                <a:cs typeface="Trebuchet MS"/>
                <a:sym typeface="Trebuchet MS"/>
              </a:rPr>
              <a:t>or to other environments, such as mobile apps or </a:t>
            </a:r>
            <a:r>
              <a:rPr lang="bn" sz="1200" u="sng">
                <a:latin typeface="Trebuchet MS"/>
                <a:ea typeface="Trebuchet MS"/>
                <a:cs typeface="Trebuchet MS"/>
                <a:sym typeface="Trebuchet MS"/>
              </a:rPr>
              <a:t>server-side</a:t>
            </a:r>
            <a:r>
              <a:rPr lang="bn" sz="1200">
                <a:latin typeface="Trebuchet MS"/>
                <a:ea typeface="Trebuchet MS"/>
                <a:cs typeface="Trebuchet MS"/>
                <a:sym typeface="Trebuchet MS"/>
              </a:rPr>
              <a:t> rendering.</a:t>
            </a:r>
            <a:endParaRPr sz="1200">
              <a:latin typeface="Trebuchet MS"/>
              <a:ea typeface="Trebuchet MS"/>
              <a:cs typeface="Trebuchet MS"/>
              <a:sym typeface="Trebuchet MS"/>
            </a:endParaRPr>
          </a:p>
        </p:txBody>
      </p:sp>
      <p:sp>
        <p:nvSpPr>
          <p:cNvPr id="295" name="Google Shape;295;p35"/>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REACT JS</a:t>
            </a:r>
            <a:endParaRPr b="1">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p:nvPr/>
        </p:nvSpPr>
        <p:spPr>
          <a:xfrm>
            <a:off x="950100" y="621750"/>
            <a:ext cx="7243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t>React.js</a:t>
            </a:r>
            <a:r>
              <a:rPr lang="bn" sz="1200">
                <a:latin typeface="Trebuchet MS"/>
                <a:ea typeface="Trebuchet MS"/>
                <a:cs typeface="Trebuchet MS"/>
                <a:sym typeface="Trebuchet MS"/>
              </a:rPr>
              <a:t> is a library and not a framework, so it does not have a strict structure that you need to follow. However, there are some common patterns and best practices that many React developers follow. Here is an example of a common file structure for a React project:</a:t>
            </a:r>
            <a:endParaRPr sz="1200">
              <a:latin typeface="Trebuchet MS"/>
              <a:ea typeface="Trebuchet MS"/>
              <a:cs typeface="Trebuchet MS"/>
              <a:sym typeface="Trebuchet MS"/>
            </a:endParaRPr>
          </a:p>
        </p:txBody>
      </p:sp>
      <p:sp>
        <p:nvSpPr>
          <p:cNvPr id="262" name="Google Shape;262;p31"/>
          <p:cNvSpPr txBox="1"/>
          <p:nvPr/>
        </p:nvSpPr>
        <p:spPr>
          <a:xfrm>
            <a:off x="2011454" y="1316822"/>
            <a:ext cx="5121091" cy="3694200"/>
          </a:xfrm>
          <a:prstGeom prst="rect">
            <a:avLst/>
          </a:prstGeom>
          <a:solidFill>
            <a:schemeClr val="tx1">
              <a:lumMod val="95000"/>
              <a:lumOff val="5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bn" sz="1200" dirty="0">
                <a:solidFill>
                  <a:srgbClr val="FF9900"/>
                </a:solidFill>
              </a:rPr>
              <a:t>my-app/</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node_modules/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public/</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bg2">
                    <a:lumMod val="60000"/>
                    <a:lumOff val="40000"/>
                  </a:schemeClr>
                </a:solidFill>
              </a:rPr>
              <a:t>	index.html</a:t>
            </a:r>
            <a:endParaRPr sz="1200" dirty="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chemeClr val="accent1"/>
                </a:solidFill>
              </a:rPr>
              <a:t>favicon.ico</a:t>
            </a:r>
            <a:endParaRPr sz="1200" dirty="0">
              <a:solidFill>
                <a:schemeClr val="accent1"/>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src/</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components/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smtClean="0">
                <a:solidFill>
                  <a:schemeClr val="bg2">
                    <a:lumMod val="60000"/>
                    <a:lumOff val="40000"/>
                  </a:schemeClr>
                </a:solidFill>
              </a:rPr>
              <a:t>  	Header.js</a:t>
            </a:r>
            <a:endParaRPr sz="1200" dirty="0" smtClean="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a:solidFill>
                  <a:schemeClr val="bg2">
                    <a:lumMod val="60000"/>
                    <a:lumOff val="40000"/>
                  </a:schemeClr>
                </a:solidFill>
              </a:rPr>
              <a:t>  	</a:t>
            </a:r>
            <a:r>
              <a:rPr lang="bn" sz="1200" dirty="0" smtClean="0">
                <a:solidFill>
                  <a:schemeClr val="bg2">
                    <a:lumMod val="60000"/>
                    <a:lumOff val="40000"/>
                  </a:schemeClr>
                </a:solidFill>
              </a:rPr>
              <a:t>Footer.js</a:t>
            </a:r>
            <a:endParaRPr sz="1200" dirty="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smtClean="0">
                <a:solidFill>
                  <a:schemeClr val="bg2">
                    <a:lumMod val="60000"/>
                    <a:lumOff val="40000"/>
                  </a:schemeClr>
                </a:solidFill>
              </a:rPr>
              <a:t>  </a:t>
            </a:r>
            <a:r>
              <a:rPr lang="bn" sz="1200" dirty="0">
                <a:solidFill>
                  <a:schemeClr val="bg2">
                    <a:lumMod val="60000"/>
                    <a:lumOff val="40000"/>
                  </a:schemeClr>
                </a:solidFill>
              </a:rPr>
              <a:t>	Main.js</a:t>
            </a:r>
            <a:endParaRPr sz="1200" dirty="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endParaRPr sz="1200" dirty="0">
              <a:solidFill>
                <a:schemeClr val="lt1"/>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rgbClr val="FF9900"/>
                </a:solidFill>
              </a:rPr>
              <a:t>pages/</a:t>
            </a:r>
            <a:endParaRPr sz="1200" dirty="0">
              <a:solidFill>
                <a:srgbClr val="FF9900"/>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r>
              <a:rPr lang="bn" sz="1200" dirty="0">
                <a:solidFill>
                  <a:schemeClr val="bg2">
                    <a:lumMod val="60000"/>
                    <a:lumOff val="40000"/>
                  </a:schemeClr>
                </a:solidFill>
              </a:rPr>
              <a:t>Home.js</a:t>
            </a:r>
            <a:endParaRPr sz="1200" dirty="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a:solidFill>
                  <a:schemeClr val="bg2">
                    <a:lumMod val="60000"/>
                    <a:lumOff val="40000"/>
                  </a:schemeClr>
                </a:solidFill>
              </a:rPr>
              <a:t>  	About.js</a:t>
            </a:r>
            <a:endParaRPr sz="1200" dirty="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a:solidFill>
                  <a:schemeClr val="bg2">
                    <a:lumMod val="60000"/>
                    <a:lumOff val="40000"/>
                  </a:schemeClr>
                </a:solidFill>
              </a:rPr>
              <a:t>  	Contact.js</a:t>
            </a:r>
            <a:endParaRPr sz="1200" dirty="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a:solidFill>
                  <a:schemeClr val="lt1"/>
                </a:solidFill>
              </a:rPr>
              <a:t>  	...</a:t>
            </a:r>
            <a:endParaRPr sz="1200" dirty="0">
              <a:solidFill>
                <a:schemeClr val="lt1"/>
              </a:solidFill>
            </a:endParaRPr>
          </a:p>
          <a:p>
            <a:pPr marL="0" lvl="0" indent="0" algn="l" rtl="0">
              <a:spcBef>
                <a:spcPts val="0"/>
              </a:spcBef>
              <a:spcAft>
                <a:spcPts val="0"/>
              </a:spcAft>
              <a:buClr>
                <a:schemeClr val="dk1"/>
              </a:buClr>
              <a:buSzPts val="1100"/>
              <a:buFont typeface="Arial"/>
              <a:buNone/>
            </a:pPr>
            <a:r>
              <a:rPr lang="bn" sz="1200" dirty="0" smtClean="0">
                <a:solidFill>
                  <a:schemeClr val="bg2">
                    <a:lumMod val="60000"/>
                    <a:lumOff val="40000"/>
                  </a:schemeClr>
                </a:solidFill>
              </a:rPr>
              <a:t>	App.js</a:t>
            </a:r>
            <a:endParaRPr sz="1200" dirty="0" smtClean="0">
              <a:solidFill>
                <a:schemeClr val="bg2">
                  <a:lumMod val="60000"/>
                  <a:lumOff val="40000"/>
                </a:schemeClr>
              </a:solidFill>
            </a:endParaRPr>
          </a:p>
          <a:p>
            <a:pPr marL="0" lvl="0" indent="0" algn="l" rtl="0">
              <a:spcBef>
                <a:spcPts val="0"/>
              </a:spcBef>
              <a:spcAft>
                <a:spcPts val="0"/>
              </a:spcAft>
              <a:buClr>
                <a:schemeClr val="dk1"/>
              </a:buClr>
              <a:buSzPts val="1100"/>
              <a:buFont typeface="Arial"/>
              <a:buNone/>
            </a:pPr>
            <a:r>
              <a:rPr lang="bn" sz="1200" dirty="0" smtClean="0">
                <a:solidFill>
                  <a:schemeClr val="bg2">
                    <a:lumMod val="60000"/>
                    <a:lumOff val="40000"/>
                  </a:schemeClr>
                </a:solidFill>
              </a:rPr>
              <a:t>	index.js</a:t>
            </a:r>
            <a:endParaRPr sz="1200" dirty="0" smtClean="0">
              <a:solidFill>
                <a:schemeClr val="bg2">
                  <a:lumMod val="60000"/>
                  <a:lumOff val="40000"/>
                </a:schemeClr>
              </a:solidFill>
            </a:endParaRPr>
          </a:p>
          <a:p>
            <a:pPr marL="0" lvl="0" indent="0" algn="l" rtl="0">
              <a:spcBef>
                <a:spcPts val="0"/>
              </a:spcBef>
              <a:spcAft>
                <a:spcPts val="0"/>
              </a:spcAft>
              <a:buNone/>
            </a:pPr>
            <a:r>
              <a:rPr lang="bn" sz="1200" dirty="0" smtClean="0">
                <a:solidFill>
                  <a:schemeClr val="lt1"/>
                </a:solidFill>
              </a:rPr>
              <a:t>  </a:t>
            </a:r>
            <a:r>
              <a:rPr lang="bn" sz="1200" dirty="0">
                <a:solidFill>
                  <a:schemeClr val="accent1"/>
                </a:solidFill>
              </a:rPr>
              <a:t>package.json</a:t>
            </a:r>
            <a:endParaRPr sz="1200" dirty="0">
              <a:solidFill>
                <a:schemeClr val="accent1"/>
              </a:solidFill>
            </a:endParaRPr>
          </a:p>
        </p:txBody>
      </p:sp>
      <p:sp>
        <p:nvSpPr>
          <p:cNvPr id="263" name="Google Shape;263;p31"/>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REACT JS</a:t>
            </a:r>
            <a:endParaRPr b="1">
              <a:solidFill>
                <a:schemeClr val="lt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p:nvPr/>
        </p:nvSpPr>
        <p:spPr>
          <a:xfrm>
            <a:off x="950100" y="1294200"/>
            <a:ext cx="7243800" cy="2555100"/>
          </a:xfrm>
          <a:prstGeom prst="rect">
            <a:avLst/>
          </a:prstGeom>
          <a:solidFill>
            <a:schemeClr val="tx1">
              <a:lumMod val="95000"/>
              <a:lumOff val="5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dirty="0">
                <a:solidFill>
                  <a:schemeClr val="accent1"/>
                </a:solidFill>
              </a:rPr>
              <a:t>import </a:t>
            </a:r>
            <a:r>
              <a:rPr lang="bn" dirty="0">
                <a:solidFill>
                  <a:schemeClr val="bg2">
                    <a:lumMod val="60000"/>
                    <a:lumOff val="40000"/>
                  </a:schemeClr>
                </a:solidFill>
              </a:rPr>
              <a:t>React</a:t>
            </a:r>
            <a:r>
              <a:rPr lang="bn" dirty="0">
                <a:solidFill>
                  <a:srgbClr val="990000"/>
                </a:solidFill>
              </a:rPr>
              <a:t> </a:t>
            </a:r>
            <a:r>
              <a:rPr lang="bn" dirty="0">
                <a:solidFill>
                  <a:schemeClr val="accent1"/>
                </a:solidFill>
              </a:rPr>
              <a:t>from </a:t>
            </a:r>
            <a:r>
              <a:rPr lang="bn" dirty="0">
                <a:solidFill>
                  <a:srgbClr val="FF9900"/>
                </a:solidFill>
              </a:rPr>
              <a:t>'react'</a:t>
            </a:r>
            <a:r>
              <a:rPr lang="bn" dirty="0"/>
              <a:t>;</a:t>
            </a:r>
            <a:endParaRPr dirty="0"/>
          </a:p>
          <a:p>
            <a:pPr marL="0" lvl="0" indent="0" algn="l" rtl="0">
              <a:spcBef>
                <a:spcPts val="0"/>
              </a:spcBef>
              <a:spcAft>
                <a:spcPts val="0"/>
              </a:spcAft>
              <a:buNone/>
            </a:pPr>
            <a:r>
              <a:rPr lang="bn" dirty="0">
                <a:solidFill>
                  <a:schemeClr val="accent1"/>
                </a:solidFill>
              </a:rPr>
              <a:t>import </a:t>
            </a:r>
            <a:r>
              <a:rPr lang="bn" dirty="0">
                <a:solidFill>
                  <a:schemeClr val="bg2">
                    <a:lumMod val="60000"/>
                    <a:lumOff val="40000"/>
                  </a:schemeClr>
                </a:solidFill>
              </a:rPr>
              <a:t>ReactDOM</a:t>
            </a:r>
            <a:r>
              <a:rPr lang="bn" dirty="0">
                <a:solidFill>
                  <a:srgbClr val="990000"/>
                </a:solidFill>
              </a:rPr>
              <a:t> </a:t>
            </a:r>
            <a:r>
              <a:rPr lang="bn" dirty="0">
                <a:solidFill>
                  <a:schemeClr val="accent1"/>
                </a:solidFill>
              </a:rPr>
              <a:t>from </a:t>
            </a:r>
            <a:r>
              <a:rPr lang="bn" dirty="0">
                <a:solidFill>
                  <a:srgbClr val="FF9900"/>
                </a:solidFill>
              </a:rPr>
              <a:t>'react-dom'</a:t>
            </a:r>
            <a:r>
              <a:rPr lang="b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bn" dirty="0">
                <a:solidFill>
                  <a:schemeClr val="accent1"/>
                </a:solidFill>
              </a:rPr>
              <a:t>class </a:t>
            </a:r>
            <a:r>
              <a:rPr lang="bn" dirty="0">
                <a:solidFill>
                  <a:schemeClr val="bg2">
                    <a:lumMod val="60000"/>
                    <a:lumOff val="40000"/>
                  </a:schemeClr>
                </a:solidFill>
              </a:rPr>
              <a:t>HelloWorld</a:t>
            </a:r>
            <a:r>
              <a:rPr lang="bn" dirty="0">
                <a:solidFill>
                  <a:srgbClr val="990000"/>
                </a:solidFill>
              </a:rPr>
              <a:t> </a:t>
            </a:r>
            <a:r>
              <a:rPr lang="bn" dirty="0">
                <a:solidFill>
                  <a:schemeClr val="accent1"/>
                </a:solidFill>
              </a:rPr>
              <a:t>extends </a:t>
            </a:r>
            <a:r>
              <a:rPr lang="bn" dirty="0">
                <a:solidFill>
                  <a:schemeClr val="bg2">
                    <a:lumMod val="60000"/>
                    <a:lumOff val="40000"/>
                  </a:schemeClr>
                </a:solidFill>
              </a:rPr>
              <a:t>React.Component</a:t>
            </a:r>
            <a:r>
              <a:rPr lang="bn" dirty="0"/>
              <a:t> {</a:t>
            </a:r>
            <a:endParaRPr dirty="0"/>
          </a:p>
          <a:p>
            <a:pPr marL="0" lvl="0" indent="0" algn="l" rtl="0">
              <a:spcBef>
                <a:spcPts val="0"/>
              </a:spcBef>
              <a:spcAft>
                <a:spcPts val="0"/>
              </a:spcAft>
              <a:buNone/>
            </a:pPr>
            <a:r>
              <a:rPr lang="bn" dirty="0"/>
              <a:t>  </a:t>
            </a:r>
            <a:r>
              <a:rPr lang="bn" dirty="0">
                <a:solidFill>
                  <a:srgbClr val="FF9900"/>
                </a:solidFill>
              </a:rPr>
              <a:t>render</a:t>
            </a:r>
            <a:r>
              <a:rPr lang="bn" dirty="0">
                <a:solidFill>
                  <a:schemeClr val="tx1">
                    <a:lumMod val="50000"/>
                    <a:lumOff val="50000"/>
                  </a:schemeClr>
                </a:solidFill>
              </a:rPr>
              <a:t>() {</a:t>
            </a:r>
            <a:endParaRPr dirty="0">
              <a:solidFill>
                <a:schemeClr val="tx1">
                  <a:lumMod val="50000"/>
                  <a:lumOff val="50000"/>
                </a:schemeClr>
              </a:solidFill>
            </a:endParaRPr>
          </a:p>
          <a:p>
            <a:pPr marL="0" lvl="0" indent="0" algn="l" rtl="0">
              <a:spcBef>
                <a:spcPts val="0"/>
              </a:spcBef>
              <a:spcAft>
                <a:spcPts val="0"/>
              </a:spcAft>
              <a:buNone/>
            </a:pPr>
            <a:r>
              <a:rPr lang="bn" dirty="0"/>
              <a:t>    </a:t>
            </a:r>
            <a:r>
              <a:rPr lang="bn" dirty="0">
                <a:solidFill>
                  <a:schemeClr val="bg2">
                    <a:lumMod val="60000"/>
                    <a:lumOff val="40000"/>
                  </a:schemeClr>
                </a:solidFill>
              </a:rPr>
              <a:t>return</a:t>
            </a:r>
            <a:r>
              <a:rPr lang="bn" dirty="0">
                <a:solidFill>
                  <a:srgbClr val="990000"/>
                </a:solidFill>
              </a:rPr>
              <a:t> </a:t>
            </a:r>
            <a:r>
              <a:rPr lang="bn" dirty="0">
                <a:solidFill>
                  <a:schemeClr val="tx1">
                    <a:lumMod val="50000"/>
                    <a:lumOff val="50000"/>
                  </a:schemeClr>
                </a:solidFill>
              </a:rPr>
              <a:t>&lt;h1&gt;Hello, World!&lt;/h1&gt;;</a:t>
            </a:r>
            <a:endParaRPr dirty="0">
              <a:solidFill>
                <a:schemeClr val="tx1">
                  <a:lumMod val="50000"/>
                  <a:lumOff val="50000"/>
                </a:schemeClr>
              </a:solidFill>
            </a:endParaRPr>
          </a:p>
          <a:p>
            <a:pPr marL="0" lvl="0" indent="0" algn="l" rtl="0">
              <a:spcBef>
                <a:spcPts val="0"/>
              </a:spcBef>
              <a:spcAft>
                <a:spcPts val="0"/>
              </a:spcAft>
              <a:buNone/>
            </a:pPr>
            <a:r>
              <a:rPr lang="bn" dirty="0">
                <a:solidFill>
                  <a:srgbClr val="FF0000"/>
                </a:solidFill>
              </a:rPr>
              <a:t> </a:t>
            </a:r>
            <a:r>
              <a:rPr lang="bn" dirty="0">
                <a:solidFill>
                  <a:schemeClr val="bg2">
                    <a:lumMod val="60000"/>
                    <a:lumOff val="40000"/>
                  </a:schemeClr>
                </a:solidFill>
              </a:rPr>
              <a:t> }</a:t>
            </a:r>
            <a:endParaRPr dirty="0">
              <a:solidFill>
                <a:schemeClr val="bg2">
                  <a:lumMod val="60000"/>
                  <a:lumOff val="40000"/>
                </a:schemeClr>
              </a:solidFill>
            </a:endParaRPr>
          </a:p>
          <a:p>
            <a:pPr marL="0" lvl="0" indent="0" algn="l" rtl="0">
              <a:spcBef>
                <a:spcPts val="0"/>
              </a:spcBef>
              <a:spcAft>
                <a:spcPts val="0"/>
              </a:spcAft>
              <a:buNone/>
            </a:pPr>
            <a:r>
              <a:rPr lang="bn"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bn" dirty="0">
                <a:solidFill>
                  <a:schemeClr val="bg2">
                    <a:lumMod val="60000"/>
                    <a:lumOff val="40000"/>
                  </a:schemeClr>
                </a:solidFill>
              </a:rPr>
              <a:t>ReactDOM.render</a:t>
            </a:r>
            <a:r>
              <a:rPr lang="bn" dirty="0">
                <a:solidFill>
                  <a:schemeClr val="lt1"/>
                </a:solidFill>
              </a:rPr>
              <a:t>(&lt;HelloWorld /&gt;, </a:t>
            </a:r>
            <a:r>
              <a:rPr lang="bn" dirty="0">
                <a:solidFill>
                  <a:schemeClr val="accent1"/>
                </a:solidFill>
              </a:rPr>
              <a:t>document.getElementById</a:t>
            </a:r>
            <a:r>
              <a:rPr lang="bn" dirty="0">
                <a:solidFill>
                  <a:schemeClr val="bg2">
                    <a:lumMod val="60000"/>
                    <a:lumOff val="40000"/>
                  </a:schemeClr>
                </a:solidFill>
              </a:rPr>
              <a:t>('root'));</a:t>
            </a:r>
            <a:endParaRPr dirty="0">
              <a:solidFill>
                <a:schemeClr val="bg2">
                  <a:lumMod val="60000"/>
                  <a:lumOff val="40000"/>
                </a:schemeClr>
              </a:solidFill>
            </a:endParaRPr>
          </a:p>
          <a:p>
            <a:pPr marL="0" lvl="0" indent="0" algn="l" rtl="0">
              <a:spcBef>
                <a:spcPts val="0"/>
              </a:spcBef>
              <a:spcAft>
                <a:spcPts val="0"/>
              </a:spcAft>
              <a:buNone/>
            </a:pPr>
            <a:endParaRPr dirty="0"/>
          </a:p>
        </p:txBody>
      </p:sp>
      <p:sp>
        <p:nvSpPr>
          <p:cNvPr id="269" name="Google Shape;269;p32"/>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REACT JS</a:t>
            </a:r>
            <a:endParaRPr b="1">
              <a:solidFill>
                <a:schemeClr val="lt1"/>
              </a:solidFill>
            </a:endParaRPr>
          </a:p>
        </p:txBody>
      </p:sp>
      <p:sp>
        <p:nvSpPr>
          <p:cNvPr id="270" name="Google Shape;270;p32"/>
          <p:cNvSpPr txBox="1"/>
          <p:nvPr/>
        </p:nvSpPr>
        <p:spPr>
          <a:xfrm>
            <a:off x="828648" y="894000"/>
            <a:ext cx="72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dirty="0"/>
              <a:t>Simple code</a:t>
            </a:r>
            <a:endParaRPr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p:nvPr/>
        </p:nvSpPr>
        <p:spPr>
          <a:xfrm>
            <a:off x="139462" y="601500"/>
            <a:ext cx="4781859"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dirty="0">
                <a:solidFill>
                  <a:schemeClr val="dk1"/>
                </a:solidFill>
                <a:latin typeface="Trebuchet MS"/>
                <a:ea typeface="Trebuchet MS"/>
                <a:cs typeface="Trebuchet MS"/>
                <a:sym typeface="Trebuchet MS"/>
              </a:rPr>
              <a:t>HTML is the standard markup language for Web pages. </a:t>
            </a:r>
            <a:endParaRPr lang="en-US" dirty="0" smtClean="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dirty="0" smtClean="0">
                <a:solidFill>
                  <a:schemeClr val="dk1"/>
                </a:solidFill>
                <a:latin typeface="Trebuchet MS"/>
                <a:ea typeface="Trebuchet MS"/>
                <a:cs typeface="Trebuchet MS"/>
                <a:sym typeface="Trebuchet MS"/>
              </a:rPr>
              <a:t>With </a:t>
            </a:r>
            <a:r>
              <a:rPr lang="bn" dirty="0">
                <a:solidFill>
                  <a:schemeClr val="dk1"/>
                </a:solidFill>
                <a:latin typeface="Trebuchet MS"/>
                <a:ea typeface="Trebuchet MS"/>
                <a:cs typeface="Trebuchet MS"/>
                <a:sym typeface="Trebuchet MS"/>
              </a:rPr>
              <a:t>HTML you can create your own Website.</a:t>
            </a:r>
            <a:endParaRPr sz="1700" dirty="0">
              <a:solidFill>
                <a:schemeClr val="dk1"/>
              </a:solidFill>
              <a:latin typeface="Trebuchet MS"/>
              <a:ea typeface="Trebuchet MS"/>
              <a:cs typeface="Trebuchet MS"/>
              <a:sym typeface="Trebuchet MS"/>
            </a:endParaRPr>
          </a:p>
        </p:txBody>
      </p:sp>
      <p:sp>
        <p:nvSpPr>
          <p:cNvPr id="80" name="Google Shape;80;p15"/>
          <p:cNvSpPr txBox="1"/>
          <p:nvPr/>
        </p:nvSpPr>
        <p:spPr>
          <a:xfrm>
            <a:off x="139462" y="1077594"/>
            <a:ext cx="3536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300" dirty="0"/>
              <a:t>The minimal structure of an HTML document</a:t>
            </a:r>
            <a:endParaRPr sz="1300" dirty="0"/>
          </a:p>
        </p:txBody>
      </p:sp>
      <p:sp>
        <p:nvSpPr>
          <p:cNvPr id="81" name="Google Shape;81;p15"/>
          <p:cNvSpPr txBox="1"/>
          <p:nvPr/>
        </p:nvSpPr>
        <p:spPr>
          <a:xfrm>
            <a:off x="4921321" y="601500"/>
            <a:ext cx="40449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bn" sz="1100" dirty="0">
                <a:solidFill>
                  <a:schemeClr val="dk1"/>
                </a:solidFill>
                <a:latin typeface="Trebuchet MS"/>
                <a:ea typeface="Trebuchet MS"/>
                <a:cs typeface="Trebuchet MS"/>
                <a:sym typeface="Trebuchet MS"/>
              </a:rPr>
              <a:t>#It’s root element. HTML5 DOCTYPE declaration</a:t>
            </a:r>
            <a:endParaRPr sz="1100"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rgbClr val="980000"/>
                </a:solidFill>
                <a:latin typeface="Trebuchet MS"/>
                <a:ea typeface="Trebuchet MS"/>
                <a:cs typeface="Trebuchet MS"/>
                <a:sym typeface="Trebuchet MS"/>
              </a:rPr>
              <a:t>&lt;!DOCTYPE html&gt;</a:t>
            </a:r>
            <a:endParaRPr sz="1100" b="1" dirty="0">
              <a:solidFill>
                <a:srgbClr val="980000"/>
              </a:solidFill>
              <a:latin typeface="Trebuchet MS"/>
              <a:ea typeface="Trebuchet MS"/>
              <a:cs typeface="Trebuchet MS"/>
              <a:sym typeface="Trebuchet MS"/>
            </a:endParaRPr>
          </a:p>
          <a:p>
            <a:pPr marL="0" lvl="0" indent="0" algn="l" rtl="0">
              <a:spcBef>
                <a:spcPts val="0"/>
              </a:spcBef>
              <a:spcAft>
                <a:spcPts val="0"/>
              </a:spcAft>
              <a:buNone/>
            </a:pPr>
            <a:endParaRPr sz="1100" b="1" dirty="0">
              <a:solidFill>
                <a:srgbClr val="980000"/>
              </a:solidFill>
              <a:latin typeface="Trebuchet MS"/>
              <a:ea typeface="Trebuchet MS"/>
              <a:cs typeface="Trebuchet MS"/>
              <a:sym typeface="Trebuchet MS"/>
            </a:endParaRPr>
          </a:p>
          <a:p>
            <a:pPr marL="0" lvl="0" indent="0" algn="l" rtl="0">
              <a:spcBef>
                <a:spcPts val="0"/>
              </a:spcBef>
              <a:spcAft>
                <a:spcPts val="0"/>
              </a:spcAft>
              <a:buNone/>
            </a:pPr>
            <a:r>
              <a:rPr lang="bn" sz="1100" dirty="0">
                <a:solidFill>
                  <a:schemeClr val="dk1"/>
                </a:solidFill>
                <a:latin typeface="Trebuchet MS"/>
                <a:ea typeface="Trebuchet MS"/>
                <a:cs typeface="Trebuchet MS"/>
                <a:sym typeface="Trebuchet MS"/>
              </a:rPr>
              <a:t>#</a:t>
            </a:r>
            <a:r>
              <a:rPr lang="bn" sz="1100" dirty="0">
                <a:solidFill>
                  <a:schemeClr val="dk1"/>
                </a:solidFill>
              </a:rPr>
              <a:t>HTML root element by adding an </a:t>
            </a:r>
            <a:r>
              <a:rPr lang="bn" sz="1100" dirty="0">
                <a:solidFill>
                  <a:schemeClr val="dk1"/>
                </a:solidFill>
                <a:latin typeface="Courier New"/>
                <a:ea typeface="Courier New"/>
                <a:cs typeface="Courier New"/>
                <a:sym typeface="Courier New"/>
              </a:rPr>
              <a:t>&lt;html&gt; </a:t>
            </a:r>
            <a:r>
              <a:rPr lang="bn" sz="1100" dirty="0">
                <a:solidFill>
                  <a:schemeClr val="dk1"/>
                </a:solidFill>
              </a:rPr>
              <a:t>start tag</a:t>
            </a:r>
            <a:endParaRPr sz="1100" dirty="0">
              <a:solidFill>
                <a:srgbClr val="980000"/>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rgbClr val="990000"/>
                </a:solidFill>
                <a:latin typeface="Trebuchet MS"/>
                <a:ea typeface="Trebuchet MS"/>
                <a:cs typeface="Trebuchet MS"/>
                <a:sym typeface="Trebuchet MS"/>
              </a:rPr>
              <a:t>&lt;html&gt; </a:t>
            </a:r>
            <a:endParaRPr sz="1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100" dirty="0">
                <a:solidFill>
                  <a:schemeClr val="dk1"/>
                </a:solidFill>
              </a:rPr>
              <a:t>#add information about the head </a:t>
            </a:r>
            <a:endParaRPr sz="1100" dirty="0">
              <a:solidFill>
                <a:schemeClr val="dk1"/>
              </a:solidFill>
            </a:endParaRPr>
          </a:p>
          <a:p>
            <a:pPr marL="0" lvl="0" indent="0" algn="l" rtl="0">
              <a:spcBef>
                <a:spcPts val="0"/>
              </a:spcBef>
              <a:spcAft>
                <a:spcPts val="0"/>
              </a:spcAft>
              <a:buNone/>
            </a:pPr>
            <a:r>
              <a:rPr lang="bn" sz="1100" b="1" dirty="0">
                <a:solidFill>
                  <a:srgbClr val="CC4125"/>
                </a:solidFill>
                <a:latin typeface="Trebuchet MS"/>
                <a:ea typeface="Trebuchet MS"/>
                <a:cs typeface="Trebuchet MS"/>
                <a:sym typeface="Trebuchet MS"/>
              </a:rPr>
              <a:t>&lt;head&gt;</a:t>
            </a:r>
            <a:endParaRPr sz="1100" b="1" dirty="0">
              <a:solidFill>
                <a:srgbClr val="CC4125"/>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rgbClr val="CC4125"/>
                </a:solidFill>
                <a:latin typeface="Trebuchet MS"/>
                <a:ea typeface="Trebuchet MS"/>
                <a:cs typeface="Trebuchet MS"/>
                <a:sym typeface="Trebuchet MS"/>
              </a:rPr>
              <a:t>	</a:t>
            </a:r>
            <a:r>
              <a:rPr lang="bn" sz="1100" dirty="0">
                <a:solidFill>
                  <a:schemeClr val="dk1"/>
                </a:solidFill>
                <a:latin typeface="Trebuchet MS"/>
                <a:ea typeface="Trebuchet MS"/>
                <a:cs typeface="Trebuchet MS"/>
                <a:sym typeface="Trebuchet MS"/>
              </a:rPr>
              <a:t>#</a:t>
            </a:r>
            <a:r>
              <a:rPr lang="bn" sz="1100" dirty="0">
                <a:solidFill>
                  <a:schemeClr val="dk1"/>
                </a:solidFill>
              </a:rPr>
              <a:t>character encoding </a:t>
            </a:r>
            <a:r>
              <a:rPr lang="bn" sz="1100" dirty="0">
                <a:solidFill>
                  <a:schemeClr val="dk1"/>
                </a:solidFill>
                <a:latin typeface="Courier New"/>
                <a:ea typeface="Courier New"/>
                <a:cs typeface="Courier New"/>
                <a:sym typeface="Courier New"/>
              </a:rPr>
              <a:t>&lt;meta charset="utf-8"&gt;</a:t>
            </a:r>
            <a:endParaRPr sz="1100" dirty="0">
              <a:solidFill>
                <a:schemeClr val="dk1"/>
              </a:solidFill>
              <a:latin typeface="Trebuchet MS"/>
              <a:ea typeface="Trebuchet MS"/>
              <a:cs typeface="Trebuchet MS"/>
              <a:sym typeface="Trebuchet MS"/>
            </a:endParaRPr>
          </a:p>
          <a:p>
            <a:pPr marL="0" lvl="0" indent="457200" algn="l" rtl="0">
              <a:spcBef>
                <a:spcPts val="0"/>
              </a:spcBef>
              <a:spcAft>
                <a:spcPts val="0"/>
              </a:spcAft>
              <a:buNone/>
            </a:pPr>
            <a:r>
              <a:rPr lang="bn" sz="1100" b="1" dirty="0">
                <a:solidFill>
                  <a:srgbClr val="0000FF"/>
                </a:solidFill>
                <a:latin typeface="Trebuchet MS"/>
                <a:ea typeface="Trebuchet MS"/>
                <a:cs typeface="Trebuchet MS"/>
                <a:sym typeface="Trebuchet MS"/>
              </a:rPr>
              <a:t>&lt;meta charset=”utf-8”&gt;</a:t>
            </a:r>
            <a:endParaRPr sz="1100" b="1" dirty="0">
              <a:solidFill>
                <a:srgbClr val="0000FF"/>
              </a:solidFill>
              <a:latin typeface="Trebuchet MS"/>
              <a:ea typeface="Trebuchet MS"/>
              <a:cs typeface="Trebuchet MS"/>
              <a:sym typeface="Trebuchet MS"/>
            </a:endParaRPr>
          </a:p>
          <a:p>
            <a:pPr marL="0" lvl="0" indent="457200" algn="l" rtl="0">
              <a:spcBef>
                <a:spcPts val="0"/>
              </a:spcBef>
              <a:spcAft>
                <a:spcPts val="0"/>
              </a:spcAft>
              <a:buNone/>
            </a:pPr>
            <a:endParaRPr sz="1100" b="1" dirty="0">
              <a:solidFill>
                <a:srgbClr val="0000FF"/>
              </a:solidFill>
              <a:latin typeface="Trebuchet MS"/>
              <a:ea typeface="Trebuchet MS"/>
              <a:cs typeface="Trebuchet MS"/>
              <a:sym typeface="Trebuchet MS"/>
            </a:endParaRPr>
          </a:p>
          <a:p>
            <a:pPr marL="0" lvl="0" indent="457200" algn="l" rtl="0">
              <a:spcBef>
                <a:spcPts val="0"/>
              </a:spcBef>
              <a:spcAft>
                <a:spcPts val="0"/>
              </a:spcAft>
              <a:buNone/>
            </a:pPr>
            <a:r>
              <a:rPr lang="bn" sz="1100" dirty="0">
                <a:solidFill>
                  <a:schemeClr val="dk1"/>
                </a:solidFill>
                <a:latin typeface="Trebuchet MS"/>
                <a:ea typeface="Trebuchet MS"/>
                <a:cs typeface="Trebuchet MS"/>
                <a:sym typeface="Trebuchet MS"/>
              </a:rPr>
              <a:t>#</a:t>
            </a:r>
            <a:r>
              <a:rPr lang="bn" sz="1100" dirty="0">
                <a:solidFill>
                  <a:schemeClr val="dk1"/>
                </a:solidFill>
              </a:rPr>
              <a:t> surrounded by opening and closing </a:t>
            </a:r>
            <a:r>
              <a:rPr lang="bn" sz="1100" dirty="0">
                <a:solidFill>
                  <a:schemeClr val="dk1"/>
                </a:solidFill>
                <a:latin typeface="Courier New"/>
                <a:ea typeface="Courier New"/>
                <a:cs typeface="Courier New"/>
                <a:sym typeface="Courier New"/>
              </a:rPr>
              <a:t>&lt;title&gt; </a:t>
            </a:r>
            <a:r>
              <a:rPr lang="bn" sz="1100" dirty="0">
                <a:solidFill>
                  <a:schemeClr val="dk1"/>
                </a:solidFill>
              </a:rPr>
              <a:t>tags</a:t>
            </a:r>
            <a:endParaRPr sz="1100" dirty="0">
              <a:solidFill>
                <a:schemeClr val="dk1"/>
              </a:solidFill>
              <a:latin typeface="Trebuchet MS"/>
              <a:ea typeface="Trebuchet MS"/>
              <a:cs typeface="Trebuchet MS"/>
              <a:sym typeface="Trebuchet MS"/>
            </a:endParaRPr>
          </a:p>
          <a:p>
            <a:pPr marL="0" lvl="0" indent="457200" algn="l" rtl="0">
              <a:spcBef>
                <a:spcPts val="0"/>
              </a:spcBef>
              <a:spcAft>
                <a:spcPts val="0"/>
              </a:spcAft>
              <a:buNone/>
            </a:pPr>
            <a:r>
              <a:rPr lang="bn" sz="1100" b="1" dirty="0">
                <a:solidFill>
                  <a:srgbClr val="0000FF"/>
                </a:solidFill>
                <a:latin typeface="Trebuchet MS"/>
                <a:ea typeface="Trebuchet MS"/>
                <a:cs typeface="Trebuchet MS"/>
                <a:sym typeface="Trebuchet MS"/>
              </a:rPr>
              <a:t>&lt;title&gt;Title here&lt;/title&gt;</a:t>
            </a:r>
            <a:endParaRPr sz="1100" b="1" dirty="0">
              <a:solidFill>
                <a:srgbClr val="0000FF"/>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rgbClr val="CC4125"/>
                </a:solidFill>
                <a:latin typeface="Trebuchet MS"/>
                <a:ea typeface="Trebuchet MS"/>
                <a:cs typeface="Trebuchet MS"/>
                <a:sym typeface="Trebuchet MS"/>
              </a:rPr>
              <a:t>&lt;/head&gt;</a:t>
            </a:r>
            <a:endParaRPr sz="1100" b="1" dirty="0">
              <a:solidFill>
                <a:srgbClr val="CC4125"/>
              </a:solidFill>
              <a:latin typeface="Trebuchet MS"/>
              <a:ea typeface="Trebuchet MS"/>
              <a:cs typeface="Trebuchet MS"/>
              <a:sym typeface="Trebuchet MS"/>
            </a:endParaRPr>
          </a:p>
          <a:p>
            <a:pPr marL="0" lvl="0" indent="0" algn="l" rtl="0">
              <a:spcBef>
                <a:spcPts val="0"/>
              </a:spcBef>
              <a:spcAft>
                <a:spcPts val="0"/>
              </a:spcAft>
              <a:buNone/>
            </a:pPr>
            <a:endParaRPr sz="1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100" dirty="0">
                <a:solidFill>
                  <a:schemeClr val="dk1"/>
                </a:solidFill>
                <a:latin typeface="Trebuchet MS"/>
                <a:ea typeface="Trebuchet MS"/>
                <a:cs typeface="Trebuchet MS"/>
                <a:sym typeface="Trebuchet MS"/>
              </a:rPr>
              <a:t>#the document by wrapping the content</a:t>
            </a:r>
            <a:endParaRPr sz="1100"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rgbClr val="980000"/>
                </a:solidFill>
                <a:latin typeface="Trebuchet MS"/>
                <a:ea typeface="Trebuchet MS"/>
                <a:cs typeface="Trebuchet MS"/>
                <a:sym typeface="Trebuchet MS"/>
              </a:rPr>
              <a:t>&lt;body&gt;</a:t>
            </a:r>
            <a:endParaRPr sz="1100" b="1" dirty="0">
              <a:solidFill>
                <a:srgbClr val="980000"/>
              </a:solidFill>
              <a:latin typeface="Trebuchet MS"/>
              <a:ea typeface="Trebuchet MS"/>
              <a:cs typeface="Trebuchet MS"/>
              <a:sym typeface="Trebuchet MS"/>
            </a:endParaRPr>
          </a:p>
          <a:p>
            <a:pPr marL="0" lvl="0" indent="457200" algn="l" rtl="0">
              <a:spcBef>
                <a:spcPts val="0"/>
              </a:spcBef>
              <a:spcAft>
                <a:spcPts val="0"/>
              </a:spcAft>
              <a:buNone/>
            </a:pPr>
            <a:r>
              <a:rPr lang="bn" sz="1100" b="1" dirty="0">
                <a:solidFill>
                  <a:srgbClr val="0000FF"/>
                </a:solidFill>
                <a:latin typeface="Trebuchet MS"/>
                <a:ea typeface="Trebuchet MS"/>
                <a:cs typeface="Trebuchet MS"/>
                <a:sym typeface="Trebuchet MS"/>
              </a:rPr>
              <a:t>Page content here</a:t>
            </a:r>
            <a:endParaRPr sz="1100" b="1" dirty="0">
              <a:solidFill>
                <a:srgbClr val="0000FF"/>
              </a:solidFill>
              <a:latin typeface="Trebuchet MS"/>
              <a:ea typeface="Trebuchet MS"/>
              <a:cs typeface="Trebuchet MS"/>
              <a:sym typeface="Trebuchet MS"/>
            </a:endParaRPr>
          </a:p>
          <a:p>
            <a:pPr marL="0" lvl="0" indent="0" algn="l" rtl="0">
              <a:spcBef>
                <a:spcPts val="0"/>
              </a:spcBef>
              <a:spcAft>
                <a:spcPts val="0"/>
              </a:spcAft>
              <a:buNone/>
            </a:pPr>
            <a:endParaRPr sz="1100" b="1" dirty="0">
              <a:solidFill>
                <a:srgbClr val="0000FF"/>
              </a:solidFill>
              <a:latin typeface="Trebuchet MS"/>
              <a:ea typeface="Trebuchet MS"/>
              <a:cs typeface="Trebuchet MS"/>
              <a:sym typeface="Trebuchet MS"/>
            </a:endParaRPr>
          </a:p>
          <a:p>
            <a:pPr marL="0" lvl="0" indent="0" algn="l" rtl="0">
              <a:spcBef>
                <a:spcPts val="0"/>
              </a:spcBef>
              <a:spcAft>
                <a:spcPts val="0"/>
              </a:spcAft>
              <a:buNone/>
            </a:pPr>
            <a:r>
              <a:rPr lang="bn" sz="1100" dirty="0">
                <a:solidFill>
                  <a:schemeClr val="dk1"/>
                </a:solidFill>
                <a:latin typeface="Trebuchet MS"/>
                <a:ea typeface="Trebuchet MS"/>
                <a:cs typeface="Trebuchet MS"/>
                <a:sym typeface="Trebuchet MS"/>
              </a:rPr>
              <a:t>#Ending of body</a:t>
            </a:r>
            <a:endParaRPr sz="1100"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rgbClr val="980000"/>
                </a:solidFill>
                <a:latin typeface="Trebuchet MS"/>
                <a:ea typeface="Trebuchet MS"/>
                <a:cs typeface="Trebuchet MS"/>
                <a:sym typeface="Trebuchet MS"/>
              </a:rPr>
              <a:t>&lt;/body&gt;</a:t>
            </a:r>
            <a:endParaRPr sz="1100" b="1" dirty="0">
              <a:solidFill>
                <a:srgbClr val="980000"/>
              </a:solidFill>
              <a:latin typeface="Trebuchet MS"/>
              <a:ea typeface="Trebuchet MS"/>
              <a:cs typeface="Trebuchet MS"/>
              <a:sym typeface="Trebuchet MS"/>
            </a:endParaRPr>
          </a:p>
          <a:p>
            <a:pPr marL="0" lvl="0" indent="0" algn="l" rtl="0">
              <a:spcBef>
                <a:spcPts val="0"/>
              </a:spcBef>
              <a:spcAft>
                <a:spcPts val="0"/>
              </a:spcAft>
              <a:buNone/>
            </a:pPr>
            <a:endParaRPr sz="1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chemeClr val="dk1"/>
                </a:solidFill>
                <a:latin typeface="Trebuchet MS"/>
                <a:ea typeface="Trebuchet MS"/>
                <a:cs typeface="Trebuchet MS"/>
                <a:sym typeface="Trebuchet MS"/>
              </a:rPr>
              <a:t>#</a:t>
            </a:r>
            <a:r>
              <a:rPr lang="bn" sz="1100" dirty="0">
                <a:solidFill>
                  <a:schemeClr val="dk1"/>
                </a:solidFill>
              </a:rPr>
              <a:t>an end </a:t>
            </a:r>
            <a:r>
              <a:rPr lang="bn" sz="1100" dirty="0">
                <a:solidFill>
                  <a:schemeClr val="dk1"/>
                </a:solidFill>
                <a:latin typeface="Courier New"/>
                <a:ea typeface="Courier New"/>
                <a:cs typeface="Courier New"/>
                <a:sym typeface="Courier New"/>
              </a:rPr>
              <a:t>&lt;html&gt; </a:t>
            </a:r>
            <a:r>
              <a:rPr lang="bn" sz="1100" dirty="0">
                <a:solidFill>
                  <a:schemeClr val="dk1"/>
                </a:solidFill>
              </a:rPr>
              <a:t>tag at the end of the text</a:t>
            </a:r>
            <a:endParaRPr sz="1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100" b="1" dirty="0">
                <a:solidFill>
                  <a:srgbClr val="980000"/>
                </a:solidFill>
                <a:latin typeface="Trebuchet MS"/>
                <a:ea typeface="Trebuchet MS"/>
                <a:cs typeface="Trebuchet MS"/>
                <a:sym typeface="Trebuchet MS"/>
              </a:rPr>
              <a:t>&lt;/html&gt;</a:t>
            </a:r>
            <a:endParaRPr sz="1100" b="1" dirty="0">
              <a:solidFill>
                <a:srgbClr val="980000"/>
              </a:solidFill>
              <a:latin typeface="Trebuchet MS"/>
              <a:ea typeface="Trebuchet MS"/>
              <a:cs typeface="Trebuchet MS"/>
              <a:sym typeface="Trebuchet MS"/>
            </a:endParaRPr>
          </a:p>
        </p:txBody>
      </p:sp>
      <p:sp>
        <p:nvSpPr>
          <p:cNvPr id="83" name="Google Shape;83;p15"/>
          <p:cNvSpPr txBox="1"/>
          <p:nvPr/>
        </p:nvSpPr>
        <p:spPr>
          <a:xfrm>
            <a:off x="714150" y="2110050"/>
            <a:ext cx="18978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2400" b="1">
                <a:solidFill>
                  <a:schemeClr val="lt1"/>
                </a:solidFill>
              </a:rPr>
              <a:t>HTML Structure</a:t>
            </a:r>
            <a:endParaRPr sz="2400" b="1">
              <a:solidFill>
                <a:schemeClr val="lt1"/>
              </a:solidFill>
            </a:endParaRPr>
          </a:p>
        </p:txBody>
      </p:sp>
      <p:sp>
        <p:nvSpPr>
          <p:cNvPr id="7" name="Google Shape;91;p16"/>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smtClean="0">
                <a:solidFill>
                  <a:schemeClr val="lt1"/>
                </a:solidFill>
              </a:rPr>
              <a:t>HTML Structures</a:t>
            </a:r>
            <a:endParaRPr b="1" dirty="0">
              <a:solidFill>
                <a:schemeClr val="l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p:nvPr/>
        </p:nvSpPr>
        <p:spPr>
          <a:xfrm>
            <a:off x="364225" y="853050"/>
            <a:ext cx="55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9" name="Google Shape;89;p16"/>
          <p:cNvSpPr txBox="1"/>
          <p:nvPr/>
        </p:nvSpPr>
        <p:spPr>
          <a:xfrm>
            <a:off x="0" y="546300"/>
            <a:ext cx="6431400" cy="61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bn" b="1"/>
              <a:t>HTML</a:t>
            </a:r>
            <a:r>
              <a:rPr lang="bn"/>
              <a:t> </a:t>
            </a:r>
            <a:r>
              <a:rPr lang="bn" sz="1200"/>
              <a:t>has many important elements, but some of the most essential and commonly used elements include:</a:t>
            </a:r>
            <a:endParaRPr sz="1200"/>
          </a:p>
        </p:txBody>
      </p:sp>
      <p:sp>
        <p:nvSpPr>
          <p:cNvPr id="90" name="Google Shape;90;p16"/>
          <p:cNvSpPr txBox="1"/>
          <p:nvPr/>
        </p:nvSpPr>
        <p:spPr>
          <a:xfrm>
            <a:off x="1063950" y="978300"/>
            <a:ext cx="7016100" cy="4165200"/>
          </a:xfrm>
          <a:prstGeom prst="rect">
            <a:avLst/>
          </a:prstGeom>
          <a:noFill/>
          <a:ln>
            <a:noFill/>
          </a:ln>
        </p:spPr>
        <p:txBody>
          <a:bodyPr spcFirstLastPara="1" wrap="square" lIns="91425" tIns="91425" rIns="91425" bIns="91425" anchor="t" anchorCtr="0">
            <a:spAutoFit/>
          </a:bodyPr>
          <a:lstStyle/>
          <a:p>
            <a:pPr marL="457200" lvl="0" indent="-285750" algn="l" rtl="0">
              <a:lnSpc>
                <a:spcPct val="115000"/>
              </a:lnSpc>
              <a:spcBef>
                <a:spcPts val="1200"/>
              </a:spcBef>
              <a:spcAft>
                <a:spcPts val="0"/>
              </a:spcAft>
              <a:buClr>
                <a:schemeClr val="dk1"/>
              </a:buClr>
              <a:buSzPts val="900"/>
              <a:buAutoNum type="arabicPeriod"/>
            </a:pPr>
            <a:r>
              <a:rPr lang="bn" sz="1200" b="1" dirty="0">
                <a:solidFill>
                  <a:schemeClr val="accent1"/>
                </a:solidFill>
              </a:rPr>
              <a:t>&lt;html&gt;</a:t>
            </a:r>
            <a:r>
              <a:rPr lang="bn" sz="1200" dirty="0"/>
              <a:t> : </a:t>
            </a:r>
            <a:r>
              <a:rPr lang="bn" sz="1200" dirty="0">
                <a:latin typeface="Trebuchet MS"/>
                <a:ea typeface="Trebuchet MS"/>
                <a:cs typeface="Trebuchet MS"/>
                <a:sym typeface="Trebuchet MS"/>
              </a:rPr>
              <a:t>This is the </a:t>
            </a:r>
            <a:r>
              <a:rPr lang="bn" sz="1200" dirty="0">
                <a:solidFill>
                  <a:srgbClr val="990000"/>
                </a:solidFill>
                <a:latin typeface="Trebuchet MS"/>
                <a:ea typeface="Trebuchet MS"/>
                <a:cs typeface="Trebuchet MS"/>
                <a:sym typeface="Trebuchet MS"/>
              </a:rPr>
              <a:t>root </a:t>
            </a:r>
            <a:r>
              <a:rPr lang="bn" sz="1200" dirty="0">
                <a:latin typeface="Trebuchet MS"/>
                <a:ea typeface="Trebuchet MS"/>
                <a:cs typeface="Trebuchet MS"/>
                <a:sym typeface="Trebuchet MS"/>
              </a:rPr>
              <a:t>element of an HTML document, and all other elements must be nested inside it.</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&lt;head&gt;</a:t>
            </a:r>
            <a:r>
              <a:rPr lang="bn" sz="1200" dirty="0"/>
              <a:t> : </a:t>
            </a:r>
            <a:r>
              <a:rPr lang="bn" sz="1200" dirty="0">
                <a:latin typeface="Trebuchet MS"/>
                <a:ea typeface="Trebuchet MS"/>
                <a:cs typeface="Trebuchet MS"/>
                <a:sym typeface="Trebuchet MS"/>
              </a:rPr>
              <a:t>This element contains information about the document that isn't displayed on the page, such as the title of the document, </a:t>
            </a:r>
            <a:r>
              <a:rPr lang="bn" sz="1200" u="sng" dirty="0">
                <a:solidFill>
                  <a:schemeClr val="accent3"/>
                </a:solidFill>
                <a:latin typeface="Trebuchet MS"/>
                <a:ea typeface="Trebuchet MS"/>
                <a:cs typeface="Trebuchet MS"/>
                <a:sym typeface="Trebuchet MS"/>
              </a:rPr>
              <a:t>Meta </a:t>
            </a:r>
            <a:r>
              <a:rPr lang="bn" sz="1200" dirty="0">
                <a:latin typeface="Trebuchet MS"/>
                <a:ea typeface="Trebuchet MS"/>
                <a:cs typeface="Trebuchet MS"/>
                <a:sym typeface="Trebuchet MS"/>
              </a:rPr>
              <a:t>data, and links to stylesheets and scripts.</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&lt;body&gt;</a:t>
            </a:r>
            <a:r>
              <a:rPr lang="bn" sz="1200" dirty="0"/>
              <a:t> : </a:t>
            </a:r>
            <a:r>
              <a:rPr lang="bn" sz="1200" dirty="0">
                <a:latin typeface="Trebuchet MS"/>
                <a:ea typeface="Trebuchet MS"/>
                <a:cs typeface="Trebuchet MS"/>
                <a:sym typeface="Trebuchet MS"/>
              </a:rPr>
              <a:t>This element contains the content of the document that is displayed on the page, such as text, images, and other HTML elements.</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&lt;h1&gt;-&lt;h6&gt;</a:t>
            </a:r>
            <a:r>
              <a:rPr lang="bn" sz="1200" b="1" dirty="0"/>
              <a:t> </a:t>
            </a:r>
            <a:r>
              <a:rPr lang="bn" sz="1200" dirty="0"/>
              <a:t>: </a:t>
            </a:r>
            <a:r>
              <a:rPr lang="bn" sz="1200" dirty="0">
                <a:latin typeface="Trebuchet MS"/>
                <a:ea typeface="Trebuchet MS"/>
                <a:cs typeface="Trebuchet MS"/>
                <a:sym typeface="Trebuchet MS"/>
              </a:rPr>
              <a:t>These elements are used to define headings and subheadings, with &lt;h1&gt; being the largest and most important </a:t>
            </a:r>
            <a:r>
              <a:rPr lang="bn" sz="1200" dirty="0">
                <a:solidFill>
                  <a:srgbClr val="FF9900"/>
                </a:solidFill>
                <a:latin typeface="Trebuchet MS"/>
                <a:ea typeface="Trebuchet MS"/>
                <a:cs typeface="Trebuchet MS"/>
                <a:sym typeface="Trebuchet MS"/>
              </a:rPr>
              <a:t>heading </a:t>
            </a:r>
            <a:r>
              <a:rPr lang="bn" sz="1200" dirty="0">
                <a:latin typeface="Trebuchet MS"/>
                <a:ea typeface="Trebuchet MS"/>
                <a:cs typeface="Trebuchet MS"/>
                <a:sym typeface="Trebuchet MS"/>
              </a:rPr>
              <a:t>and &lt;h6&gt; being the smallest and least important.</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&lt;p&gt;</a:t>
            </a:r>
            <a:r>
              <a:rPr lang="bn" sz="1200" dirty="0"/>
              <a:t> : </a:t>
            </a:r>
            <a:r>
              <a:rPr lang="bn" sz="1200" dirty="0">
                <a:latin typeface="Trebuchet MS"/>
                <a:ea typeface="Trebuchet MS"/>
                <a:cs typeface="Trebuchet MS"/>
                <a:sym typeface="Trebuchet MS"/>
              </a:rPr>
              <a:t>This element is used to define paragraphs of text.</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&lt;a&gt;</a:t>
            </a:r>
            <a:r>
              <a:rPr lang="bn" sz="1200" dirty="0"/>
              <a:t> : </a:t>
            </a:r>
            <a:r>
              <a:rPr lang="bn" sz="1200" dirty="0">
                <a:latin typeface="Trebuchet MS"/>
                <a:ea typeface="Trebuchet MS"/>
                <a:cs typeface="Trebuchet MS"/>
                <a:sym typeface="Trebuchet MS"/>
              </a:rPr>
              <a:t>This element is used to create links to other pages or resources on the web.</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&lt;img&gt;</a:t>
            </a:r>
            <a:r>
              <a:rPr lang="bn" sz="1200" b="1" dirty="0"/>
              <a:t> </a:t>
            </a:r>
            <a:r>
              <a:rPr lang="bn" sz="1200" dirty="0"/>
              <a:t>: </a:t>
            </a:r>
            <a:r>
              <a:rPr lang="bn" sz="1200" dirty="0">
                <a:latin typeface="Trebuchet MS"/>
                <a:ea typeface="Trebuchet MS"/>
                <a:cs typeface="Trebuchet MS"/>
                <a:sym typeface="Trebuchet MS"/>
              </a:rPr>
              <a:t>This element is used to insert images into the page.</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&lt;ul&gt;</a:t>
            </a:r>
            <a:r>
              <a:rPr lang="bn" sz="1200" dirty="0"/>
              <a:t> and </a:t>
            </a:r>
            <a:r>
              <a:rPr lang="bn" sz="1200" b="1" dirty="0">
                <a:solidFill>
                  <a:schemeClr val="accent1"/>
                </a:solidFill>
              </a:rPr>
              <a:t>&lt;ol&gt;</a:t>
            </a:r>
            <a:r>
              <a:rPr lang="bn" sz="1200" b="1" dirty="0"/>
              <a:t> </a:t>
            </a:r>
            <a:r>
              <a:rPr lang="bn" sz="1200" dirty="0"/>
              <a:t>: </a:t>
            </a:r>
            <a:r>
              <a:rPr lang="bn" sz="1200" dirty="0">
                <a:latin typeface="Trebuchet MS"/>
                <a:ea typeface="Trebuchet MS"/>
                <a:cs typeface="Trebuchet MS"/>
                <a:sym typeface="Trebuchet MS"/>
              </a:rPr>
              <a:t>These elements are used to create unordered and ordered lists, respectively.</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&lt;div&gt;</a:t>
            </a:r>
            <a:r>
              <a:rPr lang="bn" sz="1200" dirty="0"/>
              <a:t> and </a:t>
            </a:r>
            <a:r>
              <a:rPr lang="bn" sz="1200" b="1" dirty="0">
                <a:solidFill>
                  <a:schemeClr val="accent1"/>
                </a:solidFill>
              </a:rPr>
              <a:t>&lt;span&gt;</a:t>
            </a:r>
            <a:r>
              <a:rPr lang="bn" sz="1200" b="1" dirty="0"/>
              <a:t> </a:t>
            </a:r>
            <a:r>
              <a:rPr lang="bn" sz="1200" dirty="0"/>
              <a:t>: </a:t>
            </a:r>
            <a:r>
              <a:rPr lang="bn" sz="1200" dirty="0">
                <a:latin typeface="Trebuchet MS"/>
                <a:ea typeface="Trebuchet MS"/>
                <a:cs typeface="Trebuchet MS"/>
                <a:sym typeface="Trebuchet MS"/>
              </a:rPr>
              <a:t>These elements are used to create containers for other HTML elements, and can be used to group and style content on the page.</a:t>
            </a:r>
            <a:endParaRPr sz="1200" dirty="0">
              <a:latin typeface="Trebuchet MS"/>
              <a:ea typeface="Trebuchet MS"/>
              <a:cs typeface="Trebuchet MS"/>
              <a:sym typeface="Trebuchet MS"/>
            </a:endParaRPr>
          </a:p>
          <a:p>
            <a:pPr marL="457200" lvl="0" indent="-285750" algn="l" rtl="0">
              <a:lnSpc>
                <a:spcPct val="115000"/>
              </a:lnSpc>
              <a:spcBef>
                <a:spcPts val="0"/>
              </a:spcBef>
              <a:spcAft>
                <a:spcPts val="0"/>
              </a:spcAft>
              <a:buClr>
                <a:schemeClr val="dk1"/>
              </a:buClr>
              <a:buSzPts val="900"/>
              <a:buAutoNum type="arabicPeriod"/>
            </a:pPr>
            <a:r>
              <a:rPr lang="bn" sz="1200" b="1" dirty="0">
                <a:solidFill>
                  <a:schemeClr val="accent1"/>
                </a:solidFill>
              </a:rPr>
              <a:t>&lt;form&gt;</a:t>
            </a:r>
            <a:r>
              <a:rPr lang="bn" sz="1200" b="1" dirty="0"/>
              <a:t> </a:t>
            </a:r>
            <a:r>
              <a:rPr lang="bn" sz="1200" dirty="0"/>
              <a:t>: </a:t>
            </a:r>
            <a:r>
              <a:rPr lang="bn" sz="1200" dirty="0">
                <a:latin typeface="Trebuchet MS"/>
                <a:ea typeface="Trebuchet MS"/>
                <a:cs typeface="Trebuchet MS"/>
                <a:sym typeface="Trebuchet MS"/>
              </a:rPr>
              <a:t>This element is used to create interactive forms that allow users to enter data and submit it to a server.</a:t>
            </a:r>
            <a:endParaRPr sz="1200" dirty="0">
              <a:latin typeface="Trebuchet MS"/>
              <a:ea typeface="Trebuchet MS"/>
              <a:cs typeface="Trebuchet MS"/>
              <a:sym typeface="Trebuchet MS"/>
            </a:endParaRPr>
          </a:p>
          <a:p>
            <a:pPr marL="0" lvl="0" indent="0" algn="l" rtl="0">
              <a:spcBef>
                <a:spcPts val="1200"/>
              </a:spcBef>
              <a:spcAft>
                <a:spcPts val="0"/>
              </a:spcAft>
              <a:buNone/>
            </a:pPr>
            <a:endParaRPr dirty="0"/>
          </a:p>
        </p:txBody>
      </p:sp>
      <p:sp>
        <p:nvSpPr>
          <p:cNvPr id="91" name="Google Shape;91;p16"/>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Elements</a:t>
            </a:r>
            <a:endParaRPr b="1">
              <a:solidFill>
                <a:schemeClr val="l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201273" y="809671"/>
            <a:ext cx="4052227" cy="16004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&lt;!DOCTYPE&gt;</a:t>
            </a:r>
            <a:r>
              <a:rPr lang="bn" dirty="0"/>
              <a:t>	</a:t>
            </a:r>
            <a:r>
              <a:rPr lang="bn" sz="1200" dirty="0" smtClean="0"/>
              <a:t>Defines </a:t>
            </a:r>
            <a:r>
              <a:rPr lang="bn" sz="1200" dirty="0"/>
              <a:t>the document type</a:t>
            </a:r>
            <a:endParaRPr sz="1200" dirty="0"/>
          </a:p>
          <a:p>
            <a:pPr marL="0" lvl="0" indent="0" algn="l" rtl="0">
              <a:spcBef>
                <a:spcPts val="0"/>
              </a:spcBef>
              <a:spcAft>
                <a:spcPts val="0"/>
              </a:spcAft>
              <a:buNone/>
            </a:pPr>
            <a:r>
              <a:rPr lang="bn" sz="1200" b="1" dirty="0">
                <a:solidFill>
                  <a:srgbClr val="CC0000"/>
                </a:solidFill>
              </a:rPr>
              <a:t>&lt;html&gt;</a:t>
            </a:r>
            <a:r>
              <a:rPr lang="bn" b="1" dirty="0"/>
              <a:t>		</a:t>
            </a:r>
            <a:r>
              <a:rPr lang="bn" sz="1200" dirty="0" smtClean="0"/>
              <a:t>Defines </a:t>
            </a:r>
            <a:r>
              <a:rPr lang="bn" sz="1200" dirty="0"/>
              <a:t>an HTML</a:t>
            </a:r>
            <a:r>
              <a:rPr lang="bn" sz="1200" b="1" dirty="0"/>
              <a:t> </a:t>
            </a:r>
            <a:r>
              <a:rPr lang="bn" sz="1200" dirty="0"/>
              <a:t>Document</a:t>
            </a:r>
            <a:endParaRPr sz="1200" dirty="0"/>
          </a:p>
          <a:p>
            <a:pPr marL="0" lvl="0" indent="0" algn="l" rtl="0">
              <a:spcBef>
                <a:spcPts val="0"/>
              </a:spcBef>
              <a:spcAft>
                <a:spcPts val="0"/>
              </a:spcAft>
              <a:buNone/>
            </a:pPr>
            <a:r>
              <a:rPr lang="bn" sz="1200" b="1" dirty="0">
                <a:solidFill>
                  <a:srgbClr val="CC0000"/>
                </a:solidFill>
              </a:rPr>
              <a:t>&lt;head&gt;</a:t>
            </a:r>
            <a:r>
              <a:rPr lang="bn" b="1" dirty="0"/>
              <a:t>		</a:t>
            </a:r>
            <a:r>
              <a:rPr lang="bn" sz="1200" dirty="0" smtClean="0"/>
              <a:t>Information </a:t>
            </a:r>
            <a:r>
              <a:rPr lang="bn" sz="1200" dirty="0"/>
              <a:t>for the Document</a:t>
            </a:r>
            <a:endParaRPr sz="1200" dirty="0"/>
          </a:p>
          <a:p>
            <a:pPr marL="0" lvl="0" indent="0" algn="l" rtl="0">
              <a:spcBef>
                <a:spcPts val="0"/>
              </a:spcBef>
              <a:spcAft>
                <a:spcPts val="0"/>
              </a:spcAft>
              <a:buNone/>
            </a:pPr>
            <a:r>
              <a:rPr lang="bn" sz="1200" b="1" dirty="0">
                <a:solidFill>
                  <a:srgbClr val="CC0000"/>
                </a:solidFill>
              </a:rPr>
              <a:t>&lt;title&gt;</a:t>
            </a:r>
            <a:r>
              <a:rPr lang="bn" sz="1200" dirty="0"/>
              <a:t>		</a:t>
            </a:r>
            <a:r>
              <a:rPr lang="bn" sz="1200" dirty="0" smtClean="0"/>
              <a:t>Defines </a:t>
            </a:r>
            <a:r>
              <a:rPr lang="bn" sz="1200" dirty="0"/>
              <a:t>a title the Documents</a:t>
            </a:r>
            <a:endParaRPr sz="1200" dirty="0"/>
          </a:p>
          <a:p>
            <a:pPr marL="0" lvl="0" indent="0" algn="l" rtl="0">
              <a:spcBef>
                <a:spcPts val="0"/>
              </a:spcBef>
              <a:spcAft>
                <a:spcPts val="0"/>
              </a:spcAft>
              <a:buNone/>
            </a:pPr>
            <a:r>
              <a:rPr lang="bn" sz="1200" b="1" dirty="0">
                <a:solidFill>
                  <a:srgbClr val="CC0000"/>
                </a:solidFill>
              </a:rPr>
              <a:t>&lt;body&gt;</a:t>
            </a:r>
            <a:r>
              <a:rPr lang="bn" sz="1100" dirty="0">
                <a:solidFill>
                  <a:schemeClr val="dk1"/>
                </a:solidFill>
              </a:rPr>
              <a:t>		</a:t>
            </a:r>
            <a:r>
              <a:rPr lang="bn" sz="1200" dirty="0" smtClean="0">
                <a:solidFill>
                  <a:schemeClr val="dk1"/>
                </a:solidFill>
              </a:rPr>
              <a:t>Defines </a:t>
            </a:r>
            <a:r>
              <a:rPr lang="bn" sz="1200" dirty="0">
                <a:solidFill>
                  <a:schemeClr val="dk1"/>
                </a:solidFill>
              </a:rPr>
              <a:t>the document's body</a:t>
            </a:r>
            <a:endParaRPr sz="1200" dirty="0">
              <a:solidFill>
                <a:schemeClr val="dk1"/>
              </a:solidFill>
            </a:endParaRPr>
          </a:p>
          <a:p>
            <a:pPr marL="0" lvl="0" indent="0" algn="l" rtl="0">
              <a:spcBef>
                <a:spcPts val="0"/>
              </a:spcBef>
              <a:spcAft>
                <a:spcPts val="0"/>
              </a:spcAft>
              <a:buNone/>
            </a:pPr>
            <a:r>
              <a:rPr lang="bn" sz="1200" b="1" dirty="0">
                <a:solidFill>
                  <a:srgbClr val="CC0000"/>
                </a:solidFill>
              </a:rPr>
              <a:t>&lt;h1&gt; to &lt;h6&gt;</a:t>
            </a:r>
            <a:r>
              <a:rPr lang="bn" sz="1200" dirty="0">
                <a:solidFill>
                  <a:schemeClr val="dk1"/>
                </a:solidFill>
              </a:rPr>
              <a:t>	</a:t>
            </a:r>
            <a:r>
              <a:rPr lang="bn" sz="1200" dirty="0" smtClean="0">
                <a:solidFill>
                  <a:schemeClr val="dk1"/>
                </a:solidFill>
              </a:rPr>
              <a:t>Defines </a:t>
            </a:r>
            <a:r>
              <a:rPr lang="bn" sz="1200" dirty="0">
                <a:solidFill>
                  <a:schemeClr val="dk1"/>
                </a:solidFill>
              </a:rPr>
              <a:t>the documents body</a:t>
            </a:r>
            <a:endParaRPr sz="1200" dirty="0">
              <a:solidFill>
                <a:schemeClr val="dk1"/>
              </a:solidFill>
            </a:endParaRPr>
          </a:p>
          <a:p>
            <a:pPr marL="0" lvl="0" indent="0" algn="l" rtl="0">
              <a:spcBef>
                <a:spcPts val="0"/>
              </a:spcBef>
              <a:spcAft>
                <a:spcPts val="0"/>
              </a:spcAft>
              <a:buNone/>
            </a:pPr>
            <a:r>
              <a:rPr lang="bn" sz="1200" b="1" dirty="0">
                <a:solidFill>
                  <a:srgbClr val="CC0000"/>
                </a:solidFill>
              </a:rPr>
              <a:t>&lt;p&gt;</a:t>
            </a:r>
            <a:r>
              <a:rPr lang="bn" b="1" dirty="0">
                <a:solidFill>
                  <a:schemeClr val="dk1"/>
                </a:solidFill>
              </a:rPr>
              <a:t>		</a:t>
            </a:r>
            <a:r>
              <a:rPr lang="bn" sz="1200" dirty="0" smtClean="0">
                <a:solidFill>
                  <a:schemeClr val="dk1"/>
                </a:solidFill>
              </a:rPr>
              <a:t>Defines </a:t>
            </a:r>
            <a:r>
              <a:rPr lang="bn" sz="1200" dirty="0">
                <a:solidFill>
                  <a:schemeClr val="dk1"/>
                </a:solidFill>
              </a:rPr>
              <a:t>a paragraph</a:t>
            </a:r>
            <a:endParaRPr sz="1200" dirty="0">
              <a:solidFill>
                <a:schemeClr val="dk1"/>
              </a:solidFill>
            </a:endParaRPr>
          </a:p>
        </p:txBody>
      </p:sp>
      <p:sp>
        <p:nvSpPr>
          <p:cNvPr id="97" name="Google Shape;97;p17"/>
          <p:cNvSpPr txBox="1"/>
          <p:nvPr/>
        </p:nvSpPr>
        <p:spPr>
          <a:xfrm>
            <a:off x="201274" y="477421"/>
            <a:ext cx="812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1500" b="1" u="sng" dirty="0"/>
              <a:t>Basics</a:t>
            </a:r>
            <a:endParaRPr sz="1500" b="1" u="sng" dirty="0"/>
          </a:p>
        </p:txBody>
      </p:sp>
      <p:sp>
        <p:nvSpPr>
          <p:cNvPr id="98" name="Google Shape;98;p17"/>
          <p:cNvSpPr txBox="1"/>
          <p:nvPr/>
        </p:nvSpPr>
        <p:spPr>
          <a:xfrm>
            <a:off x="198305" y="2423700"/>
            <a:ext cx="1161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dirty="0"/>
              <a:t>Formatings</a:t>
            </a:r>
            <a:endParaRPr b="1" u="sng" dirty="0"/>
          </a:p>
        </p:txBody>
      </p:sp>
      <p:sp>
        <p:nvSpPr>
          <p:cNvPr id="99" name="Google Shape;99;p17"/>
          <p:cNvSpPr txBox="1"/>
          <p:nvPr/>
        </p:nvSpPr>
        <p:spPr>
          <a:xfrm>
            <a:off x="198304" y="2685300"/>
            <a:ext cx="4455825"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&lt;address&gt;</a:t>
            </a:r>
            <a:r>
              <a:rPr lang="bn" dirty="0"/>
              <a:t>		</a:t>
            </a:r>
            <a:r>
              <a:rPr lang="bn" sz="1200" dirty="0" smtClean="0"/>
              <a:t>Information </a:t>
            </a:r>
            <a:r>
              <a:rPr lang="bn" sz="1200" dirty="0"/>
              <a:t>for author of document</a:t>
            </a:r>
            <a:endParaRPr sz="1200" dirty="0"/>
          </a:p>
          <a:p>
            <a:pPr marL="0" lvl="0" indent="0" algn="l" rtl="0">
              <a:spcBef>
                <a:spcPts val="0"/>
              </a:spcBef>
              <a:spcAft>
                <a:spcPts val="0"/>
              </a:spcAft>
              <a:buNone/>
            </a:pPr>
            <a:r>
              <a:rPr lang="bn" sz="1200" b="1" dirty="0">
                <a:solidFill>
                  <a:srgbClr val="CC0000"/>
                </a:solidFill>
              </a:rPr>
              <a:t>&lt;strong&gt;</a:t>
            </a:r>
            <a:r>
              <a:rPr lang="bn" dirty="0"/>
              <a:t>		</a:t>
            </a:r>
            <a:r>
              <a:rPr lang="bn" sz="1200" dirty="0" smtClean="0"/>
              <a:t>Defines </a:t>
            </a:r>
            <a:r>
              <a:rPr lang="bn" sz="1200" dirty="0"/>
              <a:t>important text</a:t>
            </a:r>
            <a:endParaRPr sz="1200" dirty="0"/>
          </a:p>
          <a:p>
            <a:pPr marL="0" lvl="0" indent="0" algn="l" rtl="0">
              <a:spcBef>
                <a:spcPts val="0"/>
              </a:spcBef>
              <a:spcAft>
                <a:spcPts val="0"/>
              </a:spcAft>
              <a:buNone/>
            </a:pPr>
            <a:r>
              <a:rPr lang="bn" sz="1200" b="1" dirty="0">
                <a:solidFill>
                  <a:srgbClr val="CC0000"/>
                </a:solidFill>
              </a:rPr>
              <a:t>&lt;code&gt;</a:t>
            </a:r>
            <a:r>
              <a:rPr lang="bn" dirty="0"/>
              <a:t>		</a:t>
            </a:r>
            <a:r>
              <a:rPr lang="bn" sz="1200" dirty="0" smtClean="0"/>
              <a:t>Defines </a:t>
            </a:r>
            <a:r>
              <a:rPr lang="bn" sz="1200" dirty="0"/>
              <a:t>piece of computer code</a:t>
            </a:r>
            <a:endParaRPr sz="1200" dirty="0"/>
          </a:p>
          <a:p>
            <a:pPr marL="0" lvl="0" indent="0" algn="l" rtl="0">
              <a:spcBef>
                <a:spcPts val="0"/>
              </a:spcBef>
              <a:spcAft>
                <a:spcPts val="0"/>
              </a:spcAft>
              <a:buNone/>
            </a:pPr>
            <a:r>
              <a:rPr lang="bn" sz="1200" b="1" dirty="0">
                <a:solidFill>
                  <a:srgbClr val="CC0000"/>
                </a:solidFill>
              </a:rPr>
              <a:t>&lt;kbd&gt;</a:t>
            </a:r>
            <a:r>
              <a:rPr lang="bn" dirty="0"/>
              <a:t>		</a:t>
            </a:r>
            <a:r>
              <a:rPr lang="bn" sz="1200" dirty="0" smtClean="0"/>
              <a:t>Defines </a:t>
            </a:r>
            <a:r>
              <a:rPr lang="bn" sz="1200" dirty="0"/>
              <a:t>keyboard input</a:t>
            </a:r>
            <a:endParaRPr sz="1200" dirty="0"/>
          </a:p>
          <a:p>
            <a:pPr marL="0" lvl="0" indent="0" algn="l" rtl="0">
              <a:spcBef>
                <a:spcPts val="0"/>
              </a:spcBef>
              <a:spcAft>
                <a:spcPts val="0"/>
              </a:spcAft>
              <a:buNone/>
            </a:pPr>
            <a:r>
              <a:rPr lang="bn" sz="1200" b="1" dirty="0">
                <a:solidFill>
                  <a:srgbClr val="CC0000"/>
                </a:solidFill>
              </a:rPr>
              <a:t>&lt;meter&gt;</a:t>
            </a:r>
            <a:r>
              <a:rPr lang="bn" dirty="0"/>
              <a:t>		</a:t>
            </a:r>
            <a:r>
              <a:rPr lang="bn" sz="1200" dirty="0" smtClean="0"/>
              <a:t>Defines </a:t>
            </a:r>
            <a:r>
              <a:rPr lang="bn" sz="1200" dirty="0"/>
              <a:t>a scalar measurements</a:t>
            </a:r>
            <a:endParaRPr sz="1200" dirty="0"/>
          </a:p>
          <a:p>
            <a:pPr marL="0" lvl="0" indent="0" algn="l" rtl="0">
              <a:spcBef>
                <a:spcPts val="0"/>
              </a:spcBef>
              <a:spcAft>
                <a:spcPts val="0"/>
              </a:spcAft>
              <a:buNone/>
            </a:pPr>
            <a:r>
              <a:rPr lang="bn" sz="1200" b="1" dirty="0">
                <a:solidFill>
                  <a:srgbClr val="CC0000"/>
                </a:solidFill>
              </a:rPr>
              <a:t>&lt;pre&gt;</a:t>
            </a:r>
            <a:r>
              <a:rPr lang="bn" dirty="0"/>
              <a:t>		</a:t>
            </a:r>
            <a:r>
              <a:rPr lang="bn" sz="1200" dirty="0" smtClean="0"/>
              <a:t>Defines </a:t>
            </a:r>
            <a:r>
              <a:rPr lang="bn" sz="1200" dirty="0"/>
              <a:t>pre formatted text</a:t>
            </a:r>
            <a:endParaRPr sz="1200" dirty="0"/>
          </a:p>
        </p:txBody>
      </p:sp>
      <p:sp>
        <p:nvSpPr>
          <p:cNvPr id="100" name="Google Shape;100;p17"/>
          <p:cNvSpPr txBox="1"/>
          <p:nvPr/>
        </p:nvSpPr>
        <p:spPr>
          <a:xfrm>
            <a:off x="4534849" y="2118551"/>
            <a:ext cx="1332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dirty="0"/>
              <a:t>Form &amp; Input</a:t>
            </a:r>
            <a:endParaRPr b="1" u="sng" dirty="0"/>
          </a:p>
        </p:txBody>
      </p:sp>
      <p:sp>
        <p:nvSpPr>
          <p:cNvPr id="101" name="Google Shape;101;p17"/>
          <p:cNvSpPr txBox="1"/>
          <p:nvPr/>
        </p:nvSpPr>
        <p:spPr>
          <a:xfrm>
            <a:off x="4537819" y="2406506"/>
            <a:ext cx="4633645"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&lt;form&gt;</a:t>
            </a:r>
            <a:r>
              <a:rPr lang="bn" sz="1200" b="1" dirty="0"/>
              <a:t>		</a:t>
            </a:r>
            <a:r>
              <a:rPr lang="bn" sz="1200" dirty="0"/>
              <a:t>Defines an HTML form for user input</a:t>
            </a:r>
            <a:endParaRPr sz="1200" dirty="0"/>
          </a:p>
          <a:p>
            <a:pPr marL="0" lvl="0" indent="0" algn="l" rtl="0">
              <a:spcBef>
                <a:spcPts val="0"/>
              </a:spcBef>
              <a:spcAft>
                <a:spcPts val="0"/>
              </a:spcAft>
              <a:buNone/>
            </a:pPr>
            <a:r>
              <a:rPr lang="bn" sz="1200" b="1" dirty="0">
                <a:solidFill>
                  <a:srgbClr val="CC0000"/>
                </a:solidFill>
              </a:rPr>
              <a:t>&lt;input&gt;</a:t>
            </a:r>
            <a:r>
              <a:rPr lang="bn" sz="1200" b="1" dirty="0"/>
              <a:t>		</a:t>
            </a:r>
            <a:r>
              <a:rPr lang="bn" sz="1200" dirty="0"/>
              <a:t>Defines an input control</a:t>
            </a:r>
            <a:endParaRPr sz="1200" dirty="0"/>
          </a:p>
          <a:p>
            <a:pPr marL="0" lvl="0" indent="0" algn="l" rtl="0">
              <a:spcBef>
                <a:spcPts val="0"/>
              </a:spcBef>
              <a:spcAft>
                <a:spcPts val="0"/>
              </a:spcAft>
              <a:buNone/>
            </a:pPr>
            <a:r>
              <a:rPr lang="bn" sz="1200" b="1" dirty="0">
                <a:solidFill>
                  <a:srgbClr val="CC0000"/>
                </a:solidFill>
              </a:rPr>
              <a:t>&lt;textarea&gt;</a:t>
            </a:r>
            <a:r>
              <a:rPr lang="bn" sz="1200" b="1" dirty="0"/>
              <a:t>		</a:t>
            </a:r>
            <a:r>
              <a:rPr lang="bn" sz="1200" dirty="0"/>
              <a:t>Defines a multiline input control</a:t>
            </a:r>
            <a:endParaRPr sz="1200" dirty="0"/>
          </a:p>
          <a:p>
            <a:pPr marL="0" lvl="0" indent="0" algn="l" rtl="0">
              <a:spcBef>
                <a:spcPts val="0"/>
              </a:spcBef>
              <a:spcAft>
                <a:spcPts val="0"/>
              </a:spcAft>
              <a:buNone/>
            </a:pPr>
            <a:r>
              <a:rPr lang="bn" sz="1200" b="1" dirty="0">
                <a:solidFill>
                  <a:srgbClr val="CC0000"/>
                </a:solidFill>
              </a:rPr>
              <a:t>&lt;button&gt;</a:t>
            </a:r>
            <a:r>
              <a:rPr lang="bn" sz="1200" b="1" dirty="0"/>
              <a:t>		</a:t>
            </a:r>
            <a:r>
              <a:rPr lang="bn" sz="1200" dirty="0"/>
              <a:t>Defines a clickable button</a:t>
            </a:r>
            <a:endParaRPr sz="1200" dirty="0"/>
          </a:p>
          <a:p>
            <a:pPr marL="0" lvl="0" indent="0" algn="l" rtl="0">
              <a:spcBef>
                <a:spcPts val="0"/>
              </a:spcBef>
              <a:spcAft>
                <a:spcPts val="0"/>
              </a:spcAft>
              <a:buNone/>
            </a:pPr>
            <a:r>
              <a:rPr lang="bn" sz="1200" b="1" dirty="0">
                <a:solidFill>
                  <a:srgbClr val="CC0000"/>
                </a:solidFill>
              </a:rPr>
              <a:t>&lt;label&gt;</a:t>
            </a:r>
            <a:r>
              <a:rPr lang="bn" sz="1200" b="1" dirty="0"/>
              <a:t>		</a:t>
            </a:r>
            <a:r>
              <a:rPr lang="bn" sz="1200" dirty="0"/>
              <a:t>Defines a label for an &lt;input&gt; element</a:t>
            </a:r>
            <a:endParaRPr sz="1200" dirty="0"/>
          </a:p>
          <a:p>
            <a:pPr marL="0" lvl="0" indent="0" algn="l" rtl="0">
              <a:spcBef>
                <a:spcPts val="0"/>
              </a:spcBef>
              <a:spcAft>
                <a:spcPts val="0"/>
              </a:spcAft>
              <a:buNone/>
            </a:pPr>
            <a:r>
              <a:rPr lang="bn" sz="1200" b="1" dirty="0">
                <a:solidFill>
                  <a:srgbClr val="CC0000"/>
                </a:solidFill>
              </a:rPr>
              <a:t>&lt;fieldset&gt;</a:t>
            </a:r>
            <a:r>
              <a:rPr lang="bn" sz="1200" b="1" dirty="0"/>
              <a:t>		</a:t>
            </a:r>
            <a:r>
              <a:rPr lang="bn" sz="1200" dirty="0"/>
              <a:t>Groups related elements in a form</a:t>
            </a:r>
            <a:endParaRPr sz="1200" dirty="0"/>
          </a:p>
        </p:txBody>
      </p:sp>
      <p:sp>
        <p:nvSpPr>
          <p:cNvPr id="102" name="Google Shape;102;p17"/>
          <p:cNvSpPr txBox="1"/>
          <p:nvPr/>
        </p:nvSpPr>
        <p:spPr>
          <a:xfrm>
            <a:off x="4531879" y="546055"/>
            <a:ext cx="81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dirty="0"/>
              <a:t>Images</a:t>
            </a:r>
            <a:endParaRPr b="1" u="sng" dirty="0"/>
          </a:p>
        </p:txBody>
      </p:sp>
      <p:sp>
        <p:nvSpPr>
          <p:cNvPr id="103" name="Google Shape;103;p17"/>
          <p:cNvSpPr txBox="1"/>
          <p:nvPr/>
        </p:nvSpPr>
        <p:spPr>
          <a:xfrm>
            <a:off x="4534849" y="809671"/>
            <a:ext cx="442822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&lt;img&gt;</a:t>
            </a:r>
            <a:r>
              <a:rPr lang="bn" sz="1200" b="1" dirty="0"/>
              <a:t>		</a:t>
            </a:r>
            <a:r>
              <a:rPr lang="bn" sz="1200" dirty="0"/>
              <a:t>Defines an image</a:t>
            </a:r>
            <a:endParaRPr sz="1200" dirty="0"/>
          </a:p>
          <a:p>
            <a:pPr marL="0" lvl="0" indent="0" algn="l" rtl="0">
              <a:spcBef>
                <a:spcPts val="0"/>
              </a:spcBef>
              <a:spcAft>
                <a:spcPts val="0"/>
              </a:spcAft>
              <a:buNone/>
            </a:pPr>
            <a:r>
              <a:rPr lang="bn" sz="1200" b="1" dirty="0">
                <a:solidFill>
                  <a:srgbClr val="CC0000"/>
                </a:solidFill>
              </a:rPr>
              <a:t>&lt;svg&gt;	</a:t>
            </a:r>
            <a:r>
              <a:rPr lang="bn" sz="1200" b="1" dirty="0"/>
              <a:t>	</a:t>
            </a:r>
            <a:r>
              <a:rPr lang="bn" sz="1200" dirty="0"/>
              <a:t>Defines a container for SVG </a:t>
            </a:r>
            <a:endParaRPr sz="1200" dirty="0"/>
          </a:p>
        </p:txBody>
      </p:sp>
      <p:sp>
        <p:nvSpPr>
          <p:cNvPr id="104" name="Google Shape;104;p17"/>
          <p:cNvSpPr txBox="1"/>
          <p:nvPr/>
        </p:nvSpPr>
        <p:spPr>
          <a:xfrm>
            <a:off x="4534849" y="1367180"/>
            <a:ext cx="426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dirty="0"/>
              <a:t>Links</a:t>
            </a:r>
            <a:endParaRPr b="1" u="sng" dirty="0"/>
          </a:p>
        </p:txBody>
      </p:sp>
      <p:sp>
        <p:nvSpPr>
          <p:cNvPr id="105" name="Google Shape;105;p17"/>
          <p:cNvSpPr txBox="1"/>
          <p:nvPr/>
        </p:nvSpPr>
        <p:spPr>
          <a:xfrm>
            <a:off x="4587649" y="1643230"/>
            <a:ext cx="415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a:solidFill>
                  <a:srgbClr val="CC0000"/>
                </a:solidFill>
              </a:rPr>
              <a:t>&lt;a&gt;</a:t>
            </a:r>
            <a:r>
              <a:rPr lang="bn"/>
              <a:t>		</a:t>
            </a:r>
            <a:r>
              <a:rPr lang="bn" sz="1200"/>
              <a:t>Defines a hyperlink</a:t>
            </a:r>
            <a:endParaRPr sz="1200"/>
          </a:p>
        </p:txBody>
      </p:sp>
      <p:sp>
        <p:nvSpPr>
          <p:cNvPr id="106" name="Google Shape;106;p17"/>
          <p:cNvSpPr txBox="1"/>
          <p:nvPr/>
        </p:nvSpPr>
        <p:spPr>
          <a:xfrm>
            <a:off x="198303" y="4027771"/>
            <a:ext cx="421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t>Lists</a:t>
            </a:r>
            <a:endParaRPr b="1" u="sng"/>
          </a:p>
        </p:txBody>
      </p:sp>
      <p:sp>
        <p:nvSpPr>
          <p:cNvPr id="107" name="Google Shape;107;p17"/>
          <p:cNvSpPr txBox="1"/>
          <p:nvPr/>
        </p:nvSpPr>
        <p:spPr>
          <a:xfrm>
            <a:off x="251103" y="4303652"/>
            <a:ext cx="4280776"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&lt;ul&gt;</a:t>
            </a:r>
            <a:r>
              <a:rPr lang="bn" dirty="0"/>
              <a:t>		</a:t>
            </a:r>
            <a:r>
              <a:rPr lang="bn" sz="1200" dirty="0"/>
              <a:t>Defines an unordered list</a:t>
            </a:r>
            <a:endParaRPr sz="1200" dirty="0"/>
          </a:p>
          <a:p>
            <a:pPr marL="0" lvl="0" indent="0" algn="l" rtl="0">
              <a:spcBef>
                <a:spcPts val="0"/>
              </a:spcBef>
              <a:spcAft>
                <a:spcPts val="0"/>
              </a:spcAft>
              <a:buNone/>
            </a:pPr>
            <a:r>
              <a:rPr lang="bn" sz="1200" b="1" dirty="0">
                <a:solidFill>
                  <a:srgbClr val="CC0000"/>
                </a:solidFill>
              </a:rPr>
              <a:t>&lt;ol&gt;		</a:t>
            </a:r>
            <a:r>
              <a:rPr lang="bn" sz="1200" dirty="0">
                <a:solidFill>
                  <a:schemeClr val="dk1"/>
                </a:solidFill>
              </a:rPr>
              <a:t>Defines an ordered list</a:t>
            </a:r>
            <a:endParaRPr sz="1200" dirty="0">
              <a:solidFill>
                <a:schemeClr val="dk1"/>
              </a:solidFill>
            </a:endParaRPr>
          </a:p>
          <a:p>
            <a:pPr marL="0" lvl="0" indent="0" algn="l" rtl="0">
              <a:spcBef>
                <a:spcPts val="0"/>
              </a:spcBef>
              <a:spcAft>
                <a:spcPts val="0"/>
              </a:spcAft>
              <a:buNone/>
            </a:pPr>
            <a:r>
              <a:rPr lang="bn" sz="1200" b="1" dirty="0">
                <a:solidFill>
                  <a:srgbClr val="CC0000"/>
                </a:solidFill>
              </a:rPr>
              <a:t>&lt;li&gt;</a:t>
            </a:r>
            <a:r>
              <a:rPr lang="bn" sz="1200" b="1" dirty="0">
                <a:solidFill>
                  <a:schemeClr val="dk1"/>
                </a:solidFill>
              </a:rPr>
              <a:t>		</a:t>
            </a:r>
            <a:r>
              <a:rPr lang="bn" sz="1200" dirty="0">
                <a:solidFill>
                  <a:schemeClr val="dk1"/>
                </a:solidFill>
              </a:rPr>
              <a:t>Defines a list item</a:t>
            </a:r>
            <a:endParaRPr sz="1200" dirty="0">
              <a:solidFill>
                <a:schemeClr val="dk1"/>
              </a:solidFill>
            </a:endParaRPr>
          </a:p>
        </p:txBody>
      </p:sp>
      <p:sp>
        <p:nvSpPr>
          <p:cNvPr id="108" name="Google Shape;108;p17"/>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dirty="0" smtClean="0">
                <a:solidFill>
                  <a:schemeClr val="lt1"/>
                </a:solidFill>
              </a:rPr>
              <a:t>Elements</a:t>
            </a:r>
            <a:r>
              <a:rPr lang="en-US" b="1" dirty="0" smtClean="0">
                <a:solidFill>
                  <a:schemeClr val="lt1"/>
                </a:solidFill>
              </a:rPr>
              <a:t> Category Part-I</a:t>
            </a:r>
            <a:endParaRPr b="1" dirty="0">
              <a:solidFill>
                <a:schemeClr val="l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275853" y="400200"/>
            <a:ext cx="74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a:t>Tables</a:t>
            </a:r>
            <a:endParaRPr b="1" u="sng"/>
          </a:p>
        </p:txBody>
      </p:sp>
      <p:sp>
        <p:nvSpPr>
          <p:cNvPr id="114" name="Google Shape;114;p18"/>
          <p:cNvSpPr txBox="1"/>
          <p:nvPr/>
        </p:nvSpPr>
        <p:spPr>
          <a:xfrm>
            <a:off x="280729" y="643656"/>
            <a:ext cx="4145368"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&lt;table&gt;</a:t>
            </a:r>
            <a:r>
              <a:rPr lang="bn" sz="1100" dirty="0"/>
              <a:t>		</a:t>
            </a:r>
            <a:r>
              <a:rPr lang="bn" sz="1200" dirty="0"/>
              <a:t>Defines a table</a:t>
            </a:r>
            <a:endParaRPr sz="1200" dirty="0"/>
          </a:p>
          <a:p>
            <a:pPr marL="0" lvl="0" indent="0" algn="l" rtl="0">
              <a:spcBef>
                <a:spcPts val="0"/>
              </a:spcBef>
              <a:spcAft>
                <a:spcPts val="0"/>
              </a:spcAft>
              <a:buNone/>
            </a:pPr>
            <a:r>
              <a:rPr lang="bn" sz="1200" b="1" dirty="0">
                <a:solidFill>
                  <a:srgbClr val="CC0000"/>
                </a:solidFill>
              </a:rPr>
              <a:t>&lt;th&gt;</a:t>
            </a:r>
            <a:r>
              <a:rPr lang="bn" sz="1100" dirty="0"/>
              <a:t>		</a:t>
            </a:r>
            <a:r>
              <a:rPr lang="bn" sz="1200" dirty="0" smtClean="0"/>
              <a:t>Defines </a:t>
            </a:r>
            <a:r>
              <a:rPr lang="bn" sz="1200" dirty="0"/>
              <a:t>a header cell in a table</a:t>
            </a:r>
            <a:endParaRPr sz="1200" dirty="0"/>
          </a:p>
          <a:p>
            <a:pPr marL="0" lvl="0" indent="0" algn="l" rtl="0">
              <a:spcBef>
                <a:spcPts val="0"/>
              </a:spcBef>
              <a:spcAft>
                <a:spcPts val="0"/>
              </a:spcAft>
              <a:buNone/>
            </a:pPr>
            <a:r>
              <a:rPr lang="bn" sz="1200" b="1" dirty="0">
                <a:solidFill>
                  <a:srgbClr val="CC0000"/>
                </a:solidFill>
              </a:rPr>
              <a:t>&lt;tr&gt;</a:t>
            </a:r>
            <a:r>
              <a:rPr lang="bn" sz="1100" dirty="0"/>
              <a:t>		</a:t>
            </a:r>
            <a:r>
              <a:rPr lang="bn" sz="1200" dirty="0" smtClean="0"/>
              <a:t>Defines </a:t>
            </a:r>
            <a:r>
              <a:rPr lang="bn" sz="1200" dirty="0"/>
              <a:t>a row in a table</a:t>
            </a:r>
            <a:endParaRPr sz="1200" dirty="0"/>
          </a:p>
          <a:p>
            <a:pPr marL="0" lvl="0" indent="0" algn="l" rtl="0">
              <a:spcBef>
                <a:spcPts val="0"/>
              </a:spcBef>
              <a:spcAft>
                <a:spcPts val="0"/>
              </a:spcAft>
              <a:buNone/>
            </a:pPr>
            <a:r>
              <a:rPr lang="bn" sz="1200" b="1" dirty="0">
                <a:solidFill>
                  <a:srgbClr val="CC0000"/>
                </a:solidFill>
              </a:rPr>
              <a:t>&lt;td&gt;</a:t>
            </a:r>
            <a:r>
              <a:rPr lang="bn" sz="1100" dirty="0"/>
              <a:t>		</a:t>
            </a:r>
            <a:r>
              <a:rPr lang="bn" sz="1200" dirty="0" smtClean="0"/>
              <a:t>Defines </a:t>
            </a:r>
            <a:r>
              <a:rPr lang="bn" sz="1200" dirty="0"/>
              <a:t>a cell in a table</a:t>
            </a:r>
            <a:endParaRPr sz="1200" dirty="0"/>
          </a:p>
          <a:p>
            <a:pPr marL="0" lvl="0" indent="0" algn="l" rtl="0">
              <a:spcBef>
                <a:spcPts val="0"/>
              </a:spcBef>
              <a:spcAft>
                <a:spcPts val="0"/>
              </a:spcAft>
              <a:buNone/>
            </a:pPr>
            <a:r>
              <a:rPr lang="bn" sz="1200" b="1" dirty="0">
                <a:solidFill>
                  <a:srgbClr val="CC0000"/>
                </a:solidFill>
              </a:rPr>
              <a:t>&lt;col&gt;</a:t>
            </a:r>
            <a:r>
              <a:rPr lang="bn" dirty="0"/>
              <a:t>		</a:t>
            </a:r>
            <a:r>
              <a:rPr lang="bn" sz="1200" dirty="0" smtClean="0"/>
              <a:t>Specifies </a:t>
            </a:r>
            <a:r>
              <a:rPr lang="bn" sz="1200" dirty="0"/>
              <a:t>column properties</a:t>
            </a:r>
            <a:endParaRPr sz="1200" dirty="0"/>
          </a:p>
          <a:p>
            <a:pPr marL="0" lvl="0" indent="0" algn="l" rtl="0">
              <a:spcBef>
                <a:spcPts val="0"/>
              </a:spcBef>
              <a:spcAft>
                <a:spcPts val="0"/>
              </a:spcAft>
              <a:buNone/>
            </a:pPr>
            <a:r>
              <a:rPr lang="bn" sz="1200" b="1" dirty="0">
                <a:solidFill>
                  <a:srgbClr val="CC0000"/>
                </a:solidFill>
              </a:rPr>
              <a:t>&lt;thead&gt;</a:t>
            </a:r>
            <a:r>
              <a:rPr lang="bn" sz="1200" b="1" dirty="0"/>
              <a:t>		</a:t>
            </a:r>
            <a:r>
              <a:rPr lang="bn" sz="1200" dirty="0"/>
              <a:t>Groups the header content	</a:t>
            </a:r>
            <a:endParaRPr sz="1100" dirty="0"/>
          </a:p>
          <a:p>
            <a:pPr marL="0" lvl="0" indent="0" algn="l" rtl="0">
              <a:spcBef>
                <a:spcPts val="0"/>
              </a:spcBef>
              <a:spcAft>
                <a:spcPts val="0"/>
              </a:spcAft>
              <a:buNone/>
            </a:pPr>
            <a:r>
              <a:rPr lang="bn" sz="1200" b="1" dirty="0">
                <a:solidFill>
                  <a:srgbClr val="CC0000"/>
                </a:solidFill>
              </a:rPr>
              <a:t>&lt;tbody&gt;		</a:t>
            </a:r>
            <a:r>
              <a:rPr lang="bn" sz="1200" dirty="0"/>
              <a:t>Groups the body content</a:t>
            </a:r>
            <a:endParaRPr sz="1200" dirty="0"/>
          </a:p>
          <a:p>
            <a:pPr marL="0" lvl="0" indent="0" algn="l" rtl="0">
              <a:spcBef>
                <a:spcPts val="0"/>
              </a:spcBef>
              <a:spcAft>
                <a:spcPts val="0"/>
              </a:spcAft>
              <a:buNone/>
            </a:pPr>
            <a:r>
              <a:rPr lang="bn" sz="1200" b="1" dirty="0">
                <a:solidFill>
                  <a:srgbClr val="CC0000"/>
                </a:solidFill>
              </a:rPr>
              <a:t>&lt;</a:t>
            </a:r>
            <a:r>
              <a:rPr lang="bn" sz="1200" b="1" dirty="0" smtClean="0">
                <a:solidFill>
                  <a:srgbClr val="CC0000"/>
                </a:solidFill>
              </a:rPr>
              <a:t>tfoot&gt;</a:t>
            </a:r>
            <a:r>
              <a:rPr lang="en-US" sz="1200" b="1" dirty="0">
                <a:solidFill>
                  <a:srgbClr val="CC0000"/>
                </a:solidFill>
              </a:rPr>
              <a:t>	</a:t>
            </a:r>
            <a:r>
              <a:rPr lang="en-US" sz="1200" b="1" dirty="0" smtClean="0">
                <a:solidFill>
                  <a:srgbClr val="CC0000"/>
                </a:solidFill>
              </a:rPr>
              <a:t>	</a:t>
            </a:r>
            <a:r>
              <a:rPr lang="bn" sz="1200" dirty="0" smtClean="0"/>
              <a:t>Groups </a:t>
            </a:r>
            <a:r>
              <a:rPr lang="bn" sz="1200" dirty="0"/>
              <a:t>the footer content</a:t>
            </a:r>
            <a:endParaRPr sz="1200" dirty="0"/>
          </a:p>
          <a:p>
            <a:pPr marL="0" lvl="0" indent="0" algn="l" rtl="0">
              <a:spcBef>
                <a:spcPts val="0"/>
              </a:spcBef>
              <a:spcAft>
                <a:spcPts val="0"/>
              </a:spcAft>
              <a:buNone/>
            </a:pPr>
            <a:endParaRPr sz="1200" dirty="0"/>
          </a:p>
        </p:txBody>
      </p:sp>
      <p:sp>
        <p:nvSpPr>
          <p:cNvPr id="115" name="Google Shape;115;p18"/>
          <p:cNvSpPr txBox="1"/>
          <p:nvPr/>
        </p:nvSpPr>
        <p:spPr>
          <a:xfrm>
            <a:off x="203934" y="3785026"/>
            <a:ext cx="1840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dirty="0"/>
              <a:t>Styles &amp; Semantics</a:t>
            </a:r>
            <a:endParaRPr b="1" u="sng" dirty="0"/>
          </a:p>
        </p:txBody>
      </p:sp>
      <p:sp>
        <p:nvSpPr>
          <p:cNvPr id="116" name="Google Shape;116;p18"/>
          <p:cNvSpPr txBox="1"/>
          <p:nvPr/>
        </p:nvSpPr>
        <p:spPr>
          <a:xfrm>
            <a:off x="275853" y="4028482"/>
            <a:ext cx="4787757"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&lt;style&gt;</a:t>
            </a:r>
            <a:r>
              <a:rPr lang="bn" sz="1200" b="1" dirty="0"/>
              <a:t>		</a:t>
            </a:r>
            <a:r>
              <a:rPr lang="bn" sz="1200" dirty="0"/>
              <a:t>Defines style information for </a:t>
            </a:r>
            <a:r>
              <a:rPr lang="bn" sz="1200" dirty="0" smtClean="0"/>
              <a:t>document</a:t>
            </a:r>
            <a:endParaRPr sz="1200" dirty="0"/>
          </a:p>
          <a:p>
            <a:pPr marL="0" lvl="0" indent="0" algn="l" rtl="0">
              <a:spcBef>
                <a:spcPts val="0"/>
              </a:spcBef>
              <a:spcAft>
                <a:spcPts val="0"/>
              </a:spcAft>
              <a:buNone/>
            </a:pPr>
            <a:r>
              <a:rPr lang="bn" sz="1200" b="1" dirty="0">
                <a:solidFill>
                  <a:srgbClr val="CC0000"/>
                </a:solidFill>
              </a:rPr>
              <a:t>&lt;div&gt;</a:t>
            </a:r>
            <a:r>
              <a:rPr lang="bn" sz="1200" b="1" dirty="0"/>
              <a:t>		</a:t>
            </a:r>
            <a:r>
              <a:rPr lang="bn" sz="1200" dirty="0" smtClean="0"/>
              <a:t>Defines </a:t>
            </a:r>
            <a:r>
              <a:rPr lang="bn" sz="1200" dirty="0"/>
              <a:t>a section in a document</a:t>
            </a:r>
            <a:endParaRPr sz="1200" dirty="0"/>
          </a:p>
          <a:p>
            <a:pPr marL="0" lvl="0" indent="0" algn="l" rtl="0">
              <a:spcBef>
                <a:spcPts val="0"/>
              </a:spcBef>
              <a:spcAft>
                <a:spcPts val="0"/>
              </a:spcAft>
              <a:buNone/>
            </a:pPr>
            <a:r>
              <a:rPr lang="bn" sz="1200" b="1" dirty="0">
                <a:solidFill>
                  <a:srgbClr val="CC0000"/>
                </a:solidFill>
              </a:rPr>
              <a:t>&lt;span&gt;</a:t>
            </a:r>
            <a:r>
              <a:rPr lang="bn" sz="1200" b="1" dirty="0"/>
              <a:t>		</a:t>
            </a:r>
            <a:r>
              <a:rPr lang="bn" sz="1200" dirty="0"/>
              <a:t>Defines a section in a document</a:t>
            </a:r>
            <a:endParaRPr sz="1200" dirty="0"/>
          </a:p>
          <a:p>
            <a:pPr marL="0" lvl="0" indent="0" algn="l" rtl="0">
              <a:spcBef>
                <a:spcPts val="0"/>
              </a:spcBef>
              <a:spcAft>
                <a:spcPts val="0"/>
              </a:spcAft>
              <a:buNone/>
            </a:pPr>
            <a:r>
              <a:rPr lang="bn" sz="1200" b="1" dirty="0">
                <a:solidFill>
                  <a:srgbClr val="CC0000"/>
                </a:solidFill>
              </a:rPr>
              <a:t>&lt;section&gt;</a:t>
            </a:r>
            <a:r>
              <a:rPr lang="bn" sz="1200" b="1" dirty="0"/>
              <a:t>		</a:t>
            </a:r>
            <a:r>
              <a:rPr lang="bn" sz="1200" dirty="0"/>
              <a:t>Defines a section in a document</a:t>
            </a:r>
            <a:endParaRPr sz="1200" dirty="0"/>
          </a:p>
          <a:p>
            <a:pPr marL="0" lvl="0" indent="0" algn="l" rtl="0">
              <a:spcBef>
                <a:spcPts val="0"/>
              </a:spcBef>
              <a:spcAft>
                <a:spcPts val="0"/>
              </a:spcAft>
              <a:buNone/>
            </a:pPr>
            <a:r>
              <a:rPr lang="bn" sz="1200" b="1" dirty="0">
                <a:solidFill>
                  <a:srgbClr val="CC0000"/>
                </a:solidFill>
              </a:rPr>
              <a:t>&lt;main&gt;</a:t>
            </a:r>
            <a:r>
              <a:rPr lang="bn" sz="1200" b="1" dirty="0"/>
              <a:t>		</a:t>
            </a:r>
            <a:r>
              <a:rPr lang="bn" sz="1200" dirty="0"/>
              <a:t>Specifies the main content of </a:t>
            </a:r>
            <a:r>
              <a:rPr lang="bn" sz="1200" dirty="0" smtClean="0"/>
              <a:t>document</a:t>
            </a:r>
            <a:endParaRPr sz="1200" b="1" dirty="0"/>
          </a:p>
        </p:txBody>
      </p:sp>
      <p:sp>
        <p:nvSpPr>
          <p:cNvPr id="117" name="Google Shape;117;p18"/>
          <p:cNvSpPr txBox="1"/>
          <p:nvPr/>
        </p:nvSpPr>
        <p:spPr>
          <a:xfrm>
            <a:off x="227929" y="2327349"/>
            <a:ext cx="107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dirty="0"/>
              <a:t>Meta INFO</a:t>
            </a:r>
            <a:endParaRPr b="1" u="sng" dirty="0"/>
          </a:p>
        </p:txBody>
      </p:sp>
      <p:sp>
        <p:nvSpPr>
          <p:cNvPr id="118" name="Google Shape;118;p18"/>
          <p:cNvSpPr txBox="1"/>
          <p:nvPr/>
        </p:nvSpPr>
        <p:spPr>
          <a:xfrm>
            <a:off x="275854" y="2584668"/>
            <a:ext cx="439952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&lt;meta&gt;</a:t>
            </a:r>
            <a:r>
              <a:rPr lang="bn" dirty="0"/>
              <a:t>		</a:t>
            </a:r>
            <a:r>
              <a:rPr lang="bn" sz="1200" dirty="0"/>
              <a:t>Defines metadata </a:t>
            </a:r>
            <a:r>
              <a:rPr lang="bn" sz="1200" dirty="0" smtClean="0"/>
              <a:t>about </a:t>
            </a:r>
            <a:r>
              <a:rPr lang="bn" sz="1200" dirty="0"/>
              <a:t>document</a:t>
            </a:r>
            <a:endParaRPr sz="1200" dirty="0"/>
          </a:p>
        </p:txBody>
      </p:sp>
      <p:sp>
        <p:nvSpPr>
          <p:cNvPr id="119" name="Google Shape;119;p18"/>
          <p:cNvSpPr txBox="1"/>
          <p:nvPr/>
        </p:nvSpPr>
        <p:spPr>
          <a:xfrm>
            <a:off x="203934" y="2984747"/>
            <a:ext cx="140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dirty="0"/>
              <a:t>Programming</a:t>
            </a:r>
            <a:endParaRPr b="1" u="sng" dirty="0"/>
          </a:p>
        </p:txBody>
      </p:sp>
      <p:sp>
        <p:nvSpPr>
          <p:cNvPr id="120" name="Google Shape;120;p18"/>
          <p:cNvSpPr txBox="1"/>
          <p:nvPr/>
        </p:nvSpPr>
        <p:spPr>
          <a:xfrm>
            <a:off x="251858" y="3211459"/>
            <a:ext cx="4150243"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200" b="1" dirty="0">
                <a:solidFill>
                  <a:srgbClr val="CC0000"/>
                </a:solidFill>
              </a:rPr>
              <a:t>&lt;script&gt;</a:t>
            </a:r>
            <a:r>
              <a:rPr lang="bn" dirty="0"/>
              <a:t>		</a:t>
            </a:r>
            <a:r>
              <a:rPr lang="bn" sz="1200" dirty="0"/>
              <a:t>Defines a client-side script</a:t>
            </a:r>
            <a:endParaRPr sz="1200" dirty="0"/>
          </a:p>
          <a:p>
            <a:pPr marL="0" lvl="0" indent="0" algn="l" rtl="0">
              <a:spcBef>
                <a:spcPts val="0"/>
              </a:spcBef>
              <a:spcAft>
                <a:spcPts val="0"/>
              </a:spcAft>
              <a:buNone/>
            </a:pPr>
            <a:r>
              <a:rPr lang="bn" sz="1200" b="1" dirty="0">
                <a:solidFill>
                  <a:srgbClr val="CC0000"/>
                </a:solidFill>
              </a:rPr>
              <a:t>&lt;object&gt;</a:t>
            </a:r>
            <a:r>
              <a:rPr lang="bn" sz="1100" dirty="0">
                <a:solidFill>
                  <a:schemeClr val="dk1"/>
                </a:solidFill>
              </a:rPr>
              <a:t>		</a:t>
            </a:r>
            <a:r>
              <a:rPr lang="bn" sz="1200" dirty="0">
                <a:solidFill>
                  <a:schemeClr val="dk1"/>
                </a:solidFill>
              </a:rPr>
              <a:t>Defines an embedded obje</a:t>
            </a:r>
            <a:r>
              <a:rPr lang="bn" sz="1100" dirty="0">
                <a:solidFill>
                  <a:schemeClr val="dk1"/>
                </a:solidFill>
              </a:rPr>
              <a:t>ct</a:t>
            </a:r>
            <a:endParaRPr sz="1200" dirty="0"/>
          </a:p>
        </p:txBody>
      </p:sp>
      <p:sp>
        <p:nvSpPr>
          <p:cNvPr id="121" name="Google Shape;121;p18"/>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dirty="0" smtClean="0">
                <a:solidFill>
                  <a:schemeClr val="lt1"/>
                </a:solidFill>
              </a:rPr>
              <a:t>Elements</a:t>
            </a:r>
            <a:r>
              <a:rPr lang="en-US" b="1" dirty="0" smtClean="0">
                <a:solidFill>
                  <a:schemeClr val="lt1"/>
                </a:solidFill>
              </a:rPr>
              <a:t> Category Part-II</a:t>
            </a:r>
            <a:endParaRPr b="1" dirty="0">
              <a:solidFill>
                <a:schemeClr val="l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p:nvPr/>
        </p:nvSpPr>
        <p:spPr>
          <a:xfrm>
            <a:off x="646888" y="673635"/>
            <a:ext cx="39777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bn" sz="1300"/>
              <a:t>CSS is the language we use to style an HTML document. CSS describes how HTML elements should be displayed.</a:t>
            </a:r>
            <a:endParaRPr sz="1300"/>
          </a:p>
        </p:txBody>
      </p:sp>
      <p:grpSp>
        <p:nvGrpSpPr>
          <p:cNvPr id="127" name="Google Shape;127;p19"/>
          <p:cNvGrpSpPr/>
          <p:nvPr/>
        </p:nvGrpSpPr>
        <p:grpSpPr>
          <a:xfrm>
            <a:off x="646900" y="1662763"/>
            <a:ext cx="3613150" cy="1677475"/>
            <a:chOff x="1596025" y="1901925"/>
            <a:chExt cx="3613150" cy="1677475"/>
          </a:xfrm>
        </p:grpSpPr>
        <p:sp>
          <p:nvSpPr>
            <p:cNvPr id="128" name="Google Shape;128;p19"/>
            <p:cNvSpPr txBox="1"/>
            <p:nvPr/>
          </p:nvSpPr>
          <p:spPr>
            <a:xfrm>
              <a:off x="2870800" y="1901925"/>
              <a:ext cx="786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u="sng"/>
                <a:t>Syntax</a:t>
              </a:r>
              <a:endParaRPr b="1" u="sng"/>
            </a:p>
          </p:txBody>
        </p:sp>
        <p:grpSp>
          <p:nvGrpSpPr>
            <p:cNvPr id="129" name="Google Shape;129;p19"/>
            <p:cNvGrpSpPr/>
            <p:nvPr/>
          </p:nvGrpSpPr>
          <p:grpSpPr>
            <a:xfrm>
              <a:off x="1596025" y="2388400"/>
              <a:ext cx="3613150" cy="1191000"/>
              <a:chOff x="1682300" y="1630375"/>
              <a:chExt cx="3613150" cy="1191000"/>
            </a:xfrm>
          </p:grpSpPr>
          <p:grpSp>
            <p:nvGrpSpPr>
              <p:cNvPr id="130" name="Google Shape;130;p19"/>
              <p:cNvGrpSpPr/>
              <p:nvPr/>
            </p:nvGrpSpPr>
            <p:grpSpPr>
              <a:xfrm>
                <a:off x="1811600" y="2025775"/>
                <a:ext cx="632700" cy="400200"/>
                <a:chOff x="776425" y="1709475"/>
                <a:chExt cx="632700" cy="400200"/>
              </a:xfrm>
            </p:grpSpPr>
            <p:sp>
              <p:nvSpPr>
                <p:cNvPr id="131" name="Google Shape;131;p19"/>
                <p:cNvSpPr/>
                <p:nvPr/>
              </p:nvSpPr>
              <p:spPr>
                <a:xfrm>
                  <a:off x="776425" y="1746675"/>
                  <a:ext cx="632700" cy="325800"/>
                </a:xfrm>
                <a:prstGeom prst="roundRect">
                  <a:avLst>
                    <a:gd name="adj" fmla="val 16667"/>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867475" y="1709475"/>
                  <a:ext cx="45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a:t>h1</a:t>
                  </a:r>
                  <a:endParaRPr/>
                </a:p>
              </p:txBody>
            </p:sp>
          </p:grpSp>
          <p:sp>
            <p:nvSpPr>
              <p:cNvPr id="133" name="Google Shape;133;p19"/>
              <p:cNvSpPr/>
              <p:nvPr/>
            </p:nvSpPr>
            <p:spPr>
              <a:xfrm>
                <a:off x="2568750" y="2057575"/>
                <a:ext cx="1332300" cy="33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p:nvPr/>
            </p:nvSpPr>
            <p:spPr>
              <a:xfrm>
                <a:off x="2568750" y="2025775"/>
                <a:ext cx="1332300" cy="400200"/>
              </a:xfrm>
              <a:prstGeom prst="rect">
                <a:avLst/>
              </a:prstGeom>
              <a:solidFill>
                <a:srgbClr val="EFEFE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a:t>{</a:t>
                </a:r>
                <a:r>
                  <a:rPr lang="bn" u="sng"/>
                  <a:t>color</a:t>
                </a:r>
                <a:r>
                  <a:rPr lang="bn"/>
                  <a:t> : black;}</a:t>
                </a:r>
                <a:endParaRPr/>
              </a:p>
            </p:txBody>
          </p:sp>
          <p:sp>
            <p:nvSpPr>
              <p:cNvPr id="135" name="Google Shape;135;p19"/>
              <p:cNvSpPr txBox="1"/>
              <p:nvPr/>
            </p:nvSpPr>
            <p:spPr>
              <a:xfrm>
                <a:off x="1682300" y="1630375"/>
                <a:ext cx="891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1200" b="1"/>
                  <a:t>Selector</a:t>
                </a:r>
                <a:endParaRPr sz="1200" b="1"/>
              </a:p>
            </p:txBody>
          </p:sp>
          <p:sp>
            <p:nvSpPr>
              <p:cNvPr id="136" name="Google Shape;136;p19"/>
              <p:cNvSpPr/>
              <p:nvPr/>
            </p:nvSpPr>
            <p:spPr>
              <a:xfrm>
                <a:off x="2089500" y="1888225"/>
                <a:ext cx="108000" cy="169500"/>
              </a:xfrm>
              <a:prstGeom prst="down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2444300" y="2452075"/>
                <a:ext cx="891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1200" b="1"/>
                  <a:t>Property</a:t>
                </a:r>
                <a:endParaRPr sz="1200" b="1"/>
              </a:p>
            </p:txBody>
          </p:sp>
          <p:sp>
            <p:nvSpPr>
              <p:cNvPr id="138" name="Google Shape;138;p19"/>
              <p:cNvSpPr/>
              <p:nvPr/>
            </p:nvSpPr>
            <p:spPr>
              <a:xfrm>
                <a:off x="2777050" y="2317975"/>
                <a:ext cx="108000" cy="232200"/>
              </a:xfrm>
              <a:prstGeom prst="up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txBox="1"/>
              <p:nvPr/>
            </p:nvSpPr>
            <p:spPr>
              <a:xfrm>
                <a:off x="3201250" y="1630375"/>
                <a:ext cx="632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1200" b="1"/>
                  <a:t>Value</a:t>
                </a:r>
                <a:endParaRPr sz="1200" b="1"/>
              </a:p>
            </p:txBody>
          </p:sp>
          <p:sp>
            <p:nvSpPr>
              <p:cNvPr id="140" name="Google Shape;140;p19"/>
              <p:cNvSpPr/>
              <p:nvPr/>
            </p:nvSpPr>
            <p:spPr>
              <a:xfrm>
                <a:off x="3517650" y="1897800"/>
                <a:ext cx="108000" cy="232200"/>
              </a:xfrm>
              <a:prstGeom prst="down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2506500" y="2006275"/>
                <a:ext cx="1456800" cy="439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963300" y="2149975"/>
                <a:ext cx="306600" cy="1518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p:nvPr/>
            </p:nvSpPr>
            <p:spPr>
              <a:xfrm>
                <a:off x="4183650" y="2041225"/>
                <a:ext cx="1111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1200" b="1"/>
                  <a:t>Declaration</a:t>
                </a:r>
                <a:endParaRPr sz="1200" b="1"/>
              </a:p>
            </p:txBody>
          </p:sp>
        </p:grpSp>
      </p:grpSp>
      <p:sp>
        <p:nvSpPr>
          <p:cNvPr id="144" name="Google Shape;144;p19"/>
          <p:cNvSpPr txBox="1"/>
          <p:nvPr/>
        </p:nvSpPr>
        <p:spPr>
          <a:xfrm>
            <a:off x="780230" y="3269350"/>
            <a:ext cx="48927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bn" sz="1200" dirty="0"/>
              <a:t>The selector points to the HTML element you want to style.</a:t>
            </a:r>
            <a:endParaRPr sz="1200" dirty="0"/>
          </a:p>
        </p:txBody>
      </p:sp>
      <p:sp>
        <p:nvSpPr>
          <p:cNvPr id="145" name="Google Shape;145;p19"/>
          <p:cNvSpPr/>
          <p:nvPr/>
        </p:nvSpPr>
        <p:spPr>
          <a:xfrm>
            <a:off x="646888" y="3563025"/>
            <a:ext cx="172500" cy="864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txBox="1"/>
          <p:nvPr/>
        </p:nvSpPr>
        <p:spPr>
          <a:xfrm>
            <a:off x="781812" y="3536588"/>
            <a:ext cx="5913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bn" sz="1200" dirty="0"/>
              <a:t>The declaration block contains one or more declarations separated by semicolons.</a:t>
            </a:r>
            <a:endParaRPr sz="1200" dirty="0"/>
          </a:p>
        </p:txBody>
      </p:sp>
      <p:sp>
        <p:nvSpPr>
          <p:cNvPr id="147" name="Google Shape;147;p19"/>
          <p:cNvSpPr/>
          <p:nvPr/>
        </p:nvSpPr>
        <p:spPr>
          <a:xfrm>
            <a:off x="646888" y="3831400"/>
            <a:ext cx="172500" cy="864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txBox="1"/>
          <p:nvPr/>
        </p:nvSpPr>
        <p:spPr>
          <a:xfrm>
            <a:off x="781204" y="3795054"/>
            <a:ext cx="5913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bn" sz="1200" dirty="0"/>
              <a:t>Each declaration includes a CSS property name and a value, separated by a colon.</a:t>
            </a:r>
            <a:endParaRPr sz="1200" dirty="0"/>
          </a:p>
        </p:txBody>
      </p:sp>
      <p:sp>
        <p:nvSpPr>
          <p:cNvPr id="149" name="Google Shape;149;p19"/>
          <p:cNvSpPr/>
          <p:nvPr/>
        </p:nvSpPr>
        <p:spPr>
          <a:xfrm>
            <a:off x="646888" y="4099775"/>
            <a:ext cx="172500" cy="864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781204" y="4107251"/>
            <a:ext cx="59139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bn" sz="1200" dirty="0"/>
              <a:t>Multiple CSS declarations are separated with semicolons, and declaration blocks are surrounded by curly braces.</a:t>
            </a:r>
            <a:endParaRPr sz="1200" dirty="0"/>
          </a:p>
        </p:txBody>
      </p:sp>
      <p:sp>
        <p:nvSpPr>
          <p:cNvPr id="151" name="Google Shape;151;p19"/>
          <p:cNvSpPr/>
          <p:nvPr/>
        </p:nvSpPr>
        <p:spPr>
          <a:xfrm>
            <a:off x="656463" y="4406500"/>
            <a:ext cx="172500" cy="864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6618878" y="1048137"/>
            <a:ext cx="2175222" cy="2525162"/>
            <a:chOff x="6825028" y="1037988"/>
            <a:chExt cx="2175222" cy="2525162"/>
          </a:xfrm>
        </p:grpSpPr>
        <p:sp>
          <p:nvSpPr>
            <p:cNvPr id="153" name="Google Shape;153;p19"/>
            <p:cNvSpPr/>
            <p:nvPr/>
          </p:nvSpPr>
          <p:spPr>
            <a:xfrm>
              <a:off x="6891550" y="1293950"/>
              <a:ext cx="2108700" cy="226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txBox="1"/>
            <p:nvPr/>
          </p:nvSpPr>
          <p:spPr>
            <a:xfrm>
              <a:off x="6825028" y="1037988"/>
              <a:ext cx="21087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800"/>
                </a:spcBef>
                <a:spcAft>
                  <a:spcPts val="400"/>
                </a:spcAft>
                <a:buNone/>
              </a:pPr>
              <a:r>
                <a:rPr lang="bn" sz="1600" b="1" dirty="0">
                  <a:solidFill>
                    <a:schemeClr val="dk1"/>
                  </a:solidFill>
                </a:rPr>
                <a:t>Three Ways to Insert CSS</a:t>
              </a:r>
              <a:endParaRPr sz="1300" dirty="0"/>
            </a:p>
          </p:txBody>
        </p:sp>
        <p:sp>
          <p:nvSpPr>
            <p:cNvPr id="155" name="Google Shape;155;p19"/>
            <p:cNvSpPr/>
            <p:nvPr/>
          </p:nvSpPr>
          <p:spPr>
            <a:xfrm>
              <a:off x="6891550" y="2002775"/>
              <a:ext cx="2108700" cy="8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txBox="1"/>
            <p:nvPr/>
          </p:nvSpPr>
          <p:spPr>
            <a:xfrm>
              <a:off x="7111775" y="2094813"/>
              <a:ext cx="1579200" cy="1102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0"/>
                </a:spcAft>
                <a:buNone/>
              </a:pPr>
              <a:r>
                <a:rPr lang="bn" sz="1200" dirty="0"/>
                <a:t>External CSS</a:t>
              </a:r>
              <a:endParaRPr sz="1200" dirty="0"/>
            </a:p>
            <a:p>
              <a:pPr marL="457200" lvl="0" indent="0" algn="l" rtl="0">
                <a:lnSpc>
                  <a:spcPct val="115000"/>
                </a:lnSpc>
                <a:spcBef>
                  <a:spcPts val="1200"/>
                </a:spcBef>
                <a:spcAft>
                  <a:spcPts val="0"/>
                </a:spcAft>
                <a:buNone/>
              </a:pPr>
              <a:r>
                <a:rPr lang="bn" sz="1200" dirty="0"/>
                <a:t>Internal CSS</a:t>
              </a:r>
              <a:endParaRPr sz="1200" dirty="0"/>
            </a:p>
            <a:p>
              <a:pPr marL="457200" lvl="0" indent="0" algn="l" rtl="0">
                <a:lnSpc>
                  <a:spcPct val="115000"/>
                </a:lnSpc>
                <a:spcBef>
                  <a:spcPts val="1200"/>
                </a:spcBef>
                <a:spcAft>
                  <a:spcPts val="1200"/>
                </a:spcAft>
                <a:buNone/>
              </a:pPr>
              <a:r>
                <a:rPr lang="bn" sz="1200" dirty="0"/>
                <a:t>Inline CSS</a:t>
              </a:r>
              <a:endParaRPr sz="1200" dirty="0"/>
            </a:p>
          </p:txBody>
        </p:sp>
        <p:sp>
          <p:nvSpPr>
            <p:cNvPr id="157" name="Google Shape;157;p19"/>
            <p:cNvSpPr/>
            <p:nvPr/>
          </p:nvSpPr>
          <p:spPr>
            <a:xfrm>
              <a:off x="7359771" y="2391399"/>
              <a:ext cx="170700" cy="864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7363864" y="3110263"/>
              <a:ext cx="170700" cy="864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7363864" y="2762157"/>
              <a:ext cx="170700" cy="864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CSS SHEET</a:t>
            </a:r>
            <a:endParaRPr b="1">
              <a:solidFill>
                <a:schemeClr val="l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p:nvPr/>
        </p:nvSpPr>
        <p:spPr>
          <a:xfrm>
            <a:off x="1811550" y="1223375"/>
            <a:ext cx="55209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sz="1050">
                <a:solidFill>
                  <a:schemeClr val="dk1"/>
                </a:solidFill>
                <a:highlight>
                  <a:srgbClr val="FFFFFF"/>
                </a:highlight>
              </a:rPr>
              <a:t>Topics: Display Styles, Element Selectors, Functions and Rules, Page Layout, Syntax and Semantics</a:t>
            </a:r>
            <a:endParaRPr/>
          </a:p>
        </p:txBody>
      </p:sp>
      <p:sp>
        <p:nvSpPr>
          <p:cNvPr id="166" name="Google Shape;166;p20"/>
          <p:cNvSpPr txBox="1"/>
          <p:nvPr/>
        </p:nvSpPr>
        <p:spPr>
          <a:xfrm>
            <a:off x="3024000" y="1796125"/>
            <a:ext cx="30960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dirty="0"/>
              <a:t>CSS</a:t>
            </a:r>
            <a:r>
              <a:rPr lang="bn" dirty="0"/>
              <a:t>	</a:t>
            </a:r>
            <a:r>
              <a:rPr lang="bn" sz="1200" dirty="0" smtClean="0"/>
              <a:t>Box </a:t>
            </a:r>
            <a:r>
              <a:rPr lang="bn" sz="1200" dirty="0"/>
              <a:t>Model</a:t>
            </a:r>
            <a:endParaRPr sz="1200" dirty="0"/>
          </a:p>
          <a:p>
            <a:pPr marL="0" lvl="0" indent="0" algn="l" rtl="0">
              <a:spcBef>
                <a:spcPts val="0"/>
              </a:spcBef>
              <a:spcAft>
                <a:spcPts val="0"/>
              </a:spcAft>
              <a:buNone/>
            </a:pPr>
            <a:r>
              <a:rPr lang="bn" b="1" dirty="0"/>
              <a:t>CSS</a:t>
            </a:r>
            <a:r>
              <a:rPr lang="bn" dirty="0"/>
              <a:t> 	</a:t>
            </a:r>
            <a:r>
              <a:rPr lang="bn" sz="1200" dirty="0" smtClean="0"/>
              <a:t>Layout</a:t>
            </a:r>
            <a:endParaRPr sz="1200" dirty="0"/>
          </a:p>
          <a:p>
            <a:pPr marL="0" lvl="0" indent="0" algn="l" rtl="0">
              <a:spcBef>
                <a:spcPts val="0"/>
              </a:spcBef>
              <a:spcAft>
                <a:spcPts val="0"/>
              </a:spcAft>
              <a:buNone/>
            </a:pPr>
            <a:r>
              <a:rPr lang="bn" b="1" dirty="0"/>
              <a:t>CSS</a:t>
            </a:r>
            <a:r>
              <a:rPr lang="bn" dirty="0"/>
              <a:t> 	</a:t>
            </a:r>
            <a:r>
              <a:rPr lang="bn" sz="1200" dirty="0" smtClean="0"/>
              <a:t>Preprocessors</a:t>
            </a:r>
            <a:endParaRPr sz="1200" dirty="0"/>
          </a:p>
          <a:p>
            <a:pPr marL="0" lvl="0" indent="0" algn="l" rtl="0">
              <a:spcBef>
                <a:spcPts val="0"/>
              </a:spcBef>
              <a:spcAft>
                <a:spcPts val="0"/>
              </a:spcAft>
              <a:buNone/>
            </a:pPr>
            <a:r>
              <a:rPr lang="bn" b="1" dirty="0"/>
              <a:t>CSS</a:t>
            </a:r>
            <a:r>
              <a:rPr lang="bn" dirty="0"/>
              <a:t> 	</a:t>
            </a:r>
            <a:r>
              <a:rPr lang="bn" sz="1200" dirty="0" smtClean="0"/>
              <a:t>Position</a:t>
            </a:r>
            <a:endParaRPr sz="1200" dirty="0"/>
          </a:p>
          <a:p>
            <a:pPr marL="0" lvl="0" indent="0" algn="l" rtl="0">
              <a:spcBef>
                <a:spcPts val="0"/>
              </a:spcBef>
              <a:spcAft>
                <a:spcPts val="0"/>
              </a:spcAft>
              <a:buNone/>
            </a:pPr>
            <a:r>
              <a:rPr lang="bn" b="1" dirty="0"/>
              <a:t>CSS</a:t>
            </a:r>
            <a:r>
              <a:rPr lang="bn" dirty="0"/>
              <a:t> 	</a:t>
            </a:r>
            <a:r>
              <a:rPr lang="bn" sz="1200" dirty="0" smtClean="0"/>
              <a:t>Custom </a:t>
            </a:r>
            <a:r>
              <a:rPr lang="bn" sz="1200" dirty="0"/>
              <a:t>Animations</a:t>
            </a:r>
            <a:endParaRPr sz="1200" dirty="0"/>
          </a:p>
          <a:p>
            <a:pPr marL="0" lvl="0" indent="0" algn="l" rtl="0">
              <a:spcBef>
                <a:spcPts val="0"/>
              </a:spcBef>
              <a:spcAft>
                <a:spcPts val="0"/>
              </a:spcAft>
              <a:buNone/>
            </a:pPr>
            <a:r>
              <a:rPr lang="bn" b="1" dirty="0"/>
              <a:t>CSS</a:t>
            </a:r>
            <a:r>
              <a:rPr lang="bn" dirty="0"/>
              <a:t> 	</a:t>
            </a:r>
            <a:r>
              <a:rPr lang="bn" sz="1200" dirty="0" smtClean="0"/>
              <a:t>Selectors</a:t>
            </a:r>
            <a:endParaRPr sz="1200" dirty="0"/>
          </a:p>
          <a:p>
            <a:pPr marL="0" lvl="0" indent="0" algn="l" rtl="0">
              <a:spcBef>
                <a:spcPts val="0"/>
              </a:spcBef>
              <a:spcAft>
                <a:spcPts val="0"/>
              </a:spcAft>
              <a:buNone/>
            </a:pPr>
            <a:r>
              <a:rPr lang="bn" b="1" dirty="0"/>
              <a:t>CSS</a:t>
            </a:r>
            <a:r>
              <a:rPr lang="bn" dirty="0"/>
              <a:t> 	</a:t>
            </a:r>
            <a:r>
              <a:rPr lang="bn" sz="1200" dirty="0" smtClean="0"/>
              <a:t>Responsive </a:t>
            </a:r>
            <a:r>
              <a:rPr lang="bn" sz="1200" dirty="0"/>
              <a:t>Design</a:t>
            </a:r>
            <a:endParaRPr sz="1200" dirty="0"/>
          </a:p>
          <a:p>
            <a:pPr marL="0" lvl="0" indent="0" algn="l" rtl="0">
              <a:spcBef>
                <a:spcPts val="0"/>
              </a:spcBef>
              <a:spcAft>
                <a:spcPts val="0"/>
              </a:spcAft>
              <a:buNone/>
            </a:pPr>
            <a:r>
              <a:rPr lang="bn" b="1" dirty="0"/>
              <a:t>CSS</a:t>
            </a:r>
            <a:r>
              <a:rPr lang="bn" dirty="0"/>
              <a:t> 	</a:t>
            </a:r>
            <a:r>
              <a:rPr lang="bn" sz="1200" dirty="0" smtClean="0"/>
              <a:t>Cascading </a:t>
            </a:r>
            <a:r>
              <a:rPr lang="bn" sz="1200" dirty="0"/>
              <a:t>Model</a:t>
            </a:r>
            <a:endParaRPr sz="1200" dirty="0"/>
          </a:p>
          <a:p>
            <a:pPr marL="0" lvl="0" indent="0" algn="l" rtl="0">
              <a:spcBef>
                <a:spcPts val="0"/>
              </a:spcBef>
              <a:spcAft>
                <a:spcPts val="0"/>
              </a:spcAft>
              <a:buNone/>
            </a:pPr>
            <a:r>
              <a:rPr lang="bn" b="1" dirty="0"/>
              <a:t>CSS</a:t>
            </a:r>
            <a:r>
              <a:rPr lang="bn" b="1"/>
              <a:t>	</a:t>
            </a:r>
            <a:r>
              <a:rPr lang="bn" sz="1200" smtClean="0"/>
              <a:t>Media </a:t>
            </a:r>
            <a:r>
              <a:rPr lang="bn" sz="1200" dirty="0"/>
              <a:t>Query</a:t>
            </a:r>
            <a:endParaRPr sz="1200" dirty="0"/>
          </a:p>
        </p:txBody>
      </p:sp>
      <p:sp>
        <p:nvSpPr>
          <p:cNvPr id="167" name="Google Shape;167;p20"/>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CSS</a:t>
            </a:r>
            <a:endParaRPr b="1">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1495200" y="648200"/>
            <a:ext cx="6153600" cy="1662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sz="1200">
                <a:solidFill>
                  <a:schemeClr val="dk1"/>
                </a:solidFill>
                <a:latin typeface="Verdana"/>
                <a:ea typeface="Verdana"/>
                <a:cs typeface="Verdana"/>
                <a:sym typeface="Verdana"/>
              </a:rPr>
              <a:t>JavaScript is the programming language that adds interactivity and custom behaviors to our sites. It is a client-side scripting language, which means it runs on the user’s machine and not on the server. That means JavaScript (and the way we use it) is reliant on the browser’s capabilities and settings. It may not even be available at all, either because the user has chosen to turn it off or because the device doesn’t support it, which good developers keep in mind and plan for. JavaScript is also what is known as a dynamic and loosely typed programming language.</a:t>
            </a:r>
            <a:endParaRPr sz="1500">
              <a:latin typeface="Verdana"/>
              <a:ea typeface="Verdana"/>
              <a:cs typeface="Verdana"/>
              <a:sym typeface="Verdana"/>
            </a:endParaRPr>
          </a:p>
        </p:txBody>
      </p:sp>
      <p:sp>
        <p:nvSpPr>
          <p:cNvPr id="173" name="Google Shape;173;p21"/>
          <p:cNvSpPr txBox="1"/>
          <p:nvPr/>
        </p:nvSpPr>
        <p:spPr>
          <a:xfrm>
            <a:off x="210875" y="2739450"/>
            <a:ext cx="3843600" cy="17238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solidFill>
                  <a:schemeClr val="dk1"/>
                </a:solidFill>
                <a:latin typeface="Trebuchet MS"/>
                <a:ea typeface="Trebuchet MS"/>
                <a:cs typeface="Trebuchet MS"/>
                <a:sym typeface="Trebuchet MS"/>
              </a:rPr>
              <a:t>Embedded script</a:t>
            </a:r>
            <a:endParaRPr b="1" u="sng">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b="1">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200" b="1">
                <a:solidFill>
                  <a:schemeClr val="dk1"/>
                </a:solidFill>
                <a:latin typeface="Trebuchet MS"/>
                <a:ea typeface="Trebuchet MS"/>
                <a:cs typeface="Trebuchet MS"/>
                <a:sym typeface="Trebuchet MS"/>
              </a:rPr>
              <a:t>To embed a script on a page, just add the code as the content of a script </a:t>
            </a:r>
            <a:r>
              <a:rPr lang="bn" sz="1200">
                <a:solidFill>
                  <a:schemeClr val="dk1"/>
                </a:solidFill>
                <a:latin typeface="Trebuchet MS"/>
                <a:ea typeface="Trebuchet MS"/>
                <a:cs typeface="Trebuchet MS"/>
                <a:sym typeface="Trebuchet MS"/>
              </a:rPr>
              <a:t>element:</a:t>
            </a:r>
            <a:endParaRPr sz="12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2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bn" sz="1100" b="1">
                <a:solidFill>
                  <a:srgbClr val="CC0000"/>
                </a:solidFill>
                <a:latin typeface="Trebuchet MS"/>
                <a:ea typeface="Trebuchet MS"/>
                <a:cs typeface="Trebuchet MS"/>
                <a:sym typeface="Trebuchet MS"/>
              </a:rPr>
              <a:t>&lt;script&gt;</a:t>
            </a:r>
            <a:endParaRPr sz="1100" b="1">
              <a:solidFill>
                <a:srgbClr val="CC0000"/>
              </a:solidFill>
              <a:latin typeface="Trebuchet MS"/>
              <a:ea typeface="Trebuchet MS"/>
              <a:cs typeface="Trebuchet MS"/>
              <a:sym typeface="Trebuchet MS"/>
            </a:endParaRPr>
          </a:p>
          <a:p>
            <a:pPr marL="0" lvl="0" indent="0" algn="ctr" rtl="0">
              <a:spcBef>
                <a:spcPts val="0"/>
              </a:spcBef>
              <a:spcAft>
                <a:spcPts val="0"/>
              </a:spcAft>
              <a:buClr>
                <a:schemeClr val="dk1"/>
              </a:buClr>
              <a:buSzPts val="1100"/>
              <a:buFont typeface="Arial"/>
              <a:buNone/>
            </a:pPr>
            <a:r>
              <a:rPr lang="bn">
                <a:solidFill>
                  <a:srgbClr val="990000"/>
                </a:solidFill>
              </a:rPr>
              <a:t>console.log</a:t>
            </a:r>
            <a:r>
              <a:rPr lang="bn">
                <a:solidFill>
                  <a:schemeClr val="dk1"/>
                </a:solidFill>
              </a:rPr>
              <a:t>(“</a:t>
            </a:r>
            <a:r>
              <a:rPr lang="bn">
                <a:solidFill>
                  <a:srgbClr val="3D85C6"/>
                </a:solidFill>
              </a:rPr>
              <a:t>Project Room</a:t>
            </a:r>
            <a:r>
              <a:rPr lang="bn">
                <a:solidFill>
                  <a:schemeClr val="dk1"/>
                </a:solidFill>
              </a:rPr>
              <a:t>”);</a:t>
            </a:r>
            <a:endParaRPr sz="1100">
              <a:solidFill>
                <a:srgbClr val="1155CC"/>
              </a:solidFill>
              <a:latin typeface="Trebuchet MS"/>
              <a:ea typeface="Trebuchet MS"/>
              <a:cs typeface="Trebuchet MS"/>
              <a:sym typeface="Trebuchet MS"/>
            </a:endParaRPr>
          </a:p>
          <a:p>
            <a:pPr marL="0" lvl="0" indent="0" algn="l" rtl="0">
              <a:spcBef>
                <a:spcPts val="0"/>
              </a:spcBef>
              <a:spcAft>
                <a:spcPts val="0"/>
              </a:spcAft>
              <a:buNone/>
            </a:pPr>
            <a:r>
              <a:rPr lang="bn" sz="1100" b="1">
                <a:solidFill>
                  <a:srgbClr val="CC0000"/>
                </a:solidFill>
                <a:latin typeface="Trebuchet MS"/>
                <a:ea typeface="Trebuchet MS"/>
                <a:cs typeface="Trebuchet MS"/>
                <a:sym typeface="Trebuchet MS"/>
              </a:rPr>
              <a:t>&lt;/script&gt;</a:t>
            </a:r>
            <a:endParaRPr b="1">
              <a:solidFill>
                <a:srgbClr val="CC0000"/>
              </a:solidFill>
              <a:latin typeface="Trebuchet MS"/>
              <a:ea typeface="Trebuchet MS"/>
              <a:cs typeface="Trebuchet MS"/>
              <a:sym typeface="Trebuchet MS"/>
            </a:endParaRPr>
          </a:p>
        </p:txBody>
      </p:sp>
      <p:sp>
        <p:nvSpPr>
          <p:cNvPr id="174" name="Google Shape;174;p21"/>
          <p:cNvSpPr txBox="1"/>
          <p:nvPr/>
        </p:nvSpPr>
        <p:spPr>
          <a:xfrm>
            <a:off x="4409150" y="2739450"/>
            <a:ext cx="4495200" cy="17238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u="sng">
                <a:solidFill>
                  <a:schemeClr val="dk1"/>
                </a:solidFill>
              </a:rPr>
              <a:t>External scripts</a:t>
            </a:r>
            <a:endParaRPr b="1" u="sng">
              <a:solidFill>
                <a:schemeClr val="dk1"/>
              </a:solidFill>
            </a:endParaRPr>
          </a:p>
          <a:p>
            <a:pPr marL="0" lvl="0" indent="0" algn="l" rtl="0">
              <a:spcBef>
                <a:spcPts val="0"/>
              </a:spcBef>
              <a:spcAft>
                <a:spcPts val="0"/>
              </a:spcAft>
              <a:buClr>
                <a:schemeClr val="dk1"/>
              </a:buClr>
              <a:buSzPts val="1100"/>
              <a:buFont typeface="Arial"/>
              <a:buNone/>
            </a:pPr>
            <a:endParaRPr b="1" u="sng">
              <a:solidFill>
                <a:schemeClr val="dk1"/>
              </a:solidFill>
            </a:endParaRPr>
          </a:p>
          <a:p>
            <a:pPr marL="0" lvl="0" indent="0" algn="l" rtl="0">
              <a:spcBef>
                <a:spcPts val="0"/>
              </a:spcBef>
              <a:spcAft>
                <a:spcPts val="0"/>
              </a:spcAft>
              <a:buNone/>
            </a:pPr>
            <a:r>
              <a:rPr lang="bn" sz="1200" b="1">
                <a:solidFill>
                  <a:schemeClr val="dk1"/>
                </a:solidFill>
                <a:latin typeface="Trebuchet MS"/>
                <a:ea typeface="Trebuchet MS"/>
                <a:cs typeface="Trebuchet MS"/>
                <a:sym typeface="Trebuchet MS"/>
              </a:rPr>
              <a:t>The other method uses the src attribute to point to a script file (with a .js suffix) by its URL. In this case, the script element has no content.</a:t>
            </a:r>
            <a:endParaRPr sz="1200" b="1">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bn" sz="1200">
                <a:solidFill>
                  <a:schemeClr val="dk1"/>
                </a:solidFill>
                <a:latin typeface="Trebuchet MS"/>
                <a:ea typeface="Trebuchet MS"/>
                <a:cs typeface="Trebuchet MS"/>
                <a:sym typeface="Trebuchet MS"/>
              </a:rPr>
              <a:t>&lt;</a:t>
            </a:r>
            <a:r>
              <a:rPr lang="bn" sz="1200">
                <a:solidFill>
                  <a:srgbClr val="CC0000"/>
                </a:solidFill>
                <a:latin typeface="Trebuchet MS"/>
                <a:ea typeface="Trebuchet MS"/>
                <a:cs typeface="Trebuchet MS"/>
                <a:sym typeface="Trebuchet MS"/>
              </a:rPr>
              <a:t>script</a:t>
            </a:r>
            <a:r>
              <a:rPr lang="bn" sz="1200">
                <a:solidFill>
                  <a:schemeClr val="dk1"/>
                </a:solidFill>
                <a:latin typeface="Trebuchet MS"/>
                <a:ea typeface="Trebuchet MS"/>
                <a:cs typeface="Trebuchet MS"/>
                <a:sym typeface="Trebuchet MS"/>
              </a:rPr>
              <a:t> </a:t>
            </a:r>
            <a:r>
              <a:rPr lang="bn" sz="1200">
                <a:solidFill>
                  <a:srgbClr val="CC4125"/>
                </a:solidFill>
                <a:latin typeface="Trebuchet MS"/>
                <a:ea typeface="Trebuchet MS"/>
                <a:cs typeface="Trebuchet MS"/>
                <a:sym typeface="Trebuchet MS"/>
              </a:rPr>
              <a:t>src</a:t>
            </a:r>
            <a:r>
              <a:rPr lang="bn" sz="1200">
                <a:solidFill>
                  <a:schemeClr val="dk1"/>
                </a:solidFill>
                <a:latin typeface="Trebuchet MS"/>
                <a:ea typeface="Trebuchet MS"/>
                <a:cs typeface="Trebuchet MS"/>
                <a:sym typeface="Trebuchet MS"/>
              </a:rPr>
              <a:t>="</a:t>
            </a:r>
            <a:r>
              <a:rPr lang="bn" sz="1200">
                <a:solidFill>
                  <a:srgbClr val="073763"/>
                </a:solidFill>
                <a:latin typeface="Trebuchet MS"/>
                <a:ea typeface="Trebuchet MS"/>
                <a:cs typeface="Trebuchet MS"/>
                <a:sym typeface="Trebuchet MS"/>
              </a:rPr>
              <a:t>myscript.js</a:t>
            </a:r>
            <a:r>
              <a:rPr lang="bn" sz="1200">
                <a:solidFill>
                  <a:schemeClr val="dk1"/>
                </a:solidFill>
                <a:latin typeface="Trebuchet MS"/>
                <a:ea typeface="Trebuchet MS"/>
                <a:cs typeface="Trebuchet MS"/>
                <a:sym typeface="Trebuchet MS"/>
              </a:rPr>
              <a:t>"&gt;</a:t>
            </a:r>
            <a:endParaRPr sz="120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bn" sz="1200">
                <a:solidFill>
                  <a:srgbClr val="CC0000"/>
                </a:solidFill>
                <a:latin typeface="Trebuchet MS"/>
                <a:ea typeface="Trebuchet MS"/>
                <a:cs typeface="Trebuchet MS"/>
                <a:sym typeface="Trebuchet MS"/>
              </a:rPr>
              <a:t>&lt;/script&gt;</a:t>
            </a:r>
            <a:endParaRPr sz="1500">
              <a:solidFill>
                <a:srgbClr val="CC0000"/>
              </a:solidFill>
              <a:latin typeface="Trebuchet MS"/>
              <a:ea typeface="Trebuchet MS"/>
              <a:cs typeface="Trebuchet MS"/>
              <a:sym typeface="Trebuchet MS"/>
            </a:endParaRPr>
          </a:p>
        </p:txBody>
      </p:sp>
      <p:sp>
        <p:nvSpPr>
          <p:cNvPr id="175" name="Google Shape;175;p21"/>
          <p:cNvSpPr txBox="1"/>
          <p:nvPr/>
        </p:nvSpPr>
        <p:spPr>
          <a:xfrm>
            <a:off x="172525" y="4586250"/>
            <a:ext cx="2472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176" name="Google Shape;176;p21"/>
          <p:cNvSpPr txBox="1"/>
          <p:nvPr/>
        </p:nvSpPr>
        <p:spPr>
          <a:xfrm>
            <a:off x="3853125" y="2324875"/>
            <a:ext cx="82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bn" b="1"/>
              <a:t>Syntax</a:t>
            </a:r>
            <a:endParaRPr b="1"/>
          </a:p>
        </p:txBody>
      </p:sp>
      <p:sp>
        <p:nvSpPr>
          <p:cNvPr id="177" name="Google Shape;177;p21"/>
          <p:cNvSpPr txBox="1"/>
          <p:nvPr/>
        </p:nvSpPr>
        <p:spPr>
          <a:xfrm>
            <a:off x="0" y="0"/>
            <a:ext cx="9144000" cy="400200"/>
          </a:xfrm>
          <a:prstGeom prst="rect">
            <a:avLst/>
          </a:prstGeom>
          <a:solidFill>
            <a:srgbClr val="99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bn" b="1">
                <a:solidFill>
                  <a:schemeClr val="lt1"/>
                </a:solidFill>
              </a:rPr>
              <a:t>JAVASCRIPT</a:t>
            </a:r>
            <a:endParaRPr b="1">
              <a:solidFill>
                <a:schemeClr val="lt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286</TotalTime>
  <Words>2954</Words>
  <Application>Microsoft Office PowerPoint</Application>
  <PresentationFormat>On-screen Show (16:9)</PresentationFormat>
  <Paragraphs>310</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Impact</vt:lpstr>
      <vt:lpstr>Times New Roman</vt:lpstr>
      <vt:lpstr>Trebuchet MS</vt:lpstr>
      <vt:lpstr>Verdana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cp:lastModifiedBy>
  <cp:revision>63</cp:revision>
  <dcterms:modified xsi:type="dcterms:W3CDTF">2023-02-25T18:34:56Z</dcterms:modified>
</cp:coreProperties>
</file>