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Proxima Nova Semibold"/>
      <p:regular r:id="rId37"/>
      <p:bold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ZeeaNySNFPHSXMN6No2xWOI1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95192F-B718-4730-85D4-2D1C9E4F1451}">
  <a:tblStyle styleId="{F695192F-B718-4730-85D4-2D1C9E4F1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0f798b49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00f798b4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0f798b49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00f798b49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0daaa2d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0daaa2d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0daaa2d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0daaa2d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0daaa2d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0daaa2d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FFDE"/>
                </a:highlight>
                <a:latin typeface="Roboto"/>
                <a:ea typeface="Roboto"/>
                <a:cs typeface="Roboto"/>
                <a:sym typeface="Roboto"/>
              </a:rPr>
              <a:t>АНО «Благотворительная больница» уже пять лет занимается уличной медициной и оказанием медико-социальной помощи бездомным людям в Санкт-Петербурге. С 2021 года в системе REDCap ведется сбор данных о каждом бездомном пациенте, обратившимся за медицинской помощью. Это уникальная практика для России и анализ собранных данных (1533 уникальных пациента) поможет нам в организации улучшить сервисы для бездомных людей по охране их здоровья. В ходе исследование предполагается провести эксплораторный анализ имеющихся данных, сформировать типовой портрет бездомного, а также произвести поиск основных факторов, влияющих на качество жизни подопечных благотворительной больницы.</a:t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0f9ca1a6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0f9ca1a6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TITLE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520500" y="751350"/>
            <a:ext cx="8103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1" i="0" lang="en" sz="3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базы данных АНО «Благотворительная больница»</a:t>
            </a:r>
            <a:endParaRPr b="1" i="0" sz="3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42525" y="3113325"/>
            <a:ext cx="7447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Кураторы: 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Сергей Иевков (</a:t>
            </a:r>
            <a:r>
              <a:rPr i="1" lang="en" sz="1000">
                <a:solidFill>
                  <a:srgbClr val="3C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Non-Profit Organization Of Medical And Social Care Charity Hospital, 197341, Saint-Petersburg, Russia</a:t>
            </a:r>
            <a:r>
              <a:rPr lang="en" sz="1600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Евгений Томилов (</a:t>
            </a:r>
            <a:r>
              <a:rPr i="1" lang="en" sz="1000" u="none" cap="none" strike="noStrike">
                <a:solidFill>
                  <a:srgbClr val="3C3C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Russian Gerontology Clinical Research Center of Pirogov Russian National Research Medical University of Ministry of Healthcare of the Russian Federation, Moscow, Russia, 129226</a:t>
            </a:r>
            <a:r>
              <a:rPr lang="en" sz="1600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Студенты: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Ирина Маслова (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I.M. Sechenov First Moscow State Medical University, Moscow, Russia</a:t>
            </a: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Андрей Быданов (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for Genetics and Life Science, Sirius University of Science and Technology, 354340, Sochi, Russia)</a:t>
            </a:r>
            <a:endParaRPr sz="1600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Ирина Цепелева (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Mendeleev University of Chemical Technology of Russia, Miusskaya Square, 9, 125047, Moscow, Russia)</a:t>
            </a: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Полина Пчелинцева(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InSysBio, Moscow, Russia)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f798b491_0_0"/>
          <p:cNvSpPr txBox="1"/>
          <p:nvPr/>
        </p:nvSpPr>
        <p:spPr>
          <a:xfrm>
            <a:off x="196425" y="105650"/>
            <a:ext cx="8678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lang="en" sz="2900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Регрессионный анализ для ВИЧ-инфицированных</a:t>
            </a:r>
            <a:endParaRPr b="0" i="0" sz="29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42" name="Google Shape;142;g200f798b4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0f798b491_0_0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4" name="Google Shape;144;g200f798b491_0_0"/>
          <p:cNvGraphicFramePr/>
          <p:nvPr/>
        </p:nvGraphicFramePr>
        <p:xfrm>
          <a:off x="1003400" y="15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{F695192F-B718-4730-85D4-2D1C9E4F1451}</a:tableStyleId>
              </a:tblPr>
              <a:tblGrid>
                <a:gridCol w="2325700"/>
                <a:gridCol w="2325700"/>
                <a:gridCol w="2325700"/>
              </a:tblGrid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estimate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p-value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(Intercept)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12,22 [1,23; 123,98]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0,030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Возраст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0,94 [0,91; 0,97]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0,0005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Полмужской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0,32 [0,14; 0,69]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0,003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Гепатит.С1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3,02 [1,27; 6,95]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0,010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Гепатит.В1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5,04 [1,58; 15,33]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0,005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0f798b491_0_12"/>
          <p:cNvSpPr txBox="1"/>
          <p:nvPr/>
        </p:nvSpPr>
        <p:spPr>
          <a:xfrm>
            <a:off x="196425" y="105644"/>
            <a:ext cx="7721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lang="en" sz="2900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Регрессионный анализ для инфицированных гепатитом С</a:t>
            </a:r>
            <a:endParaRPr b="0" i="0" sz="29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50" name="Google Shape;150;g200f798b491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00f798b491_0_12"/>
          <p:cNvSpPr txBox="1"/>
          <p:nvPr/>
        </p:nvSpPr>
        <p:spPr>
          <a:xfrm>
            <a:off x="8610600" y="45338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2" name="Google Shape;152;g200f798b491_0_12"/>
          <p:cNvGraphicFramePr/>
          <p:nvPr/>
        </p:nvGraphicFramePr>
        <p:xfrm>
          <a:off x="686100" y="14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{F695192F-B718-4730-85D4-2D1C9E4F1451}</a:tableStyleId>
              </a:tblPr>
              <a:tblGrid>
                <a:gridCol w="2247350"/>
                <a:gridCol w="2247350"/>
                <a:gridCol w="2247350"/>
              </a:tblGrid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estimate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p-value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(Intercept)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0,41 [0,10; 1,61]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0,021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Возраст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0,96 [0,94; 0,98]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0,002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Полмужской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1,90 [0,91; 4,41]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0,11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ВИЧ.инфекция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3,13 [1,34; 7,02]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0,006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Гепатит.В1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10,46 [4,01; 28,29]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&lt;0,001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3538" y="915650"/>
            <a:ext cx="6436925" cy="397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506925" y="151675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96150" y="162450"/>
            <a:ext cx="78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Исследование зрения было произведено 111 пациентам. У 74% из них выявлена дальнозоркость. Медиана составила 2.375 диоптрий.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500400" y="45338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299350" y="1233389"/>
            <a:ext cx="81087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Для расчета силы взаимосвязи нами была построена таблица, значения которой были затем разделены </a:t>
            </a:r>
            <a:r>
              <a:rPr lang="en" sz="1500">
                <a:solidFill>
                  <a:schemeClr val="dk1"/>
                </a:solidFill>
              </a:rPr>
              <a:t>на три категории по значению полученного V Крамера: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слабая связь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(V Крамера  &lt; 0.20)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умеренная связь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(0.20 – 0.40)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arenR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сильная связь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(≥ 0.40)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50" y="2609175"/>
            <a:ext cx="7946950" cy="19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299362" y="375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Сила взаимосвязей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8599825" y="4533825"/>
            <a:ext cx="4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462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666738" y="-422537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М</a:t>
            </a:r>
            <a:r>
              <a:rPr lang="en" sz="2300"/>
              <a:t>играция бездомного пациента между точками его приема врачами проекта</a:t>
            </a:r>
            <a:endParaRPr sz="2300"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333300" y="3968875"/>
            <a:ext cx="847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1023000" y="839850"/>
            <a:ext cx="7098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Для последующего анализа нами были выделены несколько мест приема с наибольшей посещаемостью, между которыми были обнаружены некоторые различия.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8599825" y="4533825"/>
            <a:ext cx="4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700"/>
            <a:ext cx="4985163" cy="30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468" y="1356050"/>
            <a:ext cx="4001165" cy="31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79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0daaa2db6_0_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0daaa2db6_0_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200daaa2db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5" y="99925"/>
            <a:ext cx="7810501" cy="471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00daaa2db6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462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00daaa2db6_0_2"/>
          <p:cNvSpPr txBox="1"/>
          <p:nvPr/>
        </p:nvSpPr>
        <p:spPr>
          <a:xfrm>
            <a:off x="8600075" y="45338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0daaa2db6_0_7"/>
          <p:cNvSpPr txBox="1"/>
          <p:nvPr>
            <p:ph type="title"/>
          </p:nvPr>
        </p:nvSpPr>
        <p:spPr>
          <a:xfrm>
            <a:off x="983538" y="-5"/>
            <a:ext cx="7286400" cy="10368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Поток пациентов в зависимости от времени года</a:t>
            </a:r>
            <a:endParaRPr/>
          </a:p>
        </p:txBody>
      </p:sp>
      <p:sp>
        <p:nvSpPr>
          <p:cNvPr id="196" name="Google Shape;196;g200daaa2db6_0_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200daaa2db6_0_7"/>
          <p:cNvPicPr preferRelativeResize="0"/>
          <p:nvPr/>
        </p:nvPicPr>
        <p:blipFill rotWithShape="1">
          <a:blip r:embed="rId3">
            <a:alphaModFix/>
          </a:blip>
          <a:srcRect b="0" l="1671" r="0" t="0"/>
          <a:stretch/>
        </p:blipFill>
        <p:spPr>
          <a:xfrm>
            <a:off x="1498900" y="1088400"/>
            <a:ext cx="6255674" cy="40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00daaa2db6_0_7"/>
          <p:cNvSpPr txBox="1"/>
          <p:nvPr/>
        </p:nvSpPr>
        <p:spPr>
          <a:xfrm>
            <a:off x="8600075" y="45338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g200daaa2db6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7248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0daaa2db6_0_14"/>
          <p:cNvSpPr txBox="1"/>
          <p:nvPr>
            <p:ph type="title"/>
          </p:nvPr>
        </p:nvSpPr>
        <p:spPr>
          <a:xfrm>
            <a:off x="210450" y="1"/>
            <a:ext cx="4491600" cy="1879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пациентов в зависимости от времени приема</a:t>
            </a:r>
            <a:endParaRPr/>
          </a:p>
        </p:txBody>
      </p:sp>
      <p:sp>
        <p:nvSpPr>
          <p:cNvPr id="205" name="Google Shape;205;g200daaa2db6_0_14"/>
          <p:cNvSpPr txBox="1"/>
          <p:nvPr>
            <p:ph idx="1" type="body"/>
          </p:nvPr>
        </p:nvSpPr>
        <p:spPr>
          <a:xfrm>
            <a:off x="5071700" y="3077850"/>
            <a:ext cx="3991800" cy="2179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Наибольший поток во всех пунктах приема наблюдался в летнее время. Исключение - МС. 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/>
          </a:p>
        </p:txBody>
      </p:sp>
      <p:pic>
        <p:nvPicPr>
          <p:cNvPr id="206" name="Google Shape;206;g200daaa2db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300"/>
            <a:ext cx="4991424" cy="30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00daaa2db6_0_14"/>
          <p:cNvPicPr preferRelativeResize="0"/>
          <p:nvPr/>
        </p:nvPicPr>
        <p:blipFill rotWithShape="1">
          <a:blip r:embed="rId4">
            <a:alphaModFix/>
          </a:blip>
          <a:srcRect b="0" l="2893" r="0" t="0"/>
          <a:stretch/>
        </p:blipFill>
        <p:spPr>
          <a:xfrm>
            <a:off x="4702050" y="0"/>
            <a:ext cx="4361449" cy="28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00daaa2db6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462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00daaa2db6_0_14"/>
          <p:cNvSpPr txBox="1"/>
          <p:nvPr/>
        </p:nvSpPr>
        <p:spPr>
          <a:xfrm>
            <a:off x="8600075" y="4533825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Вклад в работу каждого участника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486125" y="1192650"/>
            <a:ext cx="81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14900" y="1268175"/>
            <a:ext cx="831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Ирина Маслова: подготовка данных, описательная статистика, установление силы взаимосвязей госпитализированных пациентов, визуализация, распределение задач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Андрей Быданов: подготовка данных, описательная статистика, установление взаимосвязей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Ирина Цепелева: визуализация, анализ ВИЧ, установление силы взаимосвязей госпитализированных пациентов</a:t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C3C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Полина Пчелинцева: подготовка данных, анализ ВИЧ, визуализация</a:t>
            </a:r>
            <a:r>
              <a:rPr lang="en" sz="1600">
                <a:solidFill>
                  <a:srgbClr val="3C3C50"/>
                </a:solidFill>
                <a:latin typeface="Proxima Nova"/>
                <a:ea typeface="Proxima Nova"/>
                <a:cs typeface="Proxima Nova"/>
                <a:sym typeface="Proxima Nova"/>
              </a:rPr>
              <a:t>, составление отчета, тезисы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8599825" y="4533825"/>
            <a:ext cx="5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62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486125" y="4161975"/>
            <a:ext cx="754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Ссылка на github: https://github.com/User00342/BioStat_2022/tree/main/%D0%9D%D0%BE%D0%B2%D0%BE%D0%B5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489687" y="3740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Введение 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08200" y="1509750"/>
            <a:ext cx="812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АНО «Благотворительная больница» уже пять лет занимается уличной медициной и оказанием медико-социальной помощи бездомным людям в Санкт-Петербурге. С 2021 года в системе REDCap ведется сбор данных о каждом бездомном пациенте, обратившимся за медицинской помощью.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t/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Roboto Light"/>
              <a:buNone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Нами была проанализирована база, содержащая информацию по 4427 приемам и 1633 уникальным пациентам.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Цель и задачи проекта  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508200" y="1288100"/>
            <a:ext cx="8127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Цель: проанализировать базу данных бездомных пациентов АНО “Благотворительная больница”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Задачи: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Подготовка базы данных к анализу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отчета с описательными статистиками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Формирование типового портрета бездомного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 взаимосвязей переменных с местом приема</a:t>
            </a:r>
            <a:endParaRPr b="0" i="0" sz="1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Проведение анализа ВИЧ-инфицированных субъектов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Char char="-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 показателей, от которых зависит вызов СМП больному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476737" y="399985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Подходы 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508200" y="1411300"/>
            <a:ext cx="812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Вычисление и анализ базовых описательных статистик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Корреляционный анализ для поиска взаимосвязи между переменными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Визуализация данных (ggplot, plotly)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 Шапиро-Уилка - проверка на нормальность распределения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 Крускала-Уоллиса - </a:t>
            </a:r>
            <a:r>
              <a:rPr lang="en" sz="1600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непараметрический тест на равенство медиан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 Данна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V Крамера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84"/>
              </a:buClr>
              <a:buSzPts val="1600"/>
              <a:buFont typeface="Proxima Nova"/>
              <a:buAutoNum type="arabicPeriod"/>
            </a:pPr>
            <a:r>
              <a:rPr b="0" i="0" lang="en" sz="1600" u="none" cap="none" strike="noStrike">
                <a:solidFill>
                  <a:srgbClr val="696984"/>
                </a:solidFill>
                <a:latin typeface="Proxima Nova"/>
                <a:ea typeface="Proxima Nova"/>
                <a:cs typeface="Proxima Nova"/>
                <a:sym typeface="Proxima Nova"/>
              </a:rPr>
              <a:t>Регрессионный анализ</a:t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69698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1419" r="0" t="0"/>
          <a:stretch/>
        </p:blipFill>
        <p:spPr>
          <a:xfrm>
            <a:off x="851775" y="306775"/>
            <a:ext cx="7549275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476725" y="259700"/>
            <a:ext cx="36258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36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Типовой портрет бездомного</a:t>
            </a:r>
            <a:endParaRPr b="0" i="0" sz="36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300" y="0"/>
            <a:ext cx="4733701" cy="27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2879850"/>
            <a:ext cx="6724900" cy="21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474575" y="388900"/>
            <a:ext cx="7720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" sz="2900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Алкогольная и никотиновая зависимости </a:t>
            </a:r>
            <a:endParaRPr sz="2900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5" y="1160963"/>
            <a:ext cx="4571999" cy="282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775" y="1182188"/>
            <a:ext cx="4503224" cy="27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/>
        </p:nvSpPr>
        <p:spPr>
          <a:xfrm>
            <a:off x="196437" y="105660"/>
            <a:ext cx="7721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 Light"/>
              <a:buNone/>
            </a:pPr>
            <a:r>
              <a:rPr b="0" i="0" lang="en" sz="2900" u="none" cap="none" strike="noStrike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Общий портрет больных ВИЧ-инфекцией</a:t>
            </a:r>
            <a:endParaRPr b="0" i="0" sz="2900" u="none" cap="none" strike="noStrike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273" y="4437675"/>
            <a:ext cx="592499" cy="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8599825" y="4533825"/>
            <a:ext cx="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00" y="1454743"/>
            <a:ext cx="3836926" cy="236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600" y="1403050"/>
            <a:ext cx="4004472" cy="2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0f9ca1a60_2_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" sz="2900">
                <a:solidFill>
                  <a:srgbClr val="3C3C5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Пациенты на диспансерном учете чаще принимают АРВТ</a:t>
            </a:r>
            <a:endParaRPr sz="2900">
              <a:solidFill>
                <a:srgbClr val="3C3C5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0f9ca1a60_2_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0f9ca1a60_2_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200f9ca1a6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300" y="1227600"/>
            <a:ext cx="5240900" cy="37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