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D7C91-F462-4980-A850-C2708E983188}" type="datetimeFigureOut">
              <a:rPr lang="en-US" smtClean="0"/>
              <a:t>5/26/2024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EB27EA-1713-4C00-8C4E-33DD04D126A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64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D7C91-F462-4980-A850-C2708E98318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B27EA-1713-4C00-8C4E-33DD04D126A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26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D7C91-F462-4980-A850-C2708E98318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B27EA-1713-4C00-8C4E-33DD04D126A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365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D7C91-F462-4980-A850-C2708E98318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B27EA-1713-4C00-8C4E-33DD04D126A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86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D7C91-F462-4980-A850-C2708E983188}"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B27EA-1713-4C00-8C4E-33DD04D126A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71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D7C91-F462-4980-A850-C2708E983188}"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B27EA-1713-4C00-8C4E-33DD04D126A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11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D7C91-F462-4980-A850-C2708E983188}"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B27EA-1713-4C00-8C4E-33DD04D126A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46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D7C91-F462-4980-A850-C2708E983188}"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B27EA-1713-4C00-8C4E-33DD04D126A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435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D7C91-F462-4980-A850-C2708E983188}"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B27EA-1713-4C00-8C4E-33DD04D126AB}" type="slidenum">
              <a:rPr lang="en-US" smtClean="0"/>
              <a:t>‹#›</a:t>
            </a:fld>
            <a:endParaRPr lang="en-US"/>
          </a:p>
        </p:txBody>
      </p:sp>
    </p:spTree>
    <p:extLst>
      <p:ext uri="{BB962C8B-B14F-4D97-AF65-F5344CB8AC3E}">
        <p14:creationId xmlns:p14="http://schemas.microsoft.com/office/powerpoint/2010/main" val="8601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8D7C91-F462-4980-A850-C2708E983188}"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B27EA-1713-4C00-8C4E-33DD04D126A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982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8D7C91-F462-4980-A850-C2708E983188}" type="datetimeFigureOut">
              <a:rPr lang="en-US" smtClean="0"/>
              <a:t>5/26/2024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EB27EA-1713-4C00-8C4E-33DD04D126A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33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98D7C91-F462-4980-A850-C2708E983188}" type="datetimeFigureOut">
              <a:rPr lang="en-US" smtClean="0"/>
              <a:t>5/26/2024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EB27EA-1713-4C00-8C4E-33DD04D126A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223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BEBB-282F-42F3-87AF-DC9DF4C5548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SNAKE &amp; LADDER GAME</a:t>
            </a:r>
          </a:p>
        </p:txBody>
      </p:sp>
      <p:sp>
        <p:nvSpPr>
          <p:cNvPr id="3" name="Subtitle 2">
            <a:extLst>
              <a:ext uri="{FF2B5EF4-FFF2-40B4-BE49-F238E27FC236}">
                <a16:creationId xmlns:a16="http://schemas.microsoft.com/office/drawing/2014/main" id="{EF5967CE-9447-49A3-8BB0-9286ABB5FF76}"/>
              </a:ext>
            </a:extLst>
          </p:cNvPr>
          <p:cNvSpPr>
            <a:spLocks noGrp="1"/>
          </p:cNvSpPr>
          <p:nvPr>
            <p:ph type="subTitle" idx="1"/>
          </p:nvPr>
        </p:nvSpPr>
        <p:spPr>
          <a:xfrm>
            <a:off x="1524000" y="3602038"/>
            <a:ext cx="9144000" cy="238760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                                                                                       Group 11:</a:t>
            </a:r>
          </a:p>
          <a:p>
            <a:r>
              <a:rPr lang="en-US" dirty="0">
                <a:latin typeface="Times New Roman" panose="02020603050405020304" pitchFamily="18" charset="0"/>
                <a:cs typeface="Times New Roman" panose="02020603050405020304" pitchFamily="18" charset="0"/>
              </a:rPr>
              <a:t>                                                                                                 Ngawang Pema</a:t>
            </a:r>
          </a:p>
          <a:p>
            <a:r>
              <a:rPr lang="en-US" dirty="0">
                <a:latin typeface="Times New Roman" panose="02020603050405020304" pitchFamily="18" charset="0"/>
                <a:cs typeface="Times New Roman" panose="02020603050405020304" pitchFamily="18" charset="0"/>
              </a:rPr>
              <a:t>                                                                                                  Chetan Timsina</a:t>
            </a:r>
          </a:p>
          <a:p>
            <a:r>
              <a:rPr lang="en-US" dirty="0">
                <a:latin typeface="Times New Roman" panose="02020603050405020304" pitchFamily="18" charset="0"/>
                <a:cs typeface="Times New Roman" panose="02020603050405020304" pitchFamily="18" charset="0"/>
              </a:rPr>
              <a:t>                                        			              Sonam Yangchen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Yeshi</a:t>
            </a:r>
            <a:r>
              <a:rPr lang="en-US" dirty="0">
                <a:latin typeface="Times New Roman" panose="02020603050405020304" pitchFamily="18" charset="0"/>
                <a:cs typeface="Times New Roman" panose="02020603050405020304" pitchFamily="18" charset="0"/>
              </a:rPr>
              <a:t> Wangmo</a:t>
            </a:r>
          </a:p>
          <a:p>
            <a:r>
              <a:rPr lang="en-US" dirty="0">
                <a:latin typeface="Times New Roman" panose="02020603050405020304" pitchFamily="18" charset="0"/>
                <a:cs typeface="Times New Roman" panose="02020603050405020304" pitchFamily="18" charset="0"/>
              </a:rPr>
              <a:t>                                                                                                   Pasang Gyeltshen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2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68BF6-C06F-4AE5-9D94-469770BEFED7}"/>
              </a:ext>
            </a:extLst>
          </p:cNvPr>
          <p:cNvSpPr>
            <a:spLocks noGrp="1"/>
          </p:cNvSpPr>
          <p:nvPr>
            <p:ph idx="1"/>
          </p:nvPr>
        </p:nvSpPr>
        <p:spPr>
          <a:xfrm>
            <a:off x="838200" y="301144"/>
            <a:ext cx="10515600" cy="6001407"/>
          </a:xfrm>
        </p:spPr>
        <p:txBody>
          <a:bodyPr>
            <a:normAutofit fontScale="77500" lnSpcReduction="20000"/>
          </a:bodyPr>
          <a:lstStyle/>
          <a:p>
            <a:pPr algn="l"/>
            <a:r>
              <a:rPr lang="en-US" b="1" dirty="0">
                <a:solidFill>
                  <a:srgbClr val="374151"/>
                </a:solidFill>
                <a:latin typeface="Times New Roman" panose="02020603050405020304" pitchFamily="18" charset="0"/>
                <a:cs typeface="Times New Roman" panose="02020603050405020304" pitchFamily="18" charset="0"/>
              </a:rPr>
              <a:t>Introduction</a:t>
            </a:r>
          </a:p>
          <a:p>
            <a:pPr algn="l"/>
            <a:r>
              <a:rPr lang="en-US" sz="2200" dirty="0">
                <a:solidFill>
                  <a:srgbClr val="374151"/>
                </a:solidFill>
                <a:latin typeface="Times New Roman" panose="02020603050405020304" pitchFamily="18" charset="0"/>
                <a:cs typeface="Times New Roman" panose="02020603050405020304" pitchFamily="18" charset="0"/>
              </a:rPr>
              <a:t>S</a:t>
            </a:r>
            <a:r>
              <a:rPr lang="en-US" sz="2200" b="0" i="0" dirty="0">
                <a:solidFill>
                  <a:srgbClr val="374151"/>
                </a:solidFill>
                <a:effectLst/>
                <a:latin typeface="Times New Roman" panose="02020603050405020304" pitchFamily="18" charset="0"/>
                <a:cs typeface="Times New Roman" panose="02020603050405020304" pitchFamily="18" charset="0"/>
              </a:rPr>
              <a:t>nakes and Ladders is a classic board game that originated in ancient India. It's a simple game where players race to the finish line on a square board with numbered squares. The game has two main features: ladders that help players move forward and snakes that send them backward.</a:t>
            </a:r>
          </a:p>
          <a:p>
            <a:pPr algn="l"/>
            <a:r>
              <a:rPr lang="en-US" b="1" i="0" dirty="0">
                <a:solidFill>
                  <a:srgbClr val="374151"/>
                </a:solidFill>
                <a:effectLst/>
                <a:latin typeface="Times New Roman" panose="02020603050405020304" pitchFamily="18" charset="0"/>
                <a:cs typeface="Times New Roman" panose="02020603050405020304" pitchFamily="18" charset="0"/>
              </a:rPr>
              <a:t>History</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2200" b="0" i="0" dirty="0">
                <a:solidFill>
                  <a:srgbClr val="374151"/>
                </a:solidFill>
                <a:effectLst/>
                <a:latin typeface="Times New Roman" panose="02020603050405020304" pitchFamily="18" charset="0"/>
                <a:cs typeface="Times New Roman" panose="02020603050405020304" pitchFamily="18" charset="0"/>
              </a:rPr>
              <a:t>The game was created in India as "Moksha Patam," where ladders represented virtues and snakes represented vices. It was later adapted in England and the United States, evolving into the modern Snakes and Ladders game we know today.</a:t>
            </a:r>
          </a:p>
          <a:p>
            <a:pPr algn="l"/>
            <a:r>
              <a:rPr lang="en-US" b="1" i="0" dirty="0">
                <a:solidFill>
                  <a:srgbClr val="374151"/>
                </a:solidFill>
                <a:effectLst/>
                <a:latin typeface="Times New Roman" panose="02020603050405020304" pitchFamily="18" charset="0"/>
                <a:cs typeface="Times New Roman" panose="02020603050405020304" pitchFamily="18" charset="0"/>
              </a:rPr>
              <a:t>Game Board</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2200" b="0" i="0" dirty="0">
                <a:solidFill>
                  <a:srgbClr val="374151"/>
                </a:solidFill>
                <a:effectLst/>
                <a:latin typeface="Times New Roman" panose="02020603050405020304" pitchFamily="18" charset="0"/>
                <a:cs typeface="Times New Roman" panose="02020603050405020304" pitchFamily="18" charset="0"/>
              </a:rPr>
              <a:t>The game board typically consists of a 10x10 grid with 100 numbered squares. The board features ladders that allow players to move up the board and snakes that make them move down</a:t>
            </a:r>
            <a:r>
              <a:rPr lang="en-US" sz="2100" b="0" i="0" dirty="0">
                <a:solidFill>
                  <a:srgbClr val="374151"/>
                </a:solidFill>
                <a:effectLst/>
                <a:latin typeface="Times New Roman" panose="02020603050405020304" pitchFamily="18" charset="0"/>
                <a:cs typeface="Times New Roman" panose="02020603050405020304" pitchFamily="18" charset="0"/>
              </a:rPr>
              <a:t>.</a:t>
            </a:r>
          </a:p>
          <a:p>
            <a:pPr algn="l"/>
            <a:r>
              <a:rPr lang="en-US" b="1" i="0" dirty="0">
                <a:solidFill>
                  <a:srgbClr val="374151"/>
                </a:solidFill>
                <a:effectLst/>
                <a:latin typeface="Times New Roman" panose="02020603050405020304" pitchFamily="18" charset="0"/>
                <a:cs typeface="Times New Roman" panose="02020603050405020304" pitchFamily="18" charset="0"/>
              </a:rPr>
              <a:t>Objective</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2200" b="0" i="0" dirty="0">
                <a:solidFill>
                  <a:srgbClr val="374151"/>
                </a:solidFill>
                <a:effectLst/>
                <a:latin typeface="Times New Roman" panose="02020603050405020304" pitchFamily="18" charset="0"/>
                <a:cs typeface="Times New Roman" panose="02020603050405020304" pitchFamily="18" charset="0"/>
              </a:rPr>
              <a:t>The goal of the game is to be the first player to reach the final square, usually numbered 100.</a:t>
            </a:r>
          </a:p>
          <a:p>
            <a:pPr algn="l"/>
            <a:r>
              <a:rPr lang="en-US" b="1" i="0" dirty="0">
                <a:solidFill>
                  <a:srgbClr val="374151"/>
                </a:solidFill>
                <a:effectLst/>
                <a:latin typeface="Times New Roman" panose="02020603050405020304" pitchFamily="18" charset="0"/>
                <a:cs typeface="Times New Roman" panose="02020603050405020304" pitchFamily="18" charset="0"/>
              </a:rPr>
              <a:t>Educational Aspect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2200" b="0" i="0" dirty="0">
                <a:solidFill>
                  <a:srgbClr val="374151"/>
                </a:solidFill>
                <a:effectLst/>
                <a:latin typeface="Times New Roman" panose="02020603050405020304" pitchFamily="18" charset="0"/>
                <a:cs typeface="Times New Roman" panose="02020603050405020304" pitchFamily="18" charset="0"/>
              </a:rPr>
              <a:t>Snakes and Ladders teaches children important lessons, including:</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Morality: The game teaches children about the consequences of good and bad deeds.</a:t>
            </a:r>
          </a:p>
          <a:p>
            <a:pPr algn="l">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Basic Skills: Players develop their counting, number recognition, and understanding of probability skills.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6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97AC-184B-429C-831D-33F90CCC05A6}"/>
              </a:ext>
            </a:extLst>
          </p:cNvPr>
          <p:cNvSpPr>
            <a:spLocks noGrp="1"/>
          </p:cNvSpPr>
          <p:nvPr>
            <p:ph type="title"/>
          </p:nvPr>
        </p:nvSpPr>
        <p:spPr>
          <a:xfrm>
            <a:off x="288759" y="-105878"/>
            <a:ext cx="10750302" cy="6188625"/>
          </a:xfrm>
        </p:spPr>
        <p:txBody>
          <a:bodyPr>
            <a:noAutofit/>
          </a:bodyPr>
          <a:lstStyle/>
          <a:p>
            <a:pPr algn="l"/>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Rules to play the game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Getting Started</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Each player places their token on the starting square, usually labeled '1.’</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Players take turns rolling a single die.</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Rolling the Die</a:t>
            </a:r>
            <a:br>
              <a:rPr lang="en-US" sz="1400" dirty="0">
                <a:solidFill>
                  <a:srgbClr val="374151"/>
                </a:solidFill>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On a player's turn, they roll the die and move their token forward the number of squares indicated by the die.</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Ladders</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If a player's token lands on a square with the base of a ladder, they move their token to the top of the ladder.</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Snakes</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If a player's token lands on the head of a snake, they move their token to the tail of the snake.</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Winning the Game</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The first player to reach the final square, typically 100, wins the game.</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Players must roll the exact number needed to land on the final square. If they roll a number that would move them past the final square, they do not move.</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1" i="0" dirty="0">
                <a:solidFill>
                  <a:srgbClr val="374151"/>
                </a:solidFill>
                <a:effectLst/>
                <a:latin typeface="Times New Roman" panose="02020603050405020304" pitchFamily="18" charset="0"/>
                <a:cs typeface="Times New Roman" panose="02020603050405020304" pitchFamily="18" charset="0"/>
              </a:rPr>
              <a:t>Additional Rules</a:t>
            </a: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Some variations of the game include additional rules, such as getting an extra turn for rolling a six.</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Some versions may have different layouts or special squares with unique instructions.</a:t>
            </a:r>
            <a:br>
              <a:rPr lang="en-US" sz="1400" b="0" i="0" dirty="0">
                <a:solidFill>
                  <a:srgbClr val="374151"/>
                </a:solidFill>
                <a:effectLst/>
                <a:latin typeface="Times New Roman" panose="02020603050405020304" pitchFamily="18" charset="0"/>
                <a:cs typeface="Times New Roman" panose="02020603050405020304" pitchFamily="18" charset="0"/>
              </a:rPr>
            </a:br>
            <a:br>
              <a:rPr lang="en-US" sz="1400" b="0" i="0" dirty="0">
                <a:solidFill>
                  <a:srgbClr val="374151"/>
                </a:solidFill>
                <a:effectLst/>
                <a:latin typeface="Times New Roman" panose="02020603050405020304" pitchFamily="18" charset="0"/>
                <a:cs typeface="Times New Roman" panose="02020603050405020304" pitchFamily="18" charset="0"/>
              </a:rPr>
            </a:br>
            <a:r>
              <a:rPr lang="en-US" sz="1400" b="0" i="0" dirty="0">
                <a:solidFill>
                  <a:srgbClr val="374151"/>
                </a:solidFill>
                <a:effectLst/>
                <a:latin typeface="Times New Roman" panose="02020603050405020304" pitchFamily="18" charset="0"/>
                <a:cs typeface="Times New Roman" panose="02020603050405020304" pitchFamily="18" charset="0"/>
              </a:rPr>
              <a:t>By following these rules, players can enjoy a fun and engaging game of Snakes and Ladders.</a:t>
            </a:r>
            <a:br>
              <a:rPr lang="en-US" sz="1400" b="0" i="0" dirty="0">
                <a:solidFill>
                  <a:srgbClr val="374151"/>
                </a:solidFill>
                <a:effectLst/>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2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F385E-660F-4C49-9006-004ED3FA927D}"/>
              </a:ext>
            </a:extLst>
          </p:cNvPr>
          <p:cNvSpPr>
            <a:spLocks noGrp="1"/>
          </p:cNvSpPr>
          <p:nvPr>
            <p:ph idx="1"/>
          </p:nvPr>
        </p:nvSpPr>
        <p:spPr>
          <a:xfrm>
            <a:off x="206881" y="0"/>
            <a:ext cx="11133667" cy="6383866"/>
          </a:xfrm>
        </p:spPr>
        <p:txBody>
          <a:bodyPr>
            <a:normAutofit fontScale="47500" lnSpcReduction="20000"/>
          </a:bodyPr>
          <a:lstStyle/>
          <a:p>
            <a:r>
              <a:rPr lang="en-US" sz="2900" b="1" dirty="0">
                <a:latin typeface="Times New Roman" panose="02020603050405020304" pitchFamily="18" charset="0"/>
                <a:cs typeface="Times New Roman" panose="02020603050405020304" pitchFamily="18" charset="0"/>
              </a:rPr>
              <a:t>User Interface</a:t>
            </a:r>
          </a:p>
          <a:p>
            <a:pPr algn="l"/>
            <a:r>
              <a:rPr lang="en-US" sz="2900" b="1" i="0" dirty="0">
                <a:solidFill>
                  <a:srgbClr val="374151"/>
                </a:solidFill>
                <a:effectLst/>
                <a:latin typeface="Times New Roman" panose="02020603050405020304" pitchFamily="18" charset="0"/>
                <a:cs typeface="Times New Roman" panose="02020603050405020304" pitchFamily="18" charset="0"/>
              </a:rPr>
              <a:t>Window Title:</a:t>
            </a:r>
            <a:r>
              <a:rPr lang="en-US" sz="2900" b="0" i="0" dirty="0">
                <a:solidFill>
                  <a:srgbClr val="374151"/>
                </a:solidFill>
                <a:effectLst/>
                <a:latin typeface="Times New Roman" panose="02020603050405020304" pitchFamily="18" charset="0"/>
                <a:cs typeface="Times New Roman" panose="02020603050405020304" pitchFamily="18" charset="0"/>
              </a:rPr>
              <a:t> Snakes and Ladders</a:t>
            </a:r>
          </a:p>
          <a:p>
            <a:pPr algn="l"/>
            <a:r>
              <a:rPr lang="en-US" sz="2900" b="1" i="0" dirty="0">
                <a:solidFill>
                  <a:srgbClr val="374151"/>
                </a:solidFill>
                <a:effectLst/>
                <a:latin typeface="Times New Roman" panose="02020603050405020304" pitchFamily="18" charset="0"/>
                <a:cs typeface="Times New Roman" panose="02020603050405020304" pitchFamily="18" charset="0"/>
              </a:rPr>
              <a:t>Menu Bar:</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File Menu:</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Save:</a:t>
            </a:r>
            <a:r>
              <a:rPr lang="en-US" sz="2900" b="0" i="0" dirty="0">
                <a:solidFill>
                  <a:srgbClr val="374151"/>
                </a:solidFill>
                <a:effectLst/>
                <a:latin typeface="Times New Roman" panose="02020603050405020304" pitchFamily="18" charset="0"/>
                <a:cs typeface="Times New Roman" panose="02020603050405020304" pitchFamily="18" charset="0"/>
              </a:rPr>
              <a:t> Saves the current game</a:t>
            </a: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Open:</a:t>
            </a:r>
            <a:r>
              <a:rPr lang="en-US" sz="2900" b="0" i="0" dirty="0">
                <a:solidFill>
                  <a:srgbClr val="374151"/>
                </a:solidFill>
                <a:effectLst/>
                <a:latin typeface="Times New Roman" panose="02020603050405020304" pitchFamily="18" charset="0"/>
                <a:cs typeface="Times New Roman" panose="02020603050405020304" pitchFamily="18" charset="0"/>
              </a:rPr>
              <a:t> Open the saved game</a:t>
            </a: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Close:</a:t>
            </a:r>
            <a:r>
              <a:rPr lang="en-US" sz="2900" b="0" i="0" dirty="0">
                <a:solidFill>
                  <a:srgbClr val="374151"/>
                </a:solidFill>
                <a:effectLst/>
                <a:latin typeface="Times New Roman" panose="02020603050405020304" pitchFamily="18" charset="0"/>
                <a:cs typeface="Times New Roman" panose="02020603050405020304" pitchFamily="18" charset="0"/>
              </a:rPr>
              <a:t> Closes the game window</a:t>
            </a: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Exit:</a:t>
            </a:r>
            <a:r>
              <a:rPr lang="en-US" sz="2900" b="0" i="0" dirty="0">
                <a:solidFill>
                  <a:srgbClr val="374151"/>
                </a:solidFill>
                <a:effectLst/>
                <a:latin typeface="Times New Roman" panose="02020603050405020304" pitchFamily="18" charset="0"/>
                <a:cs typeface="Times New Roman" panose="02020603050405020304" pitchFamily="18" charset="0"/>
              </a:rPr>
              <a:t> Exits the game</a:t>
            </a:r>
          </a:p>
          <a:p>
            <a:pPr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Help Menu:</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Basic Information:</a:t>
            </a:r>
            <a:r>
              <a:rPr lang="en-US" sz="2900" b="0" i="0" dirty="0">
                <a:solidFill>
                  <a:srgbClr val="374151"/>
                </a:solidFill>
                <a:effectLst/>
                <a:latin typeface="Times New Roman" panose="02020603050405020304" pitchFamily="18" charset="0"/>
                <a:cs typeface="Times New Roman" panose="02020603050405020304" pitchFamily="18" charset="0"/>
              </a:rPr>
              <a:t> Displays a message dialog with information about the game</a:t>
            </a: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Instruction Manual:</a:t>
            </a:r>
            <a:r>
              <a:rPr lang="en-US" sz="2900" b="0" i="0" dirty="0">
                <a:solidFill>
                  <a:srgbClr val="374151"/>
                </a:solidFill>
                <a:effectLst/>
                <a:latin typeface="Times New Roman" panose="02020603050405020304" pitchFamily="18" charset="0"/>
                <a:cs typeface="Times New Roman" panose="02020603050405020304" pitchFamily="18" charset="0"/>
              </a:rPr>
              <a:t> Displays a message dialog with instructions on how to play the game</a:t>
            </a:r>
          </a:p>
          <a:p>
            <a:pPr marL="742950" lvl="1" indent="-28575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FAQ:</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l">
              <a:buFont typeface="Arial" panose="020B0604020202020204" pitchFamily="34" charset="0"/>
              <a:buChar char="•"/>
            </a:pPr>
            <a:r>
              <a:rPr lang="en-US" sz="2900" b="1" i="0" dirty="0" err="1">
                <a:solidFill>
                  <a:srgbClr val="374151"/>
                </a:solidFill>
                <a:effectLst/>
                <a:latin typeface="Times New Roman" panose="02020603050405020304" pitchFamily="18" charset="0"/>
                <a:cs typeface="Times New Roman" panose="02020603050405020304" pitchFamily="18" charset="0"/>
              </a:rPr>
              <a:t>qwaaerreGet</a:t>
            </a:r>
            <a:r>
              <a:rPr lang="en-US" sz="2900" b="1" i="0" dirty="0">
                <a:solidFill>
                  <a:srgbClr val="374151"/>
                </a:solidFill>
                <a:effectLst/>
                <a:latin typeface="Times New Roman" panose="02020603050405020304" pitchFamily="18" charset="0"/>
                <a:cs typeface="Times New Roman" panose="02020603050405020304" pitchFamily="18" charset="0"/>
              </a:rPr>
              <a:t> Started:</a:t>
            </a:r>
            <a:r>
              <a:rPr lang="en-US" sz="2900" b="0" i="0" dirty="0">
                <a:solidFill>
                  <a:srgbClr val="374151"/>
                </a:solidFill>
                <a:effectLst/>
                <a:latin typeface="Times New Roman" panose="02020603050405020304" pitchFamily="18" charset="0"/>
                <a:cs typeface="Times New Roman" panose="02020603050405020304" pitchFamily="18" charset="0"/>
              </a:rPr>
              <a:t> Displays a message dialog with a "Get Started" message</a:t>
            </a:r>
          </a:p>
          <a:p>
            <a:pPr marL="1143000" lvl="2" indent="-228600" algn="l">
              <a:buFont typeface="Arial" panose="020B0604020202020204" pitchFamily="34" charset="0"/>
              <a:buChar char="•"/>
            </a:pPr>
            <a:r>
              <a:rPr lang="en-US" sz="2900" b="1" i="0" dirty="0">
                <a:solidFill>
                  <a:srgbClr val="374151"/>
                </a:solidFill>
                <a:effectLst/>
                <a:latin typeface="Times New Roman" panose="02020603050405020304" pitchFamily="18" charset="0"/>
                <a:cs typeface="Times New Roman" panose="02020603050405020304" pitchFamily="18" charset="0"/>
              </a:rPr>
              <a:t>Documentation:</a:t>
            </a:r>
            <a:r>
              <a:rPr lang="en-US" sz="2900" b="0" i="0" dirty="0">
                <a:solidFill>
                  <a:srgbClr val="374151"/>
                </a:solidFill>
                <a:effectLst/>
                <a:latin typeface="Times New Roman" panose="02020603050405020304" pitchFamily="18" charset="0"/>
                <a:cs typeface="Times New Roman" panose="02020603050405020304" pitchFamily="18" charset="0"/>
              </a:rPr>
              <a:t> Displays a message dialog with a "Documentation" message</a:t>
            </a:r>
          </a:p>
          <a:p>
            <a:pPr algn="l"/>
            <a:r>
              <a:rPr lang="en-US" sz="2900" b="1" i="0" dirty="0">
                <a:solidFill>
                  <a:srgbClr val="374151"/>
                </a:solidFill>
                <a:effectLst/>
                <a:latin typeface="Times New Roman" panose="02020603050405020304" pitchFamily="18" charset="0"/>
                <a:cs typeface="Times New Roman" panose="02020603050405020304" pitchFamily="18" charset="0"/>
              </a:rPr>
              <a:t>Game Board:</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0" i="0" dirty="0">
                <a:solidFill>
                  <a:srgbClr val="374151"/>
                </a:solidFill>
                <a:effectLst/>
                <a:latin typeface="Times New Roman" panose="02020603050405020304" pitchFamily="18" charset="0"/>
                <a:cs typeface="Times New Roman" panose="02020603050405020304" pitchFamily="18" charset="0"/>
              </a:rPr>
              <a:t>The game board is a 10x10 grid with numbered squares from 1 to 100.</a:t>
            </a:r>
          </a:p>
          <a:p>
            <a:pPr algn="l">
              <a:buFont typeface="Arial" panose="020B0604020202020204" pitchFamily="34" charset="0"/>
              <a:buChar char="•"/>
            </a:pPr>
            <a:r>
              <a:rPr lang="en-US" sz="2900" b="0" i="0" dirty="0">
                <a:solidFill>
                  <a:srgbClr val="374151"/>
                </a:solidFill>
                <a:effectLst/>
                <a:latin typeface="Times New Roman" panose="02020603050405020304" pitchFamily="18" charset="0"/>
                <a:cs typeface="Times New Roman" panose="02020603050405020304" pitchFamily="18" charset="0"/>
              </a:rPr>
              <a:t>The board is divided into rows and columns, with each square representing a position on the board.</a:t>
            </a:r>
          </a:p>
          <a:p>
            <a:pPr algn="l">
              <a:buFont typeface="Arial" panose="020B0604020202020204" pitchFamily="34" charset="0"/>
              <a:buChar char="•"/>
            </a:pPr>
            <a:r>
              <a:rPr lang="en-US" sz="2900" b="0" i="0" dirty="0">
                <a:solidFill>
                  <a:srgbClr val="374151"/>
                </a:solidFill>
                <a:effectLst/>
                <a:latin typeface="Times New Roman" panose="02020603050405020304" pitchFamily="18" charset="0"/>
                <a:cs typeface="Times New Roman" panose="02020603050405020304" pitchFamily="18" charset="0"/>
              </a:rPr>
              <a:t>The squares are numbered from 1 to 100, with the bottom-left square being 1 and the top-left square being 100.</a:t>
            </a:r>
          </a:p>
          <a:p>
            <a:pPr algn="l"/>
            <a:r>
              <a:rPr lang="en-US" sz="2900" b="1" i="0" dirty="0">
                <a:solidFill>
                  <a:srgbClr val="374151"/>
                </a:solidFill>
                <a:effectLst/>
                <a:latin typeface="Times New Roman" panose="02020603050405020304" pitchFamily="18" charset="0"/>
                <a:cs typeface="Times New Roman" panose="02020603050405020304" pitchFamily="18" charset="0"/>
              </a:rPr>
              <a:t>Player Tokens:</a:t>
            </a:r>
            <a:endParaRPr lang="en-US" sz="29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b="0" i="0" dirty="0">
                <a:solidFill>
                  <a:srgbClr val="374151"/>
                </a:solidFill>
                <a:effectLst/>
                <a:latin typeface="Times New Roman" panose="02020603050405020304" pitchFamily="18" charset="0"/>
                <a:cs typeface="Times New Roman" panose="02020603050405020304" pitchFamily="18" charset="0"/>
              </a:rPr>
              <a:t>There are four player tokens, each represented by a different color (green, yellow, red, and purple).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73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EC674-646D-4642-8F31-30EBDE4C628D}"/>
              </a:ext>
            </a:extLst>
          </p:cNvPr>
          <p:cNvSpPr>
            <a:spLocks noGrp="1"/>
          </p:cNvSpPr>
          <p:nvPr>
            <p:ph idx="1"/>
          </p:nvPr>
        </p:nvSpPr>
        <p:spPr>
          <a:xfrm>
            <a:off x="838200" y="245533"/>
            <a:ext cx="10515600" cy="5931430"/>
          </a:xfrm>
        </p:spPr>
        <p:txBody>
          <a:bodyPr>
            <a:normAutofit fontScale="55000" lnSpcReduction="20000"/>
          </a:bodyPr>
          <a:lstStyle/>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Each token is displayed as a small icon on the game board.</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The tokens are initially placed at the starting position (outside the game board).</a:t>
            </a:r>
          </a:p>
          <a:p>
            <a:pPr algn="l"/>
            <a:r>
              <a:rPr lang="en-US" sz="2600" b="1" i="0" dirty="0">
                <a:solidFill>
                  <a:srgbClr val="374151"/>
                </a:solidFill>
                <a:effectLst/>
                <a:latin typeface="Times New Roman" panose="02020603050405020304" pitchFamily="18" charset="0"/>
                <a:cs typeface="Times New Roman" panose="02020603050405020304" pitchFamily="18" charset="0"/>
              </a:rPr>
              <a:t>Dice Button:</a:t>
            </a: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The dice button is located at the bottom-right corner of the game window.</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Clicking the dice button once rolls a virtual dice and displays the result in a text area next to the button.</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The result of the dice roll determines how many squares the current player can move their token.</a:t>
            </a:r>
          </a:p>
          <a:p>
            <a:pPr algn="l"/>
            <a:r>
              <a:rPr lang="en-US" sz="2600" b="1" i="0" dirty="0">
                <a:solidFill>
                  <a:srgbClr val="374151"/>
                </a:solidFill>
                <a:effectLst/>
                <a:latin typeface="Times New Roman" panose="02020603050405020304" pitchFamily="18" charset="0"/>
                <a:cs typeface="Times New Roman" panose="02020603050405020304" pitchFamily="18" charset="0"/>
              </a:rPr>
              <a:t>Player Movement:</a:t>
            </a: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When a player clicks the dice button, their token is moved, corresponding to the number of squares on the board.</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If a player lands on a bottom of a ladder, they are moved to the top of the ladder.</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If a player lands on a head of a snake, they are moved to the tail of the snake.</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Players can only move their token when it is their turn.</a:t>
            </a:r>
          </a:p>
          <a:p>
            <a:pPr algn="l">
              <a:buFont typeface="Arial" panose="020B0604020202020204" pitchFamily="34" charset="0"/>
              <a:buChar char="•"/>
            </a:pPr>
            <a:r>
              <a:rPr lang="en-US" sz="2600" b="1" i="0" dirty="0">
                <a:solidFill>
                  <a:srgbClr val="374151"/>
                </a:solidFill>
                <a:effectLst/>
                <a:latin typeface="Times New Roman" panose="02020603050405020304" pitchFamily="18" charset="0"/>
                <a:cs typeface="Times New Roman" panose="02020603050405020304" pitchFamily="18" charset="0"/>
              </a:rPr>
              <a:t>Note</a:t>
            </a:r>
            <a:r>
              <a:rPr lang="en-US" sz="2600" b="1" dirty="0">
                <a:solidFill>
                  <a:srgbClr val="374151"/>
                </a:solidFill>
                <a:latin typeface="Times New Roman" panose="02020603050405020304" pitchFamily="18" charset="0"/>
                <a:cs typeface="Times New Roman" panose="02020603050405020304" pitchFamily="18" charset="0"/>
              </a:rPr>
              <a:t>: (</a:t>
            </a:r>
            <a:r>
              <a:rPr lang="en-US" sz="2600" dirty="0">
                <a:solidFill>
                  <a:srgbClr val="374151"/>
                </a:solidFill>
                <a:latin typeface="Times New Roman" panose="02020603050405020304" pitchFamily="18" charset="0"/>
                <a:cs typeface="Times New Roman" panose="02020603050405020304" pitchFamily="18" charset="0"/>
              </a:rPr>
              <a:t>Here we have represented snakes with circle and ladders with squares. For the snakes, heads are represented by concentric circle  and tail by single circle with different colors &amp; for the ladders, tops are represented by square within a square and bottom by a single square with different colors.)</a:t>
            </a:r>
            <a:endParaRPr lang="en-US" sz="2600" b="1" i="0" dirty="0">
              <a:solidFill>
                <a:srgbClr val="374151"/>
              </a:solidFill>
              <a:effectLst/>
              <a:latin typeface="Times New Roman" panose="02020603050405020304" pitchFamily="18" charset="0"/>
              <a:cs typeface="Times New Roman" panose="02020603050405020304" pitchFamily="18" charset="0"/>
            </a:endParaRPr>
          </a:p>
          <a:p>
            <a:pPr algn="l"/>
            <a:r>
              <a:rPr lang="en-US" sz="2600" b="1" i="0" dirty="0">
                <a:solidFill>
                  <a:srgbClr val="374151"/>
                </a:solidFill>
                <a:effectLst/>
                <a:latin typeface="Times New Roman" panose="02020603050405020304" pitchFamily="18" charset="0"/>
                <a:cs typeface="Times New Roman" panose="02020603050405020304" pitchFamily="18" charset="0"/>
              </a:rPr>
              <a:t>Turn Indicator:</a:t>
            </a:r>
            <a:endParaRPr lang="en-US" sz="26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The game keeps track of whose turn it is, and the corresponding player token is highlighted on the board.</a:t>
            </a:r>
          </a:p>
          <a:p>
            <a:pPr algn="l">
              <a:buFont typeface="Arial" panose="020B0604020202020204" pitchFamily="34" charset="0"/>
              <a:buChar char="•"/>
            </a:pPr>
            <a:r>
              <a:rPr lang="en-US" sz="2600" b="0" i="0" dirty="0">
                <a:solidFill>
                  <a:srgbClr val="374151"/>
                </a:solidFill>
                <a:effectLst/>
                <a:latin typeface="Times New Roman" panose="02020603050405020304" pitchFamily="18" charset="0"/>
                <a:cs typeface="Times New Roman" panose="02020603050405020304" pitchFamily="18" charset="0"/>
              </a:rPr>
              <a:t>The turn indicator is not explicitly displayed, but the highlighted token indicates whose turn it is.</a:t>
            </a:r>
          </a:p>
          <a:p>
            <a:pPr marL="0" indent="0">
              <a:buNone/>
            </a:pPr>
            <a:endParaRPr lang="en-US" dirty="0"/>
          </a:p>
        </p:txBody>
      </p:sp>
    </p:spTree>
    <p:extLst>
      <p:ext uri="{BB962C8B-B14F-4D97-AF65-F5344CB8AC3E}">
        <p14:creationId xmlns:p14="http://schemas.microsoft.com/office/powerpoint/2010/main" val="229145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447DE4-3CF3-4BEC-8524-604BD684BDA5}"/>
              </a:ext>
            </a:extLst>
          </p:cNvPr>
          <p:cNvSpPr>
            <a:spLocks noGrp="1"/>
          </p:cNvSpPr>
          <p:nvPr>
            <p:ph idx="1"/>
          </p:nvPr>
        </p:nvSpPr>
        <p:spPr>
          <a:xfrm>
            <a:off x="838200" y="220133"/>
            <a:ext cx="10515600" cy="5956830"/>
          </a:xfrm>
        </p:spPr>
        <p:txBody>
          <a:bodyPr>
            <a:normAutofit fontScale="92500" lnSpcReduction="20000"/>
          </a:bodyPr>
          <a:lstStyle/>
          <a:p>
            <a:pPr algn="l"/>
            <a:r>
              <a:rPr lang="en-US" sz="1800" b="1" i="0" dirty="0">
                <a:solidFill>
                  <a:srgbClr val="374151"/>
                </a:solidFill>
                <a:effectLst/>
                <a:latin typeface="Times New Roman" panose="02020603050405020304" pitchFamily="18" charset="0"/>
                <a:cs typeface="Times New Roman" panose="02020603050405020304" pitchFamily="18" charset="0"/>
              </a:rPr>
              <a:t>Gameplay:</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game starts with all players at the starting position.</a:t>
            </a:r>
          </a:p>
          <a:p>
            <a:pPr algn="l">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Players take turns rolling the dice and moving their token the corresponding number of squares.</a:t>
            </a:r>
          </a:p>
          <a:p>
            <a:pPr algn="l">
              <a:buFont typeface="Arial" panose="020B0604020202020204" pitchFamily="34" charset="0"/>
              <a:buChar char="•"/>
            </a:pPr>
            <a:r>
              <a:rPr lang="en-US" sz="1800" b="0" i="0" dirty="0">
                <a:solidFill>
                  <a:srgbClr val="374151"/>
                </a:solidFill>
                <a:effectLst/>
                <a:latin typeface="Times New Roman" panose="02020603050405020304" pitchFamily="18" charset="0"/>
                <a:cs typeface="Times New Roman" panose="02020603050405020304" pitchFamily="18" charset="0"/>
              </a:rPr>
              <a:t>The first player to reach the final square (square 100) wins the game.</a:t>
            </a:r>
          </a:p>
          <a:p>
            <a:pPr algn="l">
              <a:buFont typeface="Arial" panose="020B0604020202020204" pitchFamily="34" charset="0"/>
              <a:buChar char="•"/>
            </a:pPr>
            <a:r>
              <a:rPr lang="en-US" sz="1800" b="1" dirty="0">
                <a:solidFill>
                  <a:srgbClr val="374151"/>
                </a:solidFill>
                <a:latin typeface="Times New Roman" panose="02020603050405020304" pitchFamily="18" charset="0"/>
                <a:cs typeface="Times New Roman" panose="02020603050405020304" pitchFamily="18" charset="0"/>
              </a:rPr>
              <a:t>Ending the game</a:t>
            </a:r>
            <a:endParaRPr lang="en-US" sz="1800"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dirty="0">
                <a:solidFill>
                  <a:srgbClr val="374151"/>
                </a:solidFill>
                <a:latin typeface="Times New Roman" panose="02020603050405020304" pitchFamily="18" charset="0"/>
                <a:cs typeface="Times New Roman" panose="02020603050405020304" pitchFamily="18" charset="0"/>
              </a:rPr>
              <a:t>The game ends automatically when a player reaches or passes square 100. A message will be displayed announcing the winner. To play again, you can restart the application and enter new player names.</a:t>
            </a:r>
          </a:p>
          <a:p>
            <a:pPr algn="l">
              <a:buFont typeface="Arial" panose="020B0604020202020204" pitchFamily="34" charset="0"/>
              <a:buChar char="•"/>
            </a:pPr>
            <a:r>
              <a:rPr lang="en-US" sz="1800" b="1" dirty="0">
                <a:solidFill>
                  <a:srgbClr val="374151"/>
                </a:solidFill>
                <a:latin typeface="Times New Roman" panose="02020603050405020304" pitchFamily="18" charset="0"/>
                <a:cs typeface="Times New Roman" panose="02020603050405020304" pitchFamily="18" charset="0"/>
              </a:rPr>
              <a:t>Database connectivity</a:t>
            </a:r>
          </a:p>
          <a:p>
            <a:r>
              <a:rPr lang="en-US" sz="1800" b="0" i="0" dirty="0">
                <a:solidFill>
                  <a:srgbClr val="374151"/>
                </a:solidFill>
                <a:effectLst/>
                <a:latin typeface="Times New Roman" panose="02020603050405020304" pitchFamily="18" charset="0"/>
                <a:cs typeface="Times New Roman" panose="02020603050405020304" pitchFamily="18" charset="0"/>
              </a:rPr>
              <a:t>The code connects to a MySQL database named "userinfo" using the JDBC driver.</a:t>
            </a:r>
            <a:endParaRPr lang="en-US" sz="1800" b="1"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solidFill>
                  <a:srgbClr val="374151"/>
                </a:solidFill>
                <a:effectLst/>
                <a:latin typeface="Times New Roman" panose="02020603050405020304" pitchFamily="18" charset="0"/>
                <a:cs typeface="Times New Roman" panose="02020603050405020304" pitchFamily="18" charset="0"/>
              </a:rPr>
              <a:t>We have connected the database to the currentwindow where the name and the password of the player is stored in the database called userinfo.</a:t>
            </a:r>
          </a:p>
          <a:p>
            <a:pPr algn="l">
              <a:buFont typeface="Arial" panose="020B0604020202020204" pitchFamily="34" charset="0"/>
              <a:buChar char="•"/>
            </a:pPr>
            <a:r>
              <a:rPr lang="en-US" sz="1800" dirty="0">
                <a:solidFill>
                  <a:srgbClr val="374151"/>
                </a:solidFill>
                <a:latin typeface="Times New Roman" panose="02020603050405020304" pitchFamily="18" charset="0"/>
                <a:cs typeface="Times New Roman" panose="02020603050405020304" pitchFamily="18" charset="0"/>
              </a:rPr>
              <a:t>Upon encountering an error while connecting to database it will print the message and show the error as well with the help of try and catch method.</a:t>
            </a:r>
          </a:p>
          <a:p>
            <a:r>
              <a:rPr lang="en-US" sz="1800" b="0" i="0" dirty="0">
                <a:solidFill>
                  <a:srgbClr val="374151"/>
                </a:solidFill>
                <a:effectLst/>
                <a:latin typeface="Times New Roman" panose="02020603050405020304" pitchFamily="18" charset="0"/>
                <a:cs typeface="Times New Roman" panose="02020603050405020304" pitchFamily="18" charset="0"/>
              </a:rPr>
              <a:t>The database contains a table named "usertable" with columns "Name" and "Password" to store user information.</a:t>
            </a:r>
            <a:endParaRPr lang="en-US" sz="1800" dirty="0">
              <a:solidFill>
                <a:srgbClr val="37415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dirty="0">
                <a:solidFill>
                  <a:srgbClr val="374151"/>
                </a:solidFill>
                <a:latin typeface="Times New Roman" panose="02020603050405020304" pitchFamily="18" charset="0"/>
                <a:cs typeface="Times New Roman" panose="02020603050405020304" pitchFamily="18" charset="0"/>
              </a:rPr>
              <a:t>While inserting data's into database usertable, if we find any exceptions we can know what the exceptions are and overcome it with the help of try and catch method.  </a:t>
            </a:r>
            <a:endParaRPr lang="en-US" sz="1800" dirty="0"/>
          </a:p>
        </p:txBody>
      </p:sp>
    </p:spTree>
    <p:extLst>
      <p:ext uri="{BB962C8B-B14F-4D97-AF65-F5344CB8AC3E}">
        <p14:creationId xmlns:p14="http://schemas.microsoft.com/office/powerpoint/2010/main" val="37036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3B09D-E6A3-4D85-B16B-97A82FB5D2DC}"/>
              </a:ext>
            </a:extLst>
          </p:cNvPr>
          <p:cNvSpPr>
            <a:spLocks noGrp="1"/>
          </p:cNvSpPr>
          <p:nvPr>
            <p:ph idx="1"/>
          </p:nvPr>
        </p:nvSpPr>
        <p:spPr>
          <a:xfrm>
            <a:off x="838200" y="177800"/>
            <a:ext cx="10515600" cy="5999163"/>
          </a:xfrm>
        </p:spPr>
        <p:txBody>
          <a:bodyPr>
            <a:normAutofit fontScale="92500" lnSpcReduction="10000"/>
          </a:bodyPr>
          <a:lstStyle/>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Troubleshooting</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If the user encounters a "Connection refused" error, check the database connectivity and ensure that the correct credentials are used.</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If the user encounters issues with player movement or game functionality, ensure that the code is running without any errors and that the game board is displayed correctly.</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If the user encounters issues with the login/sign-in feature, ensure that the username and password are entered correctly and that the database contains the user information.</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Running the Program</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To run the program, compile and execute the Java code using an IDE or the command line.</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Ensure that the required dependencies and libraries are included in the project.</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Error Messages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code might output error messages when encountering issues, such as database connection errors or exceptions.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error messages provide information about the underlying issues and suggest possible solutions.</a:t>
            </a:r>
            <a:endParaRPr lang="en-US" sz="1800" b="1"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Error Messages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code might output error messages when encountering issues, such as database connection errors or exceptions</a:t>
            </a:r>
            <a:r>
              <a:rPr lang="en-US" sz="2800" b="0" i="0" dirty="0">
                <a:solidFill>
                  <a:srgbClr val="374151"/>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91672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CB6B0-FC48-442D-BAF9-B17B58769C6D}"/>
              </a:ext>
            </a:extLst>
          </p:cNvPr>
          <p:cNvSpPr>
            <a:spLocks noGrp="1"/>
          </p:cNvSpPr>
          <p:nvPr>
            <p:ph idx="1"/>
          </p:nvPr>
        </p:nvSpPr>
        <p:spPr>
          <a:xfrm>
            <a:off x="838200" y="118533"/>
            <a:ext cx="10515600" cy="6058430"/>
          </a:xfrm>
        </p:spPr>
        <p:txBody>
          <a:bodyPr/>
          <a:lstStyle/>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error messages provide information about the underlying issues and suggest possible solutions.</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Best Practices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Test the game thoroughly before deploying it.</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Use version control to manage the code and track changes.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Follow coding standards and best practices for Java and database programming.</a:t>
            </a:r>
          </a:p>
          <a:p>
            <a:pPr marL="0" indent="0" algn="l">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Conclusion</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provided Java code is a GUI implementation of the Snakes and Ladders game with a login/sign-in feature.</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The code uses Java, AWT, Swing, JDBC, and MySQL database to provide a seamless user experience.</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By following the manual and best practices, users can ensure that the game runs smoothly and without any issues.</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45513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121</TotalTime>
  <Words>1407</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SNAKE &amp; LADDER GAME</vt:lpstr>
      <vt:lpstr>PowerPoint Presentation</vt:lpstr>
      <vt:lpstr> Rules to play the game  Getting Started Each player places their token on the starting square, usually labeled '1.’ Players take turns rolling a single die.  Rolling the Die On a player's turn, they roll the die and move their token forward the number of squares indicated by the die.  Ladders If a player's token lands on a square with the base of a ladder, they move their token to the top of the ladder.  Snakes If a player's token lands on the head of a snake, they move their token to the tail of the snake.  Winning the Game The first player to reach the final square, typically 100, wins the game.  Players must roll the exact number needed to land on the final square. If they roll a number that would move them past the final square, they do not move.  Additional Rules Some variations of the game include additional rules, such as getting an extra turn for rolling a six.  Some versions may have different layouts or special squares with unique instructions.  By following these rules, players can enjoy a fun and engaging game of Snakes and Ladders.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&amp; LADDER GAME</dc:title>
  <dc:creator>Ngawang</dc:creator>
  <cp:lastModifiedBy>Chetan Timsina</cp:lastModifiedBy>
  <cp:revision>2</cp:revision>
  <dcterms:created xsi:type="dcterms:W3CDTF">2024-05-24T15:06:49Z</dcterms:created>
  <dcterms:modified xsi:type="dcterms:W3CDTF">2024-05-26T15:11:52Z</dcterms:modified>
</cp:coreProperties>
</file>