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4"/>
  </p:normalViewPr>
  <p:slideViewPr>
    <p:cSldViewPr snapToGrid="0" snapToObjects="1">
      <p:cViewPr>
        <p:scale>
          <a:sx n="97" d="100"/>
          <a:sy n="97" d="100"/>
        </p:scale>
        <p:origin x="116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D2D87AC-3FBD-7145-8201-4A3C88FF0BB4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C9449B7-A39F-C543-B993-692906122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87AC-3FBD-7145-8201-4A3C88FF0BB4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49B7-A39F-C543-B993-692906122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87AC-3FBD-7145-8201-4A3C88FF0BB4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49B7-A39F-C543-B993-692906122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87AC-3FBD-7145-8201-4A3C88FF0BB4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49B7-A39F-C543-B993-692906122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87AC-3FBD-7145-8201-4A3C88FF0BB4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49B7-A39F-C543-B993-692906122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87AC-3FBD-7145-8201-4A3C88FF0BB4}" type="datetimeFigureOut">
              <a:rPr lang="en-US" smtClean="0"/>
              <a:t>2/3/20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49B7-A39F-C543-B993-692906122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87AC-3FBD-7145-8201-4A3C88FF0BB4}" type="datetimeFigureOut">
              <a:rPr lang="en-US" smtClean="0"/>
              <a:t>2/3/20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49B7-A39F-C543-B993-692906122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D2D87AC-3FBD-7145-8201-4A3C88FF0BB4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49B7-A39F-C543-B993-692906122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D2D87AC-3FBD-7145-8201-4A3C88FF0BB4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49B7-A39F-C543-B993-692906122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87AC-3FBD-7145-8201-4A3C88FF0BB4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49B7-A39F-C543-B993-692906122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87AC-3FBD-7145-8201-4A3C88FF0BB4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49B7-A39F-C543-B993-692906122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87AC-3FBD-7145-8201-4A3C88FF0BB4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49B7-A39F-C543-B993-692906122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87AC-3FBD-7145-8201-4A3C88FF0BB4}" type="datetimeFigureOut">
              <a:rPr lang="en-US" smtClean="0"/>
              <a:t>2/3/20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49B7-A39F-C543-B993-692906122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87AC-3FBD-7145-8201-4A3C88FF0BB4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49B7-A39F-C543-B993-692906122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87AC-3FBD-7145-8201-4A3C88FF0BB4}" type="datetimeFigureOut">
              <a:rPr lang="en-US" smtClean="0"/>
              <a:t>2/3/20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49B7-A39F-C543-B993-692906122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87AC-3FBD-7145-8201-4A3C88FF0BB4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49B7-A39F-C543-B993-692906122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87AC-3FBD-7145-8201-4A3C88FF0BB4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49B7-A39F-C543-B993-692906122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D2D87AC-3FBD-7145-8201-4A3C88FF0BB4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C9449B7-A39F-C543-B993-69290612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8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ta.torontopolice.on.ca/datasets/neighbourhood-crime-rates-boundary-file-/data?geometry=-81.356%2C43.368%2C-77.401%2C44.063&amp;selectedAttribute=TheftOver_Rate_2018" TargetMode="External"/><Relationship Id="rId3" Type="http://schemas.openxmlformats.org/officeDocument/2006/relationships/hyperlink" Target="https://open.toronto.ca/catalogue/?sort=last_refreshed%20des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Determining best part of Toronto to migrate 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HARJIT GAKHAL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03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were not as accurate as I would’ve liked</a:t>
            </a:r>
          </a:p>
          <a:p>
            <a:r>
              <a:rPr lang="en-US" dirty="0" smtClean="0"/>
              <a:t>Opportunity to improve model with no features, </a:t>
            </a:r>
            <a:r>
              <a:rPr lang="en-US" dirty="0" err="1" smtClean="0"/>
              <a:t>e.g</a:t>
            </a:r>
            <a:r>
              <a:rPr lang="en-US" dirty="0" smtClean="0"/>
              <a:t> Transit Score</a:t>
            </a:r>
          </a:p>
          <a:p>
            <a:r>
              <a:rPr lang="en-US" dirty="0" smtClean="0"/>
              <a:t>Crime rates are common in all areas and not as significant on house prices as previously imagined.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5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analyzing neighborhoods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4400">
              <a:buClrTx/>
              <a:buSzTx/>
            </a:pPr>
            <a:r>
              <a:rPr lang="en-US" dirty="0" smtClean="0"/>
              <a:t>Determine which factors are most influential to area value</a:t>
            </a:r>
          </a:p>
          <a:p>
            <a:pPr defTabSz="914400">
              <a:buClrTx/>
              <a:buSzTx/>
            </a:pPr>
            <a:r>
              <a:rPr lang="en-US" dirty="0" smtClean="0"/>
              <a:t>Determine what factors people look for when buying houses </a:t>
            </a:r>
          </a:p>
          <a:p>
            <a:pPr defTabSz="914400">
              <a:buClrTx/>
              <a:buSzTx/>
            </a:pPr>
            <a:r>
              <a:rPr lang="en-US" dirty="0" smtClean="0"/>
              <a:t>Determine the best value for money</a:t>
            </a:r>
          </a:p>
          <a:p>
            <a:pPr defTabSz="914400">
              <a:buClrTx/>
              <a:buSzTx/>
            </a:pPr>
            <a:r>
              <a:rPr lang="en-US" dirty="0" smtClean="0"/>
              <a:t>Track changes over time </a:t>
            </a:r>
          </a:p>
          <a:p>
            <a:pPr defTabSz="914400">
              <a:buClrTx/>
              <a:buSzTx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9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and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Toronto crime rate data obtained from the </a:t>
            </a:r>
            <a:r>
              <a:rPr lang="en-US" dirty="0" smtClean="0">
                <a:hlinkClick r:id="rId2"/>
              </a:rPr>
              <a:t>Toronto crime portal</a:t>
            </a:r>
            <a:endParaRPr lang="en-US" dirty="0" smtClean="0"/>
          </a:p>
          <a:p>
            <a:r>
              <a:rPr lang="en-US" dirty="0" smtClean="0"/>
              <a:t>Rest of data such as Education, sourced from the </a:t>
            </a:r>
            <a:r>
              <a:rPr lang="en-US" dirty="0" smtClean="0">
                <a:hlinkClick r:id="rId3"/>
              </a:rPr>
              <a:t>Toronto Open Data Catalogue </a:t>
            </a:r>
            <a:endParaRPr lang="en-US" dirty="0" smtClean="0"/>
          </a:p>
          <a:p>
            <a:r>
              <a:rPr lang="en-US" dirty="0" smtClean="0"/>
              <a:t>I had 140 rows and 23 columns in my dataset, and 22 features as one of the columns was the list of neighborhoods.</a:t>
            </a:r>
          </a:p>
          <a:p>
            <a:r>
              <a:rPr lang="en-US" dirty="0" smtClean="0"/>
              <a:t>Similar columns were dropped, and rates are in regard to population so accurate representations.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703" y="973668"/>
            <a:ext cx="9480331" cy="706964"/>
          </a:xfrm>
        </p:spPr>
        <p:txBody>
          <a:bodyPr/>
          <a:lstStyle/>
          <a:p>
            <a:r>
              <a:rPr lang="en-US" dirty="0" smtClean="0"/>
              <a:t>Used Regression plots to visualize patterns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417" y="2754058"/>
            <a:ext cx="3847186" cy="25876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470" y="2754058"/>
            <a:ext cx="3823793" cy="25294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4058"/>
            <a:ext cx="3947550" cy="26268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3826" y="5565913"/>
            <a:ext cx="11396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see a strong positive correlation between Neighborhood Equity Score and Debt risk score and a strong negative correlation between Debt risk score and Social assistance recipients.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102229" cy="706964"/>
          </a:xfrm>
        </p:spPr>
        <p:txBody>
          <a:bodyPr/>
          <a:lstStyle/>
          <a:p>
            <a:r>
              <a:rPr lang="en-US" dirty="0" smtClean="0"/>
              <a:t>Using Box Plots to look </a:t>
            </a:r>
            <a:r>
              <a:rPr lang="en-US" smtClean="0"/>
              <a:t>at spread of data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" y="2832652"/>
            <a:ext cx="3591339" cy="2256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104" y="2789834"/>
            <a:ext cx="3922091" cy="22991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985" y="2789834"/>
            <a:ext cx="3642827" cy="23147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6348" y="5380383"/>
            <a:ext cx="10773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we can see that majority of neighborhoods have a Debt Risk score of 700 + which is considered good, and we also see the break and enter rate is positively skewed indicating crime rates are only very high in some neighborhoods.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2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625" y="973668"/>
            <a:ext cx="10442714" cy="706964"/>
          </a:xfrm>
        </p:spPr>
        <p:txBody>
          <a:bodyPr/>
          <a:lstStyle/>
          <a:p>
            <a:r>
              <a:rPr lang="en-US" dirty="0" smtClean="0"/>
              <a:t>Linear regression models using single features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3113"/>
            <a:ext cx="3632341" cy="23067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9" y="2305878"/>
            <a:ext cx="3530600" cy="2125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625009"/>
            <a:ext cx="3632341" cy="22329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9" y="4519844"/>
            <a:ext cx="3439938" cy="233815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75652" y="3445565"/>
            <a:ext cx="398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 can see that the Single feature linear models are not very accurate at predicting house prices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39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982959" cy="706964"/>
          </a:xfrm>
        </p:spPr>
        <p:txBody>
          <a:bodyPr/>
          <a:lstStyle/>
          <a:p>
            <a:r>
              <a:rPr lang="en-US" dirty="0" smtClean="0"/>
              <a:t>Linear regression using </a:t>
            </a:r>
            <a:r>
              <a:rPr lang="en-US" smtClean="0"/>
              <a:t>multiple features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89452"/>
            <a:ext cx="5327382" cy="3668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861" y="3189452"/>
            <a:ext cx="5261112" cy="36685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9026" y="2266122"/>
            <a:ext cx="11489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graph on the left uses the 4 features College applicants, Debt risk score, Neighborhood Equity score, and social assistance recipients. The graph on the right only used University applicants and Debt risk score.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77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Models not accurate so decided to look manually and pay attention to features, and make recommendations based on these.</a:t>
            </a:r>
          </a:p>
          <a:p>
            <a:r>
              <a:rPr lang="en-US" dirty="0" smtClean="0"/>
              <a:t>Split data up based on house prices </a:t>
            </a:r>
          </a:p>
          <a:p>
            <a:pPr lvl="1"/>
            <a:r>
              <a:rPr lang="en-GB" dirty="0"/>
              <a:t>Up to $400,000</a:t>
            </a:r>
          </a:p>
          <a:p>
            <a:pPr lvl="1"/>
            <a:r>
              <a:rPr lang="en-GB" dirty="0"/>
              <a:t>$400,000 - $500,000</a:t>
            </a:r>
          </a:p>
          <a:p>
            <a:pPr lvl="1"/>
            <a:r>
              <a:rPr lang="en-GB" dirty="0"/>
              <a:t>$500,000 - $600,000</a:t>
            </a:r>
          </a:p>
          <a:p>
            <a:pPr lvl="1"/>
            <a:r>
              <a:rPr lang="en-GB" dirty="0"/>
              <a:t>$600,000 - $900,000</a:t>
            </a:r>
          </a:p>
          <a:p>
            <a:pPr lvl="1"/>
            <a:r>
              <a:rPr lang="en-GB" dirty="0"/>
              <a:t>$900,000 - $1,200,000</a:t>
            </a:r>
          </a:p>
          <a:p>
            <a:pPr lvl="1"/>
            <a:r>
              <a:rPr lang="en-GB" dirty="0"/>
              <a:t>$1,200,000 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9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79282"/>
              </p:ext>
            </p:extLst>
          </p:nvPr>
        </p:nvGraphicFramePr>
        <p:xfrm>
          <a:off x="530086" y="2685732"/>
          <a:ext cx="11131826" cy="3144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9001"/>
                <a:gridCol w="1964565"/>
                <a:gridCol w="1964565"/>
                <a:gridCol w="1964565"/>
                <a:gridCol w="1964565"/>
                <a:gridCol w="1964565"/>
              </a:tblGrid>
              <a:tr h="441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Neighbourhood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Average Crime Rate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University Applicants Score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Neighbourhood Equity Score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Price</a:t>
                      </a: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415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Up to $400 k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Milliken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345.625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52.67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52.85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$387,879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441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$400k - $500k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Waterfall Communities The island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86.55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54.55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80.99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$416,759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441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$500k - $600k</a:t>
                      </a: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Willowdale east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49.175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62.50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69.97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$540,911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415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$600k - $900k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Banbury-Don Mills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47.925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61.67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73.13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$613,647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441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$900k - $1.2 M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Yonge-Eglinton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96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42.86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88.11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$975,449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415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$1.2 M +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Rosedale Moore Park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127.875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46.15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83.78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$1,265,389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38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68</TotalTime>
  <Words>444</Words>
  <Application>Microsoft Macintosh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Century Gothic</vt:lpstr>
      <vt:lpstr>Times New Roman</vt:lpstr>
      <vt:lpstr>Wingdings 3</vt:lpstr>
      <vt:lpstr>Arial</vt:lpstr>
      <vt:lpstr>Ion Boardroom</vt:lpstr>
      <vt:lpstr>Determining best part of Toronto to migrate to</vt:lpstr>
      <vt:lpstr>Purpose of analyzing neighborhoods</vt:lpstr>
      <vt:lpstr>Data acquisition and cleaning</vt:lpstr>
      <vt:lpstr>Used Regression plots to visualize patterns</vt:lpstr>
      <vt:lpstr>Using Box Plots to look at spread of data</vt:lpstr>
      <vt:lpstr>Linear regression models using single features</vt:lpstr>
      <vt:lpstr>Linear regression using multiple features</vt:lpstr>
      <vt:lpstr>Results</vt:lpstr>
      <vt:lpstr>Final results</vt:lpstr>
      <vt:lpstr>Conclusion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best part of Toronto to migrate to</dc:title>
  <dc:creator>harjitgakhal@gmail.com</dc:creator>
  <cp:lastModifiedBy>harjitgakhal@gmail.com</cp:lastModifiedBy>
  <cp:revision>8</cp:revision>
  <dcterms:created xsi:type="dcterms:W3CDTF">2020-02-03T00:06:05Z</dcterms:created>
  <dcterms:modified xsi:type="dcterms:W3CDTF">2020-02-03T01:14:46Z</dcterms:modified>
</cp:coreProperties>
</file>