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84" r:id="rId2"/>
    <p:sldId id="262" r:id="rId3"/>
    <p:sldId id="309" r:id="rId4"/>
    <p:sldId id="310" r:id="rId5"/>
    <p:sldId id="311" r:id="rId6"/>
    <p:sldId id="312" r:id="rId7"/>
    <p:sldId id="313" r:id="rId8"/>
    <p:sldId id="314" r:id="rId9"/>
    <p:sldId id="315" r:id="rId10"/>
    <p:sldId id="297" r:id="rId11"/>
    <p:sldId id="316" r:id="rId12"/>
    <p:sldId id="317" r:id="rId13"/>
    <p:sldId id="318" r:id="rId14"/>
    <p:sldId id="319" r:id="rId15"/>
    <p:sldId id="320" r:id="rId16"/>
    <p:sldId id="322" r:id="rId17"/>
    <p:sldId id="321" r:id="rId18"/>
    <p:sldId id="323" r:id="rId19"/>
    <p:sldId id="324" r:id="rId20"/>
    <p:sldId id="325" r:id="rId21"/>
    <p:sldId id="326" r:id="rId22"/>
    <p:sldId id="327" r:id="rId23"/>
    <p:sldId id="328" r:id="rId24"/>
    <p:sldId id="329" r:id="rId25"/>
    <p:sldId id="330" r:id="rId26"/>
    <p:sldId id="331" r:id="rId2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5pPr>
    <a:lvl6pPr marL="0" marR="0" indent="22860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6pPr>
    <a:lvl7pPr marL="0" marR="0" indent="2743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7pPr>
    <a:lvl8pPr marL="0" marR="0" indent="3200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8pPr>
    <a:lvl9pPr marL="0" marR="0" indent="3657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DB4F"/>
    <a:srgbClr val="7318F9"/>
    <a:srgbClr val="FFD83A"/>
    <a:srgbClr val="FFD73A"/>
    <a:srgbClr val="E0DCE2"/>
    <a:srgbClr val="CFCDD0"/>
    <a:srgbClr val="7B797C"/>
    <a:srgbClr val="9852F9"/>
    <a:srgbClr val="000000"/>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AD5E8"/>
          </a:solidFill>
        </a:fill>
      </a:tcStyle>
    </a:wholeTbl>
    <a:band2H>
      <a:tcTxStyle/>
      <a:tcStyle>
        <a:tcBdr/>
        <a:fill>
          <a:solidFill>
            <a:srgbClr val="E6EB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E7E8E7"/>
          </a:solidFill>
        </a:fill>
      </a:tcStyle>
    </a:wholeTbl>
    <a:band2H>
      <a:tcTxStyle/>
      <a:tcStyle>
        <a:tcBdr/>
        <a:fill>
          <a:solidFill>
            <a:srgbClr val="F4F4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FD0CF"/>
          </a:solidFill>
        </a:fill>
      </a:tcStyle>
    </a:wholeTbl>
    <a:band2H>
      <a:tcTxStyle/>
      <a:tcStyle>
        <a:tcBdr/>
        <a:fill>
          <a:solidFill>
            <a:srgbClr val="E9E9E9"/>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52D3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EFCFF"/>
          </a:solidFill>
        </a:fill>
      </a:tcStyle>
    </a:band2H>
    <a:firstCol>
      <a:tcTxStyle b="on" i="off">
        <a:font>
          <a:latin typeface="Arial"/>
          <a:ea typeface="Arial"/>
          <a:cs typeface="Arial"/>
        </a:font>
        <a:srgbClr val="FEFC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252D30"/>
      </a:tcTxStyle>
      <a:tcStyle>
        <a:tcBdr>
          <a:left>
            <a:ln w="12700" cap="flat">
              <a:noFill/>
              <a:miter lim="400000"/>
            </a:ln>
          </a:left>
          <a:right>
            <a:ln w="12700" cap="flat">
              <a:noFill/>
              <a:miter lim="400000"/>
            </a:ln>
          </a:right>
          <a:top>
            <a:ln w="508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rgbClr val="FEFCFF"/>
          </a:solidFill>
        </a:fill>
      </a:tcStyle>
    </a:lastRow>
    <a:firstRow>
      <a:tcTxStyle b="on" i="off">
        <a:font>
          <a:latin typeface="Arial"/>
          <a:ea typeface="Arial"/>
          <a:cs typeface="Arial"/>
        </a:font>
        <a:srgbClr val="FEFCFF"/>
      </a:tcTxStyle>
      <a:tcStyle>
        <a:tcBdr>
          <a:left>
            <a:ln w="12700" cap="flat">
              <a:noFill/>
              <a:miter lim="400000"/>
            </a:ln>
          </a:left>
          <a:right>
            <a:ln w="12700" cap="flat">
              <a:noFill/>
              <a:miter lim="400000"/>
            </a:ln>
          </a:right>
          <a:top>
            <a:ln w="254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BCCCC"/>
          </a:solidFill>
        </a:fill>
      </a:tcStyle>
    </a:wholeTbl>
    <a:band2H>
      <a:tcTxStyle/>
      <a:tcStyle>
        <a:tcBdr/>
        <a:fill>
          <a:solidFill>
            <a:srgbClr val="E7E7E7"/>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Row>
  </a:tblStyle>
  <a:tblStyle styleId="{2708684C-4D16-4618-839F-0558EEFCDFE6}" styleName="">
    <a:tblBg/>
    <a:wholeTbl>
      <a:tcTxStyle b="off"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508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254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81" autoAdjust="0"/>
    <p:restoredTop sz="90956" autoAdjust="0"/>
  </p:normalViewPr>
  <p:slideViewPr>
    <p:cSldViewPr snapToGrid="0" snapToObjects="1" showGuides="1">
      <p:cViewPr varScale="1">
        <p:scale>
          <a:sx n="53" d="100"/>
          <a:sy n="53" d="100"/>
        </p:scale>
        <p:origin x="1050" y="15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1" d="100"/>
        <a:sy n="61" d="100"/>
      </p:scale>
      <p:origin x="0" y="0"/>
    </p:cViewPr>
  </p:sorterViewPr>
  <p:notesViewPr>
    <p:cSldViewPr snapToGrid="0" snapToObject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4AEB4-B207-4376-915C-BB86272729B0}" type="datetimeFigureOut">
              <a:rPr lang="ru-RU" smtClean="0"/>
              <a:t>18.08.2022</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F1ED8A-52CA-48E7-AAA2-849C78BAC516}" type="slidenum">
              <a:rPr lang="ru-RU" smtClean="0"/>
              <a:t>‹#›</a:t>
            </a:fld>
            <a:endParaRPr lang="ru-RU"/>
          </a:p>
        </p:txBody>
      </p:sp>
    </p:spTree>
    <p:extLst>
      <p:ext uri="{BB962C8B-B14F-4D97-AF65-F5344CB8AC3E}">
        <p14:creationId xmlns:p14="http://schemas.microsoft.com/office/powerpoint/2010/main" val="2004382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1143000" y="685800"/>
            <a:ext cx="4572000" cy="3429000"/>
          </a:xfrm>
          <a:prstGeom prst="rect">
            <a:avLst/>
          </a:prstGeom>
        </p:spPr>
        <p:txBody>
          <a:bodyPr/>
          <a:lstStyle/>
          <a:p>
            <a:endParaRPr/>
          </a:p>
        </p:txBody>
      </p:sp>
      <p:sp>
        <p:nvSpPr>
          <p:cNvPr id="67" name="Shape 6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6999"/>
      </a:lnSpc>
      <a:defRPr sz="2200">
        <a:latin typeface="+mn-lt"/>
        <a:ea typeface="+mn-ea"/>
        <a:cs typeface="+mn-cs"/>
        <a:sym typeface="Helvetica Neue"/>
      </a:defRPr>
    </a:lvl1pPr>
    <a:lvl2pPr indent="228600" defTabSz="457200" latinLnBrk="0">
      <a:lnSpc>
        <a:spcPct val="116999"/>
      </a:lnSpc>
      <a:defRPr sz="2200">
        <a:latin typeface="+mn-lt"/>
        <a:ea typeface="+mn-ea"/>
        <a:cs typeface="+mn-cs"/>
        <a:sym typeface="Helvetica Neue"/>
      </a:defRPr>
    </a:lvl2pPr>
    <a:lvl3pPr indent="457200" defTabSz="457200" latinLnBrk="0">
      <a:lnSpc>
        <a:spcPct val="116999"/>
      </a:lnSpc>
      <a:defRPr sz="2200">
        <a:latin typeface="+mn-lt"/>
        <a:ea typeface="+mn-ea"/>
        <a:cs typeface="+mn-cs"/>
        <a:sym typeface="Helvetica Neue"/>
      </a:defRPr>
    </a:lvl3pPr>
    <a:lvl4pPr indent="685800" defTabSz="457200" latinLnBrk="0">
      <a:lnSpc>
        <a:spcPct val="116999"/>
      </a:lnSpc>
      <a:defRPr sz="2200">
        <a:latin typeface="+mn-lt"/>
        <a:ea typeface="+mn-ea"/>
        <a:cs typeface="+mn-cs"/>
        <a:sym typeface="Helvetica Neue"/>
      </a:defRPr>
    </a:lvl4pPr>
    <a:lvl5pPr indent="914400" defTabSz="457200" latinLnBrk="0">
      <a:lnSpc>
        <a:spcPct val="116999"/>
      </a:lnSpc>
      <a:defRPr sz="2200">
        <a:latin typeface="+mn-lt"/>
        <a:ea typeface="+mn-ea"/>
        <a:cs typeface="+mn-cs"/>
        <a:sym typeface="Helvetica Neue"/>
      </a:defRPr>
    </a:lvl5pPr>
    <a:lvl6pPr indent="1143000" defTabSz="457200" latinLnBrk="0">
      <a:lnSpc>
        <a:spcPct val="116999"/>
      </a:lnSpc>
      <a:defRPr sz="2200">
        <a:latin typeface="+mn-lt"/>
        <a:ea typeface="+mn-ea"/>
        <a:cs typeface="+mn-cs"/>
        <a:sym typeface="Helvetica Neue"/>
      </a:defRPr>
    </a:lvl6pPr>
    <a:lvl7pPr indent="1371600" defTabSz="457200" latinLnBrk="0">
      <a:lnSpc>
        <a:spcPct val="116999"/>
      </a:lnSpc>
      <a:defRPr sz="2200">
        <a:latin typeface="+mn-lt"/>
        <a:ea typeface="+mn-ea"/>
        <a:cs typeface="+mn-cs"/>
        <a:sym typeface="Helvetica Neue"/>
      </a:defRPr>
    </a:lvl7pPr>
    <a:lvl8pPr indent="1600200" defTabSz="457200" latinLnBrk="0">
      <a:lnSpc>
        <a:spcPct val="116999"/>
      </a:lnSpc>
      <a:defRPr sz="2200">
        <a:latin typeface="+mn-lt"/>
        <a:ea typeface="+mn-ea"/>
        <a:cs typeface="+mn-cs"/>
        <a:sym typeface="Helvetica Neue"/>
      </a:defRPr>
    </a:lvl8pPr>
    <a:lvl9pPr indent="1828800" defTabSz="457200" latinLnBrk="0">
      <a:lnSpc>
        <a:spcPct val="116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446855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963161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4071524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22449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763832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35920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50796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342168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782504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921902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4129750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6766407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129670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8094821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279023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258706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72305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705269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80539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575361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525558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572289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53994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591905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nd Content">
    <p:spTree>
      <p:nvGrpSpPr>
        <p:cNvPr id="1" name=""/>
        <p:cNvGrpSpPr/>
        <p:nvPr/>
      </p:nvGrpSpPr>
      <p:grpSpPr>
        <a:xfrm>
          <a:off x="0" y="0"/>
          <a:ext cx="0" cy="0"/>
          <a:chOff x="0" y="0"/>
          <a:chExt cx="0" cy="0"/>
        </a:xfrm>
      </p:grpSpPr>
      <p:sp>
        <p:nvSpPr>
          <p:cNvPr id="14" name="Текст заголовка"/>
          <p:cNvSpPr txBox="1">
            <a:spLocks noGrp="1"/>
          </p:cNvSpPr>
          <p:nvPr>
            <p:ph type="title"/>
          </p:nvPr>
        </p:nvSpPr>
        <p:spPr>
          <a:xfrm>
            <a:off x="2120900" y="2278063"/>
            <a:ext cx="19504148" cy="2178051"/>
          </a:xfrm>
          <a:prstGeom prst="rect">
            <a:avLst/>
          </a:prstGeom>
        </p:spPr>
        <p:txBody>
          <a:bodyPr>
            <a:normAutofit/>
          </a:bodyPr>
          <a:lstStyle>
            <a:lvl1pPr>
              <a:defRPr>
                <a:solidFill>
                  <a:srgbClr val="262D30"/>
                </a:solidFill>
              </a:defRPr>
            </a:lvl1pPr>
          </a:lstStyle>
          <a:p>
            <a:r>
              <a:t>Текст заголовка</a:t>
            </a:r>
          </a:p>
        </p:txBody>
      </p:sp>
      <p:sp>
        <p:nvSpPr>
          <p:cNvPr id="15" name="Уровень текста 1…"/>
          <p:cNvSpPr txBox="1">
            <a:spLocks noGrp="1"/>
          </p:cNvSpPr>
          <p:nvPr>
            <p:ph type="body" idx="1"/>
          </p:nvPr>
        </p:nvSpPr>
        <p:spPr>
          <a:xfrm>
            <a:off x="2271713" y="4670425"/>
            <a:ext cx="20477163" cy="7019925"/>
          </a:xfrm>
          <a:prstGeom prst="rect">
            <a:avLst/>
          </a:prstGeom>
        </p:spPr>
        <p:txBody>
          <a:bodyPr>
            <a:normAutofit/>
          </a:bodyPr>
          <a:lstStyle>
            <a:lvl1pPr algn="just"/>
            <a:lvl2pPr algn="just"/>
            <a:lvl3pPr algn="just"/>
            <a:lvl4pPr algn="just"/>
            <a:lvl5pPr algn="just"/>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6"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Объект 2"/>
          <p:cNvSpPr>
            <a:spLocks noGrp="1"/>
          </p:cNvSpPr>
          <p:nvPr>
            <p:ph sz="quarter" idx="10"/>
          </p:nvPr>
        </p:nvSpPr>
        <p:spPr>
          <a:xfrm>
            <a:off x="2705100" y="2000250"/>
            <a:ext cx="5029200" cy="436245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Объект 4"/>
          <p:cNvSpPr>
            <a:spLocks noGrp="1"/>
          </p:cNvSpPr>
          <p:nvPr>
            <p:ph sz="quarter" idx="11"/>
          </p:nvPr>
        </p:nvSpPr>
        <p:spPr>
          <a:xfrm>
            <a:off x="8972550" y="1676400"/>
            <a:ext cx="7639050" cy="5219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86CB4B4D-7CA3-9044-876B-883B54F8677D}" type="slidenum">
              <a:rPr lang="ru-RU" smtClean="0"/>
              <a:t>‹#›</a:t>
            </a:fld>
            <a:endParaRPr lang="ru-RU"/>
          </a:p>
        </p:txBody>
      </p:sp>
      <p:sp>
        <p:nvSpPr>
          <p:cNvPr id="5" name="Объект 4"/>
          <p:cNvSpPr>
            <a:spLocks noGrp="1"/>
          </p:cNvSpPr>
          <p:nvPr>
            <p:ph sz="quarter" idx="11"/>
          </p:nvPr>
        </p:nvSpPr>
        <p:spPr>
          <a:xfrm>
            <a:off x="5423940" y="3089275"/>
            <a:ext cx="12674600" cy="829310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340706324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 with photo">
    <p:spTree>
      <p:nvGrpSpPr>
        <p:cNvPr id="1" name=""/>
        <p:cNvGrpSpPr/>
        <p:nvPr/>
      </p:nvGrpSpPr>
      <p:grpSpPr>
        <a:xfrm>
          <a:off x="0" y="0"/>
          <a:ext cx="0" cy="0"/>
          <a:chOff x="0" y="0"/>
          <a:chExt cx="0" cy="0"/>
        </a:xfrm>
      </p:grpSpPr>
      <p:sp>
        <p:nvSpPr>
          <p:cNvPr id="3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dirty="0"/>
          </a:p>
        </p:txBody>
      </p:sp>
      <p:sp>
        <p:nvSpPr>
          <p:cNvPr id="3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3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3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3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3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3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3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3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3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4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with photo">
    <p:spTree>
      <p:nvGrpSpPr>
        <p:cNvPr id="1" name=""/>
        <p:cNvGrpSpPr/>
        <p:nvPr/>
      </p:nvGrpSpPr>
      <p:grpSpPr>
        <a:xfrm>
          <a:off x="0" y="0"/>
          <a:ext cx="0" cy="0"/>
          <a:chOff x="0" y="0"/>
          <a:chExt cx="0" cy="0"/>
        </a:xfrm>
      </p:grpSpPr>
      <p:sp>
        <p:nvSpPr>
          <p:cNvPr id="5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a:p>
        </p:txBody>
      </p:sp>
      <p:sp>
        <p:nvSpPr>
          <p:cNvPr id="5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5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5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5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5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5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5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5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5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6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219200" y="549275"/>
            <a:ext cx="21945600" cy="26511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lstStyle/>
          <a:p>
            <a:r>
              <a:t>Текст заголовка</a:t>
            </a:r>
          </a:p>
        </p:txBody>
      </p:sp>
      <p:sp>
        <p:nvSpPr>
          <p:cNvPr id="3" name="Уровень текста 1…"/>
          <p:cNvSpPr txBox="1">
            <a:spLocks noGrp="1"/>
          </p:cNvSpPr>
          <p:nvPr>
            <p:ph type="body" idx="1"/>
          </p:nvPr>
        </p:nvSpPr>
        <p:spPr>
          <a:xfrm>
            <a:off x="1219200" y="3200400"/>
            <a:ext cx="21945600" cy="10515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22803668" y="12496800"/>
            <a:ext cx="379364" cy="419100"/>
          </a:xfrm>
          <a:prstGeom prst="rect">
            <a:avLst/>
          </a:prstGeom>
          <a:ln w="12700">
            <a:miter lim="400000"/>
          </a:ln>
        </p:spPr>
        <p:txBody>
          <a:bodyPr wrap="none" lIns="38100" tIns="38100" rIns="38100" bIns="38100">
            <a:spAutoFit/>
          </a:bodyPr>
          <a:lstStyle>
            <a:lvl1pPr algn="ctr">
              <a:defRPr>
                <a:solidFill>
                  <a:schemeClr val="accent5"/>
                </a:solidFill>
                <a:latin typeface="Open Sans"/>
                <a:ea typeface="Open Sans"/>
                <a:cs typeface="Open Sans"/>
                <a:sym typeface="Open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1" r:id="rId4"/>
    <p:sldLayoutId id="2147483652" r:id="rId5"/>
  </p:sldLayoutIdLst>
  <p:transition spd="med"/>
  <p:txStyles>
    <p:title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p:titleStyle>
    <p:body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p:bodyStyle>
    <p:otherStyle>
      <a:lvl1pPr marL="0" marR="0" indent="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1pPr>
      <a:lvl2pPr marL="0" marR="0" indent="228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2pPr>
      <a:lvl3pPr marL="0" marR="0" indent="457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3pPr>
      <a:lvl4pPr marL="0" marR="0" indent="6858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4pPr>
      <a:lvl5pPr marL="0" marR="0" indent="914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5pPr>
      <a:lvl6pPr marL="0" marR="0" indent="22860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6pPr>
      <a:lvl7pPr marL="0" marR="0" indent="2743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7pPr>
      <a:lvl8pPr marL="0" marR="0" indent="3200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8pPr>
      <a:lvl9pPr marL="0" marR="0" indent="3657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7AF047F4-2662-6C44-B7BE-F6E7C4881A7F}"/>
              </a:ext>
            </a:extLst>
          </p:cNvPr>
          <p:cNvGrpSpPr/>
          <p:nvPr/>
        </p:nvGrpSpPr>
        <p:grpSpPr>
          <a:xfrm>
            <a:off x="1289642" y="6165535"/>
            <a:ext cx="15123769" cy="5970415"/>
            <a:chOff x="1471882" y="2474412"/>
            <a:chExt cx="15123769" cy="5970415"/>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1471882" y="3920512"/>
              <a:ext cx="15123769" cy="4524315"/>
            </a:xfrm>
            <a:prstGeom prst="rect">
              <a:avLst/>
            </a:prstGeom>
          </p:spPr>
          <p:txBody>
            <a:bodyPr wrap="square">
              <a:spAutoFit/>
            </a:bodyPr>
            <a:lstStyle/>
            <a:p>
              <a:r>
                <a:rPr lang="en-US" sz="9600" b="1" dirty="0">
                  <a:solidFill>
                    <a:schemeClr val="bg1"/>
                  </a:solidFill>
                  <a:latin typeface="Montserrat" pitchFamily="2" charset="0"/>
                </a:rPr>
                <a:t>JavaScript</a:t>
              </a:r>
              <a:endParaRPr lang="ru-RU" sz="9600" b="1" dirty="0">
                <a:solidFill>
                  <a:schemeClr val="bg1"/>
                </a:solidFill>
                <a:latin typeface="Montserrat" pitchFamily="2" charset="0"/>
              </a:endParaRPr>
            </a:p>
            <a:p>
              <a:r>
                <a:rPr lang="ru-RU" sz="9600" b="1" dirty="0">
                  <a:solidFill>
                    <a:schemeClr val="bg1"/>
                  </a:solidFill>
                  <a:latin typeface="Montserrat" pitchFamily="2" charset="0"/>
                </a:rPr>
                <a:t>Введение в программирование</a:t>
              </a:r>
              <a:endParaRPr lang="en-US" sz="96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46826" y="2474412"/>
              <a:ext cx="9553028"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3600" dirty="0">
                  <a:solidFill>
                    <a:schemeClr val="accent5"/>
                  </a:solidFill>
                  <a:latin typeface="Montserrat" pitchFamily="2" charset="0"/>
                </a:rPr>
                <a:t>ЗАНЯТИЕ №1</a:t>
              </a:r>
              <a:endParaRPr lang="en-US" sz="3600" dirty="0">
                <a:solidFill>
                  <a:schemeClr val="accent5"/>
                </a:solidFill>
                <a:latin typeface="Montserrat" pitchFamily="2" charset="0"/>
              </a:endParaRPr>
            </a:p>
          </p:txBody>
        </p:sp>
      </p:gr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Полилиния 27">
            <a:extLst>
              <a:ext uri="{FF2B5EF4-FFF2-40B4-BE49-F238E27FC236}">
                <a16:creationId xmlns:a16="http://schemas.microsoft.com/office/drawing/2014/main" id="{6B3D4611-2F49-2445-B274-7CBCB4D744D9}"/>
              </a:ext>
            </a:extLst>
          </p:cNvPr>
          <p:cNvSpPr/>
          <p:nvPr/>
        </p:nvSpPr>
        <p:spPr>
          <a:xfrm rot="8100000">
            <a:off x="13076895" y="1663566"/>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0" name="Рисунок 49">
            <a:extLst>
              <a:ext uri="{FF2B5EF4-FFF2-40B4-BE49-F238E27FC236}">
                <a16:creationId xmlns:a16="http://schemas.microsoft.com/office/drawing/2014/main" id="{F199D6AD-0774-D74E-889F-C9FF1A11A51F}"/>
              </a:ext>
            </a:extLst>
          </p:cNvPr>
          <p:cNvSpPr>
            <a:spLocks noGrp="1"/>
          </p:cNvSpPr>
          <p:nvPr>
            <p:ph type="pic" sz="quarter" idx="14"/>
          </p:nvPr>
        </p:nvSpPr>
        <p:spPr>
          <a:xfrm rot="2700000">
            <a:off x="12456496" y="1676816"/>
            <a:ext cx="10360800" cy="10360800"/>
          </a:xfrm>
          <a:custGeom>
            <a:avLst/>
            <a:gdLst>
              <a:gd name="connsiteX0" fmla="*/ 460780 w 10360800"/>
              <a:gd name="connsiteY0" fmla="*/ 4067979 h 10360800"/>
              <a:gd name="connsiteX1" fmla="*/ 1573200 w 10360800"/>
              <a:gd name="connsiteY1" fmla="*/ 3607200 h 10360800"/>
              <a:gd name="connsiteX2" fmla="*/ 3607200 w 10360800"/>
              <a:gd name="connsiteY2" fmla="*/ 3607200 h 10360800"/>
              <a:gd name="connsiteX3" fmla="*/ 3607201 w 10360800"/>
              <a:gd name="connsiteY3" fmla="*/ 1573200 h 10360800"/>
              <a:gd name="connsiteX4" fmla="*/ 5180400 w 10360800"/>
              <a:gd name="connsiteY4" fmla="*/ 0 h 10360800"/>
              <a:gd name="connsiteX5" fmla="*/ 6753600 w 10360800"/>
              <a:gd name="connsiteY5" fmla="*/ 1573200 h 10360800"/>
              <a:gd name="connsiteX6" fmla="*/ 6753599 w 10360800"/>
              <a:gd name="connsiteY6" fmla="*/ 3607201 h 10360800"/>
              <a:gd name="connsiteX7" fmla="*/ 8787600 w 10360800"/>
              <a:gd name="connsiteY7" fmla="*/ 3607200 h 10360800"/>
              <a:gd name="connsiteX8" fmla="*/ 10360800 w 10360800"/>
              <a:gd name="connsiteY8" fmla="*/ 5180400 h 10360800"/>
              <a:gd name="connsiteX9" fmla="*/ 8787601 w 10360800"/>
              <a:gd name="connsiteY9" fmla="*/ 6753599 h 10360800"/>
              <a:gd name="connsiteX10" fmla="*/ 6753600 w 10360800"/>
              <a:gd name="connsiteY10" fmla="*/ 6753600 h 10360800"/>
              <a:gd name="connsiteX11" fmla="*/ 6753600 w 10360800"/>
              <a:gd name="connsiteY11" fmla="*/ 8787600 h 10360800"/>
              <a:gd name="connsiteX12" fmla="*/ 5180400 w 10360800"/>
              <a:gd name="connsiteY12" fmla="*/ 10360800 h 10360800"/>
              <a:gd name="connsiteX13" fmla="*/ 3607200 w 10360800"/>
              <a:gd name="connsiteY13" fmla="*/ 8787600 h 10360800"/>
              <a:gd name="connsiteX14" fmla="*/ 3607200 w 10360800"/>
              <a:gd name="connsiteY14" fmla="*/ 6753600 h 10360800"/>
              <a:gd name="connsiteX15" fmla="*/ 1573200 w 10360800"/>
              <a:gd name="connsiteY15" fmla="*/ 6753600 h 10360800"/>
              <a:gd name="connsiteX16" fmla="*/ 0 w 10360800"/>
              <a:gd name="connsiteY16" fmla="*/ 5180400 h 10360800"/>
              <a:gd name="connsiteX17" fmla="*/ 460780 w 10360800"/>
              <a:gd name="connsiteY17" fmla="*/ 4067979 h 1036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360800" h="10360800">
                <a:moveTo>
                  <a:pt x="460780" y="4067979"/>
                </a:moveTo>
                <a:cubicBezTo>
                  <a:pt x="745473" y="3783286"/>
                  <a:pt x="1138774" y="3607200"/>
                  <a:pt x="1573200" y="3607200"/>
                </a:cubicBezTo>
                <a:lnTo>
                  <a:pt x="3607200" y="3607200"/>
                </a:lnTo>
                <a:lnTo>
                  <a:pt x="3607201" y="1573200"/>
                </a:lnTo>
                <a:cubicBezTo>
                  <a:pt x="3607200" y="704346"/>
                  <a:pt x="4311547" y="0"/>
                  <a:pt x="5180400" y="0"/>
                </a:cubicBezTo>
                <a:cubicBezTo>
                  <a:pt x="6049254" y="0"/>
                  <a:pt x="6753600" y="704347"/>
                  <a:pt x="6753600" y="1573200"/>
                </a:cubicBezTo>
                <a:lnTo>
                  <a:pt x="6753599" y="3607201"/>
                </a:lnTo>
                <a:lnTo>
                  <a:pt x="8787600" y="3607200"/>
                </a:lnTo>
                <a:cubicBezTo>
                  <a:pt x="9656454" y="3607201"/>
                  <a:pt x="10360799" y="4311546"/>
                  <a:pt x="10360800" y="5180400"/>
                </a:cubicBezTo>
                <a:cubicBezTo>
                  <a:pt x="10360801" y="6049254"/>
                  <a:pt x="9656455" y="6753600"/>
                  <a:pt x="8787601" y="6753599"/>
                </a:cubicBezTo>
                <a:lnTo>
                  <a:pt x="6753600" y="6753600"/>
                </a:lnTo>
                <a:lnTo>
                  <a:pt x="6753600" y="8787600"/>
                </a:lnTo>
                <a:cubicBezTo>
                  <a:pt x="6753600" y="9656455"/>
                  <a:pt x="6049255" y="10360800"/>
                  <a:pt x="5180400" y="10360800"/>
                </a:cubicBezTo>
                <a:cubicBezTo>
                  <a:pt x="4311545" y="10360800"/>
                  <a:pt x="3607200" y="9656455"/>
                  <a:pt x="3607200" y="8787600"/>
                </a:cubicBezTo>
                <a:lnTo>
                  <a:pt x="3607200" y="6753600"/>
                </a:lnTo>
                <a:lnTo>
                  <a:pt x="1573200" y="6753600"/>
                </a:lnTo>
                <a:cubicBezTo>
                  <a:pt x="704346" y="6753601"/>
                  <a:pt x="0" y="6049254"/>
                  <a:pt x="0" y="5180400"/>
                </a:cubicBezTo>
                <a:cubicBezTo>
                  <a:pt x="1" y="4745973"/>
                  <a:pt x="176087" y="4352673"/>
                  <a:pt x="460780" y="4067979"/>
                </a:cubicBezTo>
                <a:close/>
              </a:path>
            </a:pathLst>
          </a:custGeom>
          <a:solidFill>
            <a:srgbClr val="F0DB4F"/>
          </a:solidFill>
        </p:spPr>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42" name="Рисунок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9203" y="3639903"/>
            <a:ext cx="1504289" cy="1891060"/>
          </a:xfrm>
          <a:prstGeom prst="rect">
            <a:avLst/>
          </a:prstGeom>
        </p:spPr>
      </p:pic>
      <p:pic>
        <p:nvPicPr>
          <p:cNvPr id="40" name="Рисунок 39">
            <a:extLst>
              <a:ext uri="{FF2B5EF4-FFF2-40B4-BE49-F238E27FC236}">
                <a16:creationId xmlns:a16="http://schemas.microsoft.com/office/drawing/2014/main" id="{925B8F41-5A2F-4AC0-A744-60A28F42F7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86070" y="5345700"/>
            <a:ext cx="2286000" cy="2286000"/>
          </a:xfrm>
          <a:prstGeom prst="rect">
            <a:avLst/>
          </a:prstGeom>
        </p:spPr>
      </p:pic>
    </p:spTree>
    <p:extLst>
      <p:ext uri="{BB962C8B-B14F-4D97-AF65-F5344CB8AC3E}">
        <p14:creationId xmlns:p14="http://schemas.microsoft.com/office/powerpoint/2010/main" val="28777058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Investor Pitch Deck Template">
            <a:extLst>
              <a:ext uri="{FF2B5EF4-FFF2-40B4-BE49-F238E27FC236}">
                <a16:creationId xmlns:a16="http://schemas.microsoft.com/office/drawing/2014/main" id="{A498DAFE-F8F4-6D4C-867B-94CC3912E226}"/>
              </a:ext>
            </a:extLst>
          </p:cNvPr>
          <p:cNvSpPr txBox="1"/>
          <p:nvPr/>
        </p:nvSpPr>
        <p:spPr>
          <a:xfrm>
            <a:off x="2890344" y="6196280"/>
            <a:ext cx="18603311"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ru-RU" dirty="0">
                <a:solidFill>
                  <a:schemeClr val="accent1"/>
                </a:solidFill>
                <a:latin typeface="Montserrat" pitchFamily="2" charset="0"/>
              </a:rPr>
              <a:t>Основы программирования</a:t>
            </a:r>
            <a:endParaRPr dirty="0">
              <a:solidFill>
                <a:schemeClr val="accent1"/>
              </a:solidFill>
              <a:latin typeface="Montserrat" pitchFamily="2" charset="0"/>
            </a:endParaRPr>
          </a:p>
        </p:txBody>
      </p:sp>
      <p:pic>
        <p:nvPicPr>
          <p:cNvPr id="2" name="Рисунок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2657" y="2103709"/>
            <a:ext cx="3890630" cy="2926382"/>
          </a:xfrm>
          <a:prstGeom prst="rect">
            <a:avLst/>
          </a:prstGeom>
        </p:spPr>
      </p:pic>
    </p:spTree>
    <p:extLst>
      <p:ext uri="{BB962C8B-B14F-4D97-AF65-F5344CB8AC3E}">
        <p14:creationId xmlns:p14="http://schemas.microsoft.com/office/powerpoint/2010/main" val="302247535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7"/>
            <a:ext cx="8991554" cy="1543765"/>
            <a:chOff x="1719464" y="2389397"/>
            <a:chExt cx="8991554" cy="1543765"/>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Алгоритм</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3933162"/>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19464" y="4917004"/>
            <a:ext cx="20422415" cy="3271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Алгоритм - совокупность последовательных шагов, схема действий, приводящих к желаемому результату.</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Алгоритм - основа программирования, потому что по сути на языке программирования описываются алгоритмы. </a:t>
            </a:r>
          </a:p>
        </p:txBody>
      </p:sp>
    </p:spTree>
    <p:extLst>
      <p:ext uri="{BB962C8B-B14F-4D97-AF65-F5344CB8AC3E}">
        <p14:creationId xmlns:p14="http://schemas.microsoft.com/office/powerpoint/2010/main" val="405725011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7"/>
            <a:ext cx="12999426" cy="1868223"/>
            <a:chOff x="1719464" y="2389397"/>
            <a:chExt cx="12999426" cy="1868223"/>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12999426"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Правила алгоритмов</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4257620"/>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68337" y="5439685"/>
            <a:ext cx="20422415" cy="35788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1. Алгоритм состоит из конечного числа шагов.</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2. Алгоритм приводит к результату.</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3. Алгоритм решает набор однотипных задач.</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4. Алгоритм должен быть однозначно понятным для исполнителя.</a:t>
            </a:r>
          </a:p>
        </p:txBody>
      </p:sp>
    </p:spTree>
    <p:extLst>
      <p:ext uri="{BB962C8B-B14F-4D97-AF65-F5344CB8AC3E}">
        <p14:creationId xmlns:p14="http://schemas.microsoft.com/office/powerpoint/2010/main" val="367394308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3" y="2389397"/>
            <a:ext cx="14857723" cy="3048098"/>
            <a:chOff x="1719463" y="2389397"/>
            <a:chExt cx="14857723" cy="3048098"/>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14857723" cy="25545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Абстракция в программировании</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437495"/>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19463" y="6052128"/>
            <a:ext cx="20422415" cy="48099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В программировании мы почти никогда не работаем с конкретными данными, это почти всегда данные, полученные от пользователя или других источников, которые мы должны обработать каким-то определенным образом, чтобы выдать ответ.</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ОЧЕНЬ ВАЖНО понимать, что мы точно не знаем, что у нас есть, и нам нужно это обработать.</a:t>
            </a:r>
          </a:p>
        </p:txBody>
      </p:sp>
    </p:spTree>
    <p:extLst>
      <p:ext uri="{BB962C8B-B14F-4D97-AF65-F5344CB8AC3E}">
        <p14:creationId xmlns:p14="http://schemas.microsoft.com/office/powerpoint/2010/main" val="394292223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3" y="2389397"/>
            <a:ext cx="13795839" cy="1868227"/>
            <a:chOff x="1719463" y="2389397"/>
            <a:chExt cx="13795839" cy="1868227"/>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13795839"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Операторы и операции</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425762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19463" y="4885112"/>
            <a:ext cx="20422415" cy="6348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Оператор — это элемент языка, задающий полное описание действия, которое необходимо выполнить. Каждый оператор представляет собой законченную фразу языка программирования и определяет некоторый вполне законченный этап обработки данных. </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Операция — конструкция в языках программирования, аналогичная по записи математическим операциям, то есть специальный способ записи некоторых действий.</a:t>
            </a:r>
          </a:p>
        </p:txBody>
      </p:sp>
    </p:spTree>
    <p:extLst>
      <p:ext uri="{BB962C8B-B14F-4D97-AF65-F5344CB8AC3E}">
        <p14:creationId xmlns:p14="http://schemas.microsoft.com/office/powerpoint/2010/main" val="40082859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7"/>
            <a:ext cx="8991554" cy="1868225"/>
            <a:chOff x="1719464" y="2389397"/>
            <a:chExt cx="8991554" cy="1868225"/>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Комментарии</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4257622"/>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68337" y="4885111"/>
            <a:ext cx="20422415" cy="6041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Комментарии используется для добавления текста, который будет игнорироваться при выполнении программы.</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Обычно комментарии используются для пометок в коде или для отключения части кода.</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Комментарии в JS</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 однострочный комментарий</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 многострочный комментарий */</a:t>
            </a:r>
          </a:p>
        </p:txBody>
      </p:sp>
    </p:spTree>
    <p:extLst>
      <p:ext uri="{BB962C8B-B14F-4D97-AF65-F5344CB8AC3E}">
        <p14:creationId xmlns:p14="http://schemas.microsoft.com/office/powerpoint/2010/main" val="298348273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Investor Pitch Deck Template">
            <a:extLst>
              <a:ext uri="{FF2B5EF4-FFF2-40B4-BE49-F238E27FC236}">
                <a16:creationId xmlns:a16="http://schemas.microsoft.com/office/drawing/2014/main" id="{A498DAFE-F8F4-6D4C-867B-94CC3912E226}"/>
              </a:ext>
            </a:extLst>
          </p:cNvPr>
          <p:cNvSpPr txBox="1"/>
          <p:nvPr/>
        </p:nvSpPr>
        <p:spPr>
          <a:xfrm>
            <a:off x="2890344" y="5534561"/>
            <a:ext cx="18603311"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ru-RU" dirty="0">
                <a:solidFill>
                  <a:schemeClr val="accent1"/>
                </a:solidFill>
                <a:latin typeface="Montserrat" pitchFamily="2" charset="0"/>
              </a:rPr>
              <a:t>Переменные и типы данных. Операции</a:t>
            </a:r>
            <a:endParaRPr dirty="0">
              <a:solidFill>
                <a:schemeClr val="accent1"/>
              </a:solidFill>
              <a:latin typeface="Montserrat" pitchFamily="2" charset="0"/>
            </a:endParaRPr>
          </a:p>
        </p:txBody>
      </p:sp>
      <p:pic>
        <p:nvPicPr>
          <p:cNvPr id="2" name="Рисунок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2657" y="2103709"/>
            <a:ext cx="3890630" cy="2926382"/>
          </a:xfrm>
          <a:prstGeom prst="rect">
            <a:avLst/>
          </a:prstGeom>
        </p:spPr>
      </p:pic>
    </p:spTree>
    <p:extLst>
      <p:ext uri="{BB962C8B-B14F-4D97-AF65-F5344CB8AC3E}">
        <p14:creationId xmlns:p14="http://schemas.microsoft.com/office/powerpoint/2010/main" val="363641745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7"/>
            <a:ext cx="8991554" cy="1897725"/>
            <a:chOff x="1719464" y="2389397"/>
            <a:chExt cx="8991554" cy="1897725"/>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Переменные</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4287122"/>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4899861"/>
            <a:ext cx="20422415" cy="68105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Переменные - это область оперативной памяти, в которой сохраняются значения в процессе работы программы. </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Переменным нужно задавать имена. Имена переменных подчиняются определенным правилам:</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Нельзя задавать имя переменным занятое другими командами</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Можно использовать цифры, но нельзя начинать название переменных с цифры</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Нельзя использовать спецсимволы, кроме _ и $</a:t>
            </a:r>
          </a:p>
        </p:txBody>
      </p:sp>
    </p:spTree>
    <p:extLst>
      <p:ext uri="{BB962C8B-B14F-4D97-AF65-F5344CB8AC3E}">
        <p14:creationId xmlns:p14="http://schemas.microsoft.com/office/powerpoint/2010/main" val="80716855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3" y="2389397"/>
            <a:ext cx="14562755" cy="3048098"/>
            <a:chOff x="1719463" y="2389397"/>
            <a:chExt cx="14562755" cy="3048098"/>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14562755" cy="25545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dirty="0">
                  <a:solidFill>
                    <a:schemeClr val="accent1"/>
                  </a:solidFill>
                  <a:latin typeface="Montserrat" pitchFamily="2" charset="0"/>
                </a:rPr>
                <a:t>camelCase </a:t>
              </a:r>
              <a:r>
                <a:rPr lang="ru-RU" dirty="0">
                  <a:solidFill>
                    <a:schemeClr val="accent1"/>
                  </a:solidFill>
                  <a:latin typeface="Montserrat" pitchFamily="2" charset="0"/>
                </a:rPr>
                <a:t>или верблюжий стиль</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437495"/>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19463" y="6052128"/>
            <a:ext cx="20422415" cy="56563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6000"/>
              </a:lnSpc>
              <a:spcAft>
                <a:spcPts val="6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Для названия переменных существуют и рекомендации.</a:t>
            </a:r>
          </a:p>
          <a:p>
            <a:pPr defTabSz="457200">
              <a:lnSpc>
                <a:spcPts val="6000"/>
              </a:lnSpc>
              <a:spcAft>
                <a:spcPts val="6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Для названия переменных использовать слова, описывающие суть переменных</a:t>
            </a:r>
          </a:p>
          <a:p>
            <a:pPr defTabSz="457200">
              <a:lnSpc>
                <a:spcPts val="6000"/>
              </a:lnSpc>
              <a:spcAft>
                <a:spcPts val="6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Если в названии переменных присутствуют несколько слов, то использовать верблюжий стиль: слова не отделяются пробелами, каждое новое слово начинается с большой буквы.</a:t>
            </a:r>
          </a:p>
          <a:p>
            <a:pPr defTabSz="457200">
              <a:lnSpc>
                <a:spcPts val="6000"/>
              </a:lnSpc>
              <a:spcAft>
                <a:spcPts val="6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Пример: </a:t>
            </a:r>
            <a:r>
              <a:rPr lang="ru-RU" sz="4400" dirty="0" err="1">
                <a:solidFill>
                  <a:schemeClr val="bg2">
                    <a:lumMod val="75000"/>
                  </a:schemeClr>
                </a:solidFill>
                <a:latin typeface="Montserrat Medium" panose="00000600000000000000" pitchFamily="2" charset="-52"/>
              </a:rPr>
              <a:t>myVariableName</a:t>
            </a:r>
            <a:endParaRPr lang="ru-RU" sz="4400" dirty="0">
              <a:solidFill>
                <a:schemeClr val="bg2">
                  <a:lumMod val="75000"/>
                </a:schemeClr>
              </a:solidFill>
              <a:latin typeface="Montserrat Medium" panose="00000600000000000000" pitchFamily="2" charset="-52"/>
            </a:endParaRPr>
          </a:p>
        </p:txBody>
      </p:sp>
    </p:spTree>
    <p:extLst>
      <p:ext uri="{BB962C8B-B14F-4D97-AF65-F5344CB8AC3E}">
        <p14:creationId xmlns:p14="http://schemas.microsoft.com/office/powerpoint/2010/main" val="40839294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3" y="2389398"/>
            <a:ext cx="16805603" cy="1787670"/>
            <a:chOff x="1719463" y="2389397"/>
            <a:chExt cx="16805603" cy="3077595"/>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16805603"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Создание переменных в </a:t>
              </a:r>
              <a:r>
                <a:rPr lang="en-US" dirty="0">
                  <a:solidFill>
                    <a:schemeClr val="accent1"/>
                  </a:solidFill>
                  <a:latin typeface="Montserrat" pitchFamily="2" charset="0"/>
                </a:rPr>
                <a:t>JS</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466992"/>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5070331"/>
            <a:ext cx="20422415" cy="34249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Создание переменных начинается с ключевого слова </a:t>
            </a:r>
            <a:r>
              <a:rPr lang="ru-RU" sz="4400" dirty="0" err="1">
                <a:solidFill>
                  <a:schemeClr val="bg2">
                    <a:lumMod val="75000"/>
                  </a:schemeClr>
                </a:solidFill>
                <a:latin typeface="Montserrat Medium" panose="00000600000000000000" pitchFamily="2" charset="-52"/>
              </a:rPr>
              <a:t>let</a:t>
            </a:r>
            <a:r>
              <a:rPr lang="ru-RU" sz="4400" dirty="0">
                <a:solidFill>
                  <a:schemeClr val="bg2">
                    <a:lumMod val="75000"/>
                  </a:schemeClr>
                </a:solidFill>
                <a:latin typeface="Montserrat Medium" panose="00000600000000000000" pitchFamily="2" charset="-52"/>
              </a:rPr>
              <a:t>.</a:t>
            </a:r>
          </a:p>
          <a:p>
            <a:pPr defTabSz="457200">
              <a:lnSpc>
                <a:spcPts val="6000"/>
              </a:lnSpc>
              <a:spcAft>
                <a:spcPts val="1200"/>
              </a:spcAft>
              <a:defRPr sz="2200">
                <a:solidFill>
                  <a:srgbClr val="7B7B7C"/>
                </a:solidFill>
                <a:latin typeface="Aller"/>
                <a:ea typeface="Aller"/>
                <a:cs typeface="Aller"/>
                <a:sym typeface="Aller"/>
              </a:defRPr>
            </a:pPr>
            <a:r>
              <a:rPr lang="ru-RU" sz="4400" dirty="0" err="1">
                <a:solidFill>
                  <a:schemeClr val="bg2">
                    <a:lumMod val="75000"/>
                  </a:schemeClr>
                </a:solidFill>
                <a:latin typeface="Montserrat Medium" panose="00000600000000000000" pitchFamily="2" charset="-52"/>
              </a:rPr>
              <a:t>let</a:t>
            </a:r>
            <a:r>
              <a:rPr lang="ru-RU" sz="4400" dirty="0">
                <a:solidFill>
                  <a:schemeClr val="bg2">
                    <a:lumMod val="75000"/>
                  </a:schemeClr>
                </a:solidFill>
                <a:latin typeface="Montserrat Medium" panose="00000600000000000000" pitchFamily="2" charset="-52"/>
              </a:rPr>
              <a:t> </a:t>
            </a:r>
            <a:r>
              <a:rPr lang="ru-RU" sz="4400" dirty="0" err="1">
                <a:solidFill>
                  <a:schemeClr val="bg2">
                    <a:lumMod val="75000"/>
                  </a:schemeClr>
                </a:solidFill>
                <a:latin typeface="Montserrat Medium" panose="00000600000000000000" pitchFamily="2" charset="-52"/>
              </a:rPr>
              <a:t>myVar</a:t>
            </a:r>
            <a:r>
              <a:rPr lang="ru-RU" sz="4400" dirty="0">
                <a:solidFill>
                  <a:schemeClr val="bg2">
                    <a:lumMod val="75000"/>
                  </a:schemeClr>
                </a:solidFill>
                <a:latin typeface="Montserrat Medium" panose="00000600000000000000" pitchFamily="2" charset="-52"/>
              </a:rPr>
              <a:t>;</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Также есть вариант с </a:t>
            </a:r>
            <a:r>
              <a:rPr lang="ru-RU" sz="4400" dirty="0" err="1">
                <a:solidFill>
                  <a:schemeClr val="bg2">
                    <a:lumMod val="75000"/>
                  </a:schemeClr>
                </a:solidFill>
                <a:latin typeface="Montserrat Medium" panose="00000600000000000000" pitchFamily="2" charset="-52"/>
              </a:rPr>
              <a:t>var</a:t>
            </a:r>
            <a:r>
              <a:rPr lang="ru-RU" sz="4400" dirty="0">
                <a:solidFill>
                  <a:schemeClr val="bg2">
                    <a:lumMod val="75000"/>
                  </a:schemeClr>
                </a:solidFill>
                <a:latin typeface="Montserrat Medium" panose="00000600000000000000" pitchFamily="2" charset="-52"/>
              </a:rPr>
              <a:t>, но это устаревший способ, о нём поговорим позднее.</a:t>
            </a:r>
          </a:p>
        </p:txBody>
      </p:sp>
    </p:spTree>
    <p:extLst>
      <p:ext uri="{BB962C8B-B14F-4D97-AF65-F5344CB8AC3E}">
        <p14:creationId xmlns:p14="http://schemas.microsoft.com/office/powerpoint/2010/main" val="296877020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639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3" y="2389397"/>
            <a:ext cx="14946213" cy="2900613"/>
            <a:chOff x="1719463" y="2389397"/>
            <a:chExt cx="14946213" cy="2900613"/>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14946213" cy="25545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Что такое язык программирования</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290010"/>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19463" y="5935102"/>
            <a:ext cx="20422415" cy="3886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“Это формальный язык, предназначенный для записи компьютерных программ. Язык программирования определяет набор лексических, синтаксических и семантических правил, определяющих внешний вид программы и действия, которые выполнит исполнитель под её управлением.”</a:t>
            </a:r>
          </a:p>
        </p:txBody>
      </p:sp>
    </p:spTree>
    <p:extLst>
      <p:ext uri="{BB962C8B-B14F-4D97-AF65-F5344CB8AC3E}">
        <p14:creationId xmlns:p14="http://schemas.microsoft.com/office/powerpoint/2010/main" val="223780230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3" y="2389398"/>
            <a:ext cx="17923203" cy="1640736"/>
            <a:chOff x="1719463" y="2389397"/>
            <a:chExt cx="17923203" cy="3077595"/>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17923203"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Оператор присваивания (=)</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466992"/>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4771367"/>
            <a:ext cx="20422415" cy="75799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Оператор присваивания служит для записи значения в переменные.</a:t>
            </a:r>
          </a:p>
          <a:p>
            <a:pPr defTabSz="457200">
              <a:lnSpc>
                <a:spcPts val="6000"/>
              </a:lnSpc>
              <a:spcAft>
                <a:spcPts val="1200"/>
              </a:spcAft>
              <a:defRPr sz="2200">
                <a:solidFill>
                  <a:srgbClr val="7B7B7C"/>
                </a:solidFill>
                <a:latin typeface="Aller"/>
                <a:ea typeface="Aller"/>
                <a:cs typeface="Aller"/>
                <a:sym typeface="Aller"/>
              </a:defRPr>
            </a:pPr>
            <a:r>
              <a:rPr lang="ru-RU" sz="4400" dirty="0" err="1">
                <a:solidFill>
                  <a:schemeClr val="bg2">
                    <a:lumMod val="75000"/>
                  </a:schemeClr>
                </a:solidFill>
                <a:latin typeface="Montserrat Medium" panose="00000600000000000000" pitchFamily="2" charset="-52"/>
              </a:rPr>
              <a:t>let</a:t>
            </a:r>
            <a:r>
              <a:rPr lang="ru-RU" sz="4400" dirty="0">
                <a:solidFill>
                  <a:schemeClr val="bg2">
                    <a:lumMod val="75000"/>
                  </a:schemeClr>
                </a:solidFill>
                <a:latin typeface="Montserrat Medium" panose="00000600000000000000" pitchFamily="2" charset="-52"/>
              </a:rPr>
              <a:t> a = 140;</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В левой части от знака присваивания находится переменная, в которую запишется значения справа от знака присваивания.</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Присваивание значение переменным доступно в любой момент в работе программы (скрипта).</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Инициализация переменной - получение переменной её первого значения.</a:t>
            </a:r>
          </a:p>
        </p:txBody>
      </p:sp>
    </p:spTree>
    <p:extLst>
      <p:ext uri="{BB962C8B-B14F-4D97-AF65-F5344CB8AC3E}">
        <p14:creationId xmlns:p14="http://schemas.microsoft.com/office/powerpoint/2010/main" val="50829948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7"/>
            <a:ext cx="8991554" cy="1838733"/>
            <a:chOff x="1719464" y="2389397"/>
            <a:chExt cx="8991554" cy="1838733"/>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000" b="1">
                  <a:solidFill>
                    <a:srgbClr val="000001"/>
                  </a:solidFill>
                  <a:latin typeface="Aller"/>
                  <a:ea typeface="Aller"/>
                  <a:cs typeface="Aller"/>
                  <a:sym typeface="Aller"/>
                </a:defRPr>
              </a:lvl1pPr>
            </a:lstStyle>
            <a:p>
              <a:r>
                <a:rPr lang="en-US" dirty="0">
                  <a:solidFill>
                    <a:schemeClr val="accent1"/>
                  </a:solidFill>
                  <a:latin typeface="Montserrat" pitchFamily="2" charset="0"/>
                </a:rPr>
                <a:t>console.log()</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19464" y="4228130"/>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19464" y="5167293"/>
            <a:ext cx="20422415" cy="41944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Команда для вывода значения в консоль. Значение может задаваться вручную (текст в кавычках), но может и передаваться в виде переменных.</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Консоль открывается в инструментах разработчика.</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В консоли также записываются все ошибки.</a:t>
            </a:r>
          </a:p>
        </p:txBody>
      </p:sp>
    </p:spTree>
    <p:extLst>
      <p:ext uri="{BB962C8B-B14F-4D97-AF65-F5344CB8AC3E}">
        <p14:creationId xmlns:p14="http://schemas.microsoft.com/office/powerpoint/2010/main" val="112551628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7"/>
            <a:ext cx="8991554" cy="1779739"/>
            <a:chOff x="1719464" y="2389397"/>
            <a:chExt cx="8991554" cy="1779739"/>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Типы данных</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4169136"/>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19464" y="4840868"/>
            <a:ext cx="20422415" cy="6348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При задании значения переменной в JS, для этой переменной определяется тип данных. Тип данных указывает на способ хранения переменной в оперативной памяти, а также на возможные операции с этими переменными.</a:t>
            </a:r>
          </a:p>
          <a:p>
            <a:pPr defTabSz="457200">
              <a:lnSpc>
                <a:spcPts val="6000"/>
              </a:lnSpc>
              <a:spcAft>
                <a:spcPts val="1200"/>
              </a:spcAft>
              <a:defRPr sz="2200">
                <a:solidFill>
                  <a:srgbClr val="7B7B7C"/>
                </a:solidFill>
                <a:latin typeface="Aller"/>
                <a:ea typeface="Aller"/>
                <a:cs typeface="Aller"/>
                <a:sym typeface="Aller"/>
              </a:defRPr>
            </a:pPr>
            <a:r>
              <a:rPr lang="ru-RU" sz="4400" dirty="0" err="1">
                <a:solidFill>
                  <a:schemeClr val="bg2">
                    <a:lumMod val="75000"/>
                  </a:schemeClr>
                </a:solidFill>
                <a:latin typeface="Montserrat Medium" panose="00000600000000000000" pitchFamily="2" charset="-52"/>
              </a:rPr>
              <a:t>Javascript</a:t>
            </a:r>
            <a:r>
              <a:rPr lang="ru-RU" sz="4400" dirty="0">
                <a:solidFill>
                  <a:schemeClr val="bg2">
                    <a:lumMod val="75000"/>
                  </a:schemeClr>
                </a:solidFill>
                <a:latin typeface="Montserrat Medium" panose="00000600000000000000" pitchFamily="2" charset="-52"/>
              </a:rPr>
              <a:t> является языком с динамической типизацией, то есть тип данных не указывается в момент создания переменной, а определяется по значению переменной. Также в </a:t>
            </a:r>
            <a:r>
              <a:rPr lang="ru-RU" sz="4400" dirty="0" err="1">
                <a:solidFill>
                  <a:schemeClr val="bg2">
                    <a:lumMod val="75000"/>
                  </a:schemeClr>
                </a:solidFill>
                <a:latin typeface="Montserrat Medium" panose="00000600000000000000" pitchFamily="2" charset="-52"/>
              </a:rPr>
              <a:t>Javascript</a:t>
            </a:r>
            <a:r>
              <a:rPr lang="ru-RU" sz="4400" dirty="0">
                <a:solidFill>
                  <a:schemeClr val="bg2">
                    <a:lumMod val="75000"/>
                  </a:schemeClr>
                </a:solidFill>
                <a:latin typeface="Montserrat Medium" panose="00000600000000000000" pitchFamily="2" charset="-52"/>
              </a:rPr>
              <a:t> переменная может поменять свой тип в процессе работы скрипта.</a:t>
            </a:r>
          </a:p>
        </p:txBody>
      </p:sp>
    </p:spTree>
    <p:extLst>
      <p:ext uri="{BB962C8B-B14F-4D97-AF65-F5344CB8AC3E}">
        <p14:creationId xmlns:p14="http://schemas.microsoft.com/office/powerpoint/2010/main" val="87026165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3" y="2389397"/>
            <a:ext cx="10757671" cy="1838729"/>
            <a:chOff x="1719463" y="2389397"/>
            <a:chExt cx="10757671" cy="1838729"/>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10757671"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Типы данных </a:t>
              </a:r>
              <a:r>
                <a:rPr lang="en-US" dirty="0">
                  <a:solidFill>
                    <a:schemeClr val="accent1"/>
                  </a:solidFill>
                  <a:latin typeface="Montserrat" pitchFamily="2" charset="0"/>
                </a:rPr>
                <a:t>JS</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4228126"/>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68337" y="4876070"/>
            <a:ext cx="20422415" cy="711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6000"/>
              </a:lnSpc>
              <a:spcAft>
                <a:spcPts val="1200"/>
              </a:spcAft>
              <a:defRPr sz="2200">
                <a:solidFill>
                  <a:srgbClr val="7B7B7C"/>
                </a:solidFill>
                <a:latin typeface="Aller"/>
                <a:ea typeface="Aller"/>
                <a:cs typeface="Aller"/>
                <a:sym typeface="Aller"/>
              </a:defRPr>
            </a:pPr>
            <a:r>
              <a:rPr lang="ru-RU" sz="4400" dirty="0" err="1">
                <a:solidFill>
                  <a:schemeClr val="bg2">
                    <a:lumMod val="75000"/>
                  </a:schemeClr>
                </a:solidFill>
                <a:latin typeface="Montserrat Medium" panose="00000600000000000000" pitchFamily="2" charset="-52"/>
              </a:rPr>
              <a:t>number</a:t>
            </a:r>
            <a:r>
              <a:rPr lang="ru-RU" sz="4400" dirty="0">
                <a:solidFill>
                  <a:schemeClr val="bg2">
                    <a:lumMod val="75000"/>
                  </a:schemeClr>
                </a:solidFill>
                <a:latin typeface="Montserrat Medium" panose="00000600000000000000" pitchFamily="2" charset="-52"/>
              </a:rPr>
              <a:t> - числовой тип данных</a:t>
            </a:r>
          </a:p>
          <a:p>
            <a:pPr defTabSz="457200">
              <a:lnSpc>
                <a:spcPts val="6000"/>
              </a:lnSpc>
              <a:spcAft>
                <a:spcPts val="1200"/>
              </a:spcAft>
              <a:defRPr sz="2200">
                <a:solidFill>
                  <a:srgbClr val="7B7B7C"/>
                </a:solidFill>
                <a:latin typeface="Aller"/>
                <a:ea typeface="Aller"/>
                <a:cs typeface="Aller"/>
                <a:sym typeface="Aller"/>
              </a:defRPr>
            </a:pPr>
            <a:r>
              <a:rPr lang="ru-RU" sz="4400" dirty="0" err="1">
                <a:solidFill>
                  <a:schemeClr val="bg2">
                    <a:lumMod val="75000"/>
                  </a:schemeClr>
                </a:solidFill>
                <a:latin typeface="Montserrat Medium" panose="00000600000000000000" pitchFamily="2" charset="-52"/>
              </a:rPr>
              <a:t>string</a:t>
            </a:r>
            <a:r>
              <a:rPr lang="ru-RU" sz="4400" dirty="0">
                <a:solidFill>
                  <a:schemeClr val="bg2">
                    <a:lumMod val="75000"/>
                  </a:schemeClr>
                </a:solidFill>
                <a:latin typeface="Montserrat Medium" panose="00000600000000000000" pitchFamily="2" charset="-52"/>
              </a:rPr>
              <a:t> - строковый тип данных, для хранения текста</a:t>
            </a:r>
          </a:p>
          <a:p>
            <a:pPr defTabSz="457200">
              <a:lnSpc>
                <a:spcPts val="6000"/>
              </a:lnSpc>
              <a:spcAft>
                <a:spcPts val="1200"/>
              </a:spcAft>
              <a:defRPr sz="2200">
                <a:solidFill>
                  <a:srgbClr val="7B7B7C"/>
                </a:solidFill>
                <a:latin typeface="Aller"/>
                <a:ea typeface="Aller"/>
                <a:cs typeface="Aller"/>
                <a:sym typeface="Aller"/>
              </a:defRPr>
            </a:pPr>
            <a:r>
              <a:rPr lang="ru-RU" sz="4400" dirty="0" err="1">
                <a:solidFill>
                  <a:schemeClr val="bg2">
                    <a:lumMod val="75000"/>
                  </a:schemeClr>
                </a:solidFill>
                <a:latin typeface="Montserrat Medium" panose="00000600000000000000" pitchFamily="2" charset="-52"/>
              </a:rPr>
              <a:t>boolean</a:t>
            </a:r>
            <a:r>
              <a:rPr lang="ru-RU" sz="4400" dirty="0">
                <a:solidFill>
                  <a:schemeClr val="bg2">
                    <a:lumMod val="75000"/>
                  </a:schemeClr>
                </a:solidFill>
                <a:latin typeface="Montserrat Medium" panose="00000600000000000000" pitchFamily="2" charset="-52"/>
              </a:rPr>
              <a:t> - булевский или логический тип данных, имеет два возможных варианта: </a:t>
            </a:r>
            <a:r>
              <a:rPr lang="ru-RU" sz="4400" dirty="0" err="1">
                <a:solidFill>
                  <a:schemeClr val="bg2">
                    <a:lumMod val="75000"/>
                  </a:schemeClr>
                </a:solidFill>
                <a:latin typeface="Montserrat Medium" panose="00000600000000000000" pitchFamily="2" charset="-52"/>
              </a:rPr>
              <a:t>true</a:t>
            </a:r>
            <a:r>
              <a:rPr lang="ru-RU" sz="4400" dirty="0">
                <a:solidFill>
                  <a:schemeClr val="bg2">
                    <a:lumMod val="75000"/>
                  </a:schemeClr>
                </a:solidFill>
                <a:latin typeface="Montserrat Medium" panose="00000600000000000000" pitchFamily="2" charset="-52"/>
              </a:rPr>
              <a:t> или </a:t>
            </a:r>
            <a:r>
              <a:rPr lang="ru-RU" sz="4400" dirty="0" err="1">
                <a:solidFill>
                  <a:schemeClr val="bg2">
                    <a:lumMod val="75000"/>
                  </a:schemeClr>
                </a:solidFill>
                <a:latin typeface="Montserrat Medium" panose="00000600000000000000" pitchFamily="2" charset="-52"/>
              </a:rPr>
              <a:t>false</a:t>
            </a:r>
            <a:endParaRPr lang="ru-RU" sz="4400" dirty="0">
              <a:solidFill>
                <a:schemeClr val="bg2">
                  <a:lumMod val="75000"/>
                </a:schemeClr>
              </a:solidFill>
              <a:latin typeface="Montserrat Medium" panose="00000600000000000000" pitchFamily="2" charset="-52"/>
            </a:endParaRPr>
          </a:p>
          <a:p>
            <a:pPr defTabSz="457200">
              <a:lnSpc>
                <a:spcPts val="6000"/>
              </a:lnSpc>
              <a:spcAft>
                <a:spcPts val="1200"/>
              </a:spcAft>
              <a:defRPr sz="2200">
                <a:solidFill>
                  <a:srgbClr val="7B7B7C"/>
                </a:solidFill>
                <a:latin typeface="Aller"/>
                <a:ea typeface="Aller"/>
                <a:cs typeface="Aller"/>
                <a:sym typeface="Aller"/>
              </a:defRPr>
            </a:pPr>
            <a:r>
              <a:rPr lang="ru-RU" sz="4400" dirty="0" err="1">
                <a:solidFill>
                  <a:schemeClr val="bg2">
                    <a:lumMod val="75000"/>
                  </a:schemeClr>
                </a:solidFill>
                <a:latin typeface="Montserrat Medium" panose="00000600000000000000" pitchFamily="2" charset="-52"/>
              </a:rPr>
              <a:t>object</a:t>
            </a:r>
            <a:r>
              <a:rPr lang="ru-RU" sz="4400" dirty="0">
                <a:solidFill>
                  <a:schemeClr val="bg2">
                    <a:lumMod val="75000"/>
                  </a:schemeClr>
                </a:solidFill>
                <a:latin typeface="Montserrat Medium" panose="00000600000000000000" pitchFamily="2" charset="-52"/>
              </a:rPr>
              <a:t> - объект, сложная структура</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Также предусмотрено два специальных значения:</a:t>
            </a:r>
          </a:p>
          <a:p>
            <a:pPr defTabSz="457200">
              <a:lnSpc>
                <a:spcPts val="6000"/>
              </a:lnSpc>
              <a:spcAft>
                <a:spcPts val="1200"/>
              </a:spcAft>
              <a:defRPr sz="2200">
                <a:solidFill>
                  <a:srgbClr val="7B7B7C"/>
                </a:solidFill>
                <a:latin typeface="Aller"/>
                <a:ea typeface="Aller"/>
                <a:cs typeface="Aller"/>
                <a:sym typeface="Aller"/>
              </a:defRPr>
            </a:pPr>
            <a:r>
              <a:rPr lang="ru-RU" sz="4400" dirty="0" err="1">
                <a:solidFill>
                  <a:schemeClr val="bg2">
                    <a:lumMod val="75000"/>
                  </a:schemeClr>
                </a:solidFill>
                <a:latin typeface="Montserrat Medium" panose="00000600000000000000" pitchFamily="2" charset="-52"/>
              </a:rPr>
              <a:t>undefined</a:t>
            </a:r>
            <a:r>
              <a:rPr lang="ru-RU" sz="4400" dirty="0">
                <a:solidFill>
                  <a:schemeClr val="bg2">
                    <a:lumMod val="75000"/>
                  </a:schemeClr>
                </a:solidFill>
                <a:latin typeface="Montserrat Medium" panose="00000600000000000000" pitchFamily="2" charset="-52"/>
              </a:rPr>
              <a:t> - значение </a:t>
            </a:r>
            <a:r>
              <a:rPr lang="ru-RU" sz="4400" dirty="0" err="1">
                <a:solidFill>
                  <a:schemeClr val="bg2">
                    <a:lumMod val="75000"/>
                  </a:schemeClr>
                </a:solidFill>
                <a:latin typeface="Montserrat Medium" panose="00000600000000000000" pitchFamily="2" charset="-52"/>
              </a:rPr>
              <a:t>неопределено</a:t>
            </a:r>
            <a:endParaRPr lang="ru-RU" sz="4400" dirty="0">
              <a:solidFill>
                <a:schemeClr val="bg2">
                  <a:lumMod val="75000"/>
                </a:schemeClr>
              </a:solidFill>
              <a:latin typeface="Montserrat Medium" panose="00000600000000000000" pitchFamily="2" charset="-52"/>
            </a:endParaRPr>
          </a:p>
          <a:p>
            <a:pPr defTabSz="457200">
              <a:lnSpc>
                <a:spcPts val="6000"/>
              </a:lnSpc>
              <a:spcAft>
                <a:spcPts val="1200"/>
              </a:spcAft>
              <a:defRPr sz="2200">
                <a:solidFill>
                  <a:srgbClr val="7B7B7C"/>
                </a:solidFill>
                <a:latin typeface="Aller"/>
                <a:ea typeface="Aller"/>
                <a:cs typeface="Aller"/>
                <a:sym typeface="Aller"/>
              </a:defRPr>
            </a:pPr>
            <a:r>
              <a:rPr lang="ru-RU" sz="4400" dirty="0" err="1">
                <a:solidFill>
                  <a:schemeClr val="bg2">
                    <a:lumMod val="75000"/>
                  </a:schemeClr>
                </a:solidFill>
                <a:latin typeface="Montserrat Medium" panose="00000600000000000000" pitchFamily="2" charset="-52"/>
              </a:rPr>
              <a:t>null</a:t>
            </a:r>
            <a:r>
              <a:rPr lang="ru-RU" sz="4400" dirty="0">
                <a:solidFill>
                  <a:schemeClr val="bg2">
                    <a:lumMod val="75000"/>
                  </a:schemeClr>
                </a:solidFill>
                <a:latin typeface="Montserrat Medium" panose="00000600000000000000" pitchFamily="2" charset="-52"/>
              </a:rPr>
              <a:t> - значение отсутствует</a:t>
            </a:r>
          </a:p>
        </p:txBody>
      </p:sp>
    </p:spTree>
    <p:extLst>
      <p:ext uri="{BB962C8B-B14F-4D97-AF65-F5344CB8AC3E}">
        <p14:creationId xmlns:p14="http://schemas.microsoft.com/office/powerpoint/2010/main" val="427861296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3" y="2389397"/>
            <a:ext cx="16155581" cy="2989104"/>
            <a:chOff x="1719463" y="2389397"/>
            <a:chExt cx="16155581" cy="2989104"/>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16155581" cy="25545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Операции над числовыми типами данных</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378501"/>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68337" y="6388139"/>
            <a:ext cx="20422415" cy="45021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Сложение +</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Вычитание -</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Умножение *</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Деление /</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Нахождение остатка от деления </a:t>
            </a:r>
            <a:r>
              <a:rPr lang="en-US" sz="4400">
                <a:solidFill>
                  <a:schemeClr val="bg2">
                    <a:lumMod val="75000"/>
                  </a:schemeClr>
                </a:solidFill>
                <a:latin typeface="Montserrat Medium" panose="00000600000000000000" pitchFamily="2" charset="-52"/>
              </a:rPr>
              <a:t>%</a:t>
            </a:r>
            <a:endParaRPr lang="ru-RU" sz="4400" dirty="0">
              <a:solidFill>
                <a:schemeClr val="bg2">
                  <a:lumMod val="75000"/>
                </a:schemeClr>
              </a:solidFill>
              <a:latin typeface="Montserrat Medium" panose="00000600000000000000" pitchFamily="2" charset="-52"/>
            </a:endParaRPr>
          </a:p>
        </p:txBody>
      </p:sp>
    </p:spTree>
    <p:extLst>
      <p:ext uri="{BB962C8B-B14F-4D97-AF65-F5344CB8AC3E}">
        <p14:creationId xmlns:p14="http://schemas.microsoft.com/office/powerpoint/2010/main" val="94786675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7"/>
            <a:ext cx="12636616" cy="1779737"/>
            <a:chOff x="1719464" y="2389397"/>
            <a:chExt cx="12636616" cy="1779737"/>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12636616"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Унарные операторы</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416913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68337" y="4967356"/>
            <a:ext cx="20422415" cy="75799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Унарные операторы выполняют действия над одним операндом (значением)</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Инкремент - увеличение значения на 1. Префиксный: ++a, постфиксный a++</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Декремент - уменьшение значения на 1. Префиксный: --a, постфиксный a--</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В постфиксной форме сначала выполняться все остальные действия над переменной, а потом произойдёт увеличение. </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В префиксной – наоборот.</a:t>
            </a:r>
          </a:p>
        </p:txBody>
      </p:sp>
    </p:spTree>
    <p:extLst>
      <p:ext uri="{BB962C8B-B14F-4D97-AF65-F5344CB8AC3E}">
        <p14:creationId xmlns:p14="http://schemas.microsoft.com/office/powerpoint/2010/main" val="36314670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3" y="2389398"/>
            <a:ext cx="20401981" cy="1708470"/>
            <a:chOff x="1719463" y="2389397"/>
            <a:chExt cx="20401981" cy="2930113"/>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20401981"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Ввод значения в переменную</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319510"/>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68337" y="4684355"/>
            <a:ext cx="20422415" cy="17322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Для начала будем использовать функцию </a:t>
            </a:r>
            <a:r>
              <a:rPr lang="ru-RU" sz="4400" dirty="0" err="1">
                <a:solidFill>
                  <a:schemeClr val="bg2">
                    <a:lumMod val="75000"/>
                  </a:schemeClr>
                </a:solidFill>
                <a:latin typeface="Montserrat Medium" panose="00000600000000000000" pitchFamily="2" charset="-52"/>
              </a:rPr>
              <a:t>prompt</a:t>
            </a:r>
            <a:endParaRPr lang="ru-RU" sz="4400" dirty="0">
              <a:solidFill>
                <a:schemeClr val="bg2">
                  <a:lumMod val="75000"/>
                </a:schemeClr>
              </a:solidFill>
              <a:latin typeface="Montserrat Medium" panose="00000600000000000000" pitchFamily="2" charset="-52"/>
            </a:endParaRPr>
          </a:p>
          <a:p>
            <a:pPr defTabSz="457200">
              <a:lnSpc>
                <a:spcPts val="6000"/>
              </a:lnSpc>
              <a:spcAft>
                <a:spcPts val="1200"/>
              </a:spcAft>
              <a:defRPr sz="2200">
                <a:solidFill>
                  <a:srgbClr val="7B7B7C"/>
                </a:solidFill>
                <a:latin typeface="Aller"/>
                <a:ea typeface="Aller"/>
                <a:cs typeface="Aller"/>
                <a:sym typeface="Aller"/>
              </a:defRPr>
            </a:pPr>
            <a:r>
              <a:rPr lang="ru-RU" sz="4400" dirty="0" err="1">
                <a:solidFill>
                  <a:schemeClr val="bg2">
                    <a:lumMod val="75000"/>
                  </a:schemeClr>
                </a:solidFill>
                <a:latin typeface="Montserrat Medium" panose="00000600000000000000" pitchFamily="2" charset="-52"/>
              </a:rPr>
              <a:t>let</a:t>
            </a:r>
            <a:r>
              <a:rPr lang="ru-RU" sz="4400" dirty="0">
                <a:solidFill>
                  <a:schemeClr val="bg2">
                    <a:lumMod val="75000"/>
                  </a:schemeClr>
                </a:solidFill>
                <a:latin typeface="Montserrat Medium" panose="00000600000000000000" pitchFamily="2" charset="-52"/>
              </a:rPr>
              <a:t> </a:t>
            </a:r>
            <a:r>
              <a:rPr lang="ru-RU" sz="4400" dirty="0" err="1">
                <a:solidFill>
                  <a:schemeClr val="bg2">
                    <a:lumMod val="75000"/>
                  </a:schemeClr>
                </a:solidFill>
                <a:latin typeface="Montserrat Medium" panose="00000600000000000000" pitchFamily="2" charset="-52"/>
              </a:rPr>
              <a:t>myVar</a:t>
            </a:r>
            <a:r>
              <a:rPr lang="ru-RU" sz="4400" dirty="0">
                <a:solidFill>
                  <a:schemeClr val="bg2">
                    <a:lumMod val="75000"/>
                  </a:schemeClr>
                </a:solidFill>
                <a:latin typeface="Montserrat Medium" panose="00000600000000000000" pitchFamily="2" charset="-52"/>
              </a:rPr>
              <a:t> = </a:t>
            </a:r>
            <a:r>
              <a:rPr lang="ru-RU" sz="4400" dirty="0" err="1">
                <a:solidFill>
                  <a:schemeClr val="bg2">
                    <a:lumMod val="75000"/>
                  </a:schemeClr>
                </a:solidFill>
                <a:latin typeface="Montserrat Medium" panose="00000600000000000000" pitchFamily="2" charset="-52"/>
              </a:rPr>
              <a:t>prompt</a:t>
            </a:r>
            <a:r>
              <a:rPr lang="ru-RU" sz="4400" dirty="0">
                <a:solidFill>
                  <a:schemeClr val="bg2">
                    <a:lumMod val="75000"/>
                  </a:schemeClr>
                </a:solidFill>
                <a:latin typeface="Montserrat Medium" panose="00000600000000000000" pitchFamily="2" charset="-52"/>
              </a:rPr>
              <a:t>(“Текст в окошке”);</a:t>
            </a:r>
          </a:p>
        </p:txBody>
      </p:sp>
      <p:pic>
        <p:nvPicPr>
          <p:cNvPr id="7" name="Google Shape;217;p38">
            <a:extLst>
              <a:ext uri="{FF2B5EF4-FFF2-40B4-BE49-F238E27FC236}">
                <a16:creationId xmlns:a16="http://schemas.microsoft.com/office/drawing/2014/main" id="{BCC25D18-14A3-451F-A59B-89C0F52626B7}"/>
              </a:ext>
            </a:extLst>
          </p:cNvPr>
          <p:cNvPicPr preferRelativeResize="0"/>
          <p:nvPr/>
        </p:nvPicPr>
        <p:blipFill>
          <a:blip r:embed="rId4">
            <a:alphaModFix/>
          </a:blip>
          <a:stretch>
            <a:fillRect/>
          </a:stretch>
        </p:blipFill>
        <p:spPr>
          <a:xfrm>
            <a:off x="12192001" y="7076355"/>
            <a:ext cx="10492970" cy="6199378"/>
          </a:xfrm>
          <a:prstGeom prst="rect">
            <a:avLst/>
          </a:prstGeom>
          <a:noFill/>
          <a:ln>
            <a:noFill/>
          </a:ln>
        </p:spPr>
      </p:pic>
    </p:spTree>
    <p:extLst>
      <p:ext uri="{BB962C8B-B14F-4D97-AF65-F5344CB8AC3E}">
        <p14:creationId xmlns:p14="http://schemas.microsoft.com/office/powerpoint/2010/main" val="35818695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8667"/>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3" y="2389397"/>
            <a:ext cx="13707349" cy="1602756"/>
            <a:chOff x="1719463" y="2389397"/>
            <a:chExt cx="13707349" cy="1602756"/>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13707349"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Появление </a:t>
              </a:r>
              <a:r>
                <a:rPr lang="en-US" dirty="0" err="1">
                  <a:solidFill>
                    <a:schemeClr val="accent1"/>
                  </a:solidFill>
                  <a:latin typeface="Montserrat" pitchFamily="2" charset="0"/>
                </a:rPr>
                <a:t>Javascript</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3992153"/>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68337" y="5050139"/>
            <a:ext cx="20422415" cy="51177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Цель создания языка: добавить страницам динамики, обеспечить взаимодействие с пользователем.</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Так как разработкой веб-сайтов в то время нередко занимались не программисты, то язык должен был быть легким.</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Язык </a:t>
            </a:r>
            <a:r>
              <a:rPr lang="ru-RU" sz="4400" dirty="0" err="1">
                <a:solidFill>
                  <a:schemeClr val="bg2">
                    <a:lumMod val="75000"/>
                  </a:schemeClr>
                </a:solidFill>
                <a:latin typeface="Montserrat Medium" panose="00000600000000000000" pitchFamily="2" charset="-52"/>
              </a:rPr>
              <a:t>Javascript</a:t>
            </a:r>
            <a:r>
              <a:rPr lang="ru-RU" sz="4400" dirty="0">
                <a:solidFill>
                  <a:schemeClr val="bg2">
                    <a:lumMod val="75000"/>
                  </a:schemeClr>
                </a:solidFill>
                <a:latin typeface="Montserrat Medium" panose="00000600000000000000" pitchFamily="2" charset="-52"/>
              </a:rPr>
              <a:t> появился в 1995 году в браузере </a:t>
            </a:r>
            <a:r>
              <a:rPr lang="ru-RU" sz="4400" dirty="0" err="1">
                <a:solidFill>
                  <a:schemeClr val="bg2">
                    <a:lumMod val="75000"/>
                  </a:schemeClr>
                </a:solidFill>
                <a:latin typeface="Montserrat Medium" panose="00000600000000000000" pitchFamily="2" charset="-52"/>
              </a:rPr>
              <a:t>NetScape</a:t>
            </a:r>
            <a:r>
              <a:rPr lang="ru-RU" sz="4400" dirty="0">
                <a:solidFill>
                  <a:schemeClr val="bg2">
                    <a:lumMod val="75000"/>
                  </a:schemeClr>
                </a:solidFill>
                <a:latin typeface="Montserrat Medium" panose="00000600000000000000" pitchFamily="2" charset="-52"/>
              </a:rPr>
              <a:t> </a:t>
            </a:r>
            <a:r>
              <a:rPr lang="ru-RU" sz="4400" dirty="0" err="1">
                <a:solidFill>
                  <a:schemeClr val="bg2">
                    <a:lumMod val="75000"/>
                  </a:schemeClr>
                </a:solidFill>
                <a:latin typeface="Montserrat Medium" panose="00000600000000000000" pitchFamily="2" charset="-52"/>
              </a:rPr>
              <a:t>Navigator</a:t>
            </a:r>
            <a:r>
              <a:rPr lang="ru-RU" sz="4400" dirty="0">
                <a:solidFill>
                  <a:schemeClr val="bg2">
                    <a:lumMod val="75000"/>
                  </a:schemeClr>
                </a:solidFill>
                <a:latin typeface="Montserrat Medium" panose="00000600000000000000" pitchFamily="2" charset="-52"/>
              </a:rPr>
              <a:t>. </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Рабочее название </a:t>
            </a:r>
            <a:r>
              <a:rPr lang="ru-RU" sz="4400" dirty="0" err="1">
                <a:solidFill>
                  <a:schemeClr val="bg2">
                    <a:lumMod val="75000"/>
                  </a:schemeClr>
                </a:solidFill>
                <a:latin typeface="Montserrat Medium" panose="00000600000000000000" pitchFamily="2" charset="-52"/>
              </a:rPr>
              <a:t>Livescript</a:t>
            </a:r>
            <a:r>
              <a:rPr lang="en-US" sz="4400">
                <a:solidFill>
                  <a:schemeClr val="bg2">
                    <a:lumMod val="75000"/>
                  </a:schemeClr>
                </a:solidFill>
                <a:latin typeface="Montserrat Medium" panose="00000600000000000000" pitchFamily="2" charset="-52"/>
              </a:rPr>
              <a:t>/Mocha</a:t>
            </a:r>
            <a:endParaRPr lang="ru-RU" sz="4400" dirty="0">
              <a:solidFill>
                <a:schemeClr val="bg2">
                  <a:lumMod val="75000"/>
                </a:schemeClr>
              </a:solidFill>
              <a:latin typeface="Montserrat Medium" panose="00000600000000000000" pitchFamily="2" charset="-52"/>
            </a:endParaRPr>
          </a:p>
        </p:txBody>
      </p:sp>
    </p:spTree>
    <p:extLst>
      <p:ext uri="{BB962C8B-B14F-4D97-AF65-F5344CB8AC3E}">
        <p14:creationId xmlns:p14="http://schemas.microsoft.com/office/powerpoint/2010/main" val="415317531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7"/>
            <a:ext cx="8991554" cy="1720742"/>
            <a:chOff x="1719464" y="2389397"/>
            <a:chExt cx="8991554" cy="1720742"/>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000" b="1">
                  <a:solidFill>
                    <a:srgbClr val="000001"/>
                  </a:solidFill>
                  <a:latin typeface="Aller"/>
                  <a:ea typeface="Aller"/>
                  <a:cs typeface="Aller"/>
                  <a:sym typeface="Aller"/>
                </a:defRPr>
              </a:lvl1pPr>
            </a:lstStyle>
            <a:p>
              <a:r>
                <a:rPr lang="en-US" dirty="0">
                  <a:solidFill>
                    <a:schemeClr val="accent1"/>
                  </a:solidFill>
                  <a:latin typeface="Montserrat" pitchFamily="2" charset="0"/>
                </a:rPr>
                <a:t>ECMAScript</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411013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19464" y="4991146"/>
            <a:ext cx="20422415" cy="5733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6000"/>
              </a:lnSpc>
              <a:spcAft>
                <a:spcPts val="1200"/>
              </a:spcAft>
              <a:defRPr sz="2200">
                <a:solidFill>
                  <a:srgbClr val="7B7B7C"/>
                </a:solidFill>
                <a:latin typeface="Aller"/>
                <a:ea typeface="Aller"/>
                <a:cs typeface="Aller"/>
                <a:sym typeface="Aller"/>
              </a:defRPr>
            </a:pPr>
            <a:r>
              <a:rPr lang="ru-RU" sz="4400" dirty="0" err="1">
                <a:solidFill>
                  <a:schemeClr val="bg2">
                    <a:lumMod val="75000"/>
                  </a:schemeClr>
                </a:solidFill>
                <a:latin typeface="Montserrat Medium" panose="00000600000000000000" pitchFamily="2" charset="-52"/>
              </a:rPr>
              <a:t>ECMAScript</a:t>
            </a:r>
            <a:r>
              <a:rPr lang="ru-RU" sz="4400" dirty="0">
                <a:solidFill>
                  <a:schemeClr val="bg2">
                    <a:lumMod val="75000"/>
                  </a:schemeClr>
                </a:solidFill>
                <a:latin typeface="Montserrat Medium" panose="00000600000000000000" pitchFamily="2" charset="-52"/>
              </a:rPr>
              <a:t> - это название стандартного языка, разработанного ECMA, из первоначальной реализации </a:t>
            </a:r>
            <a:r>
              <a:rPr lang="ru-RU" sz="4400" dirty="0" err="1">
                <a:solidFill>
                  <a:schemeClr val="bg2">
                    <a:lumMod val="75000"/>
                  </a:schemeClr>
                </a:solidFill>
                <a:latin typeface="Montserrat Medium" panose="00000600000000000000" pitchFamily="2" charset="-52"/>
              </a:rPr>
              <a:t>Javascript</a:t>
            </a:r>
            <a:r>
              <a:rPr lang="ru-RU" sz="4400" dirty="0">
                <a:solidFill>
                  <a:schemeClr val="bg2">
                    <a:lumMod val="75000"/>
                  </a:schemeClr>
                </a:solidFill>
                <a:latin typeface="Montserrat Medium" panose="00000600000000000000" pitchFamily="2" charset="-52"/>
              </a:rPr>
              <a:t>.</a:t>
            </a:r>
          </a:p>
          <a:p>
            <a:pPr defTabSz="457200">
              <a:lnSpc>
                <a:spcPts val="6000"/>
              </a:lnSpc>
              <a:spcAft>
                <a:spcPts val="1200"/>
              </a:spcAft>
              <a:defRPr sz="2200">
                <a:solidFill>
                  <a:srgbClr val="7B7B7C"/>
                </a:solidFill>
                <a:latin typeface="Aller"/>
                <a:ea typeface="Aller"/>
                <a:cs typeface="Aller"/>
                <a:sym typeface="Aller"/>
              </a:defRPr>
            </a:pPr>
            <a:r>
              <a:rPr lang="ru-RU" sz="4400" dirty="0" err="1">
                <a:solidFill>
                  <a:schemeClr val="bg2">
                    <a:lumMod val="75000"/>
                  </a:schemeClr>
                </a:solidFill>
                <a:latin typeface="Montserrat Medium" panose="00000600000000000000" pitchFamily="2" charset="-52"/>
              </a:rPr>
              <a:t>Javascript</a:t>
            </a:r>
            <a:r>
              <a:rPr lang="ru-RU" sz="4400" dirty="0">
                <a:solidFill>
                  <a:schemeClr val="bg2">
                    <a:lumMod val="75000"/>
                  </a:schemeClr>
                </a:solidFill>
                <a:latin typeface="Montserrat Medium" panose="00000600000000000000" pitchFamily="2" charset="-52"/>
              </a:rPr>
              <a:t>, </a:t>
            </a:r>
            <a:r>
              <a:rPr lang="ru-RU" sz="4400" dirty="0" err="1">
                <a:solidFill>
                  <a:schemeClr val="bg2">
                    <a:lumMod val="75000"/>
                  </a:schemeClr>
                </a:solidFill>
                <a:latin typeface="Montserrat Medium" panose="00000600000000000000" pitchFamily="2" charset="-52"/>
              </a:rPr>
              <a:t>JScript</a:t>
            </a:r>
            <a:r>
              <a:rPr lang="ru-RU" sz="4400" dirty="0">
                <a:solidFill>
                  <a:schemeClr val="bg2">
                    <a:lumMod val="75000"/>
                  </a:schemeClr>
                </a:solidFill>
                <a:latin typeface="Montserrat Medium" panose="00000600000000000000" pitchFamily="2" charset="-52"/>
              </a:rPr>
              <a:t>, </a:t>
            </a:r>
            <a:r>
              <a:rPr lang="ru-RU" sz="4400" dirty="0" err="1">
                <a:solidFill>
                  <a:schemeClr val="bg2">
                    <a:lumMod val="75000"/>
                  </a:schemeClr>
                </a:solidFill>
                <a:latin typeface="Montserrat Medium" panose="00000600000000000000" pitchFamily="2" charset="-52"/>
              </a:rPr>
              <a:t>TypeScript</a:t>
            </a:r>
            <a:r>
              <a:rPr lang="ru-RU" sz="4400" dirty="0">
                <a:solidFill>
                  <a:schemeClr val="bg2">
                    <a:lumMod val="75000"/>
                  </a:schemeClr>
                </a:solidFill>
                <a:latin typeface="Montserrat Medium" panose="00000600000000000000" pitchFamily="2" charset="-52"/>
              </a:rPr>
              <a:t> - реализации данного стандарта</a:t>
            </a:r>
          </a:p>
          <a:p>
            <a:pPr defTabSz="457200">
              <a:lnSpc>
                <a:spcPts val="6000"/>
              </a:lnSpc>
              <a:spcAft>
                <a:spcPts val="1200"/>
              </a:spcAft>
              <a:defRPr sz="2200">
                <a:solidFill>
                  <a:srgbClr val="7B7B7C"/>
                </a:solidFill>
                <a:latin typeface="Aller"/>
                <a:ea typeface="Aller"/>
                <a:cs typeface="Aller"/>
                <a:sym typeface="Aller"/>
              </a:defRPr>
            </a:pPr>
            <a:r>
              <a:rPr lang="ru-RU" sz="4400" dirty="0" err="1">
                <a:solidFill>
                  <a:schemeClr val="bg2">
                    <a:lumMod val="75000"/>
                  </a:schemeClr>
                </a:solidFill>
                <a:latin typeface="Montserrat Medium" panose="00000600000000000000" pitchFamily="2" charset="-52"/>
              </a:rPr>
              <a:t>ECMAscript</a:t>
            </a:r>
            <a:r>
              <a:rPr lang="ru-RU" sz="4400" dirty="0">
                <a:solidFill>
                  <a:schemeClr val="bg2">
                    <a:lumMod val="75000"/>
                  </a:schemeClr>
                </a:solidFill>
                <a:latin typeface="Montserrat Medium" panose="00000600000000000000" pitchFamily="2" charset="-52"/>
              </a:rPr>
              <a:t> выходит ежегодно, первые пакеты обновления назывались ES1, ES2, ES3, ES4, ES5, новые выпуски (начиная с 2015 года) получили название ES2015, ES2016, ES2017 (аббревиатура ES + год выпуска; ES6 == ES2015);</a:t>
            </a:r>
          </a:p>
        </p:txBody>
      </p:sp>
    </p:spTree>
    <p:extLst>
      <p:ext uri="{BB962C8B-B14F-4D97-AF65-F5344CB8AC3E}">
        <p14:creationId xmlns:p14="http://schemas.microsoft.com/office/powerpoint/2010/main" val="40708509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3" y="2389397"/>
            <a:ext cx="14621749" cy="1897722"/>
            <a:chOff x="1719463" y="2389397"/>
            <a:chExt cx="14621749" cy="1897722"/>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14621749"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Как работает </a:t>
              </a:r>
              <a:r>
                <a:rPr lang="en-US" dirty="0" err="1">
                  <a:solidFill>
                    <a:schemeClr val="accent1"/>
                  </a:solidFill>
                  <a:latin typeface="Montserrat" pitchFamily="2" charset="0"/>
                </a:rPr>
                <a:t>Javascript</a:t>
              </a:r>
              <a:r>
                <a:rPr lang="en-US" dirty="0">
                  <a:solidFill>
                    <a:schemeClr val="accent1"/>
                  </a:solidFill>
                  <a:latin typeface="Montserrat" pitchFamily="2" charset="0"/>
                </a:rPr>
                <a:t>?</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428711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4980747"/>
            <a:ext cx="20422415" cy="80416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Компиляция – это когда исходный код программы, при помощи специального инструмента, другой программы, которая называется «компилятор», преобразуется в другой язык, как правило – в машинный код. Этот машинный код затем распространяется и запускается. При этом исходный код программы остаётся у разработчика.</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Интерпретация – это когда исходный код программы получает другой инструмент, который называют «интерпретатор», и выполняет его «как есть».</a:t>
            </a:r>
          </a:p>
          <a:p>
            <a:pPr defTabSz="457200">
              <a:lnSpc>
                <a:spcPts val="6000"/>
              </a:lnSpc>
              <a:spcAft>
                <a:spcPts val="1200"/>
              </a:spcAft>
              <a:defRPr sz="2200">
                <a:solidFill>
                  <a:srgbClr val="7B7B7C"/>
                </a:solidFill>
                <a:latin typeface="Aller"/>
                <a:ea typeface="Aller"/>
                <a:cs typeface="Aller"/>
                <a:sym typeface="Aller"/>
              </a:defRPr>
            </a:pPr>
            <a:r>
              <a:rPr lang="ru-RU" sz="4400" dirty="0" err="1">
                <a:solidFill>
                  <a:schemeClr val="bg2">
                    <a:lumMod val="75000"/>
                  </a:schemeClr>
                </a:solidFill>
                <a:latin typeface="Montserrat Medium" panose="00000600000000000000" pitchFamily="2" charset="-52"/>
              </a:rPr>
              <a:t>Javascript</a:t>
            </a:r>
            <a:r>
              <a:rPr lang="ru-RU" sz="4400" dirty="0">
                <a:solidFill>
                  <a:schemeClr val="bg2">
                    <a:lumMod val="75000"/>
                  </a:schemeClr>
                </a:solidFill>
                <a:latin typeface="Montserrat Medium" panose="00000600000000000000" pitchFamily="2" charset="-52"/>
              </a:rPr>
              <a:t> является интерпретируемым языком.</a:t>
            </a:r>
          </a:p>
        </p:txBody>
      </p:sp>
    </p:spTree>
    <p:extLst>
      <p:ext uri="{BB962C8B-B14F-4D97-AF65-F5344CB8AC3E}">
        <p14:creationId xmlns:p14="http://schemas.microsoft.com/office/powerpoint/2010/main" val="368180266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7"/>
            <a:ext cx="15359168" cy="1632258"/>
            <a:chOff x="1719464" y="2389397"/>
            <a:chExt cx="15359168" cy="1632258"/>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15359168"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Почему </a:t>
              </a:r>
              <a:r>
                <a:rPr lang="en-US" dirty="0" err="1">
                  <a:solidFill>
                    <a:schemeClr val="accent1"/>
                  </a:solidFill>
                  <a:latin typeface="Montserrat" pitchFamily="2" charset="0"/>
                </a:rPr>
                <a:t>Javascript</a:t>
              </a:r>
              <a:r>
                <a:rPr lang="en-US" dirty="0">
                  <a:solidFill>
                    <a:schemeClr val="accent1"/>
                  </a:solidFill>
                  <a:latin typeface="Montserrat" pitchFamily="2" charset="0"/>
                </a:rPr>
                <a:t> </a:t>
              </a:r>
              <a:r>
                <a:rPr lang="ru-RU" dirty="0">
                  <a:solidFill>
                    <a:schemeClr val="accent1"/>
                  </a:solidFill>
                  <a:latin typeface="Montserrat" pitchFamily="2" charset="0"/>
                </a:rPr>
                <a:t>нужен?</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4021655"/>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4919858"/>
            <a:ext cx="20422415" cy="43483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1. Единственный язык, который работает в браузере.</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2. Входит в 10 самых популярных языков по индексу TIOBE.</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3. Можно разрабатывать и серверные приложения, и десктопные приложения.</a:t>
            </a:r>
          </a:p>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4. </a:t>
            </a:r>
            <a:r>
              <a:rPr lang="ru-RU" sz="4400" dirty="0" err="1">
                <a:solidFill>
                  <a:schemeClr val="bg2">
                    <a:lumMod val="75000"/>
                  </a:schemeClr>
                </a:solidFill>
                <a:latin typeface="Montserrat Medium" panose="00000600000000000000" pitchFamily="2" charset="-52"/>
              </a:rPr>
              <a:t>Frontend</a:t>
            </a:r>
            <a:r>
              <a:rPr lang="ru-RU" sz="4400" dirty="0">
                <a:solidFill>
                  <a:schemeClr val="bg2">
                    <a:lumMod val="75000"/>
                  </a:schemeClr>
                </a:solidFill>
                <a:latin typeface="Montserrat Medium" panose="00000600000000000000" pitchFamily="2" charset="-52"/>
              </a:rPr>
              <a:t> фреймворки, которые захватывают интернет.</a:t>
            </a:r>
          </a:p>
        </p:txBody>
      </p:sp>
    </p:spTree>
    <p:extLst>
      <p:ext uri="{BB962C8B-B14F-4D97-AF65-F5344CB8AC3E}">
        <p14:creationId xmlns:p14="http://schemas.microsoft.com/office/powerpoint/2010/main" val="253493080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7"/>
            <a:ext cx="8991554" cy="1779738"/>
            <a:chOff x="1719464" y="2389397"/>
            <a:chExt cx="8991554" cy="1779738"/>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000" b="1">
                  <a:solidFill>
                    <a:srgbClr val="000001"/>
                  </a:solidFill>
                  <a:latin typeface="Aller"/>
                  <a:ea typeface="Aller"/>
                  <a:cs typeface="Aller"/>
                  <a:sym typeface="Aller"/>
                </a:defRPr>
              </a:lvl1pPr>
            </a:lstStyle>
            <a:p>
              <a:r>
                <a:rPr lang="en-US" dirty="0">
                  <a:solidFill>
                    <a:schemeClr val="accent1"/>
                  </a:solidFill>
                  <a:latin typeface="Montserrat" pitchFamily="2" charset="0"/>
                </a:rPr>
                <a:t>node.js</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4169135"/>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pic>
        <p:nvPicPr>
          <p:cNvPr id="7" name="Google Shape;104;p19">
            <a:extLst>
              <a:ext uri="{FF2B5EF4-FFF2-40B4-BE49-F238E27FC236}">
                <a16:creationId xmlns:a16="http://schemas.microsoft.com/office/drawing/2014/main" id="{98CD94D5-04F6-4AA6-8959-302409FCAE84}"/>
              </a:ext>
            </a:extLst>
          </p:cNvPr>
          <p:cNvPicPr preferRelativeResize="0"/>
          <p:nvPr/>
        </p:nvPicPr>
        <p:blipFill>
          <a:blip r:embed="rId4">
            <a:alphaModFix/>
          </a:blip>
          <a:stretch>
            <a:fillRect/>
          </a:stretch>
        </p:blipFill>
        <p:spPr>
          <a:xfrm>
            <a:off x="7602356" y="2755232"/>
            <a:ext cx="10584044" cy="9944768"/>
          </a:xfrm>
          <a:prstGeom prst="rect">
            <a:avLst/>
          </a:prstGeom>
          <a:noFill/>
          <a:ln>
            <a:noFill/>
          </a:ln>
        </p:spPr>
      </p:pic>
    </p:spTree>
    <p:extLst>
      <p:ext uri="{BB962C8B-B14F-4D97-AF65-F5344CB8AC3E}">
        <p14:creationId xmlns:p14="http://schemas.microsoft.com/office/powerpoint/2010/main" val="162606770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7"/>
            <a:ext cx="18928277" cy="2871116"/>
            <a:chOff x="1719464" y="2389397"/>
            <a:chExt cx="13352427" cy="2871116"/>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13352427" cy="25545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err="1">
                  <a:solidFill>
                    <a:schemeClr val="accent1"/>
                  </a:solidFill>
                  <a:latin typeface="Montserrat" pitchFamily="2" charset="0"/>
                </a:rPr>
                <a:t>Electron</a:t>
              </a:r>
              <a:r>
                <a:rPr lang="ru-RU" dirty="0">
                  <a:solidFill>
                    <a:schemeClr val="accent1"/>
                  </a:solidFill>
                  <a:latin typeface="Montserrat" pitchFamily="2" charset="0"/>
                </a:rPr>
                <a:t>: десктопные приложения на </a:t>
              </a:r>
              <a:r>
                <a:rPr lang="ru-RU" dirty="0" err="1">
                  <a:solidFill>
                    <a:schemeClr val="accent1"/>
                  </a:solidFill>
                  <a:latin typeface="Montserrat" pitchFamily="2" charset="0"/>
                </a:rPr>
                <a:t>Javascript</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260513"/>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pic>
        <p:nvPicPr>
          <p:cNvPr id="7" name="Google Shape;110;p20">
            <a:extLst>
              <a:ext uri="{FF2B5EF4-FFF2-40B4-BE49-F238E27FC236}">
                <a16:creationId xmlns:a16="http://schemas.microsoft.com/office/drawing/2014/main" id="{F21956F6-5050-46A7-84DB-37CF07A29AF9}"/>
              </a:ext>
            </a:extLst>
          </p:cNvPr>
          <p:cNvPicPr preferRelativeResize="0"/>
          <p:nvPr/>
        </p:nvPicPr>
        <p:blipFill>
          <a:blip r:embed="rId4">
            <a:alphaModFix/>
          </a:blip>
          <a:stretch>
            <a:fillRect/>
          </a:stretch>
        </p:blipFill>
        <p:spPr>
          <a:xfrm>
            <a:off x="2923462" y="5702967"/>
            <a:ext cx="19671792" cy="7531027"/>
          </a:xfrm>
          <a:prstGeom prst="rect">
            <a:avLst/>
          </a:prstGeom>
          <a:noFill/>
          <a:ln>
            <a:noFill/>
          </a:ln>
        </p:spPr>
      </p:pic>
    </p:spTree>
    <p:extLst>
      <p:ext uri="{BB962C8B-B14F-4D97-AF65-F5344CB8AC3E}">
        <p14:creationId xmlns:p14="http://schemas.microsoft.com/office/powerpoint/2010/main" val="18061922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7"/>
            <a:ext cx="15123194" cy="1956716"/>
            <a:chOff x="1719464" y="2389397"/>
            <a:chExt cx="15123194" cy="1956716"/>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1512319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Подключение </a:t>
              </a:r>
              <a:r>
                <a:rPr lang="en-US" dirty="0">
                  <a:solidFill>
                    <a:schemeClr val="accent1"/>
                  </a:solidFill>
                  <a:latin typeface="Montserrat" pitchFamily="2" charset="0"/>
                </a:rPr>
                <a:t>JS </a:t>
              </a:r>
              <a:r>
                <a:rPr lang="ru-RU" dirty="0">
                  <a:solidFill>
                    <a:schemeClr val="accent1"/>
                  </a:solidFill>
                  <a:latin typeface="Montserrat" pitchFamily="2" charset="0"/>
                </a:rPr>
                <a:t>к </a:t>
              </a:r>
              <a:r>
                <a:rPr lang="en-US" dirty="0">
                  <a:solidFill>
                    <a:schemeClr val="accent1"/>
                  </a:solidFill>
                  <a:latin typeface="Montserrat" pitchFamily="2" charset="0"/>
                </a:rPr>
                <a:t>HTML</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4346113"/>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5208398"/>
            <a:ext cx="20422415" cy="41944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6000"/>
              </a:lnSpc>
              <a:spcAft>
                <a:spcPts val="1200"/>
              </a:spcAft>
              <a:defRPr sz="2200">
                <a:solidFill>
                  <a:srgbClr val="7B7B7C"/>
                </a:solidFill>
                <a:latin typeface="Aller"/>
                <a:ea typeface="Aller"/>
                <a:cs typeface="Aller"/>
                <a:sym typeface="Aller"/>
              </a:defRPr>
            </a:pPr>
            <a:r>
              <a:rPr lang="ru-RU" sz="4400" dirty="0">
                <a:solidFill>
                  <a:schemeClr val="bg2">
                    <a:lumMod val="75000"/>
                  </a:schemeClr>
                </a:solidFill>
                <a:latin typeface="Montserrat Medium" panose="00000600000000000000" pitchFamily="2" charset="-52"/>
              </a:rPr>
              <a:t>Для подключения используется тег </a:t>
            </a:r>
            <a:r>
              <a:rPr lang="ru-RU" sz="4400" dirty="0" err="1">
                <a:solidFill>
                  <a:schemeClr val="bg2">
                    <a:lumMod val="75000"/>
                  </a:schemeClr>
                </a:solidFill>
                <a:latin typeface="Montserrat Medium" panose="00000600000000000000" pitchFamily="2" charset="-52"/>
              </a:rPr>
              <a:t>script</a:t>
            </a:r>
            <a:r>
              <a:rPr lang="ru-RU" sz="4400" dirty="0">
                <a:solidFill>
                  <a:schemeClr val="bg2">
                    <a:lumMod val="75000"/>
                  </a:schemeClr>
                </a:solidFill>
                <a:latin typeface="Montserrat Medium" panose="00000600000000000000" pitchFamily="2" charset="-52"/>
              </a:rPr>
              <a:t>. Тег работает 2-мя способами:</a:t>
            </a:r>
          </a:p>
          <a:p>
            <a:pPr defTabSz="457200">
              <a:lnSpc>
                <a:spcPts val="6000"/>
              </a:lnSpc>
              <a:spcAft>
                <a:spcPts val="1200"/>
              </a:spcAft>
              <a:defRPr sz="2200">
                <a:solidFill>
                  <a:srgbClr val="7B7B7C"/>
                </a:solidFill>
                <a:latin typeface="Aller"/>
                <a:ea typeface="Aller"/>
                <a:cs typeface="Aller"/>
                <a:sym typeface="Aller"/>
              </a:defRPr>
            </a:pPr>
            <a:r>
              <a:rPr lang="en-US" sz="4400" dirty="0">
                <a:solidFill>
                  <a:schemeClr val="bg2">
                    <a:lumMod val="75000"/>
                  </a:schemeClr>
                </a:solidFill>
                <a:latin typeface="Montserrat Medium" panose="00000600000000000000" pitchFamily="2" charset="-52"/>
              </a:rPr>
              <a:t>1</a:t>
            </a:r>
            <a:r>
              <a:rPr lang="ru-RU" sz="4400" dirty="0">
                <a:solidFill>
                  <a:schemeClr val="bg2">
                    <a:lumMod val="75000"/>
                  </a:schemeClr>
                </a:solidFill>
                <a:latin typeface="Montserrat Medium" panose="00000600000000000000" pitchFamily="2" charset="-52"/>
              </a:rPr>
              <a:t>. Код пишется напрямую в теге </a:t>
            </a:r>
            <a:r>
              <a:rPr lang="ru-RU" sz="4400" dirty="0" err="1">
                <a:solidFill>
                  <a:schemeClr val="bg2">
                    <a:lumMod val="75000"/>
                  </a:schemeClr>
                </a:solidFill>
                <a:latin typeface="Montserrat Medium" panose="00000600000000000000" pitchFamily="2" charset="-52"/>
              </a:rPr>
              <a:t>script</a:t>
            </a:r>
            <a:endParaRPr lang="ru-RU" sz="4400" dirty="0">
              <a:solidFill>
                <a:schemeClr val="bg2">
                  <a:lumMod val="75000"/>
                </a:schemeClr>
              </a:solidFill>
              <a:latin typeface="Montserrat Medium" panose="00000600000000000000" pitchFamily="2" charset="-52"/>
            </a:endParaRPr>
          </a:p>
          <a:p>
            <a:pPr defTabSz="457200">
              <a:lnSpc>
                <a:spcPts val="6000"/>
              </a:lnSpc>
              <a:spcAft>
                <a:spcPts val="1200"/>
              </a:spcAft>
              <a:defRPr sz="2200">
                <a:solidFill>
                  <a:srgbClr val="7B7B7C"/>
                </a:solidFill>
                <a:latin typeface="Aller"/>
                <a:ea typeface="Aller"/>
                <a:cs typeface="Aller"/>
                <a:sym typeface="Aller"/>
              </a:defRPr>
            </a:pPr>
            <a:r>
              <a:rPr lang="en-US" sz="4400" dirty="0">
                <a:solidFill>
                  <a:schemeClr val="bg2">
                    <a:lumMod val="75000"/>
                  </a:schemeClr>
                </a:solidFill>
                <a:latin typeface="Montserrat Medium" panose="00000600000000000000" pitchFamily="2" charset="-52"/>
              </a:rPr>
              <a:t>2</a:t>
            </a:r>
            <a:r>
              <a:rPr lang="ru-RU" sz="4400" dirty="0">
                <a:solidFill>
                  <a:schemeClr val="bg2">
                    <a:lumMod val="75000"/>
                  </a:schemeClr>
                </a:solidFill>
                <a:latin typeface="Montserrat Medium" panose="00000600000000000000" pitchFamily="2" charset="-52"/>
              </a:rPr>
              <a:t>. Код пишется в файле, путь к которому указывается с помощью атрибута </a:t>
            </a:r>
            <a:r>
              <a:rPr lang="ru-RU" sz="4400" dirty="0" err="1">
                <a:solidFill>
                  <a:schemeClr val="bg2">
                    <a:lumMod val="75000"/>
                  </a:schemeClr>
                </a:solidFill>
                <a:latin typeface="Montserrat Medium" panose="00000600000000000000" pitchFamily="2" charset="-52"/>
              </a:rPr>
              <a:t>src</a:t>
            </a:r>
            <a:endParaRPr lang="ru-RU" sz="4400" dirty="0">
              <a:solidFill>
                <a:schemeClr val="bg2">
                  <a:lumMod val="75000"/>
                </a:schemeClr>
              </a:solidFill>
              <a:latin typeface="Montserrat Medium" panose="00000600000000000000" pitchFamily="2" charset="-52"/>
            </a:endParaRPr>
          </a:p>
        </p:txBody>
      </p:sp>
    </p:spTree>
    <p:extLst>
      <p:ext uri="{BB962C8B-B14F-4D97-AF65-F5344CB8AC3E}">
        <p14:creationId xmlns:p14="http://schemas.microsoft.com/office/powerpoint/2010/main" val="944820892"/>
      </p:ext>
    </p:extLst>
  </p:cSld>
  <p:clrMapOvr>
    <a:masterClrMapping/>
  </p:clrMapOvr>
  <p:transition spd="med"/>
</p:sld>
</file>

<file path=ppt/theme/theme1.xml><?xml version="1.0" encoding="utf-8"?>
<a:theme xmlns:a="http://schemas.openxmlformats.org/drawingml/2006/main" name="White">
  <a:themeElements>
    <a:clrScheme name="Color_Theme_01">
      <a:dk1>
        <a:srgbClr val="000000"/>
      </a:dk1>
      <a:lt1>
        <a:srgbClr val="FFFFFF"/>
      </a:lt1>
      <a:dk2>
        <a:srgbClr val="7B797C"/>
      </a:dk2>
      <a:lt2>
        <a:srgbClr val="535353"/>
      </a:lt2>
      <a:accent1>
        <a:srgbClr val="7318F8"/>
      </a:accent1>
      <a:accent2>
        <a:srgbClr val="7318F8"/>
      </a:accent2>
      <a:accent3>
        <a:srgbClr val="9852F8"/>
      </a:accent3>
      <a:accent4>
        <a:srgbClr val="9852F8"/>
      </a:accent4>
      <a:accent5>
        <a:srgbClr val="FFD73A"/>
      </a:accent5>
      <a:accent6>
        <a:srgbClr val="FFD73A"/>
      </a:accent6>
      <a:hlink>
        <a:srgbClr val="7318F8"/>
      </a:hlink>
      <a:folHlink>
        <a:srgbClr val="9852F8"/>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77BF"/>
      </a:accent1>
      <a:accent2>
        <a:srgbClr val="D0CDD0"/>
      </a:accent2>
      <a:accent3>
        <a:srgbClr val="BDBEBD"/>
      </a:accent3>
      <a:accent4>
        <a:srgbClr val="ACAAAD"/>
      </a:accent4>
      <a:accent5>
        <a:srgbClr val="9B999C"/>
      </a:accent5>
      <a:accent6>
        <a:srgbClr val="545554"/>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1659</TotalTime>
  <Words>1026</Words>
  <Application>Microsoft Office PowerPoint</Application>
  <PresentationFormat>Произвольный</PresentationFormat>
  <Paragraphs>102</Paragraphs>
  <Slides>26</Slides>
  <Notes>24</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26</vt:i4>
      </vt:variant>
    </vt:vector>
  </HeadingPairs>
  <TitlesOfParts>
    <vt:vector size="34" baseType="lpstr">
      <vt:lpstr>Arial</vt:lpstr>
      <vt:lpstr>Helvetica Light</vt:lpstr>
      <vt:lpstr>Helvetica Neue</vt:lpstr>
      <vt:lpstr>Montserrat</vt:lpstr>
      <vt:lpstr>Montserrat Medium</vt:lpstr>
      <vt:lpstr>Open Sans</vt:lpstr>
      <vt:lpstr>Open Sans Semibold</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c a r o l i n e</dc:creator>
  <cp:lastModifiedBy>Damir Yessenbek</cp:lastModifiedBy>
  <cp:revision>173</cp:revision>
  <dcterms:modified xsi:type="dcterms:W3CDTF">2022-08-18T13:08:26Z</dcterms:modified>
</cp:coreProperties>
</file>