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284" r:id="rId2"/>
    <p:sldId id="262" r:id="rId3"/>
    <p:sldId id="263" r:id="rId4"/>
    <p:sldId id="287" r:id="rId5"/>
    <p:sldId id="270" r:id="rId6"/>
    <p:sldId id="309" r:id="rId7"/>
    <p:sldId id="268" r:id="rId8"/>
    <p:sldId id="293" r:id="rId9"/>
    <p:sldId id="294" r:id="rId10"/>
    <p:sldId id="273" r:id="rId11"/>
    <p:sldId id="288" r:id="rId12"/>
    <p:sldId id="310" r:id="rId13"/>
    <p:sldId id="311" r:id="rId14"/>
    <p:sldId id="283" r:id="rId1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5pPr>
    <a:lvl6pPr marL="0" marR="0" indent="22860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6pPr>
    <a:lvl7pPr marL="0" marR="0" indent="27432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7pPr>
    <a:lvl8pPr marL="0" marR="0" indent="32004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8pPr>
    <a:lvl9pPr marL="0" marR="0" indent="36576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18F9"/>
    <a:srgbClr val="FFD83A"/>
    <a:srgbClr val="FFD73A"/>
    <a:srgbClr val="E0DCE2"/>
    <a:srgbClr val="CFCDD0"/>
    <a:srgbClr val="7B797C"/>
    <a:srgbClr val="9852F9"/>
    <a:srgbClr val="000000"/>
    <a:srgbClr val="F8F8F8"/>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AD5E8"/>
          </a:solidFill>
        </a:fill>
      </a:tcStyle>
    </a:wholeTbl>
    <a:band2H>
      <a:tcTxStyle/>
      <a:tcStyle>
        <a:tcBdr/>
        <a:fill>
          <a:solidFill>
            <a:srgbClr val="E6EBF4"/>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E7E8E7"/>
          </a:solidFill>
        </a:fill>
      </a:tcStyle>
    </a:wholeTbl>
    <a:band2H>
      <a:tcTxStyle/>
      <a:tcStyle>
        <a:tcBdr/>
        <a:fill>
          <a:solidFill>
            <a:srgbClr val="F4F4F4"/>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FD0CF"/>
          </a:solidFill>
        </a:fill>
      </a:tcStyle>
    </a:wholeTbl>
    <a:band2H>
      <a:tcTxStyle/>
      <a:tcStyle>
        <a:tcBdr/>
        <a:fill>
          <a:solidFill>
            <a:srgbClr val="E9E9E9"/>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252D3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EFCFF"/>
          </a:solidFill>
        </a:fill>
      </a:tcStyle>
    </a:band2H>
    <a:firstCol>
      <a:tcTxStyle b="on" i="off">
        <a:font>
          <a:latin typeface="Arial"/>
          <a:ea typeface="Arial"/>
          <a:cs typeface="Arial"/>
        </a:font>
        <a:srgbClr val="FEFC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252D30"/>
      </a:tcTxStyle>
      <a:tcStyle>
        <a:tcBdr>
          <a:left>
            <a:ln w="12700" cap="flat">
              <a:noFill/>
              <a:miter lim="400000"/>
            </a:ln>
          </a:left>
          <a:right>
            <a:ln w="12700" cap="flat">
              <a:noFill/>
              <a:miter lim="400000"/>
            </a:ln>
          </a:right>
          <a:top>
            <a:ln w="50800" cap="flat">
              <a:solidFill>
                <a:srgbClr val="252D30"/>
              </a:solidFill>
              <a:prstDash val="solid"/>
              <a:round/>
            </a:ln>
          </a:top>
          <a:bottom>
            <a:ln w="25400" cap="flat">
              <a:solidFill>
                <a:srgbClr val="252D30"/>
              </a:solidFill>
              <a:prstDash val="solid"/>
              <a:round/>
            </a:ln>
          </a:bottom>
          <a:insideH>
            <a:ln w="12700" cap="flat">
              <a:noFill/>
              <a:miter lim="400000"/>
            </a:ln>
          </a:insideH>
          <a:insideV>
            <a:ln w="12700" cap="flat">
              <a:noFill/>
              <a:miter lim="400000"/>
            </a:ln>
          </a:insideV>
        </a:tcBdr>
        <a:fill>
          <a:solidFill>
            <a:srgbClr val="FEFCFF"/>
          </a:solidFill>
        </a:fill>
      </a:tcStyle>
    </a:lastRow>
    <a:firstRow>
      <a:tcTxStyle b="on" i="off">
        <a:font>
          <a:latin typeface="Arial"/>
          <a:ea typeface="Arial"/>
          <a:cs typeface="Arial"/>
        </a:font>
        <a:srgbClr val="FEFCFF"/>
      </a:tcTxStyle>
      <a:tcStyle>
        <a:tcBdr>
          <a:left>
            <a:ln w="12700" cap="flat">
              <a:noFill/>
              <a:miter lim="400000"/>
            </a:ln>
          </a:left>
          <a:right>
            <a:ln w="12700" cap="flat">
              <a:noFill/>
              <a:miter lim="400000"/>
            </a:ln>
          </a:right>
          <a:top>
            <a:ln w="25400" cap="flat">
              <a:solidFill>
                <a:srgbClr val="252D30"/>
              </a:solidFill>
              <a:prstDash val="solid"/>
              <a:round/>
            </a:ln>
          </a:top>
          <a:bottom>
            <a:ln w="25400" cap="flat">
              <a:solidFill>
                <a:srgbClr val="252D3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BCCCC"/>
          </a:solidFill>
        </a:fill>
      </a:tcStyle>
    </a:wholeTbl>
    <a:band2H>
      <a:tcTxStyle/>
      <a:tcStyle>
        <a:tcBdr/>
        <a:fill>
          <a:solidFill>
            <a:srgbClr val="E7E7E7"/>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firstRow>
  </a:tblStyle>
  <a:tblStyle styleId="{2708684C-4D16-4618-839F-0558EEFCDFE6}" styleName="">
    <a:tblBg/>
    <a:wholeTbl>
      <a:tcTxStyle b="off"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FEFCFF">
              <a:alpha val="20000"/>
            </a:srgbClr>
          </a:solidFill>
        </a:fill>
      </a:tcStyle>
    </a:wholeTbl>
    <a:band2H>
      <a:tcTxStyle/>
      <a:tcStyle>
        <a:tcBdr/>
        <a:fill>
          <a:solidFill>
            <a:srgbClr val="FFFFFF"/>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FEFCFF">
              <a:alpha val="20000"/>
            </a:srgbClr>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508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no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254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50" autoAdjust="0"/>
    <p:restoredTop sz="90895" autoAdjust="0"/>
  </p:normalViewPr>
  <p:slideViewPr>
    <p:cSldViewPr snapToGrid="0" snapToObjects="1" showGuides="1">
      <p:cViewPr varScale="1">
        <p:scale>
          <a:sx n="29" d="100"/>
          <a:sy n="29" d="100"/>
        </p:scale>
        <p:origin x="36" y="24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1" d="100"/>
        <a:sy n="61" d="100"/>
      </p:scale>
      <p:origin x="0" y="0"/>
    </p:cViewPr>
  </p:sorterViewPr>
  <p:notesViewPr>
    <p:cSldViewPr snapToGrid="0" snapToObjects="1">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34AEB4-B207-4376-915C-BB86272729B0}" type="datetimeFigureOut">
              <a:rPr lang="ru-RU" smtClean="0"/>
              <a:t>22.01.2022</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F1ED8A-52CA-48E7-AAA2-849C78BAC516}" type="slidenum">
              <a:rPr lang="ru-RU" smtClean="0"/>
              <a:t>‹#›</a:t>
            </a:fld>
            <a:endParaRPr lang="ru-RU"/>
          </a:p>
        </p:txBody>
      </p:sp>
    </p:spTree>
    <p:extLst>
      <p:ext uri="{BB962C8B-B14F-4D97-AF65-F5344CB8AC3E}">
        <p14:creationId xmlns:p14="http://schemas.microsoft.com/office/powerpoint/2010/main" val="2004382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6" name="Shape 66"/>
          <p:cNvSpPr>
            <a:spLocks noGrp="1" noRot="1" noChangeAspect="1"/>
          </p:cNvSpPr>
          <p:nvPr>
            <p:ph type="sldImg"/>
          </p:nvPr>
        </p:nvSpPr>
        <p:spPr>
          <a:xfrm>
            <a:off x="1143000" y="685800"/>
            <a:ext cx="4572000" cy="3429000"/>
          </a:xfrm>
          <a:prstGeom prst="rect">
            <a:avLst/>
          </a:prstGeom>
        </p:spPr>
        <p:txBody>
          <a:bodyPr/>
          <a:lstStyle/>
          <a:p>
            <a:endParaRPr/>
          </a:p>
        </p:txBody>
      </p:sp>
      <p:sp>
        <p:nvSpPr>
          <p:cNvPr id="67" name="Shape 6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6999"/>
      </a:lnSpc>
      <a:defRPr sz="2200">
        <a:latin typeface="+mn-lt"/>
        <a:ea typeface="+mn-ea"/>
        <a:cs typeface="+mn-cs"/>
        <a:sym typeface="Helvetica Neue"/>
      </a:defRPr>
    </a:lvl1pPr>
    <a:lvl2pPr indent="228600" defTabSz="457200" latinLnBrk="0">
      <a:lnSpc>
        <a:spcPct val="116999"/>
      </a:lnSpc>
      <a:defRPr sz="2200">
        <a:latin typeface="+mn-lt"/>
        <a:ea typeface="+mn-ea"/>
        <a:cs typeface="+mn-cs"/>
        <a:sym typeface="Helvetica Neue"/>
      </a:defRPr>
    </a:lvl2pPr>
    <a:lvl3pPr indent="457200" defTabSz="457200" latinLnBrk="0">
      <a:lnSpc>
        <a:spcPct val="116999"/>
      </a:lnSpc>
      <a:defRPr sz="2200">
        <a:latin typeface="+mn-lt"/>
        <a:ea typeface="+mn-ea"/>
        <a:cs typeface="+mn-cs"/>
        <a:sym typeface="Helvetica Neue"/>
      </a:defRPr>
    </a:lvl3pPr>
    <a:lvl4pPr indent="685800" defTabSz="457200" latinLnBrk="0">
      <a:lnSpc>
        <a:spcPct val="116999"/>
      </a:lnSpc>
      <a:defRPr sz="2200">
        <a:latin typeface="+mn-lt"/>
        <a:ea typeface="+mn-ea"/>
        <a:cs typeface="+mn-cs"/>
        <a:sym typeface="Helvetica Neue"/>
      </a:defRPr>
    </a:lvl4pPr>
    <a:lvl5pPr indent="914400" defTabSz="457200" latinLnBrk="0">
      <a:lnSpc>
        <a:spcPct val="116999"/>
      </a:lnSpc>
      <a:defRPr sz="2200">
        <a:latin typeface="+mn-lt"/>
        <a:ea typeface="+mn-ea"/>
        <a:cs typeface="+mn-cs"/>
        <a:sym typeface="Helvetica Neue"/>
      </a:defRPr>
    </a:lvl5pPr>
    <a:lvl6pPr indent="1143000" defTabSz="457200" latinLnBrk="0">
      <a:lnSpc>
        <a:spcPct val="116999"/>
      </a:lnSpc>
      <a:defRPr sz="2200">
        <a:latin typeface="+mn-lt"/>
        <a:ea typeface="+mn-ea"/>
        <a:cs typeface="+mn-cs"/>
        <a:sym typeface="Helvetica Neue"/>
      </a:defRPr>
    </a:lvl6pPr>
    <a:lvl7pPr indent="1371600" defTabSz="457200" latinLnBrk="0">
      <a:lnSpc>
        <a:spcPct val="116999"/>
      </a:lnSpc>
      <a:defRPr sz="2200">
        <a:latin typeface="+mn-lt"/>
        <a:ea typeface="+mn-ea"/>
        <a:cs typeface="+mn-cs"/>
        <a:sym typeface="Helvetica Neue"/>
      </a:defRPr>
    </a:lvl7pPr>
    <a:lvl8pPr indent="1600200" defTabSz="457200" latinLnBrk="0">
      <a:lnSpc>
        <a:spcPct val="116999"/>
      </a:lnSpc>
      <a:defRPr sz="2200">
        <a:latin typeface="+mn-lt"/>
        <a:ea typeface="+mn-ea"/>
        <a:cs typeface="+mn-cs"/>
        <a:sym typeface="Helvetica Neue"/>
      </a:defRPr>
    </a:lvl8pPr>
    <a:lvl9pPr indent="1828800" defTabSz="457200" latinLnBrk="0">
      <a:lnSpc>
        <a:spcPct val="116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676640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nd Content">
    <p:spTree>
      <p:nvGrpSpPr>
        <p:cNvPr id="1" name=""/>
        <p:cNvGrpSpPr/>
        <p:nvPr/>
      </p:nvGrpSpPr>
      <p:grpSpPr>
        <a:xfrm>
          <a:off x="0" y="0"/>
          <a:ext cx="0" cy="0"/>
          <a:chOff x="0" y="0"/>
          <a:chExt cx="0" cy="0"/>
        </a:xfrm>
      </p:grpSpPr>
      <p:sp>
        <p:nvSpPr>
          <p:cNvPr id="14" name="Текст заголовка"/>
          <p:cNvSpPr txBox="1">
            <a:spLocks noGrp="1"/>
          </p:cNvSpPr>
          <p:nvPr>
            <p:ph type="title"/>
          </p:nvPr>
        </p:nvSpPr>
        <p:spPr>
          <a:xfrm>
            <a:off x="2120900" y="2278063"/>
            <a:ext cx="19504148" cy="2178051"/>
          </a:xfrm>
          <a:prstGeom prst="rect">
            <a:avLst/>
          </a:prstGeom>
        </p:spPr>
        <p:txBody>
          <a:bodyPr>
            <a:normAutofit/>
          </a:bodyPr>
          <a:lstStyle>
            <a:lvl1pPr>
              <a:defRPr>
                <a:solidFill>
                  <a:srgbClr val="262D30"/>
                </a:solidFill>
              </a:defRPr>
            </a:lvl1pPr>
          </a:lstStyle>
          <a:p>
            <a:r>
              <a:t>Текст заголовка</a:t>
            </a:r>
          </a:p>
        </p:txBody>
      </p:sp>
      <p:sp>
        <p:nvSpPr>
          <p:cNvPr id="15" name="Уровень текста 1…"/>
          <p:cNvSpPr txBox="1">
            <a:spLocks noGrp="1"/>
          </p:cNvSpPr>
          <p:nvPr>
            <p:ph type="body" idx="1"/>
          </p:nvPr>
        </p:nvSpPr>
        <p:spPr>
          <a:xfrm>
            <a:off x="2271713" y="4670425"/>
            <a:ext cx="20477163" cy="7019925"/>
          </a:xfrm>
          <a:prstGeom prst="rect">
            <a:avLst/>
          </a:prstGeom>
        </p:spPr>
        <p:txBody>
          <a:bodyPr>
            <a:normAutofit/>
          </a:bodyPr>
          <a:lstStyle>
            <a:lvl1pPr algn="just"/>
            <a:lvl2pPr algn="just"/>
            <a:lvl3pPr algn="just"/>
            <a:lvl4pPr algn="just"/>
            <a:lvl5pPr algn="just"/>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6"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Объект 2"/>
          <p:cNvSpPr>
            <a:spLocks noGrp="1"/>
          </p:cNvSpPr>
          <p:nvPr>
            <p:ph sz="quarter" idx="10"/>
          </p:nvPr>
        </p:nvSpPr>
        <p:spPr>
          <a:xfrm>
            <a:off x="2705100" y="2000250"/>
            <a:ext cx="5029200" cy="436245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Объект 4"/>
          <p:cNvSpPr>
            <a:spLocks noGrp="1"/>
          </p:cNvSpPr>
          <p:nvPr>
            <p:ph sz="quarter" idx="11"/>
          </p:nvPr>
        </p:nvSpPr>
        <p:spPr>
          <a:xfrm>
            <a:off x="8972550" y="1676400"/>
            <a:ext cx="7639050" cy="52197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3" name="Номер слайда 2"/>
          <p:cNvSpPr>
            <a:spLocks noGrp="1"/>
          </p:cNvSpPr>
          <p:nvPr>
            <p:ph type="sldNum" sz="quarter" idx="10"/>
          </p:nvPr>
        </p:nvSpPr>
        <p:spPr/>
        <p:txBody>
          <a:bodyPr/>
          <a:lstStyle/>
          <a:p>
            <a:fld id="{86CB4B4D-7CA3-9044-876B-883B54F8677D}" type="slidenum">
              <a:rPr lang="ru-RU" smtClean="0"/>
              <a:t>‹#›</a:t>
            </a:fld>
            <a:endParaRPr lang="ru-RU"/>
          </a:p>
        </p:txBody>
      </p:sp>
      <p:sp>
        <p:nvSpPr>
          <p:cNvPr id="5" name="Объект 4"/>
          <p:cNvSpPr>
            <a:spLocks noGrp="1"/>
          </p:cNvSpPr>
          <p:nvPr>
            <p:ph sz="quarter" idx="11"/>
          </p:nvPr>
        </p:nvSpPr>
        <p:spPr>
          <a:xfrm>
            <a:off x="5423940" y="3089275"/>
            <a:ext cx="12674600" cy="829310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340706324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lide with photo">
    <p:spTree>
      <p:nvGrpSpPr>
        <p:cNvPr id="1" name=""/>
        <p:cNvGrpSpPr/>
        <p:nvPr/>
      </p:nvGrpSpPr>
      <p:grpSpPr>
        <a:xfrm>
          <a:off x="0" y="0"/>
          <a:ext cx="0" cy="0"/>
          <a:chOff x="0" y="0"/>
          <a:chExt cx="0" cy="0"/>
        </a:xfrm>
      </p:grpSpPr>
      <p:sp>
        <p:nvSpPr>
          <p:cNvPr id="30" name="Picture Placeholder 3"/>
          <p:cNvSpPr>
            <a:spLocks noGrp="1"/>
          </p:cNvSpPr>
          <p:nvPr>
            <p:ph type="pic" sz="quarter" idx="13"/>
          </p:nvPr>
        </p:nvSpPr>
        <p:spPr>
          <a:xfrm>
            <a:off x="5314458" y="3906439"/>
            <a:ext cx="2447926" cy="2447926"/>
          </a:xfrm>
          <a:prstGeom prst="rect">
            <a:avLst/>
          </a:prstGeom>
        </p:spPr>
        <p:txBody>
          <a:bodyPr lIns="91439" tIns="45719" rIns="91439" bIns="45719"/>
          <a:lstStyle/>
          <a:p>
            <a:endParaRPr dirty="0"/>
          </a:p>
        </p:txBody>
      </p:sp>
      <p:sp>
        <p:nvSpPr>
          <p:cNvPr id="31" name="Picture Placeholder 3"/>
          <p:cNvSpPr>
            <a:spLocks noGrp="1"/>
          </p:cNvSpPr>
          <p:nvPr>
            <p:ph type="pic" sz="quarter" idx="14"/>
          </p:nvPr>
        </p:nvSpPr>
        <p:spPr>
          <a:xfrm>
            <a:off x="8265993" y="3906439"/>
            <a:ext cx="2447926" cy="2447926"/>
          </a:xfrm>
          <a:prstGeom prst="rect">
            <a:avLst/>
          </a:prstGeom>
        </p:spPr>
        <p:txBody>
          <a:bodyPr lIns="91439" tIns="45719" rIns="91439" bIns="45719"/>
          <a:lstStyle/>
          <a:p>
            <a:endParaRPr/>
          </a:p>
        </p:txBody>
      </p:sp>
      <p:sp>
        <p:nvSpPr>
          <p:cNvPr id="32" name="Picture Placeholder 3"/>
          <p:cNvSpPr>
            <a:spLocks noGrp="1"/>
          </p:cNvSpPr>
          <p:nvPr>
            <p:ph type="pic" sz="quarter" idx="15"/>
          </p:nvPr>
        </p:nvSpPr>
        <p:spPr>
          <a:xfrm>
            <a:off x="11183887" y="3906439"/>
            <a:ext cx="2447926" cy="2447926"/>
          </a:xfrm>
          <a:prstGeom prst="rect">
            <a:avLst/>
          </a:prstGeom>
        </p:spPr>
        <p:txBody>
          <a:bodyPr lIns="91439" tIns="45719" rIns="91439" bIns="45719"/>
          <a:lstStyle/>
          <a:p>
            <a:endParaRPr/>
          </a:p>
        </p:txBody>
      </p:sp>
      <p:sp>
        <p:nvSpPr>
          <p:cNvPr id="33" name="Picture Placeholder 3"/>
          <p:cNvSpPr>
            <a:spLocks noGrp="1"/>
          </p:cNvSpPr>
          <p:nvPr>
            <p:ph type="pic" sz="quarter" idx="16"/>
          </p:nvPr>
        </p:nvSpPr>
        <p:spPr>
          <a:xfrm>
            <a:off x="14135422" y="3906439"/>
            <a:ext cx="2447926" cy="2447926"/>
          </a:xfrm>
          <a:prstGeom prst="rect">
            <a:avLst/>
          </a:prstGeom>
        </p:spPr>
        <p:txBody>
          <a:bodyPr lIns="91439" tIns="45719" rIns="91439" bIns="45719"/>
          <a:lstStyle/>
          <a:p>
            <a:endParaRPr/>
          </a:p>
        </p:txBody>
      </p:sp>
      <p:sp>
        <p:nvSpPr>
          <p:cNvPr id="34" name="Picture Placeholder 3"/>
          <p:cNvSpPr>
            <a:spLocks noGrp="1"/>
          </p:cNvSpPr>
          <p:nvPr>
            <p:ph type="pic" sz="quarter" idx="17"/>
          </p:nvPr>
        </p:nvSpPr>
        <p:spPr>
          <a:xfrm>
            <a:off x="17086958" y="3906439"/>
            <a:ext cx="2447926" cy="2447926"/>
          </a:xfrm>
          <a:prstGeom prst="rect">
            <a:avLst/>
          </a:prstGeom>
        </p:spPr>
        <p:txBody>
          <a:bodyPr lIns="91439" tIns="45719" rIns="91439" bIns="45719"/>
          <a:lstStyle/>
          <a:p>
            <a:endParaRPr/>
          </a:p>
        </p:txBody>
      </p:sp>
      <p:sp>
        <p:nvSpPr>
          <p:cNvPr id="35" name="Picture Placeholder 3"/>
          <p:cNvSpPr>
            <a:spLocks noGrp="1"/>
          </p:cNvSpPr>
          <p:nvPr>
            <p:ph type="pic" sz="quarter" idx="18"/>
          </p:nvPr>
        </p:nvSpPr>
        <p:spPr>
          <a:xfrm>
            <a:off x="5314458" y="6858000"/>
            <a:ext cx="2447926" cy="2447925"/>
          </a:xfrm>
          <a:prstGeom prst="rect">
            <a:avLst/>
          </a:prstGeom>
        </p:spPr>
        <p:txBody>
          <a:bodyPr lIns="91439" tIns="45719" rIns="91439" bIns="45719"/>
          <a:lstStyle/>
          <a:p>
            <a:endParaRPr/>
          </a:p>
        </p:txBody>
      </p:sp>
      <p:sp>
        <p:nvSpPr>
          <p:cNvPr id="36" name="Picture Placeholder 3"/>
          <p:cNvSpPr>
            <a:spLocks noGrp="1"/>
          </p:cNvSpPr>
          <p:nvPr>
            <p:ph type="pic" sz="quarter" idx="19"/>
          </p:nvPr>
        </p:nvSpPr>
        <p:spPr>
          <a:xfrm>
            <a:off x="8265993" y="6858000"/>
            <a:ext cx="2447926" cy="2447925"/>
          </a:xfrm>
          <a:prstGeom prst="rect">
            <a:avLst/>
          </a:prstGeom>
        </p:spPr>
        <p:txBody>
          <a:bodyPr lIns="91439" tIns="45719" rIns="91439" bIns="45719"/>
          <a:lstStyle/>
          <a:p>
            <a:endParaRPr/>
          </a:p>
        </p:txBody>
      </p:sp>
      <p:sp>
        <p:nvSpPr>
          <p:cNvPr id="37" name="Picture Placeholder 3"/>
          <p:cNvSpPr>
            <a:spLocks noGrp="1"/>
          </p:cNvSpPr>
          <p:nvPr>
            <p:ph type="pic" sz="quarter" idx="20"/>
          </p:nvPr>
        </p:nvSpPr>
        <p:spPr>
          <a:xfrm>
            <a:off x="11183887" y="6858000"/>
            <a:ext cx="2447926" cy="2447925"/>
          </a:xfrm>
          <a:prstGeom prst="rect">
            <a:avLst/>
          </a:prstGeom>
        </p:spPr>
        <p:txBody>
          <a:bodyPr lIns="91439" tIns="45719" rIns="91439" bIns="45719"/>
          <a:lstStyle/>
          <a:p>
            <a:endParaRPr/>
          </a:p>
        </p:txBody>
      </p:sp>
      <p:sp>
        <p:nvSpPr>
          <p:cNvPr id="38" name="Picture Placeholder 3"/>
          <p:cNvSpPr>
            <a:spLocks noGrp="1"/>
          </p:cNvSpPr>
          <p:nvPr>
            <p:ph type="pic" sz="quarter" idx="21"/>
          </p:nvPr>
        </p:nvSpPr>
        <p:spPr>
          <a:xfrm>
            <a:off x="14135422" y="6858000"/>
            <a:ext cx="2447926" cy="2447925"/>
          </a:xfrm>
          <a:prstGeom prst="rect">
            <a:avLst/>
          </a:prstGeom>
        </p:spPr>
        <p:txBody>
          <a:bodyPr lIns="91439" tIns="45719" rIns="91439" bIns="45719"/>
          <a:lstStyle/>
          <a:p>
            <a:endParaRPr/>
          </a:p>
        </p:txBody>
      </p:sp>
      <p:sp>
        <p:nvSpPr>
          <p:cNvPr id="39" name="Picture Placeholder 3"/>
          <p:cNvSpPr>
            <a:spLocks noGrp="1"/>
          </p:cNvSpPr>
          <p:nvPr>
            <p:ph type="pic" sz="quarter" idx="22"/>
          </p:nvPr>
        </p:nvSpPr>
        <p:spPr>
          <a:xfrm>
            <a:off x="17086958" y="6858000"/>
            <a:ext cx="2447926" cy="2447925"/>
          </a:xfrm>
          <a:prstGeom prst="rect">
            <a:avLst/>
          </a:prstGeom>
        </p:spPr>
        <p:txBody>
          <a:bodyPr lIns="91439" tIns="45719" rIns="91439" bIns="45719"/>
          <a:lstStyle/>
          <a:p>
            <a:endParaRPr/>
          </a:p>
        </p:txBody>
      </p:sp>
      <p:sp>
        <p:nvSpPr>
          <p:cNvPr id="4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with photo">
    <p:spTree>
      <p:nvGrpSpPr>
        <p:cNvPr id="1" name=""/>
        <p:cNvGrpSpPr/>
        <p:nvPr/>
      </p:nvGrpSpPr>
      <p:grpSpPr>
        <a:xfrm>
          <a:off x="0" y="0"/>
          <a:ext cx="0" cy="0"/>
          <a:chOff x="0" y="0"/>
          <a:chExt cx="0" cy="0"/>
        </a:xfrm>
      </p:grpSpPr>
      <p:sp>
        <p:nvSpPr>
          <p:cNvPr id="50" name="Picture Placeholder 3"/>
          <p:cNvSpPr>
            <a:spLocks noGrp="1"/>
          </p:cNvSpPr>
          <p:nvPr>
            <p:ph type="pic" sz="quarter" idx="13"/>
          </p:nvPr>
        </p:nvSpPr>
        <p:spPr>
          <a:xfrm>
            <a:off x="5314458" y="3906439"/>
            <a:ext cx="2447926" cy="2447926"/>
          </a:xfrm>
          <a:prstGeom prst="rect">
            <a:avLst/>
          </a:prstGeom>
        </p:spPr>
        <p:txBody>
          <a:bodyPr lIns="91439" tIns="45719" rIns="91439" bIns="45719"/>
          <a:lstStyle/>
          <a:p>
            <a:endParaRPr/>
          </a:p>
        </p:txBody>
      </p:sp>
      <p:sp>
        <p:nvSpPr>
          <p:cNvPr id="51" name="Picture Placeholder 3"/>
          <p:cNvSpPr>
            <a:spLocks noGrp="1"/>
          </p:cNvSpPr>
          <p:nvPr>
            <p:ph type="pic" sz="quarter" idx="14"/>
          </p:nvPr>
        </p:nvSpPr>
        <p:spPr>
          <a:xfrm>
            <a:off x="8265993" y="3906439"/>
            <a:ext cx="2447926" cy="2447926"/>
          </a:xfrm>
          <a:prstGeom prst="rect">
            <a:avLst/>
          </a:prstGeom>
        </p:spPr>
        <p:txBody>
          <a:bodyPr lIns="91439" tIns="45719" rIns="91439" bIns="45719"/>
          <a:lstStyle/>
          <a:p>
            <a:endParaRPr/>
          </a:p>
        </p:txBody>
      </p:sp>
      <p:sp>
        <p:nvSpPr>
          <p:cNvPr id="52" name="Picture Placeholder 3"/>
          <p:cNvSpPr>
            <a:spLocks noGrp="1"/>
          </p:cNvSpPr>
          <p:nvPr>
            <p:ph type="pic" sz="quarter" idx="15"/>
          </p:nvPr>
        </p:nvSpPr>
        <p:spPr>
          <a:xfrm>
            <a:off x="11183887" y="3906439"/>
            <a:ext cx="2447926" cy="2447926"/>
          </a:xfrm>
          <a:prstGeom prst="rect">
            <a:avLst/>
          </a:prstGeom>
        </p:spPr>
        <p:txBody>
          <a:bodyPr lIns="91439" tIns="45719" rIns="91439" bIns="45719"/>
          <a:lstStyle/>
          <a:p>
            <a:endParaRPr/>
          </a:p>
        </p:txBody>
      </p:sp>
      <p:sp>
        <p:nvSpPr>
          <p:cNvPr id="53" name="Picture Placeholder 3"/>
          <p:cNvSpPr>
            <a:spLocks noGrp="1"/>
          </p:cNvSpPr>
          <p:nvPr>
            <p:ph type="pic" sz="quarter" idx="16"/>
          </p:nvPr>
        </p:nvSpPr>
        <p:spPr>
          <a:xfrm>
            <a:off x="14135422" y="3906439"/>
            <a:ext cx="2447926" cy="2447926"/>
          </a:xfrm>
          <a:prstGeom prst="rect">
            <a:avLst/>
          </a:prstGeom>
        </p:spPr>
        <p:txBody>
          <a:bodyPr lIns="91439" tIns="45719" rIns="91439" bIns="45719"/>
          <a:lstStyle/>
          <a:p>
            <a:endParaRPr/>
          </a:p>
        </p:txBody>
      </p:sp>
      <p:sp>
        <p:nvSpPr>
          <p:cNvPr id="54" name="Picture Placeholder 3"/>
          <p:cNvSpPr>
            <a:spLocks noGrp="1"/>
          </p:cNvSpPr>
          <p:nvPr>
            <p:ph type="pic" sz="quarter" idx="17"/>
          </p:nvPr>
        </p:nvSpPr>
        <p:spPr>
          <a:xfrm>
            <a:off x="17086958" y="3906439"/>
            <a:ext cx="2447926" cy="2447926"/>
          </a:xfrm>
          <a:prstGeom prst="rect">
            <a:avLst/>
          </a:prstGeom>
        </p:spPr>
        <p:txBody>
          <a:bodyPr lIns="91439" tIns="45719" rIns="91439" bIns="45719"/>
          <a:lstStyle/>
          <a:p>
            <a:endParaRPr/>
          </a:p>
        </p:txBody>
      </p:sp>
      <p:sp>
        <p:nvSpPr>
          <p:cNvPr id="55" name="Picture Placeholder 3"/>
          <p:cNvSpPr>
            <a:spLocks noGrp="1"/>
          </p:cNvSpPr>
          <p:nvPr>
            <p:ph type="pic" sz="quarter" idx="18"/>
          </p:nvPr>
        </p:nvSpPr>
        <p:spPr>
          <a:xfrm>
            <a:off x="5314458" y="6858000"/>
            <a:ext cx="2447926" cy="2447925"/>
          </a:xfrm>
          <a:prstGeom prst="rect">
            <a:avLst/>
          </a:prstGeom>
        </p:spPr>
        <p:txBody>
          <a:bodyPr lIns="91439" tIns="45719" rIns="91439" bIns="45719"/>
          <a:lstStyle/>
          <a:p>
            <a:endParaRPr/>
          </a:p>
        </p:txBody>
      </p:sp>
      <p:sp>
        <p:nvSpPr>
          <p:cNvPr id="56" name="Picture Placeholder 3"/>
          <p:cNvSpPr>
            <a:spLocks noGrp="1"/>
          </p:cNvSpPr>
          <p:nvPr>
            <p:ph type="pic" sz="quarter" idx="19"/>
          </p:nvPr>
        </p:nvSpPr>
        <p:spPr>
          <a:xfrm>
            <a:off x="8265993" y="6858000"/>
            <a:ext cx="2447926" cy="2447925"/>
          </a:xfrm>
          <a:prstGeom prst="rect">
            <a:avLst/>
          </a:prstGeom>
        </p:spPr>
        <p:txBody>
          <a:bodyPr lIns="91439" tIns="45719" rIns="91439" bIns="45719"/>
          <a:lstStyle/>
          <a:p>
            <a:endParaRPr/>
          </a:p>
        </p:txBody>
      </p:sp>
      <p:sp>
        <p:nvSpPr>
          <p:cNvPr id="57" name="Picture Placeholder 3"/>
          <p:cNvSpPr>
            <a:spLocks noGrp="1"/>
          </p:cNvSpPr>
          <p:nvPr>
            <p:ph type="pic" sz="quarter" idx="20"/>
          </p:nvPr>
        </p:nvSpPr>
        <p:spPr>
          <a:xfrm>
            <a:off x="11183887" y="6858000"/>
            <a:ext cx="2447926" cy="2447925"/>
          </a:xfrm>
          <a:prstGeom prst="rect">
            <a:avLst/>
          </a:prstGeom>
        </p:spPr>
        <p:txBody>
          <a:bodyPr lIns="91439" tIns="45719" rIns="91439" bIns="45719"/>
          <a:lstStyle/>
          <a:p>
            <a:endParaRPr/>
          </a:p>
        </p:txBody>
      </p:sp>
      <p:sp>
        <p:nvSpPr>
          <p:cNvPr id="58" name="Picture Placeholder 3"/>
          <p:cNvSpPr>
            <a:spLocks noGrp="1"/>
          </p:cNvSpPr>
          <p:nvPr>
            <p:ph type="pic" sz="quarter" idx="21"/>
          </p:nvPr>
        </p:nvSpPr>
        <p:spPr>
          <a:xfrm>
            <a:off x="14135422" y="6858000"/>
            <a:ext cx="2447926" cy="2447925"/>
          </a:xfrm>
          <a:prstGeom prst="rect">
            <a:avLst/>
          </a:prstGeom>
        </p:spPr>
        <p:txBody>
          <a:bodyPr lIns="91439" tIns="45719" rIns="91439" bIns="45719"/>
          <a:lstStyle/>
          <a:p>
            <a:endParaRPr/>
          </a:p>
        </p:txBody>
      </p:sp>
      <p:sp>
        <p:nvSpPr>
          <p:cNvPr id="59" name="Picture Placeholder 3"/>
          <p:cNvSpPr>
            <a:spLocks noGrp="1"/>
          </p:cNvSpPr>
          <p:nvPr>
            <p:ph type="pic" sz="quarter" idx="22"/>
          </p:nvPr>
        </p:nvSpPr>
        <p:spPr>
          <a:xfrm>
            <a:off x="17086958" y="6858000"/>
            <a:ext cx="2447926" cy="2447925"/>
          </a:xfrm>
          <a:prstGeom prst="rect">
            <a:avLst/>
          </a:prstGeom>
        </p:spPr>
        <p:txBody>
          <a:bodyPr lIns="91439" tIns="45719" rIns="91439" bIns="45719"/>
          <a:lstStyle/>
          <a:p>
            <a:endParaRPr/>
          </a:p>
        </p:txBody>
      </p:sp>
      <p:sp>
        <p:nvSpPr>
          <p:cNvPr id="6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1219200" y="549275"/>
            <a:ext cx="21945600" cy="26511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lstStyle/>
          <a:p>
            <a:r>
              <a:t>Текст заголовка</a:t>
            </a:r>
          </a:p>
        </p:txBody>
      </p:sp>
      <p:sp>
        <p:nvSpPr>
          <p:cNvPr id="3" name="Уровень текста 1…"/>
          <p:cNvSpPr txBox="1">
            <a:spLocks noGrp="1"/>
          </p:cNvSpPr>
          <p:nvPr>
            <p:ph type="body" idx="1"/>
          </p:nvPr>
        </p:nvSpPr>
        <p:spPr>
          <a:xfrm>
            <a:off x="1219200" y="3200400"/>
            <a:ext cx="21945600" cy="10515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22803668" y="12496800"/>
            <a:ext cx="379364" cy="419100"/>
          </a:xfrm>
          <a:prstGeom prst="rect">
            <a:avLst/>
          </a:prstGeom>
          <a:ln w="12700">
            <a:miter lim="400000"/>
          </a:ln>
        </p:spPr>
        <p:txBody>
          <a:bodyPr wrap="none" lIns="38100" tIns="38100" rIns="38100" bIns="38100">
            <a:spAutoFit/>
          </a:bodyPr>
          <a:lstStyle>
            <a:lvl1pPr algn="ctr">
              <a:defRPr>
                <a:solidFill>
                  <a:schemeClr val="accent5"/>
                </a:solidFill>
                <a:latin typeface="Open Sans"/>
                <a:ea typeface="Open Sans"/>
                <a:cs typeface="Open Sans"/>
                <a:sym typeface="Open Sans"/>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1" r:id="rId4"/>
    <p:sldLayoutId id="2147483652" r:id="rId5"/>
  </p:sldLayoutIdLst>
  <p:transition spd="med"/>
  <p:txStyles>
    <p:title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p:titleStyle>
    <p:body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p:bodyStyle>
    <p:otherStyle>
      <a:lvl1pPr marL="0" marR="0" indent="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1pPr>
      <a:lvl2pPr marL="0" marR="0" indent="2286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2pPr>
      <a:lvl3pPr marL="0" marR="0" indent="4572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3pPr>
      <a:lvl4pPr marL="0" marR="0" indent="6858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4pPr>
      <a:lvl5pPr marL="0" marR="0" indent="9144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5pPr>
      <a:lvl6pPr marL="0" marR="0" indent="22860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6pPr>
      <a:lvl7pPr marL="0" marR="0" indent="27432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7pPr>
      <a:lvl8pPr marL="0" marR="0" indent="32004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8pPr>
      <a:lvl9pPr marL="0" marR="0" indent="36576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f"/><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C4A5931-B3F5-0448-9D38-A32E1171A3EA}"/>
              </a:ext>
            </a:extLst>
          </p:cNvPr>
          <p:cNvSpPr/>
          <p:nvPr/>
        </p:nvSpPr>
        <p:spPr>
          <a:xfrm>
            <a:off x="-80163" y="-46134"/>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22359129" y="3531461"/>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2">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8" name="Полилиния 37">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2" name="Группа 1">
            <a:extLst>
              <a:ext uri="{FF2B5EF4-FFF2-40B4-BE49-F238E27FC236}">
                <a16:creationId xmlns:a16="http://schemas.microsoft.com/office/drawing/2014/main" id="{7AF047F4-2662-6C44-B7BE-F6E7C4881A7F}"/>
              </a:ext>
            </a:extLst>
          </p:cNvPr>
          <p:cNvGrpSpPr/>
          <p:nvPr/>
        </p:nvGrpSpPr>
        <p:grpSpPr>
          <a:xfrm>
            <a:off x="1948018" y="6165535"/>
            <a:ext cx="9986164" cy="2399907"/>
            <a:chOff x="2130258" y="2474412"/>
            <a:chExt cx="9986164" cy="2399907"/>
          </a:xfrm>
        </p:grpSpPr>
        <p:sp>
          <p:nvSpPr>
            <p:cNvPr id="4" name="Прямоугольник 3">
              <a:extLst>
                <a:ext uri="{FF2B5EF4-FFF2-40B4-BE49-F238E27FC236}">
                  <a16:creationId xmlns:a16="http://schemas.microsoft.com/office/drawing/2014/main" id="{FB2C722B-66F8-3B4D-BE89-BF9A18CD745A}"/>
                </a:ext>
              </a:extLst>
            </p:cNvPr>
            <p:cNvSpPr/>
            <p:nvPr/>
          </p:nvSpPr>
          <p:spPr>
            <a:xfrm>
              <a:off x="2130258" y="3243103"/>
              <a:ext cx="9986164" cy="1631216"/>
            </a:xfrm>
            <a:prstGeom prst="rect">
              <a:avLst/>
            </a:prstGeom>
          </p:spPr>
          <p:txBody>
            <a:bodyPr wrap="square">
              <a:spAutoFit/>
            </a:bodyPr>
            <a:lstStyle/>
            <a:p>
              <a:r>
                <a:rPr lang="ru" sz="10000" b="1" dirty="0">
                  <a:solidFill>
                    <a:schemeClr val="bg1"/>
                  </a:solidFill>
                  <a:latin typeface="Montserrat" pitchFamily="2" charset="0"/>
                </a:rPr>
                <a:t>Циклы</a:t>
              </a:r>
              <a:endParaRPr lang="en-US" sz="10000" b="1" dirty="0">
                <a:solidFill>
                  <a:schemeClr val="bg1"/>
                </a:solidFill>
                <a:latin typeface="Montserrat" pitchFamily="2" charset="0"/>
              </a:endParaRPr>
            </a:p>
          </p:txBody>
        </p:sp>
        <p:sp>
          <p:nvSpPr>
            <p:cNvPr id="20" name="Investor Pitch Deck Template">
              <a:extLst>
                <a:ext uri="{FF2B5EF4-FFF2-40B4-BE49-F238E27FC236}">
                  <a16:creationId xmlns:a16="http://schemas.microsoft.com/office/drawing/2014/main" id="{F405130E-FAD1-8243-9D1D-8276C8D631E3}"/>
                </a:ext>
              </a:extLst>
            </p:cNvPr>
            <p:cNvSpPr txBox="1"/>
            <p:nvPr/>
          </p:nvSpPr>
          <p:spPr>
            <a:xfrm>
              <a:off x="2346826" y="2474412"/>
              <a:ext cx="9553028"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sz="3600" dirty="0">
                  <a:solidFill>
                    <a:schemeClr val="accent5"/>
                  </a:solidFill>
                  <a:latin typeface="Montserrat" pitchFamily="2" charset="0"/>
                </a:rPr>
                <a:t>ЗАНЯТИЕ №5-6</a:t>
              </a:r>
              <a:endParaRPr lang="en-US" sz="3600" dirty="0">
                <a:solidFill>
                  <a:schemeClr val="accent5"/>
                </a:solidFill>
                <a:latin typeface="Montserrat" pitchFamily="2" charset="0"/>
              </a:endParaRPr>
            </a:p>
          </p:txBody>
        </p:sp>
      </p:gr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8" name="Полилиния 27">
            <a:extLst>
              <a:ext uri="{FF2B5EF4-FFF2-40B4-BE49-F238E27FC236}">
                <a16:creationId xmlns:a16="http://schemas.microsoft.com/office/drawing/2014/main" id="{6B3D4611-2F49-2445-B274-7CBCB4D744D9}"/>
              </a:ext>
            </a:extLst>
          </p:cNvPr>
          <p:cNvSpPr/>
          <p:nvPr/>
        </p:nvSpPr>
        <p:spPr>
          <a:xfrm rot="8100000">
            <a:off x="13076895" y="1663566"/>
            <a:ext cx="10388868" cy="1038886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noFill/>
          <a:ln w="38100"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6" name="Picture Placeholder 5">
            <a:extLst>
              <a:ext uri="{FF2B5EF4-FFF2-40B4-BE49-F238E27FC236}">
                <a16:creationId xmlns:a16="http://schemas.microsoft.com/office/drawing/2014/main" id="{5CCA477A-6459-DA4D-88E5-E089EA7E888D}"/>
              </a:ext>
            </a:extLst>
          </p:cNvPr>
          <p:cNvPicPr>
            <a:picLocks noGrp="1" noChangeAspect="1"/>
          </p:cNvPicPr>
          <p:nvPr>
            <p:ph type="pic" sz="quarter" idx="14"/>
          </p:nvPr>
        </p:nvPicPr>
        <p:blipFill>
          <a:blip r:embed="rId2"/>
          <a:srcRect l="8" r="8"/>
          <a:stretch>
            <a:fillRect/>
          </a:stretch>
        </p:blipFill>
        <p:spPr>
          <a:xfrm>
            <a:off x="16246578" y="4786805"/>
            <a:ext cx="4049501" cy="4050122"/>
          </a:xfrm>
          <a:prstGeom prst="rect">
            <a:avLst/>
          </a:prstGeom>
        </p:spPr>
      </p:pic>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accent3">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42" name="Рисунок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79203" y="3639903"/>
            <a:ext cx="1504289" cy="1891060"/>
          </a:xfrm>
          <a:prstGeom prst="rect">
            <a:avLst/>
          </a:prstGeom>
        </p:spPr>
      </p:pic>
    </p:spTree>
    <p:extLst>
      <p:ext uri="{BB962C8B-B14F-4D97-AF65-F5344CB8AC3E}">
        <p14:creationId xmlns:p14="http://schemas.microsoft.com/office/powerpoint/2010/main" val="287770588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Группа 12">
            <a:extLst>
              <a:ext uri="{FF2B5EF4-FFF2-40B4-BE49-F238E27FC236}">
                <a16:creationId xmlns:a16="http://schemas.microsoft.com/office/drawing/2014/main" id="{90357783-1706-454E-A60B-FC3669BE3607}"/>
              </a:ext>
            </a:extLst>
          </p:cNvPr>
          <p:cNvGrpSpPr/>
          <p:nvPr/>
        </p:nvGrpSpPr>
        <p:grpSpPr>
          <a:xfrm>
            <a:off x="2671966" y="3193504"/>
            <a:ext cx="19073603" cy="8161326"/>
            <a:chOff x="2671966" y="3193504"/>
            <a:chExt cx="19073603" cy="8161326"/>
          </a:xfrm>
        </p:grpSpPr>
        <p:sp>
          <p:nvSpPr>
            <p:cNvPr id="7" name="Скругленный прямоугольник 6">
              <a:extLst>
                <a:ext uri="{FF2B5EF4-FFF2-40B4-BE49-F238E27FC236}">
                  <a16:creationId xmlns:a16="http://schemas.microsoft.com/office/drawing/2014/main" id="{827088F2-36DB-6446-BF61-62976F5A9D0D}"/>
                </a:ext>
              </a:extLst>
            </p:cNvPr>
            <p:cNvSpPr/>
            <p:nvPr/>
          </p:nvSpPr>
          <p:spPr>
            <a:xfrm>
              <a:off x="2671966" y="3443716"/>
              <a:ext cx="19073603" cy="7308000"/>
            </a:xfrm>
            <a:prstGeom prst="roundRect">
              <a:avLst>
                <a:gd name="adj" fmla="val 5494"/>
              </a:avLst>
            </a:prstGeom>
            <a:noFill/>
            <a:ln w="76200" cap="flat">
              <a:solidFill>
                <a:schemeClr val="bg2">
                  <a:lumMod val="20000"/>
                  <a:lumOff val="80000"/>
                </a:schemeClr>
              </a:solidFill>
              <a:prstDash val="sys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 name="Двойная стрелка влево/вправо 2">
              <a:extLst>
                <a:ext uri="{FF2B5EF4-FFF2-40B4-BE49-F238E27FC236}">
                  <a16:creationId xmlns:a16="http://schemas.microsoft.com/office/drawing/2014/main" id="{E89775A4-1920-9C44-A342-B69133EB4966}"/>
                </a:ext>
              </a:extLst>
            </p:cNvPr>
            <p:cNvSpPr/>
            <p:nvPr/>
          </p:nvSpPr>
          <p:spPr>
            <a:xfrm>
              <a:off x="8379719" y="10148600"/>
              <a:ext cx="7658097" cy="1206230"/>
            </a:xfrm>
            <a:prstGeom prst="leftRightArrow">
              <a:avLst>
                <a:gd name="adj1" fmla="val 100000"/>
                <a:gd name="adj2" fmla="val 53125"/>
              </a:avLst>
            </a:prstGeom>
            <a:solidFill>
              <a:schemeClr val="accent5"/>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7" name="Investor Pitch Deck Template">
              <a:extLst>
                <a:ext uri="{FF2B5EF4-FFF2-40B4-BE49-F238E27FC236}">
                  <a16:creationId xmlns:a16="http://schemas.microsoft.com/office/drawing/2014/main" id="{ED7AC505-7501-5640-B74E-4A32883C6DD9}"/>
                </a:ext>
              </a:extLst>
            </p:cNvPr>
            <p:cNvSpPr txBox="1"/>
            <p:nvPr/>
          </p:nvSpPr>
          <p:spPr>
            <a:xfrm>
              <a:off x="9585815" y="10536272"/>
              <a:ext cx="5245905" cy="4308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endParaRPr lang="en-US" sz="2200" dirty="0">
                <a:solidFill>
                  <a:schemeClr val="accent1"/>
                </a:solidFill>
                <a:latin typeface="Montserrat" pitchFamily="2" charset="0"/>
              </a:endParaRPr>
            </a:p>
          </p:txBody>
        </p:sp>
        <p:sp>
          <p:nvSpPr>
            <p:cNvPr id="6" name="Треугольник 5">
              <a:extLst>
                <a:ext uri="{FF2B5EF4-FFF2-40B4-BE49-F238E27FC236}">
                  <a16:creationId xmlns:a16="http://schemas.microsoft.com/office/drawing/2014/main" id="{C3B41113-5E07-B248-8DDF-1A56A6F34FC9}"/>
                </a:ext>
              </a:extLst>
            </p:cNvPr>
            <p:cNvSpPr/>
            <p:nvPr/>
          </p:nvSpPr>
          <p:spPr>
            <a:xfrm rot="5400000">
              <a:off x="7258050" y="3228976"/>
              <a:ext cx="514350" cy="443405"/>
            </a:xfrm>
            <a:prstGeom prst="triangle">
              <a:avLst/>
            </a:prstGeom>
            <a:solidFill>
              <a:schemeClr val="bg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73" name="Треугольник 72">
              <a:extLst>
                <a:ext uri="{FF2B5EF4-FFF2-40B4-BE49-F238E27FC236}">
                  <a16:creationId xmlns:a16="http://schemas.microsoft.com/office/drawing/2014/main" id="{7B860162-3470-CE44-A62C-D818D24268B4}"/>
                </a:ext>
              </a:extLst>
            </p:cNvPr>
            <p:cNvSpPr/>
            <p:nvPr/>
          </p:nvSpPr>
          <p:spPr>
            <a:xfrm rot="5400000">
              <a:off x="12039602" y="3238501"/>
              <a:ext cx="514350" cy="443405"/>
            </a:xfrm>
            <a:prstGeom prst="triangle">
              <a:avLst/>
            </a:prstGeom>
            <a:solidFill>
              <a:schemeClr val="bg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75" name="Треугольник 74">
              <a:extLst>
                <a:ext uri="{FF2B5EF4-FFF2-40B4-BE49-F238E27FC236}">
                  <a16:creationId xmlns:a16="http://schemas.microsoft.com/office/drawing/2014/main" id="{B39BDC0E-ECD8-1749-9302-18D27EA29BAE}"/>
                </a:ext>
              </a:extLst>
            </p:cNvPr>
            <p:cNvSpPr/>
            <p:nvPr/>
          </p:nvSpPr>
          <p:spPr>
            <a:xfrm rot="16200000">
              <a:off x="18059401" y="10515602"/>
              <a:ext cx="514350" cy="443405"/>
            </a:xfrm>
            <a:prstGeom prst="triangle">
              <a:avLst/>
            </a:prstGeom>
            <a:solidFill>
              <a:schemeClr val="bg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76" name="Треугольник 75">
              <a:extLst>
                <a:ext uri="{FF2B5EF4-FFF2-40B4-BE49-F238E27FC236}">
                  <a16:creationId xmlns:a16="http://schemas.microsoft.com/office/drawing/2014/main" id="{54F1E90E-EF41-4549-B979-D8B1B40D7B33}"/>
                </a:ext>
              </a:extLst>
            </p:cNvPr>
            <p:cNvSpPr/>
            <p:nvPr/>
          </p:nvSpPr>
          <p:spPr>
            <a:xfrm rot="5400000">
              <a:off x="16611602" y="3238501"/>
              <a:ext cx="514350" cy="443405"/>
            </a:xfrm>
            <a:prstGeom prst="triangle">
              <a:avLst/>
            </a:prstGeom>
            <a:solidFill>
              <a:schemeClr val="bg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sp>
        <p:nvSpPr>
          <p:cNvPr id="2" name="Овал 1">
            <a:extLst>
              <a:ext uri="{FF2B5EF4-FFF2-40B4-BE49-F238E27FC236}">
                <a16:creationId xmlns:a16="http://schemas.microsoft.com/office/drawing/2014/main" id="{149DEFB0-B95F-C042-BA46-293A2D5802BB}"/>
              </a:ext>
            </a:extLst>
          </p:cNvPr>
          <p:cNvSpPr/>
          <p:nvPr/>
        </p:nvSpPr>
        <p:spPr>
          <a:xfrm>
            <a:off x="4143574" y="2414650"/>
            <a:ext cx="2100691" cy="2100691"/>
          </a:xfrm>
          <a:prstGeom prst="ellipse">
            <a:avLst/>
          </a:prstGeom>
          <a:solidFill>
            <a:srgbClr val="FFD83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1A9FC56D-701B-0F48-8604-4A2124375FCE}"/>
              </a:ext>
            </a:extLst>
          </p:cNvPr>
          <p:cNvSpPr/>
          <p:nvPr/>
        </p:nvSpPr>
        <p:spPr>
          <a:xfrm>
            <a:off x="8780487" y="2414650"/>
            <a:ext cx="2100691" cy="2100691"/>
          </a:xfrm>
          <a:prstGeom prst="ellipse">
            <a:avLst/>
          </a:prstGeom>
          <a:solidFill>
            <a:srgbClr val="FFD83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64" name="Овал 63">
            <a:extLst>
              <a:ext uri="{FF2B5EF4-FFF2-40B4-BE49-F238E27FC236}">
                <a16:creationId xmlns:a16="http://schemas.microsoft.com/office/drawing/2014/main" id="{666FE255-0EC5-A34B-AE18-57A7DB0EE59F}"/>
              </a:ext>
            </a:extLst>
          </p:cNvPr>
          <p:cNvSpPr/>
          <p:nvPr/>
        </p:nvSpPr>
        <p:spPr>
          <a:xfrm>
            <a:off x="13417400" y="2414650"/>
            <a:ext cx="2100691" cy="2100691"/>
          </a:xfrm>
          <a:prstGeom prst="ellipse">
            <a:avLst/>
          </a:prstGeom>
          <a:solidFill>
            <a:srgbClr val="FFD73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69" name="Овал 68">
            <a:extLst>
              <a:ext uri="{FF2B5EF4-FFF2-40B4-BE49-F238E27FC236}">
                <a16:creationId xmlns:a16="http://schemas.microsoft.com/office/drawing/2014/main" id="{451CD8C4-8E2A-E545-92A6-42C99993D8AF}"/>
              </a:ext>
            </a:extLst>
          </p:cNvPr>
          <p:cNvSpPr/>
          <p:nvPr/>
        </p:nvSpPr>
        <p:spPr>
          <a:xfrm>
            <a:off x="18054312" y="2414650"/>
            <a:ext cx="2100691" cy="2100691"/>
          </a:xfrm>
          <a:prstGeom prst="ellipse">
            <a:avLst/>
          </a:prstGeom>
          <a:solidFill>
            <a:srgbClr val="FFD73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8" name="Рисунок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18288" y="2831725"/>
            <a:ext cx="1361193" cy="1361193"/>
          </a:xfrm>
          <a:prstGeom prst="rect">
            <a:avLst/>
          </a:prstGeom>
        </p:spPr>
      </p:pic>
      <p:pic>
        <p:nvPicPr>
          <p:cNvPr id="14" name="Рисунок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87148" y="2831725"/>
            <a:ext cx="1361193" cy="1361193"/>
          </a:xfrm>
          <a:prstGeom prst="rect">
            <a:avLst/>
          </a:prstGeom>
        </p:spPr>
      </p:pic>
      <p:pic>
        <p:nvPicPr>
          <p:cNvPr id="15" name="Рисунок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50235" y="2865996"/>
            <a:ext cx="1361193" cy="1361193"/>
          </a:xfrm>
          <a:prstGeom prst="rect">
            <a:avLst/>
          </a:prstGeom>
        </p:spPr>
      </p:pic>
      <p:pic>
        <p:nvPicPr>
          <p:cNvPr id="16" name="Рисунок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401253" y="2831725"/>
            <a:ext cx="1361193" cy="1361193"/>
          </a:xfrm>
          <a:prstGeom prst="rect">
            <a:avLst/>
          </a:prstGeom>
        </p:spPr>
      </p:pic>
      <p:sp>
        <p:nvSpPr>
          <p:cNvPr id="89"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3341930" y="6410436"/>
            <a:ext cx="3703978" cy="5578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defTabSz="457200">
              <a:lnSpc>
                <a:spcPct val="150000"/>
              </a:lnSpc>
              <a:defRPr sz="2200">
                <a:solidFill>
                  <a:srgbClr val="7B7B7C"/>
                </a:solidFill>
                <a:latin typeface="Aller"/>
                <a:ea typeface="Aller"/>
                <a:cs typeface="Aller"/>
                <a:sym typeface="Aller"/>
              </a:defRPr>
            </a:pPr>
            <a:endParaRPr dirty="0">
              <a:solidFill>
                <a:schemeClr val="bg2">
                  <a:lumMod val="75000"/>
                </a:schemeClr>
              </a:solidFill>
              <a:latin typeface="Montserrat Medium" panose="00000600000000000000" pitchFamily="2" charset="-52"/>
            </a:endParaRPr>
          </a:p>
        </p:txBody>
      </p:sp>
      <p:sp>
        <p:nvSpPr>
          <p:cNvPr id="95"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7865885" y="6410436"/>
            <a:ext cx="3703978" cy="5578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defTabSz="457200">
              <a:lnSpc>
                <a:spcPct val="150000"/>
              </a:lnSpc>
              <a:defRPr sz="2200">
                <a:solidFill>
                  <a:srgbClr val="7B7B7C"/>
                </a:solidFill>
                <a:latin typeface="Aller"/>
                <a:ea typeface="Aller"/>
                <a:cs typeface="Aller"/>
                <a:sym typeface="Aller"/>
              </a:defRPr>
            </a:pPr>
            <a:endParaRPr dirty="0">
              <a:solidFill>
                <a:schemeClr val="bg2">
                  <a:lumMod val="75000"/>
                </a:schemeClr>
              </a:solidFill>
              <a:latin typeface="Montserrat Medium" panose="00000600000000000000" pitchFamily="2" charset="-52"/>
            </a:endParaRPr>
          </a:p>
        </p:txBody>
      </p:sp>
      <p:sp>
        <p:nvSpPr>
          <p:cNvPr id="96"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2618722" y="6344292"/>
            <a:ext cx="3703978" cy="5578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defTabSz="457200">
              <a:lnSpc>
                <a:spcPct val="150000"/>
              </a:lnSpc>
              <a:defRPr sz="2200">
                <a:solidFill>
                  <a:srgbClr val="7B7B7C"/>
                </a:solidFill>
                <a:latin typeface="Aller"/>
                <a:ea typeface="Aller"/>
                <a:cs typeface="Aller"/>
                <a:sym typeface="Aller"/>
              </a:defRPr>
            </a:pPr>
            <a:endParaRPr dirty="0">
              <a:solidFill>
                <a:schemeClr val="bg2">
                  <a:lumMod val="75000"/>
                </a:schemeClr>
              </a:solidFill>
              <a:latin typeface="Montserrat Medium" panose="00000600000000000000" pitchFamily="2" charset="-52"/>
            </a:endParaRPr>
          </a:p>
        </p:txBody>
      </p:sp>
      <p:sp>
        <p:nvSpPr>
          <p:cNvPr id="9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4143574" y="5201381"/>
            <a:ext cx="17601995" cy="39395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lvl="0"/>
            <a:r>
              <a:rPr lang="ru-RU" sz="4000" dirty="0"/>
              <a:t>Цикл с постусловием. Сначала выполняются действия, потом проверяется условие.</a:t>
            </a:r>
          </a:p>
          <a:p>
            <a:pPr lvl="0"/>
            <a:endParaRPr lang="kk-KZ" sz="4000" dirty="0"/>
          </a:p>
          <a:p>
            <a:pPr lvl="0"/>
            <a:endParaRPr lang="ru-RU" sz="4000" dirty="0"/>
          </a:p>
          <a:p>
            <a:pPr lvl="0">
              <a:spcBef>
                <a:spcPts val="1200"/>
              </a:spcBef>
              <a:spcAft>
                <a:spcPts val="1200"/>
              </a:spcAft>
            </a:pPr>
            <a:r>
              <a:rPr lang="ru-RU" sz="4000" dirty="0"/>
              <a:t>В таком цикле, даже если условие изначально неверное произойдёт как минимум одна итерация цикла.</a:t>
            </a:r>
          </a:p>
        </p:txBody>
      </p:sp>
      <p:sp>
        <p:nvSpPr>
          <p:cNvPr id="4" name="TextBox 3"/>
          <p:cNvSpPr txBox="1"/>
          <p:nvPr/>
        </p:nvSpPr>
        <p:spPr>
          <a:xfrm>
            <a:off x="9922123" y="10070926"/>
            <a:ext cx="4965460"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ru" sz="7200" b="1" dirty="0">
                <a:solidFill>
                  <a:srgbClr val="7318F9"/>
                </a:solidFill>
              </a:rPr>
              <a:t>do … while</a:t>
            </a:r>
            <a:endParaRPr kumimoji="0" lang="ru-RU" sz="7200" b="1" i="0" u="none" strike="noStrike" cap="none" spc="0" normalizeH="0" baseline="0" dirty="0">
              <a:ln>
                <a:noFill/>
              </a:ln>
              <a:solidFill>
                <a:srgbClr val="7318F9"/>
              </a:solidFill>
              <a:effectLst/>
              <a:uFillTx/>
              <a:sym typeface="Arial"/>
            </a:endParaRPr>
          </a:p>
        </p:txBody>
      </p:sp>
    </p:spTree>
    <p:extLst>
      <p:ext uri="{BB962C8B-B14F-4D97-AF65-F5344CB8AC3E}">
        <p14:creationId xmlns:p14="http://schemas.microsoft.com/office/powerpoint/2010/main" val="163968598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a:extLst>
              <a:ext uri="{FF2B5EF4-FFF2-40B4-BE49-F238E27FC236}">
                <a16:creationId xmlns:a16="http://schemas.microsoft.com/office/drawing/2014/main" id="{ADBDB324-D333-6D47-92DB-0676CBD637A8}"/>
              </a:ext>
            </a:extLst>
          </p:cNvPr>
          <p:cNvSpPr/>
          <p:nvPr/>
        </p:nvSpPr>
        <p:spPr>
          <a:xfrm>
            <a:off x="0" y="0"/>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2" name="Группа 1">
            <a:extLst>
              <a:ext uri="{FF2B5EF4-FFF2-40B4-BE49-F238E27FC236}">
                <a16:creationId xmlns:a16="http://schemas.microsoft.com/office/drawing/2014/main" id="{C850124F-1509-994B-ABC3-2C31362575D6}"/>
              </a:ext>
            </a:extLst>
          </p:cNvPr>
          <p:cNvGrpSpPr/>
          <p:nvPr/>
        </p:nvGrpSpPr>
        <p:grpSpPr>
          <a:xfrm>
            <a:off x="2016643" y="1694427"/>
            <a:ext cx="10076297" cy="10332000"/>
            <a:chOff x="2016643" y="1694427"/>
            <a:chExt cx="10076297" cy="10332000"/>
          </a:xfrm>
        </p:grpSpPr>
        <p:sp>
          <p:nvSpPr>
            <p:cNvPr id="4" name="Скругленный прямоугольник 3">
              <a:extLst>
                <a:ext uri="{FF2B5EF4-FFF2-40B4-BE49-F238E27FC236}">
                  <a16:creationId xmlns:a16="http://schemas.microsoft.com/office/drawing/2014/main" id="{997CB166-A144-5F42-9F0B-E141A2C552FD}"/>
                </a:ext>
              </a:extLst>
            </p:cNvPr>
            <p:cNvSpPr/>
            <p:nvPr/>
          </p:nvSpPr>
          <p:spPr>
            <a:xfrm>
              <a:off x="2016643" y="1694427"/>
              <a:ext cx="10076297" cy="10332000"/>
            </a:xfrm>
            <a:prstGeom prst="roundRect">
              <a:avLst>
                <a:gd name="adj" fmla="val 2147"/>
              </a:avLst>
            </a:prstGeom>
            <a:solidFill>
              <a:schemeClr val="accent5"/>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7" name="Investor Pitch Deck Template">
              <a:extLst>
                <a:ext uri="{FF2B5EF4-FFF2-40B4-BE49-F238E27FC236}">
                  <a16:creationId xmlns:a16="http://schemas.microsoft.com/office/drawing/2014/main" id="{1E379E23-8E9C-AA40-B129-4E3D24AB2678}"/>
                </a:ext>
              </a:extLst>
            </p:cNvPr>
            <p:cNvSpPr txBox="1"/>
            <p:nvPr/>
          </p:nvSpPr>
          <p:spPr>
            <a:xfrm>
              <a:off x="2862463" y="2768071"/>
              <a:ext cx="8738985"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 sz="6600" dirty="0">
                  <a:solidFill>
                    <a:schemeClr val="accent1">
                      <a:lumMod val="50000"/>
                    </a:schemeClr>
                  </a:solidFill>
                </a:rPr>
                <a:t>Запись цикла do while</a:t>
              </a:r>
              <a:endParaRPr sz="6000" dirty="0">
                <a:solidFill>
                  <a:schemeClr val="accent1">
                    <a:lumMod val="50000"/>
                  </a:schemeClr>
                </a:solidFill>
                <a:latin typeface="Montserrat" pitchFamily="2" charset="0"/>
              </a:endParaRPr>
            </a:p>
          </p:txBody>
        </p:sp>
      </p:grpSp>
      <p:sp>
        <p:nvSpPr>
          <p:cNvPr id="13"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3434557" y="3982538"/>
            <a:ext cx="9362381" cy="37856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lvl="0">
              <a:spcBef>
                <a:spcPts val="1200"/>
              </a:spcBef>
              <a:spcAft>
                <a:spcPts val="1200"/>
              </a:spcAft>
            </a:pPr>
            <a:r>
              <a:rPr lang="ru-RU" sz="6000" dirty="0">
                <a:solidFill>
                  <a:schemeClr val="bg1"/>
                </a:solidFill>
              </a:rPr>
              <a:t>Где </a:t>
            </a:r>
            <a:r>
              <a:rPr lang="en-US" sz="6000" dirty="0">
                <a:solidFill>
                  <a:schemeClr val="bg1"/>
                </a:solidFill>
              </a:rPr>
              <a:t>condition - </a:t>
            </a:r>
            <a:r>
              <a:rPr lang="ru-RU" sz="6000" dirty="0">
                <a:solidFill>
                  <a:schemeClr val="bg1"/>
                </a:solidFill>
              </a:rPr>
              <a:t>условие выхода из цикла (</a:t>
            </a:r>
            <a:r>
              <a:rPr lang="en-US" sz="6000" dirty="0">
                <a:solidFill>
                  <a:schemeClr val="bg1"/>
                </a:solidFill>
              </a:rPr>
              <a:t>true - </a:t>
            </a:r>
            <a:r>
              <a:rPr lang="ru-RU" sz="6000" dirty="0">
                <a:solidFill>
                  <a:schemeClr val="bg1"/>
                </a:solidFill>
              </a:rPr>
              <a:t>цикл выполняется, </a:t>
            </a:r>
            <a:r>
              <a:rPr lang="en-US" sz="6000" dirty="0">
                <a:solidFill>
                  <a:schemeClr val="bg1"/>
                </a:solidFill>
              </a:rPr>
              <a:t>false - </a:t>
            </a:r>
            <a:r>
              <a:rPr lang="ru-RU" sz="6000" dirty="0">
                <a:solidFill>
                  <a:schemeClr val="bg1"/>
                </a:solidFill>
              </a:rPr>
              <a:t>цикл не выполняется)</a:t>
            </a:r>
          </a:p>
        </p:txBody>
      </p:sp>
      <p:sp>
        <p:nvSpPr>
          <p:cNvPr id="14"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2862464" y="5321367"/>
            <a:ext cx="8738986" cy="35086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lvl="0"/>
            <a:r>
              <a:rPr lang="en-US" sz="4800" dirty="0">
                <a:latin typeface="Roboto Mono"/>
                <a:ea typeface="Roboto Mono"/>
                <a:cs typeface="Roboto Mono"/>
                <a:sym typeface="Roboto Mono"/>
              </a:rPr>
              <a:t>do {</a:t>
            </a:r>
          </a:p>
          <a:p>
            <a:pPr lvl="0">
              <a:spcBef>
                <a:spcPts val="1200"/>
              </a:spcBef>
            </a:pPr>
            <a:r>
              <a:rPr lang="en-US" sz="4800" dirty="0">
                <a:latin typeface="Roboto Mono"/>
                <a:ea typeface="Roboto Mono"/>
                <a:cs typeface="Roboto Mono"/>
                <a:sym typeface="Roboto Mono"/>
              </a:rPr>
              <a:t>	//</a:t>
            </a:r>
            <a:r>
              <a:rPr lang="ru-RU" sz="4800" dirty="0">
                <a:latin typeface="Roboto Mono"/>
                <a:ea typeface="Roboto Mono"/>
                <a:cs typeface="Roboto Mono"/>
                <a:sym typeface="Roboto Mono"/>
              </a:rPr>
              <a:t>тело цикла</a:t>
            </a:r>
          </a:p>
          <a:p>
            <a:pPr lvl="0">
              <a:spcBef>
                <a:spcPts val="1200"/>
              </a:spcBef>
            </a:pPr>
            <a:r>
              <a:rPr lang="ru-RU" sz="4800" dirty="0">
                <a:latin typeface="Roboto Mono"/>
                <a:ea typeface="Roboto Mono"/>
                <a:cs typeface="Roboto Mono"/>
                <a:sym typeface="Roboto Mono"/>
              </a:rPr>
              <a:t>} </a:t>
            </a:r>
            <a:r>
              <a:rPr lang="en-US" sz="4800" dirty="0">
                <a:latin typeface="Roboto Mono"/>
                <a:ea typeface="Roboto Mono"/>
                <a:cs typeface="Roboto Mono"/>
                <a:sym typeface="Roboto Mono"/>
              </a:rPr>
              <a:t>while (condition);</a:t>
            </a:r>
            <a:endParaRPr lang="kk-KZ" sz="4800" dirty="0">
              <a:latin typeface="Roboto Mono"/>
              <a:ea typeface="Roboto Mono"/>
              <a:cs typeface="Roboto Mono"/>
              <a:sym typeface="Roboto Mono"/>
            </a:endParaRPr>
          </a:p>
          <a:p>
            <a:pPr lvl="0">
              <a:spcBef>
                <a:spcPts val="1200"/>
              </a:spcBef>
            </a:pPr>
            <a:endParaRPr lang="en-US" sz="4800" dirty="0">
              <a:latin typeface="Roboto Mono"/>
              <a:ea typeface="Roboto Mono"/>
              <a:cs typeface="Roboto Mono"/>
              <a:sym typeface="Roboto Mono"/>
            </a:endParaRPr>
          </a:p>
        </p:txBody>
      </p:sp>
    </p:spTree>
    <p:extLst>
      <p:ext uri="{BB962C8B-B14F-4D97-AF65-F5344CB8AC3E}">
        <p14:creationId xmlns:p14="http://schemas.microsoft.com/office/powerpoint/2010/main" val="229204255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22359129" y="3531461"/>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8" name="Полилиния 27">
            <a:extLst>
              <a:ext uri="{FF2B5EF4-FFF2-40B4-BE49-F238E27FC236}">
                <a16:creationId xmlns:a16="http://schemas.microsoft.com/office/drawing/2014/main" id="{6B3D4611-2F49-2445-B274-7CBCB4D744D9}"/>
              </a:ext>
            </a:extLst>
          </p:cNvPr>
          <p:cNvSpPr/>
          <p:nvPr/>
        </p:nvSpPr>
        <p:spPr>
          <a:xfrm rot="8100000">
            <a:off x="13076895" y="1663566"/>
            <a:ext cx="10388868" cy="1038886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noFill/>
          <a:ln w="38100"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tx2">
              <a:lumMod val="20000"/>
              <a:lumOff val="8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tx2">
              <a:lumMod val="20000"/>
              <a:lumOff val="8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tx2">
              <a:lumMod val="20000"/>
              <a:lumOff val="8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tx2">
              <a:lumMod val="20000"/>
              <a:lumOff val="80000"/>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4934866" y="12050330"/>
            <a:ext cx="472041" cy="472041"/>
          </a:xfrm>
          <a:prstGeom prst="ellipse">
            <a:avLst/>
          </a:prstGeom>
          <a:solidFill>
            <a:schemeClr val="tx2">
              <a:lumMod val="20000"/>
              <a:lumOff val="80000"/>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tx2">
              <a:lumMod val="20000"/>
              <a:lumOff val="80000"/>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tx2">
              <a:lumMod val="20000"/>
              <a:lumOff val="80000"/>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3" name="Полилиния 42">
            <a:extLst>
              <a:ext uri="{FF2B5EF4-FFF2-40B4-BE49-F238E27FC236}">
                <a16:creationId xmlns:a16="http://schemas.microsoft.com/office/drawing/2014/main" id="{3FE34C6A-2CB2-8941-9FF6-8022204DA175}"/>
              </a:ext>
            </a:extLst>
          </p:cNvPr>
          <p:cNvSpPr/>
          <p:nvPr/>
        </p:nvSpPr>
        <p:spPr>
          <a:xfrm rot="8100000">
            <a:off x="2049266" y="123782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27" name="Рисунок 26">
            <a:extLst>
              <a:ext uri="{FF2B5EF4-FFF2-40B4-BE49-F238E27FC236}">
                <a16:creationId xmlns:a16="http://schemas.microsoft.com/office/drawing/2014/main" id="{3C958CA9-62EE-4C76-840F-119C73482F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497"/>
            <a:ext cx="24384000" cy="13716000"/>
          </a:xfrm>
          <a:prstGeom prst="rect">
            <a:avLst/>
          </a:prstGeom>
        </p:spPr>
      </p:pic>
      <p:grpSp>
        <p:nvGrpSpPr>
          <p:cNvPr id="44" name="Группа 43">
            <a:extLst>
              <a:ext uri="{FF2B5EF4-FFF2-40B4-BE49-F238E27FC236}">
                <a16:creationId xmlns:a16="http://schemas.microsoft.com/office/drawing/2014/main" id="{E357D5CB-4DBE-4241-B0E5-1C0AA4706D20}"/>
              </a:ext>
            </a:extLst>
          </p:cNvPr>
          <p:cNvGrpSpPr/>
          <p:nvPr/>
        </p:nvGrpSpPr>
        <p:grpSpPr>
          <a:xfrm>
            <a:off x="1719464" y="2389396"/>
            <a:ext cx="8991554" cy="1716327"/>
            <a:chOff x="1719464" y="2389396"/>
            <a:chExt cx="8991554" cy="1716327"/>
          </a:xfrm>
        </p:grpSpPr>
        <p:sp>
          <p:nvSpPr>
            <p:cNvPr id="45" name="Investor Pitch Deck Template">
              <a:extLst>
                <a:ext uri="{FF2B5EF4-FFF2-40B4-BE49-F238E27FC236}">
                  <a16:creationId xmlns:a16="http://schemas.microsoft.com/office/drawing/2014/main" id="{A498DAFE-F8F4-6D4C-867B-94CC3912E226}"/>
                </a:ext>
              </a:extLst>
            </p:cNvPr>
            <p:cNvSpPr txBox="1"/>
            <p:nvPr/>
          </p:nvSpPr>
          <p:spPr>
            <a:xfrm>
              <a:off x="1719464" y="2389396"/>
              <a:ext cx="8991554" cy="1446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8000" b="1">
                  <a:solidFill>
                    <a:srgbClr val="000001"/>
                  </a:solidFill>
                  <a:latin typeface="Aller"/>
                  <a:ea typeface="Aller"/>
                  <a:cs typeface="Aller"/>
                  <a:sym typeface="Aller"/>
                </a:defRPr>
              </a:lvl1pPr>
            </a:lstStyle>
            <a:p>
              <a:r>
                <a:rPr lang="ru" sz="8800" dirty="0">
                  <a:solidFill>
                    <a:srgbClr val="7318F9"/>
                  </a:solidFill>
                </a:rPr>
                <a:t>Цикл for</a:t>
              </a:r>
              <a:endParaRPr sz="8800" dirty="0">
                <a:solidFill>
                  <a:srgbClr val="7318F9"/>
                </a:solidFill>
                <a:latin typeface="Montserrat" pitchFamily="2" charset="0"/>
              </a:endParaRPr>
            </a:p>
          </p:txBody>
        </p:sp>
        <p:cxnSp>
          <p:nvCxnSpPr>
            <p:cNvPr id="46" name="Прямая соединительная линия 45">
              <a:extLst>
                <a:ext uri="{FF2B5EF4-FFF2-40B4-BE49-F238E27FC236}">
                  <a16:creationId xmlns:a16="http://schemas.microsoft.com/office/drawing/2014/main" id="{7B89333D-A52E-D945-8E95-ED80DFB13516}"/>
                </a:ext>
              </a:extLst>
            </p:cNvPr>
            <p:cNvCxnSpPr/>
            <p:nvPr/>
          </p:nvCxnSpPr>
          <p:spPr>
            <a:xfrm>
              <a:off x="1811895" y="4105723"/>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4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534253" y="5022439"/>
            <a:ext cx="19207312" cy="35702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lvl="0"/>
            <a:r>
              <a:rPr lang="ru-RU" sz="5400" dirty="0"/>
              <a:t>Цикл с параметром или цикл со счетчиком. Является частным случаем цикла </a:t>
            </a:r>
            <a:r>
              <a:rPr lang="ru-RU" sz="5400" dirty="0" err="1"/>
              <a:t>while</a:t>
            </a:r>
            <a:r>
              <a:rPr lang="ru-RU" sz="5400" dirty="0"/>
              <a:t>.</a:t>
            </a:r>
          </a:p>
          <a:p>
            <a:pPr lvl="0">
              <a:spcBef>
                <a:spcPts val="1200"/>
              </a:spcBef>
              <a:spcAft>
                <a:spcPts val="1200"/>
              </a:spcAft>
            </a:pPr>
            <a:r>
              <a:rPr lang="ru-RU" sz="5400" dirty="0"/>
              <a:t>Также цикл </a:t>
            </a:r>
            <a:r>
              <a:rPr lang="ru-RU" sz="5400" dirty="0" err="1"/>
              <a:t>for</a:t>
            </a:r>
            <a:r>
              <a:rPr lang="ru-RU" sz="5400" dirty="0"/>
              <a:t> называют циклом с известным количеством повторений.</a:t>
            </a:r>
          </a:p>
        </p:txBody>
      </p:sp>
    </p:spTree>
    <p:extLst>
      <p:ext uri="{BB962C8B-B14F-4D97-AF65-F5344CB8AC3E}">
        <p14:creationId xmlns:p14="http://schemas.microsoft.com/office/powerpoint/2010/main" val="260740517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a:extLst>
              <a:ext uri="{FF2B5EF4-FFF2-40B4-BE49-F238E27FC236}">
                <a16:creationId xmlns:a16="http://schemas.microsoft.com/office/drawing/2014/main" id="{ADBDB324-D333-6D47-92DB-0676CBD637A8}"/>
              </a:ext>
            </a:extLst>
          </p:cNvPr>
          <p:cNvSpPr/>
          <p:nvPr/>
        </p:nvSpPr>
        <p:spPr>
          <a:xfrm>
            <a:off x="0" y="0"/>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2" name="Группа 1">
            <a:extLst>
              <a:ext uri="{FF2B5EF4-FFF2-40B4-BE49-F238E27FC236}">
                <a16:creationId xmlns:a16="http://schemas.microsoft.com/office/drawing/2014/main" id="{C850124F-1509-994B-ABC3-2C31362575D6}"/>
              </a:ext>
            </a:extLst>
          </p:cNvPr>
          <p:cNvGrpSpPr/>
          <p:nvPr/>
        </p:nvGrpSpPr>
        <p:grpSpPr>
          <a:xfrm>
            <a:off x="2016643" y="1694427"/>
            <a:ext cx="10076297" cy="10332000"/>
            <a:chOff x="2016643" y="1694427"/>
            <a:chExt cx="10076297" cy="10332000"/>
          </a:xfrm>
        </p:grpSpPr>
        <p:sp>
          <p:nvSpPr>
            <p:cNvPr id="4" name="Скругленный прямоугольник 3">
              <a:extLst>
                <a:ext uri="{FF2B5EF4-FFF2-40B4-BE49-F238E27FC236}">
                  <a16:creationId xmlns:a16="http://schemas.microsoft.com/office/drawing/2014/main" id="{997CB166-A144-5F42-9F0B-E141A2C552FD}"/>
                </a:ext>
              </a:extLst>
            </p:cNvPr>
            <p:cNvSpPr/>
            <p:nvPr/>
          </p:nvSpPr>
          <p:spPr>
            <a:xfrm>
              <a:off x="2016643" y="1694427"/>
              <a:ext cx="10076297" cy="10332000"/>
            </a:xfrm>
            <a:prstGeom prst="roundRect">
              <a:avLst>
                <a:gd name="adj" fmla="val 2147"/>
              </a:avLst>
            </a:prstGeom>
            <a:solidFill>
              <a:schemeClr val="accent5"/>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7" name="Investor Pitch Deck Template">
              <a:extLst>
                <a:ext uri="{FF2B5EF4-FFF2-40B4-BE49-F238E27FC236}">
                  <a16:creationId xmlns:a16="http://schemas.microsoft.com/office/drawing/2014/main" id="{1E379E23-8E9C-AA40-B129-4E3D24AB2678}"/>
                </a:ext>
              </a:extLst>
            </p:cNvPr>
            <p:cNvSpPr txBox="1"/>
            <p:nvPr/>
          </p:nvSpPr>
          <p:spPr>
            <a:xfrm>
              <a:off x="2862463" y="2768071"/>
              <a:ext cx="8667093"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 sz="6600" dirty="0">
                  <a:solidFill>
                    <a:srgbClr val="7318F9"/>
                  </a:solidFill>
                </a:rPr>
                <a:t>Запись цикла for</a:t>
              </a:r>
              <a:endParaRPr sz="6000" dirty="0">
                <a:solidFill>
                  <a:srgbClr val="7318F9"/>
                </a:solidFill>
                <a:latin typeface="Montserrat" pitchFamily="2" charset="0"/>
              </a:endParaRPr>
            </a:p>
          </p:txBody>
        </p:sp>
      </p:grpSp>
      <p:sp>
        <p:nvSpPr>
          <p:cNvPr id="13"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3369111" y="3703290"/>
            <a:ext cx="10346295" cy="55707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lvl="0">
              <a:spcBef>
                <a:spcPts val="1200"/>
              </a:spcBef>
            </a:pPr>
            <a:r>
              <a:rPr lang="ru-RU" sz="4800" dirty="0"/>
              <a:t>где </a:t>
            </a:r>
            <a:r>
              <a:rPr lang="ru-RU" sz="4800" dirty="0" err="1">
                <a:latin typeface="Roboto Mono"/>
                <a:ea typeface="Roboto Mono"/>
                <a:cs typeface="Roboto Mono"/>
                <a:sym typeface="Roboto Mono"/>
              </a:rPr>
              <a:t>let</a:t>
            </a:r>
            <a:r>
              <a:rPr lang="ru-RU" sz="4800" dirty="0">
                <a:latin typeface="Roboto Mono"/>
                <a:ea typeface="Roboto Mono"/>
                <a:cs typeface="Roboto Mono"/>
                <a:sym typeface="Roboto Mono"/>
              </a:rPr>
              <a:t> i = 0; </a:t>
            </a:r>
            <a:r>
              <a:rPr lang="ru-RU" sz="4800" dirty="0"/>
              <a:t>- действие до начала цикла (установка начального значения)</a:t>
            </a:r>
          </a:p>
          <a:p>
            <a:pPr lvl="0">
              <a:spcBef>
                <a:spcPts val="1200"/>
              </a:spcBef>
            </a:pPr>
            <a:r>
              <a:rPr lang="ru-RU" sz="4800" dirty="0">
                <a:latin typeface="Roboto Mono"/>
                <a:ea typeface="Roboto Mono"/>
                <a:cs typeface="Roboto Mono"/>
                <a:sym typeface="Roboto Mono"/>
              </a:rPr>
              <a:t>i &lt; 10; </a:t>
            </a:r>
            <a:r>
              <a:rPr lang="ru-RU" sz="4800" dirty="0"/>
              <a:t>- условие выполнение цикла (установка конечного значения)</a:t>
            </a:r>
          </a:p>
          <a:p>
            <a:pPr lvl="0">
              <a:spcBef>
                <a:spcPts val="1200"/>
              </a:spcBef>
              <a:spcAft>
                <a:spcPts val="1200"/>
              </a:spcAft>
            </a:pPr>
            <a:r>
              <a:rPr lang="ru-RU" sz="4800" dirty="0">
                <a:latin typeface="Roboto Mono"/>
                <a:ea typeface="Roboto Mono"/>
                <a:cs typeface="Roboto Mono"/>
                <a:sym typeface="Roboto Mono"/>
              </a:rPr>
              <a:t>i++</a:t>
            </a:r>
            <a:r>
              <a:rPr lang="ru-RU" sz="4800" dirty="0"/>
              <a:t> - действие в конце каждой итерации (шаг цикла)</a:t>
            </a:r>
          </a:p>
        </p:txBody>
      </p:sp>
      <p:sp>
        <p:nvSpPr>
          <p:cNvPr id="14"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2862464" y="5321367"/>
            <a:ext cx="8738986" cy="19082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lvl="0"/>
            <a:r>
              <a:rPr lang="en-US" sz="5400" dirty="0">
                <a:latin typeface="Roboto Mono"/>
                <a:ea typeface="Roboto Mono"/>
                <a:cs typeface="Roboto Mono"/>
                <a:sym typeface="Roboto Mono"/>
              </a:rPr>
              <a:t>for (let </a:t>
            </a:r>
            <a:r>
              <a:rPr lang="en-US" sz="5400" dirty="0" err="1">
                <a:latin typeface="Roboto Mono"/>
                <a:ea typeface="Roboto Mono"/>
                <a:cs typeface="Roboto Mono"/>
                <a:sym typeface="Roboto Mono"/>
              </a:rPr>
              <a:t>i</a:t>
            </a:r>
            <a:r>
              <a:rPr lang="en-US" sz="5400" dirty="0">
                <a:latin typeface="Roboto Mono"/>
                <a:ea typeface="Roboto Mono"/>
                <a:cs typeface="Roboto Mono"/>
                <a:sym typeface="Roboto Mono"/>
              </a:rPr>
              <a:t> = 0; </a:t>
            </a:r>
            <a:r>
              <a:rPr lang="en-US" sz="5400" dirty="0" err="1">
                <a:latin typeface="Roboto Mono"/>
                <a:ea typeface="Roboto Mono"/>
                <a:cs typeface="Roboto Mono"/>
                <a:sym typeface="Roboto Mono"/>
              </a:rPr>
              <a:t>i</a:t>
            </a:r>
            <a:r>
              <a:rPr lang="en-US" sz="5400" dirty="0">
                <a:latin typeface="Roboto Mono"/>
                <a:ea typeface="Roboto Mono"/>
                <a:cs typeface="Roboto Mono"/>
                <a:sym typeface="Roboto Mono"/>
              </a:rPr>
              <a:t> &lt; 10; </a:t>
            </a:r>
            <a:r>
              <a:rPr lang="en-US" sz="5400" dirty="0" err="1">
                <a:latin typeface="Roboto Mono"/>
                <a:ea typeface="Roboto Mono"/>
                <a:cs typeface="Roboto Mono"/>
                <a:sym typeface="Roboto Mono"/>
              </a:rPr>
              <a:t>i</a:t>
            </a:r>
            <a:r>
              <a:rPr lang="en-US" sz="5400" dirty="0">
                <a:latin typeface="Roboto Mono"/>
                <a:ea typeface="Roboto Mono"/>
                <a:cs typeface="Roboto Mono"/>
                <a:sym typeface="Roboto Mono"/>
              </a:rPr>
              <a:t>++) {</a:t>
            </a:r>
          </a:p>
          <a:p>
            <a:pPr lvl="0">
              <a:spcBef>
                <a:spcPts val="1200"/>
              </a:spcBef>
            </a:pPr>
            <a:r>
              <a:rPr lang="en-US" sz="5400" dirty="0">
                <a:latin typeface="Roboto Mono"/>
                <a:ea typeface="Roboto Mono"/>
                <a:cs typeface="Roboto Mono"/>
                <a:sym typeface="Roboto Mono"/>
              </a:rPr>
              <a:t>	//</a:t>
            </a:r>
            <a:r>
              <a:rPr lang="ru-RU" sz="5400" dirty="0">
                <a:latin typeface="Roboto Mono"/>
                <a:ea typeface="Roboto Mono"/>
                <a:cs typeface="Roboto Mono"/>
                <a:sym typeface="Roboto Mono"/>
              </a:rPr>
              <a:t>тело цикла</a:t>
            </a:r>
          </a:p>
        </p:txBody>
      </p:sp>
    </p:spTree>
    <p:extLst>
      <p:ext uri="{BB962C8B-B14F-4D97-AF65-F5344CB8AC3E}">
        <p14:creationId xmlns:p14="http://schemas.microsoft.com/office/powerpoint/2010/main" val="215204827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C4A5931-B3F5-0448-9D38-A32E1171A3EA}"/>
              </a:ext>
            </a:extLst>
          </p:cNvPr>
          <p:cNvSpPr/>
          <p:nvPr/>
        </p:nvSpPr>
        <p:spPr>
          <a:xfrm>
            <a:off x="0" y="0"/>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17896666" y="4537735"/>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2">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8" name="Полилиния 37">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 name="Прямоугольник 3">
            <a:extLst>
              <a:ext uri="{FF2B5EF4-FFF2-40B4-BE49-F238E27FC236}">
                <a16:creationId xmlns:a16="http://schemas.microsoft.com/office/drawing/2014/main" id="{FB2C722B-66F8-3B4D-BE89-BF9A18CD745A}"/>
              </a:ext>
            </a:extLst>
          </p:cNvPr>
          <p:cNvSpPr/>
          <p:nvPr/>
        </p:nvSpPr>
        <p:spPr>
          <a:xfrm>
            <a:off x="2222017" y="3634295"/>
            <a:ext cx="17511441" cy="1877437"/>
          </a:xfrm>
          <a:prstGeom prst="rect">
            <a:avLst/>
          </a:prstGeom>
        </p:spPr>
        <p:txBody>
          <a:bodyPr wrap="square">
            <a:spAutoFit/>
          </a:bodyPr>
          <a:lstStyle/>
          <a:p>
            <a:r>
              <a:rPr lang="ru-RU" sz="11600" b="1" dirty="0">
                <a:solidFill>
                  <a:schemeClr val="bg1"/>
                </a:solidFill>
                <a:latin typeface="Montserrat" pitchFamily="2" charset="0"/>
              </a:rPr>
              <a:t>Конец</a:t>
            </a:r>
            <a:endParaRPr lang="en-US" sz="11600" b="1" dirty="0">
              <a:solidFill>
                <a:schemeClr val="bg1"/>
              </a:solidFill>
              <a:latin typeface="Montserrat" pitchFamily="2" charset="0"/>
            </a:endParaRPr>
          </a:p>
        </p:txBody>
      </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accent3">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0" name="Полилиния 39">
            <a:extLst>
              <a:ext uri="{FF2B5EF4-FFF2-40B4-BE49-F238E27FC236}">
                <a16:creationId xmlns:a16="http://schemas.microsoft.com/office/drawing/2014/main" id="{09C9E6F8-8BD7-E44A-8EB5-E4CFF8F7EB28}"/>
              </a:ext>
            </a:extLst>
          </p:cNvPr>
          <p:cNvSpPr/>
          <p:nvPr/>
        </p:nvSpPr>
        <p:spPr>
          <a:xfrm rot="8100000">
            <a:off x="22797489" y="1845580"/>
            <a:ext cx="3240626" cy="3240626"/>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1" name="Полилиния 40">
            <a:extLst>
              <a:ext uri="{FF2B5EF4-FFF2-40B4-BE49-F238E27FC236}">
                <a16:creationId xmlns:a16="http://schemas.microsoft.com/office/drawing/2014/main" id="{8A013A22-0BEC-BD47-AE49-11434E0D4114}"/>
              </a:ext>
            </a:extLst>
          </p:cNvPr>
          <p:cNvSpPr/>
          <p:nvPr/>
        </p:nvSpPr>
        <p:spPr>
          <a:xfrm rot="8100000">
            <a:off x="19562383" y="3006292"/>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2" name="Овал 41">
            <a:extLst>
              <a:ext uri="{FF2B5EF4-FFF2-40B4-BE49-F238E27FC236}">
                <a16:creationId xmlns:a16="http://schemas.microsoft.com/office/drawing/2014/main" id="{49BBA8CF-7023-7840-AE03-A9FB9C21569F}"/>
              </a:ext>
            </a:extLst>
          </p:cNvPr>
          <p:cNvSpPr/>
          <p:nvPr/>
        </p:nvSpPr>
        <p:spPr>
          <a:xfrm>
            <a:off x="23323472" y="12613341"/>
            <a:ext cx="180000" cy="180000"/>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6" name="Picture 5">
            <a:extLst>
              <a:ext uri="{FF2B5EF4-FFF2-40B4-BE49-F238E27FC236}">
                <a16:creationId xmlns:a16="http://schemas.microsoft.com/office/drawing/2014/main" id="{291A9882-59F6-F64F-842B-4F73E19B1B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76312" y="5028754"/>
            <a:ext cx="6350000" cy="6350000"/>
          </a:xfrm>
          <a:prstGeom prst="rect">
            <a:avLst/>
          </a:prstGeom>
        </p:spPr>
      </p:pic>
    </p:spTree>
    <p:extLst>
      <p:ext uri="{BB962C8B-B14F-4D97-AF65-F5344CB8AC3E}">
        <p14:creationId xmlns:p14="http://schemas.microsoft.com/office/powerpoint/2010/main" val="12697297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3" y="2389397"/>
            <a:ext cx="16008097" cy="1632255"/>
            <a:chOff x="1719463" y="2389397"/>
            <a:chExt cx="16008097" cy="1632255"/>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3" y="2389397"/>
              <a:ext cx="16008097" cy="1446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 sz="8800" dirty="0">
                  <a:solidFill>
                    <a:srgbClr val="7318F9"/>
                  </a:solidFill>
                </a:rPr>
                <a:t>Циклический алгоритм</a:t>
              </a:r>
              <a:endParaRPr sz="8800" dirty="0">
                <a:solidFill>
                  <a:srgbClr val="7318F9"/>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4021652"/>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68337" y="5147187"/>
            <a:ext cx="20422415" cy="52937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lvl="0"/>
            <a:r>
              <a:rPr lang="ru-RU" sz="4400" dirty="0"/>
              <a:t>Помимо линейного и ветвящегося алгоритма, существует также и циклический алгоритм.</a:t>
            </a:r>
          </a:p>
          <a:p>
            <a:pPr lvl="0">
              <a:spcBef>
                <a:spcPts val="1200"/>
              </a:spcBef>
            </a:pPr>
            <a:r>
              <a:rPr lang="ru-RU" sz="4400" dirty="0"/>
              <a:t>Под циклом подразумевают повторение определенного набора действий.</a:t>
            </a:r>
          </a:p>
          <a:p>
            <a:pPr lvl="0">
              <a:spcBef>
                <a:spcPts val="1200"/>
              </a:spcBef>
            </a:pPr>
            <a:r>
              <a:rPr lang="ru-RU" sz="4400" dirty="0"/>
              <a:t>Циклы бывают 3 типов:</a:t>
            </a:r>
          </a:p>
          <a:p>
            <a:pPr marL="457200" lvl="0" indent="-334327">
              <a:spcBef>
                <a:spcPts val="1200"/>
              </a:spcBef>
              <a:buSzPct val="100000"/>
              <a:buChar char="●"/>
            </a:pPr>
            <a:r>
              <a:rPr lang="ru-RU" sz="4400" dirty="0"/>
              <a:t>Цикл с предусловием</a:t>
            </a:r>
          </a:p>
          <a:p>
            <a:pPr marL="457200" lvl="0" indent="-334327">
              <a:buSzPct val="100000"/>
              <a:buChar char="●"/>
            </a:pPr>
            <a:r>
              <a:rPr lang="ru-RU" sz="4400" dirty="0"/>
              <a:t>Цикл с постусловием</a:t>
            </a:r>
          </a:p>
          <a:p>
            <a:pPr marL="457200" lvl="0" indent="-334327">
              <a:buSzPct val="100000"/>
              <a:buChar char="●"/>
            </a:pPr>
            <a:r>
              <a:rPr lang="ru-RU" sz="4400" dirty="0"/>
              <a:t>Цикл со счетчиком (параметром)</a:t>
            </a:r>
          </a:p>
        </p:txBody>
      </p:sp>
    </p:spTree>
    <p:extLst>
      <p:ext uri="{BB962C8B-B14F-4D97-AF65-F5344CB8AC3E}">
        <p14:creationId xmlns:p14="http://schemas.microsoft.com/office/powerpoint/2010/main" val="223780230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5" name="Investor Pitch Deck Template">
            <a:extLst>
              <a:ext uri="{FF2B5EF4-FFF2-40B4-BE49-F238E27FC236}">
                <a16:creationId xmlns:a16="http://schemas.microsoft.com/office/drawing/2014/main" id="{A498DAFE-F8F4-6D4C-867B-94CC3912E226}"/>
              </a:ext>
            </a:extLst>
          </p:cNvPr>
          <p:cNvSpPr txBox="1"/>
          <p:nvPr/>
        </p:nvSpPr>
        <p:spPr>
          <a:xfrm>
            <a:off x="1719464" y="2389396"/>
            <a:ext cx="15939886" cy="28007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 sz="8800" dirty="0">
                <a:solidFill>
                  <a:srgbClr val="7318F9"/>
                </a:solidFill>
              </a:rPr>
              <a:t>Понятия связанные с циклами</a:t>
            </a:r>
          </a:p>
          <a:p>
            <a:endParaRPr sz="8800" dirty="0">
              <a:solidFill>
                <a:srgbClr val="7318F9"/>
              </a:solidFill>
              <a:latin typeface="Montserrat" pitchFamily="2" charset="0"/>
            </a:endParaRPr>
          </a:p>
        </p:txBody>
      </p:sp>
      <p:sp>
        <p:nvSpPr>
          <p:cNvPr id="10"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942591" y="4916821"/>
            <a:ext cx="20595821" cy="69557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lvl="0"/>
            <a:r>
              <a:rPr lang="ru-RU" sz="4400" dirty="0"/>
              <a:t>Тело цикла - команды, которые выполняются в течении цикла (повторяются).</a:t>
            </a:r>
          </a:p>
          <a:p>
            <a:pPr lvl="0"/>
            <a:endParaRPr lang="ru-RU" sz="4400" dirty="0"/>
          </a:p>
          <a:p>
            <a:pPr lvl="0">
              <a:spcBef>
                <a:spcPts val="1200"/>
              </a:spcBef>
            </a:pPr>
            <a:r>
              <a:rPr lang="ru-RU" sz="4400" dirty="0"/>
              <a:t>Итерация - одна проходка цикла.</a:t>
            </a:r>
          </a:p>
          <a:p>
            <a:pPr lvl="0">
              <a:spcBef>
                <a:spcPts val="1200"/>
              </a:spcBef>
            </a:pPr>
            <a:endParaRPr lang="ru-RU" sz="4400" dirty="0"/>
          </a:p>
          <a:p>
            <a:pPr lvl="0">
              <a:spcBef>
                <a:spcPts val="1200"/>
              </a:spcBef>
            </a:pPr>
            <a:r>
              <a:rPr lang="ru-RU" sz="4400" dirty="0"/>
              <a:t>Условие цикла - выражение или переменная, в зависимости от значения которых цикл выполняется или не выполняется.</a:t>
            </a:r>
          </a:p>
          <a:p>
            <a:pPr lvl="0">
              <a:spcBef>
                <a:spcPts val="1200"/>
              </a:spcBef>
            </a:pPr>
            <a:endParaRPr lang="ru-RU" sz="4400" dirty="0"/>
          </a:p>
          <a:p>
            <a:pPr lvl="0">
              <a:spcBef>
                <a:spcPts val="1200"/>
              </a:spcBef>
              <a:spcAft>
                <a:spcPts val="1200"/>
              </a:spcAft>
            </a:pPr>
            <a:r>
              <a:rPr lang="ru-RU" sz="4400" dirty="0"/>
              <a:t>Бесконечный цикл - цикл, который повторяется бесконечно, то есть условие цикла всегда истинно.</a:t>
            </a:r>
          </a:p>
        </p:txBody>
      </p:sp>
      <p:sp>
        <p:nvSpPr>
          <p:cNvPr id="12"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3041515" y="6805999"/>
            <a:ext cx="9388070" cy="6482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endParaRPr sz="3200" dirty="0">
              <a:solidFill>
                <a:schemeClr val="bg2">
                  <a:lumMod val="75000"/>
                </a:schemeClr>
              </a:solidFill>
              <a:latin typeface="Montserrat Medium" panose="00000600000000000000" pitchFamily="2" charset="-52"/>
            </a:endParaRPr>
          </a:p>
        </p:txBody>
      </p:sp>
      <p:sp>
        <p:nvSpPr>
          <p:cNvPr id="13" name="Investor Pitch Deck Template">
            <a:extLst>
              <a:ext uri="{FF2B5EF4-FFF2-40B4-BE49-F238E27FC236}">
                <a16:creationId xmlns:a16="http://schemas.microsoft.com/office/drawing/2014/main" id="{F405130E-FAD1-8243-9D1D-8276C8D631E3}"/>
              </a:ext>
            </a:extLst>
          </p:cNvPr>
          <p:cNvSpPr txBox="1"/>
          <p:nvPr/>
        </p:nvSpPr>
        <p:spPr>
          <a:xfrm>
            <a:off x="1719464" y="5577805"/>
            <a:ext cx="9553028"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8000" b="1">
                <a:solidFill>
                  <a:srgbClr val="000001"/>
                </a:solidFill>
                <a:latin typeface="Aller"/>
                <a:ea typeface="Aller"/>
                <a:cs typeface="Aller"/>
                <a:sym typeface="Aller"/>
              </a:defRPr>
            </a:lvl1pPr>
          </a:lstStyle>
          <a:p>
            <a:endParaRPr lang="en-US" sz="3600" dirty="0">
              <a:solidFill>
                <a:schemeClr val="accent5"/>
              </a:solidFill>
              <a:latin typeface="Montserrat" pitchFamily="2" charset="0"/>
            </a:endParaRPr>
          </a:p>
        </p:txBody>
      </p:sp>
      <p:cxnSp>
        <p:nvCxnSpPr>
          <p:cNvPr id="8" name="Прямая соединительная линия 7">
            <a:extLst>
              <a:ext uri="{FF2B5EF4-FFF2-40B4-BE49-F238E27FC236}">
                <a16:creationId xmlns:a16="http://schemas.microsoft.com/office/drawing/2014/main" id="{19526CE8-6DDF-4135-B9D5-04C6201C0363}"/>
              </a:ext>
            </a:extLst>
          </p:cNvPr>
          <p:cNvCxnSpPr/>
          <p:nvPr/>
        </p:nvCxnSpPr>
        <p:spPr>
          <a:xfrm>
            <a:off x="1768337" y="4021652"/>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9427676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557"/>
            <a:ext cx="24384000" cy="13716000"/>
          </a:xfrm>
          <a:prstGeom prst="rect">
            <a:avLst/>
          </a:prstGeom>
        </p:spPr>
      </p:pic>
      <p:sp>
        <p:nvSpPr>
          <p:cNvPr id="14" name="Investor Pitch Deck Template">
            <a:extLst>
              <a:ext uri="{FF2B5EF4-FFF2-40B4-BE49-F238E27FC236}">
                <a16:creationId xmlns:a16="http://schemas.microsoft.com/office/drawing/2014/main" id="{3FBA37C1-D922-E74F-9BF4-BF57E1B32F97}"/>
              </a:ext>
            </a:extLst>
          </p:cNvPr>
          <p:cNvSpPr txBox="1"/>
          <p:nvPr/>
        </p:nvSpPr>
        <p:spPr>
          <a:xfrm>
            <a:off x="2123910" y="2686111"/>
            <a:ext cx="8991554" cy="28007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8000" b="1">
                <a:solidFill>
                  <a:srgbClr val="000001"/>
                </a:solidFill>
                <a:latin typeface="Aller"/>
                <a:ea typeface="Aller"/>
                <a:cs typeface="Aller"/>
                <a:sym typeface="Aller"/>
              </a:defRPr>
            </a:lvl1pPr>
          </a:lstStyle>
          <a:p>
            <a:r>
              <a:rPr lang="ru" sz="8800" dirty="0">
                <a:solidFill>
                  <a:srgbClr val="7318F9"/>
                </a:solidFill>
              </a:rPr>
              <a:t>Цикл while</a:t>
            </a:r>
          </a:p>
          <a:p>
            <a:endParaRPr lang="ru-RU" sz="8800" dirty="0">
              <a:solidFill>
                <a:srgbClr val="7318F9"/>
              </a:solidFill>
              <a:latin typeface="Montserrat" pitchFamily="2" charset="0"/>
            </a:endParaRPr>
          </a:p>
        </p:txBody>
      </p:sp>
      <p:sp>
        <p:nvSpPr>
          <p:cNvPr id="16"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438109" y="2571487"/>
            <a:ext cx="17819165" cy="6482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endParaRPr sz="3200" dirty="0">
              <a:solidFill>
                <a:schemeClr val="bg2">
                  <a:lumMod val="75000"/>
                </a:schemeClr>
              </a:solidFill>
              <a:latin typeface="Montserrat Medium" panose="00000600000000000000" pitchFamily="2" charset="-52"/>
            </a:endParaRPr>
          </a:p>
        </p:txBody>
      </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5969056" y="6301520"/>
            <a:ext cx="17066790" cy="13234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lvl="0"/>
            <a:r>
              <a:rPr lang="ru-RU" sz="4000" dirty="0" err="1"/>
              <a:t>while</a:t>
            </a:r>
            <a:r>
              <a:rPr lang="ru-RU" sz="4000" dirty="0"/>
              <a:t> - это цикл с предусловием. Сначала записывается условие выполнения цикла, а потом тело цикла.</a:t>
            </a:r>
          </a:p>
        </p:txBody>
      </p:sp>
      <p:sp>
        <p:nvSpPr>
          <p:cNvPr id="19"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6083299" y="9635793"/>
            <a:ext cx="17066790" cy="13234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lvl="0">
              <a:spcBef>
                <a:spcPts val="1200"/>
              </a:spcBef>
              <a:spcAft>
                <a:spcPts val="1200"/>
              </a:spcAft>
            </a:pPr>
            <a:r>
              <a:rPr lang="ru-RU" sz="4000" dirty="0" err="1"/>
              <a:t>while</a:t>
            </a:r>
            <a:r>
              <a:rPr lang="ru-RU" sz="4000" dirty="0"/>
              <a:t> похож на </a:t>
            </a:r>
            <a:r>
              <a:rPr lang="ru-RU" sz="4000" dirty="0" err="1"/>
              <a:t>if</a:t>
            </a:r>
            <a:r>
              <a:rPr lang="ru-RU" sz="4000" dirty="0"/>
              <a:t>, только </a:t>
            </a:r>
            <a:r>
              <a:rPr lang="ru-RU" sz="4000" dirty="0" err="1"/>
              <a:t>if</a:t>
            </a:r>
            <a:r>
              <a:rPr lang="ru-RU" sz="4000" dirty="0"/>
              <a:t> при истинном условии выполняется один раз, а </a:t>
            </a:r>
            <a:r>
              <a:rPr lang="ru-RU" sz="4000" dirty="0" err="1"/>
              <a:t>while</a:t>
            </a:r>
            <a:r>
              <a:rPr lang="ru-RU" sz="4000" dirty="0"/>
              <a:t> продолжает выполняться.</a:t>
            </a:r>
          </a:p>
        </p:txBody>
      </p:sp>
      <p:pic>
        <p:nvPicPr>
          <p:cNvPr id="24" name="Рисунок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99840" y="5948055"/>
            <a:ext cx="2030370" cy="2030370"/>
          </a:xfrm>
          <a:prstGeom prst="rect">
            <a:avLst/>
          </a:prstGeom>
        </p:spPr>
      </p:pic>
      <p:pic>
        <p:nvPicPr>
          <p:cNvPr id="25" name="Рисунок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9840" y="9429043"/>
            <a:ext cx="2049549" cy="2049549"/>
          </a:xfrm>
          <a:prstGeom prst="rect">
            <a:avLst/>
          </a:prstGeom>
        </p:spPr>
      </p:pic>
      <p:cxnSp>
        <p:nvCxnSpPr>
          <p:cNvPr id="9" name="Прямая соединительная линия 8">
            <a:extLst>
              <a:ext uri="{FF2B5EF4-FFF2-40B4-BE49-F238E27FC236}">
                <a16:creationId xmlns:a16="http://schemas.microsoft.com/office/drawing/2014/main" id="{C498C16D-47CB-499C-B233-294693DFAF44}"/>
              </a:ext>
            </a:extLst>
          </p:cNvPr>
          <p:cNvCxnSpPr/>
          <p:nvPr/>
        </p:nvCxnSpPr>
        <p:spPr>
          <a:xfrm>
            <a:off x="2182904" y="4257626"/>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49816861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22359129" y="3531461"/>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8" name="Полилиния 27">
            <a:extLst>
              <a:ext uri="{FF2B5EF4-FFF2-40B4-BE49-F238E27FC236}">
                <a16:creationId xmlns:a16="http://schemas.microsoft.com/office/drawing/2014/main" id="{6B3D4611-2F49-2445-B274-7CBCB4D744D9}"/>
              </a:ext>
            </a:extLst>
          </p:cNvPr>
          <p:cNvSpPr/>
          <p:nvPr/>
        </p:nvSpPr>
        <p:spPr>
          <a:xfrm rot="8100000">
            <a:off x="13076895" y="1663566"/>
            <a:ext cx="10388868" cy="1038886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noFill/>
          <a:ln w="38100"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tx2">
              <a:lumMod val="20000"/>
              <a:lumOff val="8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tx2">
              <a:lumMod val="20000"/>
              <a:lumOff val="8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tx2">
              <a:lumMod val="20000"/>
              <a:lumOff val="8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tx2">
              <a:lumMod val="20000"/>
              <a:lumOff val="80000"/>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4934866" y="12050330"/>
            <a:ext cx="472041" cy="472041"/>
          </a:xfrm>
          <a:prstGeom prst="ellipse">
            <a:avLst/>
          </a:prstGeom>
          <a:solidFill>
            <a:schemeClr val="tx2">
              <a:lumMod val="20000"/>
              <a:lumOff val="80000"/>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tx2">
              <a:lumMod val="20000"/>
              <a:lumOff val="80000"/>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tx2">
              <a:lumMod val="20000"/>
              <a:lumOff val="80000"/>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3" name="Полилиния 42">
            <a:extLst>
              <a:ext uri="{FF2B5EF4-FFF2-40B4-BE49-F238E27FC236}">
                <a16:creationId xmlns:a16="http://schemas.microsoft.com/office/drawing/2014/main" id="{3FE34C6A-2CB2-8941-9FF6-8022204DA175}"/>
              </a:ext>
            </a:extLst>
          </p:cNvPr>
          <p:cNvSpPr/>
          <p:nvPr/>
        </p:nvSpPr>
        <p:spPr>
          <a:xfrm rot="8100000">
            <a:off x="2049266" y="123782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38" name="Рисунок 37">
            <a:extLst>
              <a:ext uri="{FF2B5EF4-FFF2-40B4-BE49-F238E27FC236}">
                <a16:creationId xmlns:a16="http://schemas.microsoft.com/office/drawing/2014/main" id="{B4BE2D07-BA28-4F15-8DB3-5E78165D59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44" name="Группа 43">
            <a:extLst>
              <a:ext uri="{FF2B5EF4-FFF2-40B4-BE49-F238E27FC236}">
                <a16:creationId xmlns:a16="http://schemas.microsoft.com/office/drawing/2014/main" id="{E357D5CB-4DBE-4241-B0E5-1C0AA4706D20}"/>
              </a:ext>
            </a:extLst>
          </p:cNvPr>
          <p:cNvGrpSpPr/>
          <p:nvPr/>
        </p:nvGrpSpPr>
        <p:grpSpPr>
          <a:xfrm>
            <a:off x="1719464" y="2389396"/>
            <a:ext cx="12721750" cy="1484771"/>
            <a:chOff x="1719464" y="2389396"/>
            <a:chExt cx="12721750" cy="1484771"/>
          </a:xfrm>
        </p:grpSpPr>
        <p:sp>
          <p:nvSpPr>
            <p:cNvPr id="45" name="Investor Pitch Deck Template">
              <a:extLst>
                <a:ext uri="{FF2B5EF4-FFF2-40B4-BE49-F238E27FC236}">
                  <a16:creationId xmlns:a16="http://schemas.microsoft.com/office/drawing/2014/main" id="{A498DAFE-F8F4-6D4C-867B-94CC3912E226}"/>
                </a:ext>
              </a:extLst>
            </p:cNvPr>
            <p:cNvSpPr txBox="1"/>
            <p:nvPr/>
          </p:nvSpPr>
          <p:spPr>
            <a:xfrm>
              <a:off x="1719464" y="2389396"/>
              <a:ext cx="12721750" cy="1446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 sz="8800" dirty="0">
                  <a:solidFill>
                    <a:srgbClr val="7318F9"/>
                  </a:solidFill>
                </a:rPr>
                <a:t>Запись цикла while</a:t>
              </a:r>
              <a:endParaRPr sz="8800" dirty="0">
                <a:solidFill>
                  <a:srgbClr val="7318F9"/>
                </a:solidFill>
                <a:latin typeface="Montserrat" pitchFamily="2" charset="0"/>
              </a:endParaRPr>
            </a:p>
          </p:txBody>
        </p:sp>
        <p:cxnSp>
          <p:nvCxnSpPr>
            <p:cNvPr id="46" name="Прямая соединительная линия 45">
              <a:extLst>
                <a:ext uri="{FF2B5EF4-FFF2-40B4-BE49-F238E27FC236}">
                  <a16:creationId xmlns:a16="http://schemas.microsoft.com/office/drawing/2014/main" id="{7B89333D-A52E-D945-8E95-ED80DFB13516}"/>
                </a:ext>
              </a:extLst>
            </p:cNvPr>
            <p:cNvCxnSpPr/>
            <p:nvPr/>
          </p:nvCxnSpPr>
          <p:spPr>
            <a:xfrm>
              <a:off x="1832928" y="3874167"/>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4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583292" y="5228824"/>
            <a:ext cx="16985405" cy="51398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lvl="0"/>
            <a:r>
              <a:rPr lang="en-US" sz="4800" dirty="0">
                <a:latin typeface="Roboto Mono"/>
                <a:ea typeface="Roboto Mono"/>
                <a:cs typeface="Roboto Mono"/>
                <a:sym typeface="Roboto Mono"/>
              </a:rPr>
              <a:t>while (condition) {</a:t>
            </a:r>
          </a:p>
          <a:p>
            <a:pPr lvl="0">
              <a:spcBef>
                <a:spcPts val="1200"/>
              </a:spcBef>
            </a:pPr>
            <a:r>
              <a:rPr lang="en-US" sz="4800" dirty="0">
                <a:latin typeface="Roboto Mono"/>
                <a:ea typeface="Roboto Mono"/>
                <a:cs typeface="Roboto Mono"/>
                <a:sym typeface="Roboto Mono"/>
              </a:rPr>
              <a:t>	//</a:t>
            </a:r>
            <a:r>
              <a:rPr lang="ru-RU" sz="4800" dirty="0">
                <a:latin typeface="Roboto Mono"/>
                <a:ea typeface="Roboto Mono"/>
                <a:cs typeface="Roboto Mono"/>
                <a:sym typeface="Roboto Mono"/>
              </a:rPr>
              <a:t>тело цикла</a:t>
            </a:r>
          </a:p>
          <a:p>
            <a:pPr lvl="0">
              <a:spcBef>
                <a:spcPts val="1200"/>
              </a:spcBef>
            </a:pPr>
            <a:r>
              <a:rPr lang="ru-RU" sz="4800" dirty="0">
                <a:latin typeface="Roboto Mono"/>
                <a:ea typeface="Roboto Mono"/>
                <a:cs typeface="Roboto Mono"/>
                <a:sym typeface="Roboto Mono"/>
              </a:rPr>
              <a:t>}</a:t>
            </a:r>
          </a:p>
          <a:p>
            <a:pPr lvl="0">
              <a:spcBef>
                <a:spcPts val="1200"/>
              </a:spcBef>
            </a:pPr>
            <a:r>
              <a:rPr lang="ru-RU" sz="4800" dirty="0"/>
              <a:t>Где </a:t>
            </a:r>
            <a:r>
              <a:rPr lang="en-US" sz="4800" dirty="0"/>
              <a:t>condition - </a:t>
            </a:r>
            <a:r>
              <a:rPr lang="ru-RU" sz="4800" dirty="0"/>
              <a:t>это условие выполнения цикла (</a:t>
            </a:r>
            <a:r>
              <a:rPr lang="en-US" sz="4800" dirty="0"/>
              <a:t>true - </a:t>
            </a:r>
            <a:r>
              <a:rPr lang="ru-RU" sz="4800" dirty="0"/>
              <a:t>цикл выполняется, </a:t>
            </a:r>
            <a:r>
              <a:rPr lang="en-US" sz="4800" dirty="0"/>
              <a:t>false - </a:t>
            </a:r>
            <a:r>
              <a:rPr lang="ru-RU" sz="4800" dirty="0"/>
              <a:t>цикл не выполняется)</a:t>
            </a:r>
          </a:p>
          <a:p>
            <a:pPr lvl="0">
              <a:spcBef>
                <a:spcPts val="1200"/>
              </a:spcBef>
              <a:spcAft>
                <a:spcPts val="1200"/>
              </a:spcAft>
            </a:pPr>
            <a:endParaRPr lang="ru-RU" sz="4800" dirty="0"/>
          </a:p>
        </p:txBody>
      </p:sp>
    </p:spTree>
    <p:extLst>
      <p:ext uri="{BB962C8B-B14F-4D97-AF65-F5344CB8AC3E}">
        <p14:creationId xmlns:p14="http://schemas.microsoft.com/office/powerpoint/2010/main" val="277453041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22359129" y="3531461"/>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8" name="Полилиния 27">
            <a:extLst>
              <a:ext uri="{FF2B5EF4-FFF2-40B4-BE49-F238E27FC236}">
                <a16:creationId xmlns:a16="http://schemas.microsoft.com/office/drawing/2014/main" id="{6B3D4611-2F49-2445-B274-7CBCB4D744D9}"/>
              </a:ext>
            </a:extLst>
          </p:cNvPr>
          <p:cNvSpPr/>
          <p:nvPr/>
        </p:nvSpPr>
        <p:spPr>
          <a:xfrm rot="8100000">
            <a:off x="13076895" y="1663566"/>
            <a:ext cx="10388868" cy="1038886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noFill/>
          <a:ln w="38100"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tx2">
              <a:lumMod val="20000"/>
              <a:lumOff val="8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tx2">
              <a:lumMod val="20000"/>
              <a:lumOff val="8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tx2">
              <a:lumMod val="20000"/>
              <a:lumOff val="8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tx2">
              <a:lumMod val="20000"/>
              <a:lumOff val="80000"/>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4934866" y="12050330"/>
            <a:ext cx="472041" cy="472041"/>
          </a:xfrm>
          <a:prstGeom prst="ellipse">
            <a:avLst/>
          </a:prstGeom>
          <a:solidFill>
            <a:schemeClr val="tx2">
              <a:lumMod val="20000"/>
              <a:lumOff val="80000"/>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tx2">
              <a:lumMod val="20000"/>
              <a:lumOff val="80000"/>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tx2">
              <a:lumMod val="20000"/>
              <a:lumOff val="80000"/>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3" name="Полилиния 42">
            <a:extLst>
              <a:ext uri="{FF2B5EF4-FFF2-40B4-BE49-F238E27FC236}">
                <a16:creationId xmlns:a16="http://schemas.microsoft.com/office/drawing/2014/main" id="{3FE34C6A-2CB2-8941-9FF6-8022204DA175}"/>
              </a:ext>
            </a:extLst>
          </p:cNvPr>
          <p:cNvSpPr/>
          <p:nvPr/>
        </p:nvSpPr>
        <p:spPr>
          <a:xfrm rot="8100000">
            <a:off x="2049266" y="123782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27" name="Рисунок 26">
            <a:extLst>
              <a:ext uri="{FF2B5EF4-FFF2-40B4-BE49-F238E27FC236}">
                <a16:creationId xmlns:a16="http://schemas.microsoft.com/office/drawing/2014/main" id="{FAAD6F22-B925-418E-BC57-6EDD018145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44" name="Группа 43">
            <a:extLst>
              <a:ext uri="{FF2B5EF4-FFF2-40B4-BE49-F238E27FC236}">
                <a16:creationId xmlns:a16="http://schemas.microsoft.com/office/drawing/2014/main" id="{E357D5CB-4DBE-4241-B0E5-1C0AA4706D20}"/>
              </a:ext>
            </a:extLst>
          </p:cNvPr>
          <p:cNvGrpSpPr/>
          <p:nvPr/>
        </p:nvGrpSpPr>
        <p:grpSpPr>
          <a:xfrm>
            <a:off x="1719464" y="2389396"/>
            <a:ext cx="11347124" cy="1568524"/>
            <a:chOff x="1719464" y="2389396"/>
            <a:chExt cx="11347124" cy="1568524"/>
          </a:xfrm>
        </p:grpSpPr>
        <p:sp>
          <p:nvSpPr>
            <p:cNvPr id="45" name="Investor Pitch Deck Template">
              <a:extLst>
                <a:ext uri="{FF2B5EF4-FFF2-40B4-BE49-F238E27FC236}">
                  <a16:creationId xmlns:a16="http://schemas.microsoft.com/office/drawing/2014/main" id="{A498DAFE-F8F4-6D4C-867B-94CC3912E226}"/>
                </a:ext>
              </a:extLst>
            </p:cNvPr>
            <p:cNvSpPr txBox="1"/>
            <p:nvPr/>
          </p:nvSpPr>
          <p:spPr>
            <a:xfrm>
              <a:off x="1719464" y="2389396"/>
              <a:ext cx="11347124" cy="1446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 sz="8800" dirty="0">
                  <a:solidFill>
                    <a:srgbClr val="7318F9"/>
                  </a:solidFill>
                </a:rPr>
                <a:t>Бесконечный цикл</a:t>
              </a:r>
              <a:endParaRPr sz="8800" dirty="0">
                <a:solidFill>
                  <a:srgbClr val="7318F9"/>
                </a:solidFill>
                <a:latin typeface="Montserrat" pitchFamily="2" charset="0"/>
              </a:endParaRPr>
            </a:p>
          </p:txBody>
        </p:sp>
        <p:cxnSp>
          <p:nvCxnSpPr>
            <p:cNvPr id="46" name="Прямая соединительная линия 45">
              <a:extLst>
                <a:ext uri="{FF2B5EF4-FFF2-40B4-BE49-F238E27FC236}">
                  <a16:creationId xmlns:a16="http://schemas.microsoft.com/office/drawing/2014/main" id="{7B89333D-A52E-D945-8E95-ED80DFB13516}"/>
                </a:ext>
              </a:extLst>
            </p:cNvPr>
            <p:cNvCxnSpPr/>
            <p:nvPr/>
          </p:nvCxnSpPr>
          <p:spPr>
            <a:xfrm>
              <a:off x="1745477" y="3957920"/>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4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75560" y="5322542"/>
            <a:ext cx="15724163" cy="28623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lvl="0"/>
            <a:r>
              <a:rPr lang="ru-RU" sz="6000" dirty="0"/>
              <a:t>У цикла всегда должен быть конец, бесконечный цикл приводит к зависанию программы.</a:t>
            </a:r>
          </a:p>
        </p:txBody>
      </p:sp>
    </p:spTree>
    <p:extLst>
      <p:ext uri="{BB962C8B-B14F-4D97-AF65-F5344CB8AC3E}">
        <p14:creationId xmlns:p14="http://schemas.microsoft.com/office/powerpoint/2010/main" val="197379625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261"/>
            <a:ext cx="24384000" cy="13716000"/>
          </a:xfrm>
          <a:prstGeom prst="rect">
            <a:avLst/>
          </a:prstGeom>
        </p:spPr>
      </p:pic>
      <p:grpSp>
        <p:nvGrpSpPr>
          <p:cNvPr id="9" name="Группа 8">
            <a:extLst>
              <a:ext uri="{FF2B5EF4-FFF2-40B4-BE49-F238E27FC236}">
                <a16:creationId xmlns:a16="http://schemas.microsoft.com/office/drawing/2014/main" id="{DD13258C-B072-4F42-AAFB-DB23C670AEC6}"/>
              </a:ext>
            </a:extLst>
          </p:cNvPr>
          <p:cNvGrpSpPr/>
          <p:nvPr/>
        </p:nvGrpSpPr>
        <p:grpSpPr>
          <a:xfrm>
            <a:off x="4208111" y="9419627"/>
            <a:ext cx="4019550" cy="2864700"/>
            <a:chOff x="1903367" y="9177688"/>
            <a:chExt cx="4019550" cy="2864700"/>
          </a:xfrm>
        </p:grpSpPr>
        <p:sp>
          <p:nvSpPr>
            <p:cNvPr id="48" name="Investor Pitch Deck Template">
              <a:extLst>
                <a:ext uri="{FF2B5EF4-FFF2-40B4-BE49-F238E27FC236}">
                  <a16:creationId xmlns:a16="http://schemas.microsoft.com/office/drawing/2014/main" id="{40CDAE95-E321-BE42-915A-194563DFDB51}"/>
                </a:ext>
              </a:extLst>
            </p:cNvPr>
            <p:cNvSpPr txBox="1"/>
            <p:nvPr/>
          </p:nvSpPr>
          <p:spPr>
            <a:xfrm>
              <a:off x="1903367" y="9297288"/>
              <a:ext cx="3421981" cy="26622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r"/>
              <a:r>
                <a:rPr lang="ru-RU" sz="16700" dirty="0">
                  <a:solidFill>
                    <a:schemeClr val="accent1"/>
                  </a:solidFill>
                  <a:latin typeface="Montserrat" pitchFamily="2" charset="0"/>
                </a:rPr>
                <a:t>0</a:t>
              </a:r>
              <a:r>
                <a:rPr lang="en-US" sz="16700" dirty="0">
                  <a:solidFill>
                    <a:schemeClr val="accent1"/>
                  </a:solidFill>
                  <a:latin typeface="Montserrat" pitchFamily="2" charset="0"/>
                </a:rPr>
                <a:t>3</a:t>
              </a:r>
              <a:endParaRPr sz="16700" dirty="0">
                <a:solidFill>
                  <a:schemeClr val="accent1"/>
                </a:solidFill>
                <a:latin typeface="Montserrat" pitchFamily="2" charset="0"/>
              </a:endParaRPr>
            </a:p>
          </p:txBody>
        </p:sp>
        <p:cxnSp>
          <p:nvCxnSpPr>
            <p:cNvPr id="55" name="Прямая соединительная линия 54">
              <a:extLst>
                <a:ext uri="{FF2B5EF4-FFF2-40B4-BE49-F238E27FC236}">
                  <a16:creationId xmlns:a16="http://schemas.microsoft.com/office/drawing/2014/main" id="{4FE549DB-43E4-9446-B8F5-0E1773A51F00}"/>
                </a:ext>
              </a:extLst>
            </p:cNvPr>
            <p:cNvCxnSpPr>
              <a:cxnSpLocks/>
            </p:cNvCxnSpPr>
            <p:nvPr/>
          </p:nvCxnSpPr>
          <p:spPr>
            <a:xfrm flipV="1">
              <a:off x="5922917" y="9177688"/>
              <a:ext cx="0" cy="286470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grpSp>
        <p:nvGrpSpPr>
          <p:cNvPr id="58" name="Группа 57">
            <a:extLst>
              <a:ext uri="{FF2B5EF4-FFF2-40B4-BE49-F238E27FC236}">
                <a16:creationId xmlns:a16="http://schemas.microsoft.com/office/drawing/2014/main" id="{70FA045A-7C13-C246-948F-E367AEF42240}"/>
              </a:ext>
            </a:extLst>
          </p:cNvPr>
          <p:cNvGrpSpPr/>
          <p:nvPr/>
        </p:nvGrpSpPr>
        <p:grpSpPr>
          <a:xfrm>
            <a:off x="1898921" y="5434860"/>
            <a:ext cx="4234792" cy="2864700"/>
            <a:chOff x="1688125" y="9177688"/>
            <a:chExt cx="4234792" cy="2864700"/>
          </a:xfrm>
        </p:grpSpPr>
        <p:sp>
          <p:nvSpPr>
            <p:cNvPr id="59" name="Investor Pitch Deck Template">
              <a:extLst>
                <a:ext uri="{FF2B5EF4-FFF2-40B4-BE49-F238E27FC236}">
                  <a16:creationId xmlns:a16="http://schemas.microsoft.com/office/drawing/2014/main" id="{28CB1AE5-CED3-3F4C-BFF1-4E0FFB17BC26}"/>
                </a:ext>
              </a:extLst>
            </p:cNvPr>
            <p:cNvSpPr txBox="1"/>
            <p:nvPr/>
          </p:nvSpPr>
          <p:spPr>
            <a:xfrm>
              <a:off x="1688125" y="9269694"/>
              <a:ext cx="3584915" cy="26622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r"/>
              <a:r>
                <a:rPr lang="ru-RU" sz="16700" dirty="0">
                  <a:solidFill>
                    <a:schemeClr val="accent1"/>
                  </a:solidFill>
                  <a:latin typeface="Montserrat" pitchFamily="2" charset="0"/>
                </a:rPr>
                <a:t>0</a:t>
              </a:r>
              <a:r>
                <a:rPr lang="en-US" sz="16700" dirty="0">
                  <a:solidFill>
                    <a:schemeClr val="accent1"/>
                  </a:solidFill>
                  <a:latin typeface="Montserrat" pitchFamily="2" charset="0"/>
                </a:rPr>
                <a:t>2</a:t>
              </a:r>
              <a:endParaRPr sz="16700" dirty="0">
                <a:solidFill>
                  <a:schemeClr val="accent1"/>
                </a:solidFill>
                <a:latin typeface="Montserrat" pitchFamily="2" charset="0"/>
              </a:endParaRPr>
            </a:p>
          </p:txBody>
        </p:sp>
        <p:cxnSp>
          <p:nvCxnSpPr>
            <p:cNvPr id="60" name="Прямая соединительная линия 59">
              <a:extLst>
                <a:ext uri="{FF2B5EF4-FFF2-40B4-BE49-F238E27FC236}">
                  <a16:creationId xmlns:a16="http://schemas.microsoft.com/office/drawing/2014/main" id="{94BA6FAE-33E7-274D-930D-6B0BCF050530}"/>
                </a:ext>
              </a:extLst>
            </p:cNvPr>
            <p:cNvCxnSpPr>
              <a:cxnSpLocks/>
            </p:cNvCxnSpPr>
            <p:nvPr/>
          </p:nvCxnSpPr>
          <p:spPr>
            <a:xfrm flipV="1">
              <a:off x="5922917" y="9177688"/>
              <a:ext cx="0" cy="286470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grpSp>
        <p:nvGrpSpPr>
          <p:cNvPr id="64" name="Группа 63">
            <a:extLst>
              <a:ext uri="{FF2B5EF4-FFF2-40B4-BE49-F238E27FC236}">
                <a16:creationId xmlns:a16="http://schemas.microsoft.com/office/drawing/2014/main" id="{65FD68FE-B216-5C41-8179-F7F3AF34FFD9}"/>
              </a:ext>
            </a:extLst>
          </p:cNvPr>
          <p:cNvGrpSpPr/>
          <p:nvPr/>
        </p:nvGrpSpPr>
        <p:grpSpPr>
          <a:xfrm>
            <a:off x="524012" y="1632373"/>
            <a:ext cx="4108926" cy="2864700"/>
            <a:chOff x="1787310" y="9529293"/>
            <a:chExt cx="4108926" cy="2864700"/>
          </a:xfrm>
        </p:grpSpPr>
        <p:sp>
          <p:nvSpPr>
            <p:cNvPr id="65" name="Investor Pitch Deck Template">
              <a:extLst>
                <a:ext uri="{FF2B5EF4-FFF2-40B4-BE49-F238E27FC236}">
                  <a16:creationId xmlns:a16="http://schemas.microsoft.com/office/drawing/2014/main" id="{331B4600-B069-2842-A1EA-1B13089C3C17}"/>
                </a:ext>
              </a:extLst>
            </p:cNvPr>
            <p:cNvSpPr txBox="1"/>
            <p:nvPr/>
          </p:nvSpPr>
          <p:spPr>
            <a:xfrm>
              <a:off x="1787310" y="9529293"/>
              <a:ext cx="3584915" cy="26622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r"/>
              <a:r>
                <a:rPr lang="ru-RU" sz="16700" dirty="0">
                  <a:solidFill>
                    <a:schemeClr val="accent1"/>
                  </a:solidFill>
                  <a:latin typeface="Montserrat" pitchFamily="2" charset="0"/>
                </a:rPr>
                <a:t>0</a:t>
              </a:r>
              <a:r>
                <a:rPr lang="en-US" sz="16700" dirty="0">
                  <a:solidFill>
                    <a:schemeClr val="accent1"/>
                  </a:solidFill>
                  <a:latin typeface="Montserrat" pitchFamily="2" charset="0"/>
                </a:rPr>
                <a:t>1</a:t>
              </a:r>
              <a:endParaRPr sz="16700" dirty="0">
                <a:solidFill>
                  <a:schemeClr val="accent1"/>
                </a:solidFill>
                <a:latin typeface="Montserrat" pitchFamily="2" charset="0"/>
              </a:endParaRPr>
            </a:p>
          </p:txBody>
        </p:sp>
        <p:cxnSp>
          <p:nvCxnSpPr>
            <p:cNvPr id="66" name="Прямая соединительная линия 65">
              <a:extLst>
                <a:ext uri="{FF2B5EF4-FFF2-40B4-BE49-F238E27FC236}">
                  <a16:creationId xmlns:a16="http://schemas.microsoft.com/office/drawing/2014/main" id="{80A3B5DB-20D7-1542-BD14-3AA554875FC3}"/>
                </a:ext>
              </a:extLst>
            </p:cNvPr>
            <p:cNvCxnSpPr>
              <a:cxnSpLocks/>
            </p:cNvCxnSpPr>
            <p:nvPr/>
          </p:nvCxnSpPr>
          <p:spPr>
            <a:xfrm flipV="1">
              <a:off x="5896236" y="9529293"/>
              <a:ext cx="0" cy="286470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21"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8704110" y="10372990"/>
            <a:ext cx="14636398" cy="15696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marL="114300" lvl="0">
              <a:buSzPts val="1800"/>
            </a:pPr>
            <a:r>
              <a:rPr lang="ru-RU" sz="4800" dirty="0"/>
              <a:t>Изменение переменной должно приводить к выходу из цикла.</a:t>
            </a:r>
          </a:p>
        </p:txBody>
      </p:sp>
      <p:sp>
        <p:nvSpPr>
          <p:cNvPr id="23"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6568499" y="6368612"/>
            <a:ext cx="15660879"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marL="114300" lvl="0">
              <a:buSzPts val="1800"/>
            </a:pPr>
            <a:r>
              <a:rPr lang="ru-RU" sz="4400" dirty="0"/>
              <a:t>В теле цикла должно быть изменение этой переменной.</a:t>
            </a:r>
          </a:p>
        </p:txBody>
      </p:sp>
      <p:sp>
        <p:nvSpPr>
          <p:cNvPr id="25"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5099957" y="2649224"/>
            <a:ext cx="14636398"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marL="114300" lvl="0">
              <a:spcBef>
                <a:spcPts val="1200"/>
              </a:spcBef>
              <a:buSzPts val="1800"/>
            </a:pPr>
            <a:r>
              <a:rPr lang="ru-RU" sz="4800" dirty="0"/>
              <a:t>В условии цикла всегда должна быть переменная.</a:t>
            </a:r>
          </a:p>
        </p:txBody>
      </p:sp>
      <p:sp>
        <p:nvSpPr>
          <p:cNvPr id="26" name="TextBox 25"/>
          <p:cNvSpPr txBox="1"/>
          <p:nvPr/>
        </p:nvSpPr>
        <p:spPr>
          <a:xfrm>
            <a:off x="424827" y="529653"/>
            <a:ext cx="23538816" cy="923330"/>
          </a:xfrm>
          <a:prstGeom prst="rect">
            <a:avLst/>
          </a:prstGeom>
          <a:noFill/>
        </p:spPr>
        <p:txBody>
          <a:bodyPr wrap="none" rtlCol="0">
            <a:spAutoFit/>
          </a:bodyPr>
          <a:lstStyle/>
          <a:p>
            <a:pPr lvl="0">
              <a:spcBef>
                <a:spcPts val="1200"/>
              </a:spcBef>
            </a:pPr>
            <a:r>
              <a:rPr lang="ru-RU" sz="4800" b="1" dirty="0">
                <a:solidFill>
                  <a:srgbClr val="7318F9"/>
                </a:solidFill>
              </a:rPr>
              <a:t>Для того </a:t>
            </a:r>
            <a:r>
              <a:rPr lang="ru-RU" sz="5400" b="1" dirty="0">
                <a:solidFill>
                  <a:srgbClr val="7318F9"/>
                </a:solidFill>
              </a:rPr>
              <a:t>чтобы</a:t>
            </a:r>
            <a:r>
              <a:rPr lang="ru-RU" sz="4800" b="1" dirty="0">
                <a:solidFill>
                  <a:srgbClr val="7318F9"/>
                </a:solidFill>
              </a:rPr>
              <a:t> избежать бесконечного цикла нужно соблюдать 3 правила</a:t>
            </a:r>
          </a:p>
        </p:txBody>
      </p:sp>
    </p:spTree>
    <p:extLst>
      <p:ext uri="{BB962C8B-B14F-4D97-AF65-F5344CB8AC3E}">
        <p14:creationId xmlns:p14="http://schemas.microsoft.com/office/powerpoint/2010/main" val="67881306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5" name="Investor Pitch Deck Template">
            <a:extLst>
              <a:ext uri="{FF2B5EF4-FFF2-40B4-BE49-F238E27FC236}">
                <a16:creationId xmlns:a16="http://schemas.microsoft.com/office/drawing/2014/main" id="{A498DAFE-F8F4-6D4C-867B-94CC3912E226}"/>
              </a:ext>
            </a:extLst>
          </p:cNvPr>
          <p:cNvSpPr txBox="1"/>
          <p:nvPr/>
        </p:nvSpPr>
        <p:spPr>
          <a:xfrm>
            <a:off x="1719463" y="2389396"/>
            <a:ext cx="16789253" cy="28007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 sz="8800" dirty="0">
                <a:solidFill>
                  <a:srgbClr val="7318F9"/>
                </a:solidFill>
              </a:rPr>
              <a:t>Пример цикла while</a:t>
            </a:r>
          </a:p>
          <a:p>
            <a:endParaRPr sz="8800" dirty="0">
              <a:solidFill>
                <a:srgbClr val="7318F9"/>
              </a:solidFill>
              <a:latin typeface="Montserrat" pitchFamily="2" charset="0"/>
            </a:endParaRPr>
          </a:p>
        </p:txBody>
      </p:sp>
      <p:sp>
        <p:nvSpPr>
          <p:cNvPr id="22"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19463" y="4686459"/>
            <a:ext cx="14991984" cy="48628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lvl="0"/>
            <a:r>
              <a:rPr lang="en-US" sz="5400" dirty="0">
                <a:latin typeface="Roboto Mono"/>
                <a:ea typeface="Roboto Mono"/>
                <a:cs typeface="Roboto Mono"/>
                <a:sym typeface="Roboto Mono"/>
              </a:rPr>
              <a:t>let a = 2;</a:t>
            </a:r>
          </a:p>
          <a:p>
            <a:pPr lvl="0">
              <a:spcBef>
                <a:spcPts val="1200"/>
              </a:spcBef>
            </a:pPr>
            <a:r>
              <a:rPr lang="en-US" sz="5400" dirty="0">
                <a:latin typeface="Roboto Mono"/>
                <a:ea typeface="Roboto Mono"/>
                <a:cs typeface="Roboto Mono"/>
                <a:sym typeface="Roboto Mono"/>
              </a:rPr>
              <a:t>while (a &lt; 10000) {</a:t>
            </a:r>
          </a:p>
          <a:p>
            <a:pPr lvl="0">
              <a:spcBef>
                <a:spcPts val="1200"/>
              </a:spcBef>
            </a:pPr>
            <a:r>
              <a:rPr lang="en-US" sz="5400" dirty="0">
                <a:latin typeface="Roboto Mono"/>
                <a:ea typeface="Roboto Mono"/>
                <a:cs typeface="Roboto Mono"/>
                <a:sym typeface="Roboto Mono"/>
              </a:rPr>
              <a:t>	a = a * a;</a:t>
            </a:r>
          </a:p>
          <a:p>
            <a:pPr lvl="0">
              <a:spcBef>
                <a:spcPts val="1200"/>
              </a:spcBef>
            </a:pPr>
            <a:r>
              <a:rPr lang="en-US" sz="5400" dirty="0">
                <a:latin typeface="Roboto Mono"/>
                <a:ea typeface="Roboto Mono"/>
                <a:cs typeface="Roboto Mono"/>
                <a:sym typeface="Roboto Mono"/>
              </a:rPr>
              <a:t>	</a:t>
            </a:r>
            <a:r>
              <a:rPr lang="en-US" sz="5400" dirty="0" err="1">
                <a:latin typeface="Roboto Mono"/>
                <a:ea typeface="Roboto Mono"/>
                <a:cs typeface="Roboto Mono"/>
                <a:sym typeface="Roboto Mono"/>
              </a:rPr>
              <a:t>document.write</a:t>
            </a:r>
            <a:r>
              <a:rPr lang="en-US" sz="5400" dirty="0">
                <a:latin typeface="Roboto Mono"/>
                <a:ea typeface="Roboto Mono"/>
                <a:cs typeface="Roboto Mono"/>
                <a:sym typeface="Roboto Mono"/>
              </a:rPr>
              <a:t>(a);</a:t>
            </a:r>
          </a:p>
          <a:p>
            <a:pPr lvl="0">
              <a:spcBef>
                <a:spcPts val="1200"/>
              </a:spcBef>
              <a:spcAft>
                <a:spcPts val="1200"/>
              </a:spcAft>
            </a:pPr>
            <a:r>
              <a:rPr lang="en-US" sz="5400" dirty="0">
                <a:latin typeface="Roboto Mono"/>
                <a:ea typeface="Roboto Mono"/>
                <a:cs typeface="Roboto Mono"/>
                <a:sym typeface="Roboto Mono"/>
              </a:rPr>
              <a:t>}</a:t>
            </a:r>
          </a:p>
        </p:txBody>
      </p:sp>
      <p:cxnSp>
        <p:nvCxnSpPr>
          <p:cNvPr id="6" name="Прямая соединительная линия 5">
            <a:extLst>
              <a:ext uri="{FF2B5EF4-FFF2-40B4-BE49-F238E27FC236}">
                <a16:creationId xmlns:a16="http://schemas.microsoft.com/office/drawing/2014/main" id="{25545C50-B21A-4F1A-9F3F-69009492C5E4}"/>
              </a:ext>
            </a:extLst>
          </p:cNvPr>
          <p:cNvCxnSpPr/>
          <p:nvPr/>
        </p:nvCxnSpPr>
        <p:spPr>
          <a:xfrm>
            <a:off x="1768337" y="4125398"/>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640709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0514"/>
            <a:ext cx="24384000" cy="13716000"/>
          </a:xfrm>
          <a:prstGeom prst="rect">
            <a:avLst/>
          </a:prstGeom>
        </p:spPr>
      </p:pic>
      <p:sp>
        <p:nvSpPr>
          <p:cNvPr id="5" name="Investor Pitch Deck Template">
            <a:extLst>
              <a:ext uri="{FF2B5EF4-FFF2-40B4-BE49-F238E27FC236}">
                <a16:creationId xmlns:a16="http://schemas.microsoft.com/office/drawing/2014/main" id="{A498DAFE-F8F4-6D4C-867B-94CC3912E226}"/>
              </a:ext>
            </a:extLst>
          </p:cNvPr>
          <p:cNvSpPr txBox="1"/>
          <p:nvPr/>
        </p:nvSpPr>
        <p:spPr>
          <a:xfrm>
            <a:off x="2197670" y="2202840"/>
            <a:ext cx="8991554" cy="28007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8000" b="1">
                <a:solidFill>
                  <a:srgbClr val="000001"/>
                </a:solidFill>
                <a:latin typeface="Aller"/>
                <a:ea typeface="Aller"/>
                <a:cs typeface="Aller"/>
                <a:sym typeface="Aller"/>
              </a:defRPr>
            </a:lvl1pPr>
          </a:lstStyle>
          <a:p>
            <a:r>
              <a:rPr lang="ru" sz="8800" dirty="0">
                <a:solidFill>
                  <a:srgbClr val="7318F9"/>
                </a:solidFill>
              </a:rPr>
              <a:t>break и continue</a:t>
            </a:r>
          </a:p>
          <a:p>
            <a:endParaRPr sz="8800" dirty="0">
              <a:solidFill>
                <a:srgbClr val="7318F9"/>
              </a:solidFill>
              <a:latin typeface="Montserrat" pitchFamily="2" charset="0"/>
            </a:endParaRPr>
          </a:p>
        </p:txBody>
      </p:sp>
      <p:sp>
        <p:nvSpPr>
          <p:cNvPr id="22"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2197670" y="5140898"/>
            <a:ext cx="18770468" cy="35702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lvl="0"/>
            <a:r>
              <a:rPr lang="ru-RU" sz="5400" dirty="0" err="1"/>
              <a:t>break</a:t>
            </a:r>
            <a:r>
              <a:rPr lang="ru-RU" sz="5400" dirty="0"/>
              <a:t> - команда прерывания цикла. При достижении этой команды происходит выход из цикла.</a:t>
            </a:r>
          </a:p>
          <a:p>
            <a:pPr lvl="0"/>
            <a:endParaRPr lang="ru-RU" sz="5400" dirty="0"/>
          </a:p>
          <a:p>
            <a:pPr lvl="0">
              <a:spcBef>
                <a:spcPts val="1200"/>
              </a:spcBef>
              <a:spcAft>
                <a:spcPts val="1200"/>
              </a:spcAft>
            </a:pPr>
            <a:r>
              <a:rPr lang="ru-RU" sz="5400" dirty="0" err="1"/>
              <a:t>continue</a:t>
            </a:r>
            <a:r>
              <a:rPr lang="ru-RU" sz="5400" dirty="0"/>
              <a:t> - команда пропуска одной итерации цикла.</a:t>
            </a:r>
          </a:p>
        </p:txBody>
      </p:sp>
      <p:cxnSp>
        <p:nvCxnSpPr>
          <p:cNvPr id="6" name="Прямая соединительная линия 5">
            <a:extLst>
              <a:ext uri="{FF2B5EF4-FFF2-40B4-BE49-F238E27FC236}">
                <a16:creationId xmlns:a16="http://schemas.microsoft.com/office/drawing/2014/main" id="{5CE9E0AF-15CF-42DE-B327-65527C464FFC}"/>
              </a:ext>
            </a:extLst>
          </p:cNvPr>
          <p:cNvCxnSpPr/>
          <p:nvPr/>
        </p:nvCxnSpPr>
        <p:spPr>
          <a:xfrm>
            <a:off x="2197670" y="398992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307414917"/>
      </p:ext>
    </p:extLst>
  </p:cSld>
  <p:clrMapOvr>
    <a:masterClrMapping/>
  </p:clrMapOvr>
  <p:transition spd="med"/>
</p:sld>
</file>

<file path=ppt/theme/theme1.xml><?xml version="1.0" encoding="utf-8"?>
<a:theme xmlns:a="http://schemas.openxmlformats.org/drawingml/2006/main" name="White">
  <a:themeElements>
    <a:clrScheme name="Color_Theme_01">
      <a:dk1>
        <a:srgbClr val="000000"/>
      </a:dk1>
      <a:lt1>
        <a:srgbClr val="FFFFFF"/>
      </a:lt1>
      <a:dk2>
        <a:srgbClr val="7B797C"/>
      </a:dk2>
      <a:lt2>
        <a:srgbClr val="535353"/>
      </a:lt2>
      <a:accent1>
        <a:srgbClr val="7318F8"/>
      </a:accent1>
      <a:accent2>
        <a:srgbClr val="7318F8"/>
      </a:accent2>
      <a:accent3>
        <a:srgbClr val="9852F8"/>
      </a:accent3>
      <a:accent4>
        <a:srgbClr val="9852F8"/>
      </a:accent4>
      <a:accent5>
        <a:srgbClr val="FFD73A"/>
      </a:accent5>
      <a:accent6>
        <a:srgbClr val="FFD73A"/>
      </a:accent6>
      <a:hlink>
        <a:srgbClr val="7318F8"/>
      </a:hlink>
      <a:folHlink>
        <a:srgbClr val="9852F8"/>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alpha val="60000"/>
          </a:schemeClr>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77BF"/>
      </a:accent1>
      <a:accent2>
        <a:srgbClr val="D0CDD0"/>
      </a:accent2>
      <a:accent3>
        <a:srgbClr val="BDBEBD"/>
      </a:accent3>
      <a:accent4>
        <a:srgbClr val="ACAAAD"/>
      </a:accent4>
      <a:accent5>
        <a:srgbClr val="9B999C"/>
      </a:accent5>
      <a:accent6>
        <a:srgbClr val="545554"/>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alpha val="60000"/>
          </a:schemeClr>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1573</TotalTime>
  <Words>439</Words>
  <Application>Microsoft Office PowerPoint</Application>
  <PresentationFormat>Произвольный</PresentationFormat>
  <Paragraphs>64</Paragraphs>
  <Slides>14</Slides>
  <Notes>1</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14</vt:i4>
      </vt:variant>
    </vt:vector>
  </HeadingPairs>
  <TitlesOfParts>
    <vt:vector size="24" baseType="lpstr">
      <vt:lpstr>Aller</vt:lpstr>
      <vt:lpstr>Arial</vt:lpstr>
      <vt:lpstr>Helvetica Light</vt:lpstr>
      <vt:lpstr>Helvetica Neue</vt:lpstr>
      <vt:lpstr>Montserrat</vt:lpstr>
      <vt:lpstr>Montserrat Medium</vt:lpstr>
      <vt:lpstr>Open Sans</vt:lpstr>
      <vt:lpstr>Open Sans Semibold</vt:lpstr>
      <vt:lpstr>Roboto Mono</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c a r o l i n e</dc:creator>
  <cp:lastModifiedBy>admin</cp:lastModifiedBy>
  <cp:revision>168</cp:revision>
  <dcterms:modified xsi:type="dcterms:W3CDTF">2022-01-22T11:33:19Z</dcterms:modified>
</cp:coreProperties>
</file>