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333" r:id="rId2"/>
    <p:sldId id="334" r:id="rId3"/>
    <p:sldId id="335" r:id="rId4"/>
    <p:sldId id="336" r:id="rId5"/>
    <p:sldId id="337" r:id="rId6"/>
    <p:sldId id="380" r:id="rId7"/>
  </p:sldIdLst>
  <p:sldSz cx="9144000" cy="5143500" type="screen16x9"/>
  <p:notesSz cx="6858000" cy="9144000"/>
  <p:embeddedFontLst>
    <p:embeddedFont>
      <p:font typeface="Quicksand" pitchFamily="2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on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e314b4a15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e314b4a15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e43cfe0c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e43cfe0c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e43cfe0c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e43cfe0c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e43cfe0c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e43cfe0c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e4451630db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e4451630db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e314b4a15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e314b4a15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0"/>
          <p:cNvSpPr txBox="1"/>
          <p:nvPr/>
        </p:nvSpPr>
        <p:spPr>
          <a:xfrm>
            <a:off x="20336" y="4826700"/>
            <a:ext cx="8560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0" name="Google Shape;620;p90"/>
          <p:cNvGrpSpPr/>
          <p:nvPr/>
        </p:nvGrpSpPr>
        <p:grpSpPr>
          <a:xfrm>
            <a:off x="0" y="4851908"/>
            <a:ext cx="9143948" cy="291618"/>
            <a:chOff x="-950" y="6577290"/>
            <a:chExt cx="9296410" cy="291618"/>
          </a:xfrm>
        </p:grpSpPr>
        <p:pic>
          <p:nvPicPr>
            <p:cNvPr id="621" name="Google Shape;621;p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50" y="6602506"/>
              <a:ext cx="9296410" cy="266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2" name="Google Shape;622;p90"/>
            <p:cNvSpPr txBox="1"/>
            <p:nvPr/>
          </p:nvSpPr>
          <p:spPr>
            <a:xfrm>
              <a:off x="-950" y="6577290"/>
              <a:ext cx="92964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Nanoscale Devices, VLSI Circuit &amp; System Design Research Group, Department of Electrical Engineering, Indian Institute of Technology Indore</a:t>
              </a:r>
              <a:endParaRPr sz="1000" b="1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623" name="Google Shape;62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221" y="571500"/>
            <a:ext cx="1214178" cy="12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71500"/>
            <a:ext cx="1125694" cy="121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90"/>
          <p:cNvCxnSpPr/>
          <p:nvPr/>
        </p:nvCxnSpPr>
        <p:spPr>
          <a:xfrm>
            <a:off x="597863" y="2284275"/>
            <a:ext cx="7948200" cy="183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6" name="Google Shape;626;p90"/>
          <p:cNvSpPr txBox="1"/>
          <p:nvPr/>
        </p:nvSpPr>
        <p:spPr>
          <a:xfrm>
            <a:off x="1630000" y="2406000"/>
            <a:ext cx="588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Work Progress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Mr. Bandi Dinesh</a:t>
            </a:r>
            <a:endParaRPr/>
          </a:p>
        </p:txBody>
      </p:sp>
      <p:sp>
        <p:nvSpPr>
          <p:cNvPr id="627" name="Google Shape;627;p90"/>
          <p:cNvSpPr txBox="1"/>
          <p:nvPr/>
        </p:nvSpPr>
        <p:spPr>
          <a:xfrm>
            <a:off x="470663" y="1687350"/>
            <a:ext cx="8202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310" b="1" cap="small">
                <a:solidFill>
                  <a:srgbClr val="C00000"/>
                </a:solidFill>
              </a:rPr>
              <a:t>NeuroSystolixV: Edge AI SoC for DNN applications</a:t>
            </a:r>
            <a:endParaRPr sz="2310" b="1" cap="small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1"/>
          <p:cNvSpPr txBox="1"/>
          <p:nvPr/>
        </p:nvSpPr>
        <p:spPr>
          <a:xfrm>
            <a:off x="0" y="0"/>
            <a:ext cx="588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Studied the Concepts of Operating System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2"/>
              </a:solidFill>
            </a:endParaRPr>
          </a:p>
        </p:txBody>
      </p:sp>
      <p:sp>
        <p:nvSpPr>
          <p:cNvPr id="633" name="Google Shape;633;p91"/>
          <p:cNvSpPr txBox="1"/>
          <p:nvPr/>
        </p:nvSpPr>
        <p:spPr>
          <a:xfrm>
            <a:off x="0" y="335275"/>
            <a:ext cx="87603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An operating system (OS) is a piece of software that manages computer hardware and software resources and provides services for computer programs. 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Operating System has many architectures.Most prominent ones are microkernel and monolithic kernel architectures.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Every operating system has a kernel which is the heart of an operating system, providing essential services that allow the hardware and software to interact efficiently and securely.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There are some processes which are important for working of an operating system which are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34" name="Google Shape;634;p91"/>
          <p:cNvSpPr txBox="1"/>
          <p:nvPr/>
        </p:nvSpPr>
        <p:spPr>
          <a:xfrm>
            <a:off x="778175" y="2277600"/>
            <a:ext cx="4187700" cy="24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File Server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Process Manager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Memory Manager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Reincarnation Server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Device Drivers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Interrupts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Scheduling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IPC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35" name="Google Shape;635;p91"/>
          <p:cNvSpPr txBox="1"/>
          <p:nvPr/>
        </p:nvSpPr>
        <p:spPr>
          <a:xfrm>
            <a:off x="59150" y="4356950"/>
            <a:ext cx="876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Out of these processes, the one which has importance in our project is </a:t>
            </a:r>
            <a:r>
              <a:rPr lang="en" sz="1600" u="sng">
                <a:solidFill>
                  <a:schemeClr val="dk2"/>
                </a:solidFill>
              </a:rPr>
              <a:t>Scheduling</a:t>
            </a:r>
            <a:r>
              <a:rPr lang="en" sz="1600">
                <a:solidFill>
                  <a:schemeClr val="dk2"/>
                </a:solidFill>
              </a:rPr>
              <a:t>. 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636" name="Google Shape;63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00" y="2224575"/>
            <a:ext cx="3892800" cy="20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2"/>
          <p:cNvSpPr txBox="1"/>
          <p:nvPr/>
        </p:nvSpPr>
        <p:spPr>
          <a:xfrm>
            <a:off x="0" y="0"/>
            <a:ext cx="5345100" cy="2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In our Edge AI SoC, We perform computations in the systolic array of 128x128 PE’s which perform  MAC’s and Activating Function calculations. 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Systolic arrays have a grid-like structure where each PE is connected to its neighbors.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Each PE only communicates with its immediate neighbors, reducing the complexity and power consumption associated with long-distance data transfer.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642" name="Google Shape;642;p92"/>
          <p:cNvPicPr preferRelativeResize="0"/>
          <p:nvPr/>
        </p:nvPicPr>
        <p:blipFill rotWithShape="1">
          <a:blip r:embed="rId3">
            <a:alphaModFix/>
          </a:blip>
          <a:srcRect l="52742" t="55823" r="1039" b="2731"/>
          <a:stretch/>
        </p:blipFill>
        <p:spPr>
          <a:xfrm>
            <a:off x="4963200" y="563850"/>
            <a:ext cx="4025075" cy="15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92"/>
          <p:cNvSpPr txBox="1"/>
          <p:nvPr/>
        </p:nvSpPr>
        <p:spPr>
          <a:xfrm>
            <a:off x="0" y="2290025"/>
            <a:ext cx="89580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It has pipelined operation and parallel processing.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In this type of computation, Scheduling is a very important task.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Scheduling of the systolic array includes Timely Data Arrival,Avoiding Data Hazards, Efficient Use of PEs and Overlap of Computations through pipelining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It enables Uniform Work Distribution,Optimal Resource Utilization and Power Efficiency.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Unfortunately, normal scheduling algorithms like FCFS,Round Robin,SJF and MLFQ doesn't work here as these deal with tasks of varying priorities and behaviors that require dynamic adjustment. 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Systolic arrays are designed for specific, repetitive tasks like matrix multiplication or convolution operations.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3"/>
          <p:cNvSpPr txBox="1"/>
          <p:nvPr/>
        </p:nvSpPr>
        <p:spPr>
          <a:xfrm>
            <a:off x="0" y="279600"/>
            <a:ext cx="8958000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Some of the common scheduling algorithms used for systolic arrays are static scheduling,dynamic scheduling,list scheduling,etc..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Each of these scheduling algorithms have their tradeoffs.</a:t>
            </a: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scheduling algorithm used in </a:t>
            </a:r>
            <a:r>
              <a:rPr lang="en" sz="1600" b="1">
                <a:solidFill>
                  <a:schemeClr val="dk2"/>
                </a:solidFill>
              </a:rPr>
              <a:t>AuRORA</a:t>
            </a:r>
            <a:r>
              <a:rPr lang="en" sz="1600">
                <a:solidFill>
                  <a:schemeClr val="dk2"/>
                </a:solidFill>
              </a:rPr>
              <a:t> framework is dynamic and focused on the real-time allocation and release of accelerators based on task deadlines and system load.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framework uses a dynamic deadline score (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ddl_score</a:t>
            </a:r>
            <a:r>
              <a:rPr lang="en" sz="1600">
                <a:solidFill>
                  <a:schemeClr val="dk2"/>
                </a:solidFill>
              </a:rPr>
              <a:t>) to determine the urgency of tasks. This score is calculated based on the slack time available before the deadline and the estimated latency of the task execution​​.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`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Analyze`</a:t>
            </a:r>
            <a:r>
              <a:rPr lang="en" sz="1600">
                <a:solidFill>
                  <a:schemeClr val="dk2"/>
                </a:solidFill>
              </a:rPr>
              <a:t> function within the AuRORA runtime compares the deadline scores of different tasks to decide whether to release or acquire accelerators. This decision-making process ensures that accelerators are allocated to tasks that are most in need based on their deadlines​​.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AuRORA also includes a NUMA-aware partitioning strategy to optimize the placement of accelerators and memory. This helps in reducing the performance impact due to non-uniform memory access (NUMA) effects, which is crucial for maintaining efficiency in a multi-accelerator environment​​.</a:t>
            </a: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4"/>
          <p:cNvSpPr txBox="1"/>
          <p:nvPr/>
        </p:nvSpPr>
        <p:spPr>
          <a:xfrm>
            <a:off x="0" y="0"/>
            <a:ext cx="89580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AuRORA could potentially be applied or extended for systolic arrays too.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AuRORA's capability for dynamic resource allocation could be extended to manage systolic arrays. 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This would involve dynamically allocating processing elements of the systolic array to different tasks or applications based on their current demands. 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For example, different parts of the systolic array could be assigned to different neural network models or matrix operations as needed.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AuRORA's approach to virtualized accelerator integration could be adapted to systolic arrays. 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This might involve abstracting the systolic array as a virtualized resource that can be dynamically allocated and used by multiple tasks concurrently.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AuRORA's framework could potentially manage the orchestration of systolic array resources to efficiently handle multiple concurrent workloads. 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This would involve preemptive allocation and dynamic partitioning of the systolic array resources based on workload demands.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37"/>
          <p:cNvSpPr txBox="1">
            <a:spLocks noGrp="1"/>
          </p:cNvSpPr>
          <p:nvPr>
            <p:ph type="subTitle" idx="1"/>
          </p:nvPr>
        </p:nvSpPr>
        <p:spPr>
          <a:xfrm>
            <a:off x="311700" y="1831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 !!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Arial</vt:lpstr>
      <vt:lpstr>Quicksand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BANDI DINESH LAKSHMAN</cp:lastModifiedBy>
  <cp:revision>1</cp:revision>
  <dcterms:modified xsi:type="dcterms:W3CDTF">2024-07-06T13:58:45Z</dcterms:modified>
</cp:coreProperties>
</file>