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8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5CC73A-E980-40E9-BE75-83DDD39EF7E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11EFC773-F8F3-4768-B910-26C0BF19FB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FE0CD35E-07BC-4F9E-A384-250C6FD743A9}"/>
              </a:ext>
            </a:extLst>
          </p:cNvPr>
          <p:cNvSpPr>
            <a:spLocks noGrp="1"/>
          </p:cNvSpPr>
          <p:nvPr>
            <p:ph type="dt" sz="half" idx="10"/>
          </p:nvPr>
        </p:nvSpPr>
        <p:spPr/>
        <p:txBody>
          <a:bodyPr/>
          <a:lstStyle/>
          <a:p>
            <a:fld id="{C2EDD797-E20C-48E0-B9E1-0A8889FAFF42}" type="datetimeFigureOut">
              <a:rPr lang="ru-RU" smtClean="0"/>
              <a:t>24.01.2024</a:t>
            </a:fld>
            <a:endParaRPr lang="ru-RU"/>
          </a:p>
        </p:txBody>
      </p:sp>
      <p:sp>
        <p:nvSpPr>
          <p:cNvPr id="5" name="Нижний колонтитул 4">
            <a:extLst>
              <a:ext uri="{FF2B5EF4-FFF2-40B4-BE49-F238E27FC236}">
                <a16:creationId xmlns:a16="http://schemas.microsoft.com/office/drawing/2014/main" id="{6589332B-A62E-422E-989B-5B4BA48791D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4A1EB07-7671-47A7-BE62-C2BAC99798F3}"/>
              </a:ext>
            </a:extLst>
          </p:cNvPr>
          <p:cNvSpPr>
            <a:spLocks noGrp="1"/>
          </p:cNvSpPr>
          <p:nvPr>
            <p:ph type="sldNum" sz="quarter" idx="12"/>
          </p:nvPr>
        </p:nvSpPr>
        <p:spPr/>
        <p:txBody>
          <a:bodyPr/>
          <a:lstStyle/>
          <a:p>
            <a:fld id="{A2F3023C-D10C-47A3-82ED-4EBB71BB4092}" type="slidenum">
              <a:rPr lang="ru-RU" smtClean="0"/>
              <a:t>‹#›</a:t>
            </a:fld>
            <a:endParaRPr lang="ru-RU"/>
          </a:p>
        </p:txBody>
      </p:sp>
    </p:spTree>
    <p:extLst>
      <p:ext uri="{BB962C8B-B14F-4D97-AF65-F5344CB8AC3E}">
        <p14:creationId xmlns:p14="http://schemas.microsoft.com/office/powerpoint/2010/main" val="3605373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525469-2290-4580-BF4F-546969732B04}"/>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F0A15ED7-53ED-4B67-AF85-AD68E344CA1A}"/>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409E029-4A0B-45CF-A8F5-AC3D52F5D05C}"/>
              </a:ext>
            </a:extLst>
          </p:cNvPr>
          <p:cNvSpPr>
            <a:spLocks noGrp="1"/>
          </p:cNvSpPr>
          <p:nvPr>
            <p:ph type="dt" sz="half" idx="10"/>
          </p:nvPr>
        </p:nvSpPr>
        <p:spPr/>
        <p:txBody>
          <a:bodyPr/>
          <a:lstStyle/>
          <a:p>
            <a:fld id="{C2EDD797-E20C-48E0-B9E1-0A8889FAFF42}" type="datetimeFigureOut">
              <a:rPr lang="ru-RU" smtClean="0"/>
              <a:t>24.01.2024</a:t>
            </a:fld>
            <a:endParaRPr lang="ru-RU"/>
          </a:p>
        </p:txBody>
      </p:sp>
      <p:sp>
        <p:nvSpPr>
          <p:cNvPr id="5" name="Нижний колонтитул 4">
            <a:extLst>
              <a:ext uri="{FF2B5EF4-FFF2-40B4-BE49-F238E27FC236}">
                <a16:creationId xmlns:a16="http://schemas.microsoft.com/office/drawing/2014/main" id="{ACCEA704-7D3E-4DBF-B348-840645B68AF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D251902-5304-46B4-BC84-BD41294317AB}"/>
              </a:ext>
            </a:extLst>
          </p:cNvPr>
          <p:cNvSpPr>
            <a:spLocks noGrp="1"/>
          </p:cNvSpPr>
          <p:nvPr>
            <p:ph type="sldNum" sz="quarter" idx="12"/>
          </p:nvPr>
        </p:nvSpPr>
        <p:spPr/>
        <p:txBody>
          <a:bodyPr/>
          <a:lstStyle/>
          <a:p>
            <a:fld id="{A2F3023C-D10C-47A3-82ED-4EBB71BB4092}" type="slidenum">
              <a:rPr lang="ru-RU" smtClean="0"/>
              <a:t>‹#›</a:t>
            </a:fld>
            <a:endParaRPr lang="ru-RU"/>
          </a:p>
        </p:txBody>
      </p:sp>
    </p:spTree>
    <p:extLst>
      <p:ext uri="{BB962C8B-B14F-4D97-AF65-F5344CB8AC3E}">
        <p14:creationId xmlns:p14="http://schemas.microsoft.com/office/powerpoint/2010/main" val="3095881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23A43C0D-96DC-47E4-8A35-22E43C8881E9}"/>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483E1DF6-DFE3-4516-8093-DB068DC48D9B}"/>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EE30D69-314F-40F7-B25B-0A1DCDBC6221}"/>
              </a:ext>
            </a:extLst>
          </p:cNvPr>
          <p:cNvSpPr>
            <a:spLocks noGrp="1"/>
          </p:cNvSpPr>
          <p:nvPr>
            <p:ph type="dt" sz="half" idx="10"/>
          </p:nvPr>
        </p:nvSpPr>
        <p:spPr/>
        <p:txBody>
          <a:bodyPr/>
          <a:lstStyle/>
          <a:p>
            <a:fld id="{C2EDD797-E20C-48E0-B9E1-0A8889FAFF42}" type="datetimeFigureOut">
              <a:rPr lang="ru-RU" smtClean="0"/>
              <a:t>24.01.2024</a:t>
            </a:fld>
            <a:endParaRPr lang="ru-RU"/>
          </a:p>
        </p:txBody>
      </p:sp>
      <p:sp>
        <p:nvSpPr>
          <p:cNvPr id="5" name="Нижний колонтитул 4">
            <a:extLst>
              <a:ext uri="{FF2B5EF4-FFF2-40B4-BE49-F238E27FC236}">
                <a16:creationId xmlns:a16="http://schemas.microsoft.com/office/drawing/2014/main" id="{F5ED4D1D-5369-4B49-A1F4-C0A0ADDFF97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9BB7797-8364-4546-A8FC-03E79BBFCD45}"/>
              </a:ext>
            </a:extLst>
          </p:cNvPr>
          <p:cNvSpPr>
            <a:spLocks noGrp="1"/>
          </p:cNvSpPr>
          <p:nvPr>
            <p:ph type="sldNum" sz="quarter" idx="12"/>
          </p:nvPr>
        </p:nvSpPr>
        <p:spPr/>
        <p:txBody>
          <a:bodyPr/>
          <a:lstStyle/>
          <a:p>
            <a:fld id="{A2F3023C-D10C-47A3-82ED-4EBB71BB4092}" type="slidenum">
              <a:rPr lang="ru-RU" smtClean="0"/>
              <a:t>‹#›</a:t>
            </a:fld>
            <a:endParaRPr lang="ru-RU"/>
          </a:p>
        </p:txBody>
      </p:sp>
    </p:spTree>
    <p:extLst>
      <p:ext uri="{BB962C8B-B14F-4D97-AF65-F5344CB8AC3E}">
        <p14:creationId xmlns:p14="http://schemas.microsoft.com/office/powerpoint/2010/main" val="3285479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E5E759-F0B8-440D-9487-A19249D7CEE8}"/>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A72CA82-03B3-4D70-B4EA-A35EA2059FE2}"/>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DB8CC32-C629-4127-A8A8-10B35E3621D7}"/>
              </a:ext>
            </a:extLst>
          </p:cNvPr>
          <p:cNvSpPr>
            <a:spLocks noGrp="1"/>
          </p:cNvSpPr>
          <p:nvPr>
            <p:ph type="dt" sz="half" idx="10"/>
          </p:nvPr>
        </p:nvSpPr>
        <p:spPr/>
        <p:txBody>
          <a:bodyPr/>
          <a:lstStyle/>
          <a:p>
            <a:fld id="{C2EDD797-E20C-48E0-B9E1-0A8889FAFF42}" type="datetimeFigureOut">
              <a:rPr lang="ru-RU" smtClean="0"/>
              <a:t>24.01.2024</a:t>
            </a:fld>
            <a:endParaRPr lang="ru-RU"/>
          </a:p>
        </p:txBody>
      </p:sp>
      <p:sp>
        <p:nvSpPr>
          <p:cNvPr id="5" name="Нижний колонтитул 4">
            <a:extLst>
              <a:ext uri="{FF2B5EF4-FFF2-40B4-BE49-F238E27FC236}">
                <a16:creationId xmlns:a16="http://schemas.microsoft.com/office/drawing/2014/main" id="{5953DA63-178B-4739-A2B7-D5D0C1270C1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5CD15F8-EF76-4F82-9DD9-CCD1A7FADAA4}"/>
              </a:ext>
            </a:extLst>
          </p:cNvPr>
          <p:cNvSpPr>
            <a:spLocks noGrp="1"/>
          </p:cNvSpPr>
          <p:nvPr>
            <p:ph type="sldNum" sz="quarter" idx="12"/>
          </p:nvPr>
        </p:nvSpPr>
        <p:spPr/>
        <p:txBody>
          <a:bodyPr/>
          <a:lstStyle/>
          <a:p>
            <a:fld id="{A2F3023C-D10C-47A3-82ED-4EBB71BB4092}" type="slidenum">
              <a:rPr lang="ru-RU" smtClean="0"/>
              <a:t>‹#›</a:t>
            </a:fld>
            <a:endParaRPr lang="ru-RU"/>
          </a:p>
        </p:txBody>
      </p:sp>
    </p:spTree>
    <p:extLst>
      <p:ext uri="{BB962C8B-B14F-4D97-AF65-F5344CB8AC3E}">
        <p14:creationId xmlns:p14="http://schemas.microsoft.com/office/powerpoint/2010/main" val="3305761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C915BB-D4AF-4EC3-A116-083617E2209A}"/>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D4A2D00A-44C9-4C6C-A517-B412F2C338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76B535DF-4F6C-4F88-BC01-883EDED86597}"/>
              </a:ext>
            </a:extLst>
          </p:cNvPr>
          <p:cNvSpPr>
            <a:spLocks noGrp="1"/>
          </p:cNvSpPr>
          <p:nvPr>
            <p:ph type="dt" sz="half" idx="10"/>
          </p:nvPr>
        </p:nvSpPr>
        <p:spPr/>
        <p:txBody>
          <a:bodyPr/>
          <a:lstStyle/>
          <a:p>
            <a:fld id="{C2EDD797-E20C-48E0-B9E1-0A8889FAFF42}" type="datetimeFigureOut">
              <a:rPr lang="ru-RU" smtClean="0"/>
              <a:t>24.01.2024</a:t>
            </a:fld>
            <a:endParaRPr lang="ru-RU"/>
          </a:p>
        </p:txBody>
      </p:sp>
      <p:sp>
        <p:nvSpPr>
          <p:cNvPr id="5" name="Нижний колонтитул 4">
            <a:extLst>
              <a:ext uri="{FF2B5EF4-FFF2-40B4-BE49-F238E27FC236}">
                <a16:creationId xmlns:a16="http://schemas.microsoft.com/office/drawing/2014/main" id="{B3992AF6-1517-43F4-9FEC-5A2E0FC07F0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5C03A61-0D46-4605-B204-BC4A654ADF4A}"/>
              </a:ext>
            </a:extLst>
          </p:cNvPr>
          <p:cNvSpPr>
            <a:spLocks noGrp="1"/>
          </p:cNvSpPr>
          <p:nvPr>
            <p:ph type="sldNum" sz="quarter" idx="12"/>
          </p:nvPr>
        </p:nvSpPr>
        <p:spPr/>
        <p:txBody>
          <a:bodyPr/>
          <a:lstStyle/>
          <a:p>
            <a:fld id="{A2F3023C-D10C-47A3-82ED-4EBB71BB4092}" type="slidenum">
              <a:rPr lang="ru-RU" smtClean="0"/>
              <a:t>‹#›</a:t>
            </a:fld>
            <a:endParaRPr lang="ru-RU"/>
          </a:p>
        </p:txBody>
      </p:sp>
    </p:spTree>
    <p:extLst>
      <p:ext uri="{BB962C8B-B14F-4D97-AF65-F5344CB8AC3E}">
        <p14:creationId xmlns:p14="http://schemas.microsoft.com/office/powerpoint/2010/main" val="3425790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82D8F3-6ED9-469D-B587-F712BB3BC9B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D214887-56C4-4179-9E33-7337A9E8A637}"/>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6682F7FE-DE22-487F-8BC8-37C510432FAD}"/>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983CC0A1-83FE-459F-BC66-1EA4E27C35A4}"/>
              </a:ext>
            </a:extLst>
          </p:cNvPr>
          <p:cNvSpPr>
            <a:spLocks noGrp="1"/>
          </p:cNvSpPr>
          <p:nvPr>
            <p:ph type="dt" sz="half" idx="10"/>
          </p:nvPr>
        </p:nvSpPr>
        <p:spPr/>
        <p:txBody>
          <a:bodyPr/>
          <a:lstStyle/>
          <a:p>
            <a:fld id="{C2EDD797-E20C-48E0-B9E1-0A8889FAFF42}" type="datetimeFigureOut">
              <a:rPr lang="ru-RU" smtClean="0"/>
              <a:t>24.01.2024</a:t>
            </a:fld>
            <a:endParaRPr lang="ru-RU"/>
          </a:p>
        </p:txBody>
      </p:sp>
      <p:sp>
        <p:nvSpPr>
          <p:cNvPr id="6" name="Нижний колонтитул 5">
            <a:extLst>
              <a:ext uri="{FF2B5EF4-FFF2-40B4-BE49-F238E27FC236}">
                <a16:creationId xmlns:a16="http://schemas.microsoft.com/office/drawing/2014/main" id="{A0B43704-940C-4A22-A8AA-3C30ECC4311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9B5A36A5-9E8C-4275-A53E-19F1A26726DB}"/>
              </a:ext>
            </a:extLst>
          </p:cNvPr>
          <p:cNvSpPr>
            <a:spLocks noGrp="1"/>
          </p:cNvSpPr>
          <p:nvPr>
            <p:ph type="sldNum" sz="quarter" idx="12"/>
          </p:nvPr>
        </p:nvSpPr>
        <p:spPr/>
        <p:txBody>
          <a:bodyPr/>
          <a:lstStyle/>
          <a:p>
            <a:fld id="{A2F3023C-D10C-47A3-82ED-4EBB71BB4092}" type="slidenum">
              <a:rPr lang="ru-RU" smtClean="0"/>
              <a:t>‹#›</a:t>
            </a:fld>
            <a:endParaRPr lang="ru-RU"/>
          </a:p>
        </p:txBody>
      </p:sp>
    </p:spTree>
    <p:extLst>
      <p:ext uri="{BB962C8B-B14F-4D97-AF65-F5344CB8AC3E}">
        <p14:creationId xmlns:p14="http://schemas.microsoft.com/office/powerpoint/2010/main" val="1456484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2C6216-6EB8-453E-9D32-B9B61E11A223}"/>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718F2DE1-9327-4D0C-8E2A-88CBF14BF7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9996C26C-CF45-4084-97F8-92CE5E4C7649}"/>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7CDDCAC9-45E3-431C-AAA1-E57B4A75EF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419074ED-1EC0-4B5C-A3C0-62746C8E2C8D}"/>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C07162F8-2A24-483D-B3D0-5E257C940216}"/>
              </a:ext>
            </a:extLst>
          </p:cNvPr>
          <p:cNvSpPr>
            <a:spLocks noGrp="1"/>
          </p:cNvSpPr>
          <p:nvPr>
            <p:ph type="dt" sz="half" idx="10"/>
          </p:nvPr>
        </p:nvSpPr>
        <p:spPr/>
        <p:txBody>
          <a:bodyPr/>
          <a:lstStyle/>
          <a:p>
            <a:fld id="{C2EDD797-E20C-48E0-B9E1-0A8889FAFF42}" type="datetimeFigureOut">
              <a:rPr lang="ru-RU" smtClean="0"/>
              <a:t>24.01.2024</a:t>
            </a:fld>
            <a:endParaRPr lang="ru-RU"/>
          </a:p>
        </p:txBody>
      </p:sp>
      <p:sp>
        <p:nvSpPr>
          <p:cNvPr id="8" name="Нижний колонтитул 7">
            <a:extLst>
              <a:ext uri="{FF2B5EF4-FFF2-40B4-BE49-F238E27FC236}">
                <a16:creationId xmlns:a16="http://schemas.microsoft.com/office/drawing/2014/main" id="{3628B953-0501-469C-A38C-EB41B2F2B41E}"/>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6A589FF4-67C6-44B8-A1D8-9995702BFED0}"/>
              </a:ext>
            </a:extLst>
          </p:cNvPr>
          <p:cNvSpPr>
            <a:spLocks noGrp="1"/>
          </p:cNvSpPr>
          <p:nvPr>
            <p:ph type="sldNum" sz="quarter" idx="12"/>
          </p:nvPr>
        </p:nvSpPr>
        <p:spPr/>
        <p:txBody>
          <a:bodyPr/>
          <a:lstStyle/>
          <a:p>
            <a:fld id="{A2F3023C-D10C-47A3-82ED-4EBB71BB4092}" type="slidenum">
              <a:rPr lang="ru-RU" smtClean="0"/>
              <a:t>‹#›</a:t>
            </a:fld>
            <a:endParaRPr lang="ru-RU"/>
          </a:p>
        </p:txBody>
      </p:sp>
    </p:spTree>
    <p:extLst>
      <p:ext uri="{BB962C8B-B14F-4D97-AF65-F5344CB8AC3E}">
        <p14:creationId xmlns:p14="http://schemas.microsoft.com/office/powerpoint/2010/main" val="327296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12FC9F-CEF9-426B-AC67-5CDC4CEB2584}"/>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79445A97-5BE4-451A-A84F-E042432E9B23}"/>
              </a:ext>
            </a:extLst>
          </p:cNvPr>
          <p:cNvSpPr>
            <a:spLocks noGrp="1"/>
          </p:cNvSpPr>
          <p:nvPr>
            <p:ph type="dt" sz="half" idx="10"/>
          </p:nvPr>
        </p:nvSpPr>
        <p:spPr/>
        <p:txBody>
          <a:bodyPr/>
          <a:lstStyle/>
          <a:p>
            <a:fld id="{C2EDD797-E20C-48E0-B9E1-0A8889FAFF42}" type="datetimeFigureOut">
              <a:rPr lang="ru-RU" smtClean="0"/>
              <a:t>24.01.2024</a:t>
            </a:fld>
            <a:endParaRPr lang="ru-RU"/>
          </a:p>
        </p:txBody>
      </p:sp>
      <p:sp>
        <p:nvSpPr>
          <p:cNvPr id="4" name="Нижний колонтитул 3">
            <a:extLst>
              <a:ext uri="{FF2B5EF4-FFF2-40B4-BE49-F238E27FC236}">
                <a16:creationId xmlns:a16="http://schemas.microsoft.com/office/drawing/2014/main" id="{C87AE446-379B-460B-B58F-D0BF2149F99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BB6B6F01-5EC7-400B-8525-B4F3956E3308}"/>
              </a:ext>
            </a:extLst>
          </p:cNvPr>
          <p:cNvSpPr>
            <a:spLocks noGrp="1"/>
          </p:cNvSpPr>
          <p:nvPr>
            <p:ph type="sldNum" sz="quarter" idx="12"/>
          </p:nvPr>
        </p:nvSpPr>
        <p:spPr/>
        <p:txBody>
          <a:bodyPr/>
          <a:lstStyle/>
          <a:p>
            <a:fld id="{A2F3023C-D10C-47A3-82ED-4EBB71BB4092}" type="slidenum">
              <a:rPr lang="ru-RU" smtClean="0"/>
              <a:t>‹#›</a:t>
            </a:fld>
            <a:endParaRPr lang="ru-RU"/>
          </a:p>
        </p:txBody>
      </p:sp>
    </p:spTree>
    <p:extLst>
      <p:ext uri="{BB962C8B-B14F-4D97-AF65-F5344CB8AC3E}">
        <p14:creationId xmlns:p14="http://schemas.microsoft.com/office/powerpoint/2010/main" val="2008475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420DBAFA-A695-43D6-83B6-EC0E3F54F73E}"/>
              </a:ext>
            </a:extLst>
          </p:cNvPr>
          <p:cNvSpPr>
            <a:spLocks noGrp="1"/>
          </p:cNvSpPr>
          <p:nvPr>
            <p:ph type="dt" sz="half" idx="10"/>
          </p:nvPr>
        </p:nvSpPr>
        <p:spPr/>
        <p:txBody>
          <a:bodyPr/>
          <a:lstStyle/>
          <a:p>
            <a:fld id="{C2EDD797-E20C-48E0-B9E1-0A8889FAFF42}" type="datetimeFigureOut">
              <a:rPr lang="ru-RU" smtClean="0"/>
              <a:t>24.01.2024</a:t>
            </a:fld>
            <a:endParaRPr lang="ru-RU"/>
          </a:p>
        </p:txBody>
      </p:sp>
      <p:sp>
        <p:nvSpPr>
          <p:cNvPr id="3" name="Нижний колонтитул 2">
            <a:extLst>
              <a:ext uri="{FF2B5EF4-FFF2-40B4-BE49-F238E27FC236}">
                <a16:creationId xmlns:a16="http://schemas.microsoft.com/office/drawing/2014/main" id="{DD38C93D-D756-4D9C-B88E-35BA9A665207}"/>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7BE9480C-EA13-4763-92B3-E3C6C0849A56}"/>
              </a:ext>
            </a:extLst>
          </p:cNvPr>
          <p:cNvSpPr>
            <a:spLocks noGrp="1"/>
          </p:cNvSpPr>
          <p:nvPr>
            <p:ph type="sldNum" sz="quarter" idx="12"/>
          </p:nvPr>
        </p:nvSpPr>
        <p:spPr/>
        <p:txBody>
          <a:bodyPr/>
          <a:lstStyle/>
          <a:p>
            <a:fld id="{A2F3023C-D10C-47A3-82ED-4EBB71BB4092}" type="slidenum">
              <a:rPr lang="ru-RU" smtClean="0"/>
              <a:t>‹#›</a:t>
            </a:fld>
            <a:endParaRPr lang="ru-RU"/>
          </a:p>
        </p:txBody>
      </p:sp>
    </p:spTree>
    <p:extLst>
      <p:ext uri="{BB962C8B-B14F-4D97-AF65-F5344CB8AC3E}">
        <p14:creationId xmlns:p14="http://schemas.microsoft.com/office/powerpoint/2010/main" val="1679395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06E0F1-1880-4F84-8100-C8E1D0920F8B}"/>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DB40D196-3DC7-4648-B3DE-F6F92CE38B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452640B6-2318-464F-BB54-48170A20CF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116D095D-78DA-4AD1-8DFF-7906E17D4C3A}"/>
              </a:ext>
            </a:extLst>
          </p:cNvPr>
          <p:cNvSpPr>
            <a:spLocks noGrp="1"/>
          </p:cNvSpPr>
          <p:nvPr>
            <p:ph type="dt" sz="half" idx="10"/>
          </p:nvPr>
        </p:nvSpPr>
        <p:spPr/>
        <p:txBody>
          <a:bodyPr/>
          <a:lstStyle/>
          <a:p>
            <a:fld id="{C2EDD797-E20C-48E0-B9E1-0A8889FAFF42}" type="datetimeFigureOut">
              <a:rPr lang="ru-RU" smtClean="0"/>
              <a:t>24.01.2024</a:t>
            </a:fld>
            <a:endParaRPr lang="ru-RU"/>
          </a:p>
        </p:txBody>
      </p:sp>
      <p:sp>
        <p:nvSpPr>
          <p:cNvPr id="6" name="Нижний колонтитул 5">
            <a:extLst>
              <a:ext uri="{FF2B5EF4-FFF2-40B4-BE49-F238E27FC236}">
                <a16:creationId xmlns:a16="http://schemas.microsoft.com/office/drawing/2014/main" id="{02815206-8804-4C6F-A283-CADE2E93045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9AEC84EB-1A83-4EBB-953D-383FE6061CBA}"/>
              </a:ext>
            </a:extLst>
          </p:cNvPr>
          <p:cNvSpPr>
            <a:spLocks noGrp="1"/>
          </p:cNvSpPr>
          <p:nvPr>
            <p:ph type="sldNum" sz="quarter" idx="12"/>
          </p:nvPr>
        </p:nvSpPr>
        <p:spPr/>
        <p:txBody>
          <a:bodyPr/>
          <a:lstStyle/>
          <a:p>
            <a:fld id="{A2F3023C-D10C-47A3-82ED-4EBB71BB4092}" type="slidenum">
              <a:rPr lang="ru-RU" smtClean="0"/>
              <a:t>‹#›</a:t>
            </a:fld>
            <a:endParaRPr lang="ru-RU"/>
          </a:p>
        </p:txBody>
      </p:sp>
    </p:spTree>
    <p:extLst>
      <p:ext uri="{BB962C8B-B14F-4D97-AF65-F5344CB8AC3E}">
        <p14:creationId xmlns:p14="http://schemas.microsoft.com/office/powerpoint/2010/main" val="1221270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317193-CA4B-41EF-9A69-E5CC03E1CF1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C2BBD108-FCD7-41A9-8080-41049D1AAF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17084A25-2285-4ACA-9809-45A075F580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96FF7C3-7259-42CF-AB59-5DF9A636723A}"/>
              </a:ext>
            </a:extLst>
          </p:cNvPr>
          <p:cNvSpPr>
            <a:spLocks noGrp="1"/>
          </p:cNvSpPr>
          <p:nvPr>
            <p:ph type="dt" sz="half" idx="10"/>
          </p:nvPr>
        </p:nvSpPr>
        <p:spPr/>
        <p:txBody>
          <a:bodyPr/>
          <a:lstStyle/>
          <a:p>
            <a:fld id="{C2EDD797-E20C-48E0-B9E1-0A8889FAFF42}" type="datetimeFigureOut">
              <a:rPr lang="ru-RU" smtClean="0"/>
              <a:t>24.01.2024</a:t>
            </a:fld>
            <a:endParaRPr lang="ru-RU"/>
          </a:p>
        </p:txBody>
      </p:sp>
      <p:sp>
        <p:nvSpPr>
          <p:cNvPr id="6" name="Нижний колонтитул 5">
            <a:extLst>
              <a:ext uri="{FF2B5EF4-FFF2-40B4-BE49-F238E27FC236}">
                <a16:creationId xmlns:a16="http://schemas.microsoft.com/office/drawing/2014/main" id="{C3F13391-0591-416A-B683-31C337BEC9D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CD7DF68-B533-41A1-B136-429D89D104AC}"/>
              </a:ext>
            </a:extLst>
          </p:cNvPr>
          <p:cNvSpPr>
            <a:spLocks noGrp="1"/>
          </p:cNvSpPr>
          <p:nvPr>
            <p:ph type="sldNum" sz="quarter" idx="12"/>
          </p:nvPr>
        </p:nvSpPr>
        <p:spPr/>
        <p:txBody>
          <a:bodyPr/>
          <a:lstStyle/>
          <a:p>
            <a:fld id="{A2F3023C-D10C-47A3-82ED-4EBB71BB4092}" type="slidenum">
              <a:rPr lang="ru-RU" smtClean="0"/>
              <a:t>‹#›</a:t>
            </a:fld>
            <a:endParaRPr lang="ru-RU"/>
          </a:p>
        </p:txBody>
      </p:sp>
    </p:spTree>
    <p:extLst>
      <p:ext uri="{BB962C8B-B14F-4D97-AF65-F5344CB8AC3E}">
        <p14:creationId xmlns:p14="http://schemas.microsoft.com/office/powerpoint/2010/main" val="3843435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6507FE-F74E-43BE-B43C-EFB8B7B84D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FB2E9E43-77AF-42B3-92DE-6B2A4C4590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AA84E5D-2923-461A-B47D-B58362C0E3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EDD797-E20C-48E0-B9E1-0A8889FAFF42}" type="datetimeFigureOut">
              <a:rPr lang="ru-RU" smtClean="0"/>
              <a:t>24.01.2024</a:t>
            </a:fld>
            <a:endParaRPr lang="ru-RU"/>
          </a:p>
        </p:txBody>
      </p:sp>
      <p:sp>
        <p:nvSpPr>
          <p:cNvPr id="5" name="Нижний колонтитул 4">
            <a:extLst>
              <a:ext uri="{FF2B5EF4-FFF2-40B4-BE49-F238E27FC236}">
                <a16:creationId xmlns:a16="http://schemas.microsoft.com/office/drawing/2014/main" id="{3424A9CC-F74C-4CC3-8841-38EE76D5A7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40BB8CC7-69BA-4E5F-9272-EA0B0D5D00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F3023C-D10C-47A3-82ED-4EBB71BB4092}" type="slidenum">
              <a:rPr lang="ru-RU" smtClean="0"/>
              <a:t>‹#›</a:t>
            </a:fld>
            <a:endParaRPr lang="ru-RU"/>
          </a:p>
        </p:txBody>
      </p:sp>
    </p:spTree>
    <p:extLst>
      <p:ext uri="{BB962C8B-B14F-4D97-AF65-F5344CB8AC3E}">
        <p14:creationId xmlns:p14="http://schemas.microsoft.com/office/powerpoint/2010/main" val="2594434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ru.wikipedia.org/w/index.php?title=Agile_Modeling&amp;action=edit&amp;redlink=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209070-989E-4552-8419-E2E742375D21}"/>
              </a:ext>
            </a:extLst>
          </p:cNvPr>
          <p:cNvSpPr>
            <a:spLocks noGrp="1"/>
          </p:cNvSpPr>
          <p:nvPr>
            <p:ph type="ctrTitle"/>
          </p:nvPr>
        </p:nvSpPr>
        <p:spPr>
          <a:xfrm>
            <a:off x="389792" y="287094"/>
            <a:ext cx="9144000" cy="2387600"/>
          </a:xfrm>
        </p:spPr>
        <p:txBody>
          <a:bodyPr/>
          <a:lstStyle/>
          <a:p>
            <a:r>
              <a:rPr lang="ru-RU" dirty="0"/>
              <a:t>Методологии разработки по</a:t>
            </a:r>
          </a:p>
        </p:txBody>
      </p:sp>
      <p:sp>
        <p:nvSpPr>
          <p:cNvPr id="3" name="Подзаголовок 2">
            <a:extLst>
              <a:ext uri="{FF2B5EF4-FFF2-40B4-BE49-F238E27FC236}">
                <a16:creationId xmlns:a16="http://schemas.microsoft.com/office/drawing/2014/main" id="{77D6FEDE-F9E8-4B74-ACF1-956F1E88DF9B}"/>
              </a:ext>
            </a:extLst>
          </p:cNvPr>
          <p:cNvSpPr>
            <a:spLocks noGrp="1"/>
          </p:cNvSpPr>
          <p:nvPr>
            <p:ph type="subTitle" idx="1"/>
          </p:nvPr>
        </p:nvSpPr>
        <p:spPr>
          <a:xfrm>
            <a:off x="-2590799" y="6570906"/>
            <a:ext cx="7725507" cy="193429"/>
          </a:xfrm>
        </p:spPr>
        <p:txBody>
          <a:bodyPr>
            <a:normAutofit fontScale="32500" lnSpcReduction="20000"/>
          </a:bodyPr>
          <a:lstStyle/>
          <a:p>
            <a:r>
              <a:rPr lang="ru-RU" dirty="0"/>
              <a:t>Выполнил Галимов Ринат 21П-2</a:t>
            </a:r>
          </a:p>
        </p:txBody>
      </p:sp>
    </p:spTree>
    <p:extLst>
      <p:ext uri="{BB962C8B-B14F-4D97-AF65-F5344CB8AC3E}">
        <p14:creationId xmlns:p14="http://schemas.microsoft.com/office/powerpoint/2010/main" val="186391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8F00AE-21CD-405F-92F0-91BDBED3272C}"/>
              </a:ext>
            </a:extLst>
          </p:cNvPr>
          <p:cNvSpPr>
            <a:spLocks noGrp="1"/>
          </p:cNvSpPr>
          <p:nvPr>
            <p:ph type="title"/>
          </p:nvPr>
        </p:nvSpPr>
        <p:spPr/>
        <p:txBody>
          <a:bodyPr/>
          <a:lstStyle/>
          <a:p>
            <a:r>
              <a:rPr lang="en-US" b="0" i="0" dirty="0">
                <a:effectLst/>
                <a:latin typeface="Arial" panose="020B0604020202020204" pitchFamily="34" charset="0"/>
              </a:rPr>
              <a:t>Agile Modeling</a:t>
            </a:r>
            <a:endParaRPr lang="ru-RU" dirty="0"/>
          </a:p>
        </p:txBody>
      </p:sp>
      <p:sp>
        <p:nvSpPr>
          <p:cNvPr id="3" name="Объект 2">
            <a:extLst>
              <a:ext uri="{FF2B5EF4-FFF2-40B4-BE49-F238E27FC236}">
                <a16:creationId xmlns:a16="http://schemas.microsoft.com/office/drawing/2014/main" id="{20224DDF-8C09-4C38-8FF3-71B1BF25AD1B}"/>
              </a:ext>
            </a:extLst>
          </p:cNvPr>
          <p:cNvSpPr>
            <a:spLocks noGrp="1"/>
          </p:cNvSpPr>
          <p:nvPr>
            <p:ph idx="1"/>
          </p:nvPr>
        </p:nvSpPr>
        <p:spPr>
          <a:xfrm>
            <a:off x="838200" y="1825625"/>
            <a:ext cx="7787054" cy="3089275"/>
          </a:xfrm>
        </p:spPr>
        <p:txBody>
          <a:bodyPr>
            <a:normAutofit fontScale="77500" lnSpcReduction="20000"/>
          </a:bodyPr>
          <a:lstStyle/>
          <a:p>
            <a:pPr marL="0" indent="0" algn="l">
              <a:buNone/>
            </a:pPr>
            <a:r>
              <a:rPr lang="ru-RU" b="0" i="0" u="sng" strike="noStrike" dirty="0" err="1">
                <a:effectLst/>
                <a:latin typeface="Arial" panose="020B0604020202020204" pitchFamily="34" charset="0"/>
                <a:hlinkClick r:id="rId2" tooltip="Agile Modeling (страница отсутствует)">
                  <a:extLst>
                    <a:ext uri="{A12FA001-AC4F-418D-AE19-62706E023703}">
                      <ahyp:hlinkClr xmlns:ahyp="http://schemas.microsoft.com/office/drawing/2018/hyperlinkcolor" val="tx"/>
                    </a:ext>
                  </a:extLst>
                </a:hlinkClick>
              </a:rPr>
              <a:t>Agile</a:t>
            </a:r>
            <a:r>
              <a:rPr lang="ru-RU" b="0" i="0" strike="noStrike" dirty="0">
                <a:solidFill>
                  <a:srgbClr val="0563C1"/>
                </a:solidFill>
                <a:effectLst/>
                <a:latin typeface="Arial" panose="020B0604020202020204" pitchFamily="34" charset="0"/>
                <a:hlinkClick r:id="rId2" tooltip="Agile Modeling (страница отсутствует)">
                  <a:extLst>
                    <a:ext uri="{A12FA001-AC4F-418D-AE19-62706E023703}">
                      <ahyp:hlinkClr xmlns:ahyp="http://schemas.microsoft.com/office/drawing/2018/hyperlinkcolor" val="tx"/>
                    </a:ext>
                  </a:extLst>
                </a:hlinkClick>
              </a:rPr>
              <a:t> </a:t>
            </a:r>
            <a:r>
              <a:rPr lang="ru-RU" b="0" i="0" strike="noStrike" dirty="0" err="1">
                <a:effectLst/>
                <a:latin typeface="Arial" panose="020B0604020202020204" pitchFamily="34" charset="0"/>
                <a:hlinkClick r:id="rId2" tooltip="Agile Modeling (страница отсутствует)">
                  <a:extLst>
                    <a:ext uri="{A12FA001-AC4F-418D-AE19-62706E023703}">
                      <ahyp:hlinkClr xmlns:ahyp="http://schemas.microsoft.com/office/drawing/2018/hyperlinkcolor" val="tx"/>
                    </a:ext>
                  </a:extLst>
                </a:hlinkClick>
              </a:rPr>
              <a:t>Modeling</a:t>
            </a:r>
            <a:r>
              <a:rPr lang="ru-RU" b="0" i="0" dirty="0">
                <a:effectLst/>
                <a:latin typeface="Arial" panose="020B0604020202020204" pitchFamily="34" charset="0"/>
              </a:rPr>
              <a:t> </a:t>
            </a:r>
            <a:r>
              <a:rPr lang="ru-RU" b="0" i="0" dirty="0">
                <a:solidFill>
                  <a:srgbClr val="202122"/>
                </a:solidFill>
                <a:effectLst/>
                <a:latin typeface="Arial" panose="020B0604020202020204" pitchFamily="34" charset="0"/>
              </a:rPr>
              <a:t>— набор понятий, принципов и приёмов (практик), позволяющих быстро и просто выполнять моделирование и документирование в проектах разработки программного обеспечения. Не включает в себя детальную инструкцию по проектированию, не содержит описаний, как строить диаграммы на UML. Основная цель: эффективное моделирование и документирование; но не охватывает программирование и тестирование, не включает вопросы управления проектом, развёртывания и сопровождения системы. Однако включает в себя проверку модели кодом.</a:t>
            </a:r>
          </a:p>
        </p:txBody>
      </p:sp>
    </p:spTree>
    <p:extLst>
      <p:ext uri="{BB962C8B-B14F-4D97-AF65-F5344CB8AC3E}">
        <p14:creationId xmlns:p14="http://schemas.microsoft.com/office/powerpoint/2010/main" val="623521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69DB23-899F-420E-ACDA-4F5663B7E4C1}"/>
              </a:ext>
            </a:extLst>
          </p:cNvPr>
          <p:cNvSpPr>
            <a:spLocks noGrp="1"/>
          </p:cNvSpPr>
          <p:nvPr>
            <p:ph type="title"/>
          </p:nvPr>
        </p:nvSpPr>
        <p:spPr/>
        <p:txBody>
          <a:bodyPr/>
          <a:lstStyle/>
          <a:p>
            <a:r>
              <a:rPr lang="ru-RU" dirty="0" err="1">
                <a:latin typeface="Arial" panose="020B0604020202020204" pitchFamily="34" charset="0"/>
              </a:rPr>
              <a:t>Agile</a:t>
            </a:r>
            <a:r>
              <a:rPr lang="ru-RU" dirty="0">
                <a:latin typeface="Arial" panose="020B0604020202020204" pitchFamily="34" charset="0"/>
              </a:rPr>
              <a:t> Unified Process</a:t>
            </a:r>
            <a:r>
              <a:rPr lang="ru-RU" b="0" i="0" dirty="0">
                <a:effectLst/>
                <a:latin typeface="Arial" panose="020B0604020202020204" pitchFamily="34" charset="0"/>
              </a:rPr>
              <a:t> </a:t>
            </a:r>
            <a:endParaRPr lang="ru-RU" dirty="0"/>
          </a:p>
        </p:txBody>
      </p:sp>
      <p:sp>
        <p:nvSpPr>
          <p:cNvPr id="3" name="Объект 2">
            <a:extLst>
              <a:ext uri="{FF2B5EF4-FFF2-40B4-BE49-F238E27FC236}">
                <a16:creationId xmlns:a16="http://schemas.microsoft.com/office/drawing/2014/main" id="{9E41807C-AAA9-4003-B817-716A595C35D9}"/>
              </a:ext>
            </a:extLst>
          </p:cNvPr>
          <p:cNvSpPr>
            <a:spLocks noGrp="1"/>
          </p:cNvSpPr>
          <p:nvPr>
            <p:ph idx="1"/>
          </p:nvPr>
        </p:nvSpPr>
        <p:spPr>
          <a:xfrm>
            <a:off x="6928338" y="2224453"/>
            <a:ext cx="4425462" cy="3952509"/>
          </a:xfrm>
        </p:spPr>
        <p:txBody>
          <a:bodyPr>
            <a:normAutofit fontScale="92500" lnSpcReduction="10000"/>
          </a:bodyPr>
          <a:lstStyle/>
          <a:p>
            <a:pPr marL="0" indent="0">
              <a:buNone/>
            </a:pPr>
            <a:r>
              <a:rPr lang="ru-RU" dirty="0" err="1">
                <a:latin typeface="Arial" panose="020B0604020202020204" pitchFamily="34" charset="0"/>
              </a:rPr>
              <a:t>Agile</a:t>
            </a:r>
            <a:r>
              <a:rPr lang="ru-RU" dirty="0">
                <a:latin typeface="Arial" panose="020B0604020202020204" pitchFamily="34" charset="0"/>
              </a:rPr>
              <a:t> Unified Process</a:t>
            </a:r>
            <a:r>
              <a:rPr lang="ru-RU" b="0" i="0" dirty="0">
                <a:effectLst/>
                <a:latin typeface="Arial" panose="020B0604020202020204" pitchFamily="34" charset="0"/>
              </a:rPr>
              <a:t> </a:t>
            </a:r>
            <a:r>
              <a:rPr lang="ru-RU" b="0" i="0" dirty="0">
                <a:solidFill>
                  <a:srgbClr val="202122"/>
                </a:solidFill>
                <a:effectLst/>
                <a:latin typeface="Arial" panose="020B0604020202020204" pitchFamily="34" charset="0"/>
              </a:rPr>
              <a:t>(AUP) упрощенная версия IBM </a:t>
            </a:r>
            <a:r>
              <a:rPr lang="ru-RU" b="0" i="0" dirty="0" err="1">
                <a:solidFill>
                  <a:srgbClr val="202122"/>
                </a:solidFill>
                <a:effectLst/>
                <a:latin typeface="Arial" panose="020B0604020202020204" pitchFamily="34" charset="0"/>
              </a:rPr>
              <a:t>Rational</a:t>
            </a:r>
            <a:r>
              <a:rPr lang="ru-RU" b="0" i="0" dirty="0">
                <a:solidFill>
                  <a:srgbClr val="202122"/>
                </a:solidFill>
                <a:effectLst/>
                <a:latin typeface="Arial" panose="020B0604020202020204" pitchFamily="34" charset="0"/>
              </a:rPr>
              <a:t> Unified Process </a:t>
            </a:r>
            <a:r>
              <a:rPr lang="ru-RU" b="0" i="0" dirty="0">
                <a:effectLst/>
                <a:latin typeface="Arial" panose="020B0604020202020204" pitchFamily="34" charset="0"/>
              </a:rPr>
              <a:t>(</a:t>
            </a:r>
            <a:r>
              <a:rPr lang="en-US" dirty="0">
                <a:latin typeface="Arial" panose="020B0604020202020204" pitchFamily="34" charset="0"/>
              </a:rPr>
              <a:t>RUP</a:t>
            </a:r>
            <a:r>
              <a:rPr lang="ru-RU" b="0" i="0" dirty="0">
                <a:effectLst/>
                <a:latin typeface="Arial" panose="020B0604020202020204" pitchFamily="34" charset="0"/>
              </a:rPr>
              <a:t>),</a:t>
            </a:r>
            <a:r>
              <a:rPr lang="ru-RU" b="0" i="0" dirty="0">
                <a:solidFill>
                  <a:srgbClr val="202122"/>
                </a:solidFill>
                <a:effectLst/>
                <a:latin typeface="Arial" panose="020B0604020202020204" pitchFamily="34" charset="0"/>
              </a:rPr>
              <a:t> разработанная Скоттом </a:t>
            </a:r>
            <a:r>
              <a:rPr lang="ru-RU" b="0" i="0" dirty="0" err="1">
                <a:solidFill>
                  <a:srgbClr val="202122"/>
                </a:solidFill>
                <a:effectLst/>
                <a:latin typeface="Arial" panose="020B0604020202020204" pitchFamily="34" charset="0"/>
              </a:rPr>
              <a:t>Амблером</a:t>
            </a:r>
            <a:r>
              <a:rPr lang="ru-RU" b="0" i="0" dirty="0">
                <a:solidFill>
                  <a:srgbClr val="202122"/>
                </a:solidFill>
                <a:effectLst/>
                <a:latin typeface="Arial" panose="020B0604020202020204" pitchFamily="34" charset="0"/>
              </a:rPr>
              <a:t>, которая описывает простое и понятное приближение (модель) для создания программного обеспечения для бизнес-приложений.</a:t>
            </a:r>
          </a:p>
          <a:p>
            <a:pPr marL="0" indent="0">
              <a:buNone/>
            </a:pPr>
            <a:endParaRPr lang="ru-RU" dirty="0"/>
          </a:p>
        </p:txBody>
      </p:sp>
    </p:spTree>
    <p:extLst>
      <p:ext uri="{BB962C8B-B14F-4D97-AF65-F5344CB8AC3E}">
        <p14:creationId xmlns:p14="http://schemas.microsoft.com/office/powerpoint/2010/main" val="2595476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9D3DEF-026D-42CB-A338-CAD6B2E5EF30}"/>
              </a:ext>
            </a:extLst>
          </p:cNvPr>
          <p:cNvSpPr>
            <a:spLocks noGrp="1"/>
          </p:cNvSpPr>
          <p:nvPr>
            <p:ph type="title"/>
          </p:nvPr>
        </p:nvSpPr>
        <p:spPr/>
        <p:txBody>
          <a:bodyPr/>
          <a:lstStyle/>
          <a:p>
            <a:r>
              <a:rPr lang="ru-RU" dirty="0" err="1">
                <a:latin typeface="Arial" panose="020B0604020202020204" pitchFamily="34" charset="0"/>
              </a:rPr>
              <a:t>Agile</a:t>
            </a:r>
            <a:r>
              <a:rPr lang="ru-RU" dirty="0">
                <a:latin typeface="Arial" panose="020B0604020202020204" pitchFamily="34" charset="0"/>
              </a:rPr>
              <a:t> Data </a:t>
            </a:r>
            <a:r>
              <a:rPr lang="ru-RU" dirty="0" err="1">
                <a:latin typeface="Arial" panose="020B0604020202020204" pitchFamily="34" charset="0"/>
              </a:rPr>
              <a:t>Method</a:t>
            </a:r>
            <a:endParaRPr lang="ru-RU" dirty="0"/>
          </a:p>
        </p:txBody>
      </p:sp>
      <p:sp>
        <p:nvSpPr>
          <p:cNvPr id="3" name="Объект 2">
            <a:extLst>
              <a:ext uri="{FF2B5EF4-FFF2-40B4-BE49-F238E27FC236}">
                <a16:creationId xmlns:a16="http://schemas.microsoft.com/office/drawing/2014/main" id="{2CA92628-68AA-4B67-87A6-331E4548BC0B}"/>
              </a:ext>
            </a:extLst>
          </p:cNvPr>
          <p:cNvSpPr>
            <a:spLocks noGrp="1"/>
          </p:cNvSpPr>
          <p:nvPr>
            <p:ph idx="1"/>
          </p:nvPr>
        </p:nvSpPr>
        <p:spPr>
          <a:xfrm>
            <a:off x="2628899" y="3842178"/>
            <a:ext cx="6122377" cy="2440232"/>
          </a:xfrm>
        </p:spPr>
        <p:txBody>
          <a:bodyPr>
            <a:normAutofit fontScale="92500"/>
          </a:bodyPr>
          <a:lstStyle/>
          <a:p>
            <a:pPr marL="0" indent="0">
              <a:buNone/>
            </a:pPr>
            <a:r>
              <a:rPr lang="ru-RU" dirty="0" err="1">
                <a:latin typeface="Arial" panose="020B0604020202020204" pitchFamily="34" charset="0"/>
              </a:rPr>
              <a:t>Agile</a:t>
            </a:r>
            <a:r>
              <a:rPr lang="ru-RU" dirty="0">
                <a:latin typeface="Arial" panose="020B0604020202020204" pitchFamily="34" charset="0"/>
              </a:rPr>
              <a:t> Data </a:t>
            </a:r>
            <a:r>
              <a:rPr lang="ru-RU" dirty="0" err="1">
                <a:latin typeface="Arial" panose="020B0604020202020204" pitchFamily="34" charset="0"/>
              </a:rPr>
              <a:t>Method</a:t>
            </a:r>
            <a:r>
              <a:rPr lang="ru-RU" b="0" i="0" dirty="0">
                <a:solidFill>
                  <a:srgbClr val="202122"/>
                </a:solidFill>
                <a:effectLst/>
                <a:latin typeface="Arial" panose="020B0604020202020204" pitchFamily="34" charset="0"/>
              </a:rPr>
              <a:t> — группа итеративных методов разработки программного обеспечения, в которых требования и решения достигаются в рамках сотрудничества разных кросс-функциональных команд.</a:t>
            </a:r>
          </a:p>
          <a:p>
            <a:pPr marL="0" indent="0">
              <a:buNone/>
            </a:pPr>
            <a:endParaRPr lang="ru-RU" dirty="0"/>
          </a:p>
        </p:txBody>
      </p:sp>
    </p:spTree>
    <p:extLst>
      <p:ext uri="{BB962C8B-B14F-4D97-AF65-F5344CB8AC3E}">
        <p14:creationId xmlns:p14="http://schemas.microsoft.com/office/powerpoint/2010/main" val="2915470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88CE6C-3993-4EB3-A6DD-31FF0C3483A1}"/>
              </a:ext>
            </a:extLst>
          </p:cNvPr>
          <p:cNvSpPr>
            <a:spLocks noGrp="1"/>
          </p:cNvSpPr>
          <p:nvPr>
            <p:ph type="title"/>
          </p:nvPr>
        </p:nvSpPr>
        <p:spPr/>
        <p:txBody>
          <a:bodyPr/>
          <a:lstStyle/>
          <a:p>
            <a:r>
              <a:rPr lang="ru-RU" dirty="0">
                <a:latin typeface="Arial" panose="020B0604020202020204" pitchFamily="34" charset="0"/>
              </a:rPr>
              <a:t>DSDM</a:t>
            </a:r>
            <a:endParaRPr lang="ru-RU" dirty="0"/>
          </a:p>
        </p:txBody>
      </p:sp>
      <p:sp>
        <p:nvSpPr>
          <p:cNvPr id="3" name="Объект 2">
            <a:extLst>
              <a:ext uri="{FF2B5EF4-FFF2-40B4-BE49-F238E27FC236}">
                <a16:creationId xmlns:a16="http://schemas.microsoft.com/office/drawing/2014/main" id="{F06CEF0A-DB2B-4A73-933A-35283629B4D6}"/>
              </a:ext>
            </a:extLst>
          </p:cNvPr>
          <p:cNvSpPr>
            <a:spLocks noGrp="1"/>
          </p:cNvSpPr>
          <p:nvPr>
            <p:ph idx="1"/>
          </p:nvPr>
        </p:nvSpPr>
        <p:spPr>
          <a:xfrm>
            <a:off x="5559669" y="2180492"/>
            <a:ext cx="6632331" cy="3460140"/>
          </a:xfrm>
        </p:spPr>
        <p:txBody>
          <a:bodyPr/>
          <a:lstStyle/>
          <a:p>
            <a:pPr marL="0" indent="0">
              <a:buNone/>
            </a:pPr>
            <a:r>
              <a:rPr lang="ru-RU" dirty="0">
                <a:latin typeface="Arial" panose="020B0604020202020204" pitchFamily="34" charset="0"/>
              </a:rPr>
              <a:t>DSDM</a:t>
            </a:r>
            <a:r>
              <a:rPr lang="ru-RU" b="0" i="0" dirty="0">
                <a:solidFill>
                  <a:srgbClr val="202122"/>
                </a:solidFill>
                <a:effectLst/>
                <a:latin typeface="Arial" panose="020B0604020202020204" pitchFamily="34" charset="0"/>
              </a:rPr>
              <a:t> основан на концепции быстрой разработки приложений (</a:t>
            </a:r>
            <a:r>
              <a:rPr lang="ru-RU" b="0" i="0" dirty="0" err="1">
                <a:solidFill>
                  <a:srgbClr val="202122"/>
                </a:solidFill>
                <a:effectLst/>
                <a:latin typeface="Arial" panose="020B0604020202020204" pitchFamily="34" charset="0"/>
              </a:rPr>
              <a:t>Rapid</a:t>
            </a:r>
            <a:r>
              <a:rPr lang="ru-RU" b="0" i="0" dirty="0">
                <a:solidFill>
                  <a:srgbClr val="202122"/>
                </a:solidFill>
                <a:effectLst/>
                <a:latin typeface="Arial" panose="020B0604020202020204" pitchFamily="34" charset="0"/>
              </a:rPr>
              <a:t> Application Development, RAD). Представляет собой итеративный и инкрементный подход, который придаёт особое значение продолжительному участию в процессе пользователя/потребителя.</a:t>
            </a:r>
          </a:p>
          <a:p>
            <a:pPr marL="0" indent="0">
              <a:buNone/>
            </a:pPr>
            <a:endParaRPr lang="ru-RU" dirty="0"/>
          </a:p>
        </p:txBody>
      </p:sp>
    </p:spTree>
    <p:extLst>
      <p:ext uri="{BB962C8B-B14F-4D97-AF65-F5344CB8AC3E}">
        <p14:creationId xmlns:p14="http://schemas.microsoft.com/office/powerpoint/2010/main" val="3925022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EABEE6-E408-4787-88BD-788C812063B1}"/>
              </a:ext>
            </a:extLst>
          </p:cNvPr>
          <p:cNvSpPr>
            <a:spLocks noGrp="1"/>
          </p:cNvSpPr>
          <p:nvPr>
            <p:ph type="title"/>
          </p:nvPr>
        </p:nvSpPr>
        <p:spPr/>
        <p:txBody>
          <a:bodyPr/>
          <a:lstStyle/>
          <a:p>
            <a:r>
              <a:rPr lang="ru-RU" dirty="0" err="1">
                <a:latin typeface="Arial" panose="020B0604020202020204" pitchFamily="34" charset="0"/>
              </a:rPr>
              <a:t>Feature</a:t>
            </a:r>
            <a:r>
              <a:rPr lang="ru-RU" dirty="0">
                <a:latin typeface="Arial" panose="020B0604020202020204" pitchFamily="34" charset="0"/>
              </a:rPr>
              <a:t> </a:t>
            </a:r>
            <a:r>
              <a:rPr lang="ru-RU" dirty="0" err="1">
                <a:latin typeface="Arial" panose="020B0604020202020204" pitchFamily="34" charset="0"/>
              </a:rPr>
              <a:t>driven</a:t>
            </a:r>
            <a:r>
              <a:rPr lang="ru-RU" dirty="0">
                <a:latin typeface="Arial" panose="020B0604020202020204" pitchFamily="34" charset="0"/>
              </a:rPr>
              <a:t> </a:t>
            </a:r>
            <a:r>
              <a:rPr lang="ru-RU" dirty="0" err="1">
                <a:latin typeface="Arial" panose="020B0604020202020204" pitchFamily="34" charset="0"/>
              </a:rPr>
              <a:t>development</a:t>
            </a:r>
            <a:endParaRPr lang="ru-RU" dirty="0"/>
          </a:p>
        </p:txBody>
      </p:sp>
      <p:sp>
        <p:nvSpPr>
          <p:cNvPr id="3" name="Объект 2">
            <a:extLst>
              <a:ext uri="{FF2B5EF4-FFF2-40B4-BE49-F238E27FC236}">
                <a16:creationId xmlns:a16="http://schemas.microsoft.com/office/drawing/2014/main" id="{2E46988E-95D7-4B5B-B140-AA59E7326369}"/>
              </a:ext>
            </a:extLst>
          </p:cNvPr>
          <p:cNvSpPr>
            <a:spLocks noGrp="1"/>
          </p:cNvSpPr>
          <p:nvPr>
            <p:ph idx="1"/>
          </p:nvPr>
        </p:nvSpPr>
        <p:spPr>
          <a:xfrm>
            <a:off x="4053254" y="1690688"/>
            <a:ext cx="7300546" cy="4486275"/>
          </a:xfrm>
        </p:spPr>
        <p:txBody>
          <a:bodyPr>
            <a:normAutofit fontScale="92500" lnSpcReduction="20000"/>
          </a:bodyPr>
          <a:lstStyle/>
          <a:p>
            <a:pPr marL="0" indent="0">
              <a:buNone/>
            </a:pPr>
            <a:r>
              <a:rPr lang="ru-RU" dirty="0" err="1">
                <a:latin typeface="Arial" panose="020B0604020202020204" pitchFamily="34" charset="0"/>
              </a:rPr>
              <a:t>Feature</a:t>
            </a:r>
            <a:r>
              <a:rPr lang="ru-RU" dirty="0">
                <a:latin typeface="Arial" panose="020B0604020202020204" pitchFamily="34" charset="0"/>
              </a:rPr>
              <a:t> </a:t>
            </a:r>
            <a:r>
              <a:rPr lang="ru-RU" dirty="0" err="1">
                <a:latin typeface="Arial" panose="020B0604020202020204" pitchFamily="34" charset="0"/>
              </a:rPr>
              <a:t>driven</a:t>
            </a:r>
            <a:r>
              <a:rPr lang="ru-RU" dirty="0">
                <a:latin typeface="Arial" panose="020B0604020202020204" pitchFamily="34" charset="0"/>
              </a:rPr>
              <a:t> </a:t>
            </a:r>
            <a:r>
              <a:rPr lang="ru-RU" dirty="0" err="1">
                <a:latin typeface="Arial" panose="020B0604020202020204" pitchFamily="34" charset="0"/>
              </a:rPr>
              <a:t>development</a:t>
            </a:r>
            <a:r>
              <a:rPr lang="ru-RU" b="0" i="0" dirty="0">
                <a:solidFill>
                  <a:srgbClr val="202122"/>
                </a:solidFill>
                <a:effectLst/>
                <a:latin typeface="Arial" panose="020B0604020202020204" pitchFamily="34" charset="0"/>
              </a:rPr>
              <a:t> (FDD) — функционально-ориентированная разработка. Используемое в FDD понятие функции или свойства</a:t>
            </a:r>
            <a:r>
              <a:rPr lang="en-US" b="0" i="0" dirty="0">
                <a:solidFill>
                  <a:srgbClr val="202122"/>
                </a:solidFill>
                <a:effectLst/>
                <a:latin typeface="Arial" panose="020B0604020202020204" pitchFamily="34" charset="0"/>
              </a:rPr>
              <a:t> </a:t>
            </a:r>
            <a:r>
              <a:rPr lang="ru-RU" b="0" i="0" dirty="0">
                <a:solidFill>
                  <a:srgbClr val="202122"/>
                </a:solidFill>
                <a:effectLst/>
                <a:latin typeface="Arial" panose="020B0604020202020204" pitchFamily="34" charset="0"/>
              </a:rPr>
              <a:t>системы достаточно близко к понятию прецедента использования, используемому в RUP, существенное отличие — это дополнительное ограничение: «каждая функция должна допускать реализацию не более, чем за две недели». То есть если сценарий использования достаточно мал, его можно считать функцией. Если же велик, то его надо разбить на несколько относительно независимых функций.</a:t>
            </a:r>
          </a:p>
          <a:p>
            <a:pPr marL="0" indent="0">
              <a:buNone/>
            </a:pPr>
            <a:endParaRPr lang="ru-RU" dirty="0"/>
          </a:p>
        </p:txBody>
      </p:sp>
    </p:spTree>
    <p:extLst>
      <p:ext uri="{BB962C8B-B14F-4D97-AF65-F5344CB8AC3E}">
        <p14:creationId xmlns:p14="http://schemas.microsoft.com/office/powerpoint/2010/main" val="1264835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21947E-57B2-4C07-9446-0155C502E1DF}"/>
              </a:ext>
            </a:extLst>
          </p:cNvPr>
          <p:cNvSpPr>
            <a:spLocks noGrp="1"/>
          </p:cNvSpPr>
          <p:nvPr>
            <p:ph type="title"/>
          </p:nvPr>
        </p:nvSpPr>
        <p:spPr/>
        <p:txBody>
          <a:bodyPr/>
          <a:lstStyle/>
          <a:p>
            <a:r>
              <a:rPr lang="ru-RU" dirty="0" err="1">
                <a:latin typeface="Arial" panose="020B0604020202020204" pitchFamily="34" charset="0"/>
              </a:rPr>
              <a:t>Getting</a:t>
            </a:r>
            <a:r>
              <a:rPr lang="ru-RU" dirty="0">
                <a:latin typeface="Arial" panose="020B0604020202020204" pitchFamily="34" charset="0"/>
              </a:rPr>
              <a:t> Real</a:t>
            </a:r>
            <a:endParaRPr lang="ru-RU" dirty="0"/>
          </a:p>
        </p:txBody>
      </p:sp>
      <p:sp>
        <p:nvSpPr>
          <p:cNvPr id="3" name="Объект 2">
            <a:extLst>
              <a:ext uri="{FF2B5EF4-FFF2-40B4-BE49-F238E27FC236}">
                <a16:creationId xmlns:a16="http://schemas.microsoft.com/office/drawing/2014/main" id="{654DAA59-E760-4AB4-99CE-E1720D16BFDB}"/>
              </a:ext>
            </a:extLst>
          </p:cNvPr>
          <p:cNvSpPr>
            <a:spLocks noGrp="1"/>
          </p:cNvSpPr>
          <p:nvPr>
            <p:ph idx="1"/>
          </p:nvPr>
        </p:nvSpPr>
        <p:spPr>
          <a:xfrm>
            <a:off x="342899" y="2453052"/>
            <a:ext cx="5946531" cy="3196371"/>
          </a:xfrm>
        </p:spPr>
        <p:txBody>
          <a:bodyPr/>
          <a:lstStyle/>
          <a:p>
            <a:pPr marL="0" indent="0">
              <a:buNone/>
            </a:pPr>
            <a:r>
              <a:rPr lang="ru-RU" dirty="0" err="1">
                <a:latin typeface="Arial" panose="020B0604020202020204" pitchFamily="34" charset="0"/>
              </a:rPr>
              <a:t>Getting</a:t>
            </a:r>
            <a:r>
              <a:rPr lang="ru-RU" dirty="0">
                <a:latin typeface="Arial" panose="020B0604020202020204" pitchFamily="34" charset="0"/>
              </a:rPr>
              <a:t> Real</a:t>
            </a:r>
            <a:r>
              <a:rPr lang="ru-RU" b="0" i="0" dirty="0">
                <a:solidFill>
                  <a:srgbClr val="202122"/>
                </a:solidFill>
                <a:effectLst/>
                <a:latin typeface="Arial" panose="020B0604020202020204" pitchFamily="34" charset="0"/>
              </a:rPr>
              <a:t> — итеративный подход без функциональных спецификаций, использующийся для веб-приложений. В данном методе сперва разрабатывается интерфейс программы, а потом её функциональная часть.</a:t>
            </a:r>
          </a:p>
          <a:p>
            <a:pPr marL="0" indent="0">
              <a:buNone/>
            </a:pPr>
            <a:endParaRPr lang="ru-RU" dirty="0"/>
          </a:p>
        </p:txBody>
      </p:sp>
    </p:spTree>
    <p:extLst>
      <p:ext uri="{BB962C8B-B14F-4D97-AF65-F5344CB8AC3E}">
        <p14:creationId xmlns:p14="http://schemas.microsoft.com/office/powerpoint/2010/main" val="826203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91B3C8-0144-4EAA-B838-5FA83CFF6925}"/>
              </a:ext>
            </a:extLst>
          </p:cNvPr>
          <p:cNvSpPr>
            <a:spLocks noGrp="1"/>
          </p:cNvSpPr>
          <p:nvPr>
            <p:ph type="title"/>
          </p:nvPr>
        </p:nvSpPr>
        <p:spPr/>
        <p:txBody>
          <a:bodyPr/>
          <a:lstStyle/>
          <a:p>
            <a:r>
              <a:rPr lang="ru-RU" dirty="0" err="1">
                <a:latin typeface="Arial" panose="020B0604020202020204" pitchFamily="34" charset="0"/>
              </a:rPr>
              <a:t>OpenUP</a:t>
            </a:r>
            <a:endParaRPr lang="ru-RU" dirty="0"/>
          </a:p>
        </p:txBody>
      </p:sp>
      <p:sp>
        <p:nvSpPr>
          <p:cNvPr id="3" name="Объект 2">
            <a:extLst>
              <a:ext uri="{FF2B5EF4-FFF2-40B4-BE49-F238E27FC236}">
                <a16:creationId xmlns:a16="http://schemas.microsoft.com/office/drawing/2014/main" id="{129B8745-9DD6-4F26-B2D0-3ED789233AEA}"/>
              </a:ext>
            </a:extLst>
          </p:cNvPr>
          <p:cNvSpPr>
            <a:spLocks noGrp="1"/>
          </p:cNvSpPr>
          <p:nvPr>
            <p:ph idx="1"/>
          </p:nvPr>
        </p:nvSpPr>
        <p:spPr>
          <a:xfrm>
            <a:off x="5161085" y="589085"/>
            <a:ext cx="6825762" cy="4673478"/>
          </a:xfrm>
        </p:spPr>
        <p:txBody>
          <a:bodyPr>
            <a:normAutofit fontScale="85000" lnSpcReduction="20000"/>
          </a:bodyPr>
          <a:lstStyle/>
          <a:p>
            <a:pPr marL="0" indent="0">
              <a:buNone/>
            </a:pPr>
            <a:r>
              <a:rPr lang="ru-RU" dirty="0" err="1">
                <a:latin typeface="Arial" panose="020B0604020202020204" pitchFamily="34" charset="0"/>
              </a:rPr>
              <a:t>OpenUP</a:t>
            </a:r>
            <a:r>
              <a:rPr lang="ru-RU" b="0" i="0" dirty="0">
                <a:solidFill>
                  <a:srgbClr val="202122"/>
                </a:solidFill>
                <a:effectLst/>
                <a:latin typeface="Arial" panose="020B0604020202020204" pitchFamily="34" charset="0"/>
              </a:rPr>
              <a:t> — это итеративно-инкрементальный метод разработки программного обеспечения. Позиционируется как лёгкий и гибкий вариант </a:t>
            </a:r>
            <a:r>
              <a:rPr lang="ru-RU" dirty="0">
                <a:latin typeface="Arial" panose="020B0604020202020204" pitchFamily="34" charset="0"/>
              </a:rPr>
              <a:t>RUP</a:t>
            </a:r>
            <a:r>
              <a:rPr lang="ru-RU" b="0" i="0" dirty="0">
                <a:solidFill>
                  <a:srgbClr val="202122"/>
                </a:solidFill>
                <a:effectLst/>
                <a:latin typeface="Arial" panose="020B0604020202020204" pitchFamily="34" charset="0"/>
              </a:rPr>
              <a:t>. </a:t>
            </a:r>
            <a:r>
              <a:rPr lang="ru-RU" b="0" i="0" dirty="0" err="1">
                <a:solidFill>
                  <a:srgbClr val="202122"/>
                </a:solidFill>
                <a:effectLst/>
                <a:latin typeface="Arial" panose="020B0604020202020204" pitchFamily="34" charset="0"/>
              </a:rPr>
              <a:t>OpenUP</a:t>
            </a:r>
            <a:r>
              <a:rPr lang="ru-RU" b="0" i="0" dirty="0">
                <a:solidFill>
                  <a:srgbClr val="202122"/>
                </a:solidFill>
                <a:effectLst/>
                <a:latin typeface="Arial" panose="020B0604020202020204" pitchFamily="34" charset="0"/>
              </a:rPr>
              <a:t> делит жизненный цикл проекта на четыре фазы: начальная фаза, фазы уточнения, конструирования и передачи. Жизненный цикл проекта обеспечивает предоставление заинтересованным лицам и членам коллектива точек ознакомления и принятия решений на протяжении всего проекта. Это позволяет эффективно контролировать ситуацию и вовремя принимать решения о приемлемости результатов. План проекта определяет жизненный цикл, а конечным результатом является окончательное приложение.</a:t>
            </a:r>
          </a:p>
          <a:p>
            <a:pPr marL="0" indent="0">
              <a:buNone/>
            </a:pPr>
            <a:endParaRPr lang="ru-RU" dirty="0"/>
          </a:p>
        </p:txBody>
      </p:sp>
    </p:spTree>
    <p:extLst>
      <p:ext uri="{BB962C8B-B14F-4D97-AF65-F5344CB8AC3E}">
        <p14:creationId xmlns:p14="http://schemas.microsoft.com/office/powerpoint/2010/main" val="409692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78729D-CB83-41BD-A1F8-18077C6CDF01}"/>
              </a:ext>
            </a:extLst>
          </p:cNvPr>
          <p:cNvSpPr>
            <a:spLocks noGrp="1"/>
          </p:cNvSpPr>
          <p:nvPr>
            <p:ph type="title"/>
          </p:nvPr>
        </p:nvSpPr>
        <p:spPr/>
        <p:txBody>
          <a:bodyPr/>
          <a:lstStyle/>
          <a:p>
            <a:r>
              <a:rPr lang="ru-RU" dirty="0" err="1">
                <a:latin typeface="Arial" panose="020B0604020202020204" pitchFamily="34" charset="0"/>
              </a:rPr>
              <a:t>Scrum</a:t>
            </a:r>
            <a:endParaRPr lang="ru-RU" dirty="0"/>
          </a:p>
        </p:txBody>
      </p:sp>
      <p:sp>
        <p:nvSpPr>
          <p:cNvPr id="3" name="Объект 2">
            <a:extLst>
              <a:ext uri="{FF2B5EF4-FFF2-40B4-BE49-F238E27FC236}">
                <a16:creationId xmlns:a16="http://schemas.microsoft.com/office/drawing/2014/main" id="{FA0DC56A-64D4-4F5E-83AF-E6B90D9D660F}"/>
              </a:ext>
            </a:extLst>
          </p:cNvPr>
          <p:cNvSpPr>
            <a:spLocks noGrp="1"/>
          </p:cNvSpPr>
          <p:nvPr>
            <p:ph idx="1"/>
          </p:nvPr>
        </p:nvSpPr>
        <p:spPr>
          <a:xfrm>
            <a:off x="838199" y="1872762"/>
            <a:ext cx="4003431" cy="4022848"/>
          </a:xfrm>
        </p:spPr>
        <p:txBody>
          <a:bodyPr>
            <a:normAutofit fontScale="77500" lnSpcReduction="20000"/>
          </a:bodyPr>
          <a:lstStyle/>
          <a:p>
            <a:pPr marL="0" indent="0">
              <a:buNone/>
            </a:pPr>
            <a:r>
              <a:rPr lang="ru-RU" dirty="0" err="1">
                <a:latin typeface="Arial" panose="020B0604020202020204" pitchFamily="34" charset="0"/>
              </a:rPr>
              <a:t>Scrum</a:t>
            </a:r>
            <a:r>
              <a:rPr lang="ru-RU" b="0" i="0" dirty="0">
                <a:solidFill>
                  <a:srgbClr val="202122"/>
                </a:solidFill>
                <a:effectLst/>
                <a:latin typeface="Arial" panose="020B0604020202020204" pitchFamily="34" charset="0"/>
              </a:rPr>
              <a:t> устанавливает правила управления процессом разработки и позволяет использовать уже существующие практики кодирования, корректируя требования или внося тактические изменения. Использование этой методологии дает возможность выявлять и устранять отклонения от желаемого результата на более ранних этапах разработки программного продукта.</a:t>
            </a:r>
          </a:p>
          <a:p>
            <a:pPr marL="0" indent="0">
              <a:buNone/>
            </a:pPr>
            <a:endParaRPr lang="ru-RU" dirty="0"/>
          </a:p>
        </p:txBody>
      </p:sp>
    </p:spTree>
    <p:extLst>
      <p:ext uri="{BB962C8B-B14F-4D97-AF65-F5344CB8AC3E}">
        <p14:creationId xmlns:p14="http://schemas.microsoft.com/office/powerpoint/2010/main" val="16077115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421</Words>
  <Application>Microsoft Office PowerPoint</Application>
  <PresentationFormat>Широкоэкранный</PresentationFormat>
  <Paragraphs>18</Paragraphs>
  <Slides>9</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9</vt:i4>
      </vt:variant>
    </vt:vector>
  </HeadingPairs>
  <TitlesOfParts>
    <vt:vector size="13" baseType="lpstr">
      <vt:lpstr>Arial</vt:lpstr>
      <vt:lpstr>Calibri</vt:lpstr>
      <vt:lpstr>Calibri Light</vt:lpstr>
      <vt:lpstr>Тема Office</vt:lpstr>
      <vt:lpstr>Методологии разработки по</vt:lpstr>
      <vt:lpstr>Agile Modeling</vt:lpstr>
      <vt:lpstr>Agile Unified Process </vt:lpstr>
      <vt:lpstr>Agile Data Method</vt:lpstr>
      <vt:lpstr>DSDM</vt:lpstr>
      <vt:lpstr>Feature driven development</vt:lpstr>
      <vt:lpstr>Getting Real</vt:lpstr>
      <vt:lpstr>OpenUP</vt:lpstr>
      <vt:lpstr>Scrum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gufnarimov4@gmail.com</dc:creator>
  <cp:lastModifiedBy>gufnarimov4@gmail.com</cp:lastModifiedBy>
  <cp:revision>3</cp:revision>
  <dcterms:created xsi:type="dcterms:W3CDTF">2024-01-18T05:11:11Z</dcterms:created>
  <dcterms:modified xsi:type="dcterms:W3CDTF">2024-01-24T10:02:33Z</dcterms:modified>
</cp:coreProperties>
</file>