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ibre Franklin"/>
      <p:regular r:id="rId16"/>
      <p:bold r:id="rId17"/>
      <p:italic r:id="rId18"/>
      <p:boldItalic r:id="rId19"/>
    </p:embeddedFont>
    <p:embeddedFont>
      <p:font typeface="Franklin Gothic"/>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ranklinGothic-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slide" Target="slides/slide1.xml"/><Relationship Id="rId19" Type="http://schemas.openxmlformats.org/officeDocument/2006/relationships/font" Target="fonts/LibreFranklin-boldItalic.fntdata"/><Relationship Id="rId6" Type="http://schemas.openxmlformats.org/officeDocument/2006/relationships/slide" Target="slides/slide2.xml"/><Relationship Id="rId18" Type="http://schemas.openxmlformats.org/officeDocument/2006/relationships/font" Target="fonts/LibreFranklin-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5" name="Google Shape;45;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p:nvPr>
            <p:ph idx="2" type="pic"/>
          </p:nvPr>
        </p:nvSpPr>
        <p:spPr>
          <a:xfrm>
            <a:off x="447817" y="641350"/>
            <a:ext cx="11290800" cy="3651300"/>
          </a:xfrm>
          <a:prstGeom prst="rect">
            <a:avLst/>
          </a:prstGeom>
          <a:noFill/>
          <a:ln>
            <a:noFill/>
          </a:ln>
        </p:spPr>
      </p:sp>
      <p:sp>
        <p:nvSpPr>
          <p:cNvPr id="72" name="Google Shape;72;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KEYLOGGER AND SECURITY</a:t>
            </a:r>
            <a:endParaRPr/>
          </a:p>
        </p:txBody>
      </p:sp>
      <p:sp>
        <p:nvSpPr>
          <p:cNvPr id="97" name="Google Shape;97;p13"/>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1482AB"/>
              </a:solidFill>
              <a:latin typeface="Arial"/>
              <a:ea typeface="Arial"/>
              <a:cs typeface="Arial"/>
              <a:sym typeface="Arial"/>
            </a:endParaRPr>
          </a:p>
        </p:txBody>
      </p:sp>
      <p:sp>
        <p:nvSpPr>
          <p:cNvPr id="98" name="Google Shape;98;p13"/>
          <p:cNvSpPr txBox="1"/>
          <p:nvPr/>
        </p:nvSpPr>
        <p:spPr>
          <a:xfrm>
            <a:off x="1784375" y="4006044"/>
            <a:ext cx="9144000" cy="163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Presented By</a:t>
            </a:r>
            <a:r>
              <a:rPr b="1" lang="en-US" sz="2000">
                <a:solidFill>
                  <a:srgbClr val="1482AB"/>
                </a:solidFil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lang="en-US" sz="2000">
                <a:solidFill>
                  <a:srgbClr val="1482AB"/>
                </a:solidFill>
              </a:rPr>
              <a:t>   </a:t>
            </a:r>
            <a:r>
              <a:rPr b="1" lang="en-US" sz="2000">
                <a:solidFill>
                  <a:srgbClr val="1482AB"/>
                </a:solidFill>
              </a:rPr>
              <a:t>1. Sapna Parveen.A (Sasurie College Of Engineering)</a:t>
            </a:r>
            <a:endParaRPr b="1" sz="2000">
              <a:solidFill>
                <a:srgbClr val="1482AB"/>
              </a:solidFill>
            </a:endParaRPr>
          </a:p>
          <a:p>
            <a:pPr indent="0" lvl="0" marL="0" marR="0" rtl="0" algn="l">
              <a:lnSpc>
                <a:spcPct val="100000"/>
              </a:lnSpc>
              <a:spcBef>
                <a:spcPts val="0"/>
              </a:spcBef>
              <a:spcAft>
                <a:spcPts val="0"/>
              </a:spcAft>
              <a:buClr>
                <a:srgbClr val="000000"/>
              </a:buClr>
              <a:buSzPts val="2000"/>
              <a:buFont typeface="Arial"/>
              <a:buNone/>
            </a:pPr>
            <a:r>
              <a:rPr b="1" lang="en-US" sz="2000">
                <a:solidFill>
                  <a:srgbClr val="1482AB"/>
                </a:solidFill>
              </a:rPr>
              <a:t>   2.Nandhini.S (Sasurie College Of Engineering)</a:t>
            </a:r>
            <a:endParaRPr b="1" sz="2000">
              <a:solidFill>
                <a:srgbClr val="1482AB"/>
              </a:solidFill>
            </a:endParaRPr>
          </a:p>
          <a:p>
            <a:pPr indent="0" lvl="0" marL="0" marR="0" rtl="0" algn="l">
              <a:lnSpc>
                <a:spcPct val="100000"/>
              </a:lnSpc>
              <a:spcBef>
                <a:spcPts val="0"/>
              </a:spcBef>
              <a:spcAft>
                <a:spcPts val="0"/>
              </a:spcAft>
              <a:buClr>
                <a:srgbClr val="000000"/>
              </a:buClr>
              <a:buSzPts val="2000"/>
              <a:buFont typeface="Arial"/>
              <a:buNone/>
            </a:pPr>
            <a:r>
              <a:rPr b="1" lang="en-US" sz="2000">
                <a:solidFill>
                  <a:srgbClr val="1482AB"/>
                </a:solidFill>
              </a:rPr>
              <a:t>   3.Yazhini.P (Sasurie College Of Engineering)</a:t>
            </a:r>
            <a:endParaRPr b="1" sz="2000">
              <a:solidFill>
                <a:srgbClr val="1482AB"/>
              </a:solidFill>
            </a:endParaRPr>
          </a:p>
          <a:p>
            <a:pPr indent="0" lvl="0" marL="0" marR="0" rtl="0" algn="l">
              <a:lnSpc>
                <a:spcPct val="100000"/>
              </a:lnSpc>
              <a:spcBef>
                <a:spcPts val="0"/>
              </a:spcBef>
              <a:spcAft>
                <a:spcPts val="0"/>
              </a:spcAft>
              <a:buClr>
                <a:srgbClr val="000000"/>
              </a:buClr>
              <a:buSzPts val="2000"/>
              <a:buFont typeface="Arial"/>
              <a:buNone/>
            </a:pPr>
            <a:r>
              <a:rPr b="1" lang="en-US" sz="2000">
                <a:solidFill>
                  <a:srgbClr val="1482AB"/>
                </a:solidFill>
              </a:rPr>
              <a:t>   4.Divakar.S ( Sasurie College Of Engineering)</a:t>
            </a:r>
            <a:endParaRPr b="1" sz="2000">
              <a:solidFill>
                <a:srgbClr val="1482A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5" name="Google Shape;155;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2208"/>
              <a:buFont typeface="Arial"/>
              <a:buChar char="•"/>
            </a:pPr>
            <a:r>
              <a:rPr b="0" i="0" lang="en-US" sz="2400">
                <a:solidFill>
                  <a:srgbClr val="0D0D0D"/>
                </a:solidFill>
                <a:latin typeface="Arial"/>
                <a:ea typeface="Arial"/>
                <a:cs typeface="Arial"/>
                <a:sym typeface="Arial"/>
              </a:rPr>
              <a:t>Websites like SecurityFocus, SANS Institute, and Krebs on Security often cover security-related topics, including keyloggers and ways to protect against them.</a:t>
            </a:r>
            <a:endParaRPr/>
          </a:p>
          <a:p>
            <a:pPr indent="-306000" lvl="0" marL="306000" rtl="0" algn="l">
              <a:lnSpc>
                <a:spcPct val="110000"/>
              </a:lnSpc>
              <a:spcBef>
                <a:spcPts val="1080"/>
              </a:spcBef>
              <a:spcAft>
                <a:spcPts val="0"/>
              </a:spcAft>
              <a:buSzPts val="2208"/>
              <a:buFont typeface="Arial"/>
              <a:buChar char="•"/>
            </a:pPr>
            <a:r>
              <a:rPr b="0" i="0" lang="en-US" sz="2400">
                <a:solidFill>
                  <a:srgbClr val="0D0D0D"/>
                </a:solidFill>
                <a:latin typeface="Arial"/>
                <a:ea typeface="Arial"/>
                <a:cs typeface="Arial"/>
                <a:sym typeface="Arial"/>
              </a:rPr>
              <a:t>Blogs and forums dedicated to cybersecurity, such as Reddit's r/netsec, often have discussions and resources on keyloggers and security best practices.</a:t>
            </a:r>
            <a:endParaRPr/>
          </a:p>
          <a:p>
            <a:pPr indent="-306000" lvl="0" marL="306000" rtl="0" algn="l">
              <a:lnSpc>
                <a:spcPct val="110000"/>
              </a:lnSpc>
              <a:spcBef>
                <a:spcPts val="1080"/>
              </a:spcBef>
              <a:spcAft>
                <a:spcPts val="0"/>
              </a:spcAft>
              <a:buSzPts val="2208"/>
              <a:buFont typeface="Arial"/>
              <a:buChar char="•"/>
            </a:pPr>
            <a:r>
              <a:rPr b="0" i="0" lang="en-US" sz="2400">
                <a:solidFill>
                  <a:srgbClr val="0D0D0D"/>
                </a:solidFill>
                <a:latin typeface="Arial"/>
                <a:ea typeface="Arial"/>
                <a:cs typeface="Arial"/>
                <a:sym typeface="Arial"/>
              </a:rPr>
              <a:t>Look into reputable anti-keylogger software solutions such as SpyShelter, Zemana AntiLogger, and KeyScrambler. These tools can help prevent keyloggers from capturing sensitive information.</a:t>
            </a:r>
            <a:r>
              <a:rPr lang="en-US" sz="2400">
                <a:solidFill>
                  <a:srgbClr val="0F0F0F"/>
                </a:solidFill>
              </a:rPr>
              <a:t>.</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b="0" i="0" lang="en-US">
                <a:solidFill>
                  <a:srgbClr val="0D0D0D"/>
                </a:solidFill>
                <a:latin typeface="Arial"/>
                <a:ea typeface="Arial"/>
                <a:cs typeface="Arial"/>
                <a:sym typeface="Arial"/>
              </a:rPr>
              <a:t>In today's digital age, where much of our personal and professional lives are conducted online, security is paramount. One of the significant threats to security is the presence of keyloggers. A keylogger is a malicious software or hardware that records keystrokes made by a user on a computer or mobile device. These keystrokes can include sensitive information such as passwords, credit card numbers, and other confidential data.</a:t>
            </a:r>
            <a:endParaRPr/>
          </a:p>
          <a:p>
            <a:pPr indent="-306000" lvl="0" marL="306000" rtl="0" algn="l">
              <a:lnSpc>
                <a:spcPct val="110000"/>
              </a:lnSpc>
              <a:spcBef>
                <a:spcPts val="940"/>
              </a:spcBef>
              <a:spcAft>
                <a:spcPts val="0"/>
              </a:spcAft>
              <a:buSzPts val="1564"/>
              <a:buChar char="◼"/>
            </a:pPr>
            <a:r>
              <a:rPr b="0" i="0" lang="en-US">
                <a:solidFill>
                  <a:srgbClr val="0D0D0D"/>
                </a:solidFill>
                <a:latin typeface="Arial"/>
                <a:ea typeface="Arial"/>
                <a:cs typeface="Arial"/>
                <a:sym typeface="Arial"/>
              </a:rPr>
              <a:t>The challenge is to address the threat posed by keyloggers and enhance security measures to protect against their infiltration and exploitation. This problem statement encompasses several key aspects:</a:t>
            </a:r>
            <a:endParaRPr/>
          </a:p>
          <a:p>
            <a:pPr indent="-306000" lvl="0" marL="306000" rtl="0" algn="l">
              <a:lnSpc>
                <a:spcPct val="110000"/>
              </a:lnSpc>
              <a:spcBef>
                <a:spcPts val="940"/>
              </a:spcBef>
              <a:spcAft>
                <a:spcPts val="0"/>
              </a:spcAft>
              <a:buSzPts val="1564"/>
              <a:buFont typeface="Franklin Gothic"/>
              <a:buAutoNum type="arabicPeriod"/>
            </a:pPr>
            <a:r>
              <a:rPr b="1" i="0" lang="en-US">
                <a:solidFill>
                  <a:srgbClr val="0D0D0D"/>
                </a:solidFill>
                <a:latin typeface="Arial"/>
                <a:ea typeface="Arial"/>
                <a:cs typeface="Arial"/>
                <a:sym typeface="Arial"/>
              </a:rPr>
              <a:t>Detection and Prevention:</a:t>
            </a:r>
            <a:endParaRPr b="0" i="0">
              <a:solidFill>
                <a:srgbClr val="0D0D0D"/>
              </a:solidFill>
              <a:latin typeface="Arial"/>
              <a:ea typeface="Arial"/>
              <a:cs typeface="Arial"/>
              <a:sym typeface="Arial"/>
            </a:endParaRPr>
          </a:p>
          <a:p>
            <a:pPr indent="-285750" lvl="1" marL="742950" rtl="0" algn="l">
              <a:lnSpc>
                <a:spcPct val="100000"/>
              </a:lnSpc>
              <a:spcBef>
                <a:spcPts val="880"/>
              </a:spcBef>
              <a:spcAft>
                <a:spcPts val="0"/>
              </a:spcAft>
              <a:buSzPts val="1288"/>
              <a:buFont typeface="Franklin Gothic"/>
              <a:buAutoNum type="arabicPeriod"/>
            </a:pPr>
            <a:r>
              <a:rPr b="0" i="0" lang="en-US">
                <a:solidFill>
                  <a:srgbClr val="0D0D0D"/>
                </a:solidFill>
                <a:latin typeface="Arial"/>
                <a:ea typeface="Arial"/>
                <a:cs typeface="Arial"/>
                <a:sym typeface="Arial"/>
              </a:rPr>
              <a:t>Develop robust methods for detecting the presence of keyloggers on various platforms, including computers, smartphones, and other connected devices.</a:t>
            </a:r>
            <a:endParaRPr/>
          </a:p>
          <a:p>
            <a:pPr indent="-285750" lvl="1" marL="742950" rtl="0" algn="l">
              <a:lnSpc>
                <a:spcPct val="100000"/>
              </a:lnSpc>
              <a:spcBef>
                <a:spcPts val="880"/>
              </a:spcBef>
              <a:spcAft>
                <a:spcPts val="0"/>
              </a:spcAft>
              <a:buSzPts val="1288"/>
              <a:buFont typeface="Franklin Gothic"/>
              <a:buAutoNum type="arabicPeriod"/>
            </a:pPr>
            <a:r>
              <a:rPr b="0" i="0" lang="en-US">
                <a:solidFill>
                  <a:srgbClr val="0D0D0D"/>
                </a:solidFill>
                <a:latin typeface="Arial"/>
                <a:ea typeface="Arial"/>
                <a:cs typeface="Arial"/>
                <a:sym typeface="Arial"/>
              </a:rPr>
              <a:t>Implement preventive measures to stop keyloggers from installing or executing on systems.</a:t>
            </a:r>
            <a:endParaRPr/>
          </a:p>
          <a:p>
            <a:pPr indent="-306000" lvl="0" marL="306000" rtl="0" algn="l">
              <a:lnSpc>
                <a:spcPct val="110000"/>
              </a:lnSpc>
              <a:spcBef>
                <a:spcPts val="940"/>
              </a:spcBef>
              <a:spcAft>
                <a:spcPts val="0"/>
              </a:spcAft>
              <a:buSzPts val="1564"/>
              <a:buFont typeface="Franklin Gothic"/>
              <a:buAutoNum type="arabicPeriod"/>
            </a:pPr>
            <a:r>
              <a:rPr b="1" i="0" lang="en-US">
                <a:solidFill>
                  <a:srgbClr val="0D0D0D"/>
                </a:solidFill>
                <a:latin typeface="Arial"/>
                <a:ea typeface="Arial"/>
                <a:cs typeface="Arial"/>
                <a:sym typeface="Arial"/>
              </a:rPr>
              <a:t>User Education and Awareness:</a:t>
            </a:r>
            <a:endParaRPr b="0" i="0">
              <a:solidFill>
                <a:srgbClr val="0D0D0D"/>
              </a:solidFill>
              <a:latin typeface="Arial"/>
              <a:ea typeface="Arial"/>
              <a:cs typeface="Arial"/>
              <a:sym typeface="Arial"/>
            </a:endParaRPr>
          </a:p>
          <a:p>
            <a:pPr indent="-285750" lvl="1" marL="742950" rtl="0" algn="l">
              <a:lnSpc>
                <a:spcPct val="100000"/>
              </a:lnSpc>
              <a:spcBef>
                <a:spcPts val="880"/>
              </a:spcBef>
              <a:spcAft>
                <a:spcPts val="0"/>
              </a:spcAft>
              <a:buSzPts val="1288"/>
              <a:buFont typeface="Franklin Gothic"/>
              <a:buAutoNum type="arabicPeriod"/>
            </a:pPr>
            <a:r>
              <a:rPr b="0" i="0" lang="en-US">
                <a:solidFill>
                  <a:srgbClr val="0D0D0D"/>
                </a:solidFill>
                <a:latin typeface="Arial"/>
                <a:ea typeface="Arial"/>
                <a:cs typeface="Arial"/>
                <a:sym typeface="Arial"/>
              </a:rPr>
              <a:t>Educate users about the risks associated with keyloggers and how they can inadvertently install them.</a:t>
            </a:r>
            <a:endParaRPr/>
          </a:p>
          <a:p>
            <a:pPr indent="-285750" lvl="1" marL="742950" rtl="0" algn="l">
              <a:lnSpc>
                <a:spcPct val="100000"/>
              </a:lnSpc>
              <a:spcBef>
                <a:spcPts val="880"/>
              </a:spcBef>
              <a:spcAft>
                <a:spcPts val="0"/>
              </a:spcAft>
              <a:buSzPts val="1288"/>
              <a:buFont typeface="Franklin Gothic"/>
              <a:buAutoNum type="arabicPeriod"/>
            </a:pPr>
            <a:r>
              <a:rPr b="0" i="0" lang="en-US">
                <a:solidFill>
                  <a:srgbClr val="0D0D0D"/>
                </a:solidFill>
                <a:latin typeface="Arial"/>
                <a:ea typeface="Arial"/>
                <a:cs typeface="Arial"/>
                <a:sym typeface="Arial"/>
              </a:rPr>
              <a:t>Raise awareness about safe computing practices to minimize the likelihood of falling victim to keylogger attacks.</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600" cy="556410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104"/>
              <a:buNone/>
            </a:pPr>
            <a:r>
              <a:t/>
            </a:r>
            <a:endParaRPr b="1" sz="1200">
              <a:latin typeface="Calibri"/>
              <a:ea typeface="Calibri"/>
              <a:cs typeface="Calibri"/>
              <a:sym typeface="Calibri"/>
            </a:endParaRPr>
          </a:p>
          <a:p>
            <a:pPr indent="-306000" lvl="0" marL="306000" rtl="0" algn="l">
              <a:lnSpc>
                <a:spcPct val="110000"/>
              </a:lnSpc>
              <a:spcBef>
                <a:spcPts val="840"/>
              </a:spcBef>
              <a:spcAft>
                <a:spcPts val="0"/>
              </a:spcAft>
              <a:buSzPts val="1104"/>
              <a:buChar char="◼"/>
            </a:pPr>
            <a:r>
              <a:rPr b="0" i="0" lang="en-US" sz="1200">
                <a:solidFill>
                  <a:srgbClr val="0D0D0D"/>
                </a:solidFill>
                <a:latin typeface="Arial"/>
                <a:ea typeface="Arial"/>
                <a:cs typeface="Arial"/>
                <a:sym typeface="Arial"/>
              </a:rPr>
              <a:t>Implementing a keylogger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endParaRPr/>
          </a:p>
          <a:p>
            <a:pPr indent="-306000" lvl="0" marL="306000" rtl="0" algn="l">
              <a:lnSpc>
                <a:spcPct val="110000"/>
              </a:lnSpc>
              <a:spcBef>
                <a:spcPts val="840"/>
              </a:spcBef>
              <a:spcAft>
                <a:spcPts val="0"/>
              </a:spcAft>
              <a:buSzPts val="1104"/>
              <a:buFont typeface="Franklin Gothic"/>
              <a:buAutoNum type="arabicPeriod"/>
            </a:pPr>
            <a:r>
              <a:rPr b="1" i="0" lang="en-US" sz="1200">
                <a:solidFill>
                  <a:srgbClr val="0D0D0D"/>
                </a:solidFill>
                <a:latin typeface="Arial"/>
                <a:ea typeface="Arial"/>
                <a:cs typeface="Arial"/>
                <a:sym typeface="Arial"/>
              </a:rPr>
              <a:t>Endpoint Security Software</a:t>
            </a:r>
            <a:r>
              <a:rPr b="0" i="0" lang="en-US" sz="1200">
                <a:solidFill>
                  <a:srgbClr val="0D0D0D"/>
                </a:solidFill>
                <a:latin typeface="Arial"/>
                <a:ea typeface="Arial"/>
                <a:cs typeface="Arial"/>
                <a:sym typeface="Arial"/>
              </a:rPr>
              <a:t>: Invest in reputable endpoint security solutions that offer features like anti-malware, intrusion detection, and data loss prevention. These tools can help protect against various threats, including keyloggers, without compromising user privacy.</a:t>
            </a:r>
            <a:endParaRPr/>
          </a:p>
          <a:p>
            <a:pPr indent="-306000" lvl="0" marL="306000" rtl="0" algn="l">
              <a:lnSpc>
                <a:spcPct val="110000"/>
              </a:lnSpc>
              <a:spcBef>
                <a:spcPts val="840"/>
              </a:spcBef>
              <a:spcAft>
                <a:spcPts val="0"/>
              </a:spcAft>
              <a:buSzPts val="1104"/>
              <a:buFont typeface="Franklin Gothic"/>
              <a:buAutoNum type="arabicPeriod"/>
            </a:pPr>
            <a:r>
              <a:rPr b="1" i="0" lang="en-US" sz="1200">
                <a:solidFill>
                  <a:srgbClr val="0D0D0D"/>
                </a:solidFill>
                <a:latin typeface="Arial"/>
                <a:ea typeface="Arial"/>
                <a:cs typeface="Arial"/>
                <a:sym typeface="Arial"/>
              </a:rPr>
              <a:t>User Education and Awareness</a:t>
            </a:r>
            <a:r>
              <a:rPr b="0" i="0" lang="en-US" sz="1200">
                <a:solidFill>
                  <a:srgbClr val="0D0D0D"/>
                </a:solidFill>
                <a:latin typeface="Arial"/>
                <a:ea typeface="Arial"/>
                <a:cs typeface="Arial"/>
                <a:sym typeface="Arial"/>
              </a:rPr>
              <a:t>: Educate users about the risks associated with downloading and installing software from untrusted sources. Encourage them to practice good cybersecurity habits, such as using strong, unique passwords and being cautious when clicking on links or downloading attachments.</a:t>
            </a:r>
            <a:endParaRPr/>
          </a:p>
          <a:p>
            <a:pPr indent="-306000" lvl="0" marL="306000" rtl="0" algn="l">
              <a:lnSpc>
                <a:spcPct val="110000"/>
              </a:lnSpc>
              <a:spcBef>
                <a:spcPts val="840"/>
              </a:spcBef>
              <a:spcAft>
                <a:spcPts val="0"/>
              </a:spcAft>
              <a:buSzPts val="1104"/>
              <a:buFont typeface="Franklin Gothic"/>
              <a:buAutoNum type="arabicPeriod"/>
            </a:pPr>
            <a:r>
              <a:rPr b="1" i="0" lang="en-US" sz="1200">
                <a:solidFill>
                  <a:srgbClr val="0D0D0D"/>
                </a:solidFill>
                <a:latin typeface="Arial"/>
                <a:ea typeface="Arial"/>
                <a:cs typeface="Arial"/>
                <a:sym typeface="Arial"/>
              </a:rPr>
              <a:t>Implement Multi-factor Authentication (MFA)</a:t>
            </a:r>
            <a:r>
              <a:rPr b="0" i="0" lang="en-US" sz="1200">
                <a:solidFill>
                  <a:srgbClr val="0D0D0D"/>
                </a:solidFill>
                <a:latin typeface="Arial"/>
                <a:ea typeface="Arial"/>
                <a:cs typeface="Arial"/>
                <a:sym typeface="Arial"/>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endParaRPr/>
          </a:p>
          <a:p>
            <a:pPr indent="-306000" lvl="0" marL="306000" rtl="0" algn="l">
              <a:lnSpc>
                <a:spcPct val="110000"/>
              </a:lnSpc>
              <a:spcBef>
                <a:spcPts val="840"/>
              </a:spcBef>
              <a:spcAft>
                <a:spcPts val="0"/>
              </a:spcAft>
              <a:buSzPts val="1104"/>
              <a:buFont typeface="Franklin Gothic"/>
              <a:buAutoNum type="arabicPeriod"/>
            </a:pPr>
            <a:r>
              <a:rPr b="1" i="0" lang="en-US" sz="1200">
                <a:solidFill>
                  <a:srgbClr val="0D0D0D"/>
                </a:solidFill>
                <a:latin typeface="Arial"/>
                <a:ea typeface="Arial"/>
                <a:cs typeface="Arial"/>
                <a:sym typeface="Arial"/>
              </a:rPr>
              <a:t>Regular Software Updates and Patch Management</a:t>
            </a:r>
            <a:r>
              <a:rPr b="0" i="0" lang="en-US" sz="1200">
                <a:solidFill>
                  <a:srgbClr val="0D0D0D"/>
                </a:solidFill>
                <a:latin typeface="Arial"/>
                <a:ea typeface="Arial"/>
                <a:cs typeface="Arial"/>
                <a:sym typeface="Arial"/>
              </a:rPr>
              <a:t>: Keep all software, including operating systems, web browsers, and security software, up to date with the latest security patches and updates. Vulnerabilities in software can be exploited by attackers to install keyloggers and other malware.</a:t>
            </a:r>
            <a:endParaRPr/>
          </a:p>
          <a:p>
            <a:pPr indent="-306000" lvl="0" marL="306000" rtl="0" algn="l">
              <a:lnSpc>
                <a:spcPct val="110000"/>
              </a:lnSpc>
              <a:spcBef>
                <a:spcPts val="840"/>
              </a:spcBef>
              <a:spcAft>
                <a:spcPts val="0"/>
              </a:spcAft>
              <a:buSzPts val="1104"/>
              <a:buFont typeface="Franklin Gothic"/>
              <a:buAutoNum type="arabicPeriod"/>
            </a:pPr>
            <a:r>
              <a:rPr b="1" i="0" lang="en-US" sz="1200">
                <a:solidFill>
                  <a:srgbClr val="0D0D0D"/>
                </a:solidFill>
                <a:latin typeface="Arial"/>
                <a:ea typeface="Arial"/>
                <a:cs typeface="Arial"/>
                <a:sym typeface="Arial"/>
              </a:rPr>
              <a:t>Network Monitoring and Intrusion Detection Systems (IDS)</a:t>
            </a:r>
            <a:r>
              <a:rPr b="0" i="0" lang="en-US" sz="1200">
                <a:solidFill>
                  <a:srgbClr val="0D0D0D"/>
                </a:solidFill>
                <a:latin typeface="Arial"/>
                <a:ea typeface="Arial"/>
                <a:cs typeface="Arial"/>
                <a:sym typeface="Arial"/>
              </a:rPr>
              <a:t>: Deploy network monitoring tools and IDS to detect suspicious activities, such as unusual network traffic or unauthorized access attempts. These systems can help identify potential security threats before they cause significant harm.</a:t>
            </a:r>
            <a:endParaRPr/>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b="0" i="0" lang="en-US" sz="2000">
                <a:solidFill>
                  <a:srgbClr val="0D0D0D"/>
                </a:solidFill>
                <a:latin typeface="Arial"/>
                <a:ea typeface="Arial"/>
                <a:cs typeface="Arial"/>
                <a:sym typeface="Arial"/>
              </a:rPr>
              <a:t>Implementing a keylogger as part of a security system requires careful consideration of ethical and legal implications, as well as ensuring it is used responsibly and within the bounds of privacy laws. Here's a general approach to integrating a keylogger into a security system:</a:t>
            </a:r>
            <a:endParaRPr/>
          </a:p>
          <a:p>
            <a:pPr indent="-306000" lvl="0" marL="306000" rtl="0" algn="l">
              <a:lnSpc>
                <a:spcPct val="110000"/>
              </a:lnSpc>
              <a:spcBef>
                <a:spcPts val="1000"/>
              </a:spcBef>
              <a:spcAft>
                <a:spcPts val="0"/>
              </a:spcAft>
              <a:buSzPts val="1840"/>
              <a:buFont typeface="Franklin Gothic"/>
              <a:buAutoNum type="arabicPeriod"/>
            </a:pPr>
            <a:r>
              <a:rPr b="1" i="0" lang="en-US" sz="2000">
                <a:solidFill>
                  <a:srgbClr val="0D0D0D"/>
                </a:solidFill>
                <a:latin typeface="Arial"/>
                <a:ea typeface="Arial"/>
                <a:cs typeface="Arial"/>
                <a:sym typeface="Arial"/>
              </a:rPr>
              <a:t>Define the Purpose</a:t>
            </a:r>
            <a:r>
              <a:rPr b="0" i="0" lang="en-US" sz="2000">
                <a:solidFill>
                  <a:srgbClr val="0D0D0D"/>
                </a:solidFill>
                <a:latin typeface="Arial"/>
                <a:ea typeface="Arial"/>
                <a:cs typeface="Arial"/>
                <a:sym typeface="Arial"/>
              </a:rPr>
              <a:t>: Determine the specific reasons for integrating a keylogger into the security system. Common purposes include monitoring employee activity, detecting unauthorized access, or investigating security breaches.</a:t>
            </a:r>
            <a:endParaRPr/>
          </a:p>
          <a:p>
            <a:pPr indent="-306000" lvl="0" marL="306000" rtl="0" algn="l">
              <a:lnSpc>
                <a:spcPct val="110000"/>
              </a:lnSpc>
              <a:spcBef>
                <a:spcPts val="1000"/>
              </a:spcBef>
              <a:spcAft>
                <a:spcPts val="0"/>
              </a:spcAft>
              <a:buSzPts val="1840"/>
              <a:buFont typeface="Franklin Gothic"/>
              <a:buAutoNum type="arabicPeriod"/>
            </a:pPr>
            <a:r>
              <a:rPr b="1" i="0" lang="en-US" sz="2000">
                <a:solidFill>
                  <a:srgbClr val="0D0D0D"/>
                </a:solidFill>
                <a:latin typeface="Arial"/>
                <a:ea typeface="Arial"/>
                <a:cs typeface="Arial"/>
                <a:sym typeface="Arial"/>
              </a:rPr>
              <a:t>Legal and Ethical Considerations</a:t>
            </a:r>
            <a:r>
              <a:rPr b="0" i="0" lang="en-US" sz="2000">
                <a:solidFill>
                  <a:srgbClr val="0D0D0D"/>
                </a:solidFill>
                <a:latin typeface="Arial"/>
                <a:ea typeface="Arial"/>
                <a:cs typeface="Arial"/>
                <a:sym typeface="Arial"/>
              </a:rPr>
              <a:t>: Ensure compliance with relevant laws and regulations regarding privacy and data monitoring. Obtain necessary consent from users if required by law and establish clear policies regarding acceptable use of the keylogger.</a:t>
            </a:r>
            <a:endParaRPr/>
          </a:p>
          <a:p>
            <a:pPr indent="-306000" lvl="0" marL="306000" rtl="0" algn="l">
              <a:lnSpc>
                <a:spcPct val="110000"/>
              </a:lnSpc>
              <a:spcBef>
                <a:spcPts val="1000"/>
              </a:spcBef>
              <a:spcAft>
                <a:spcPts val="0"/>
              </a:spcAft>
              <a:buSzPts val="1840"/>
              <a:buFont typeface="Franklin Gothic"/>
              <a:buAutoNum type="arabicPeriod"/>
            </a:pPr>
            <a:r>
              <a:rPr b="1" i="0" lang="en-US" sz="2000">
                <a:solidFill>
                  <a:srgbClr val="0D0D0D"/>
                </a:solidFill>
                <a:latin typeface="Arial"/>
                <a:ea typeface="Arial"/>
                <a:cs typeface="Arial"/>
                <a:sym typeface="Arial"/>
              </a:rPr>
              <a:t>Selecting the Right Keylogger</a:t>
            </a:r>
            <a:r>
              <a:rPr b="0" i="0" lang="en-US" sz="2000">
                <a:solidFill>
                  <a:srgbClr val="0D0D0D"/>
                </a:solidFill>
                <a:latin typeface="Arial"/>
                <a:ea typeface="Arial"/>
                <a:cs typeface="Arial"/>
                <a:sym typeface="Arial"/>
              </a:rPr>
              <a:t>: Choose a keylogger tool or develop one that meets the requirements of the security system. Consider factors such as compatibility with the target system, stealth capabilities, logging features, and encryption of logged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85000" lnSpcReduction="10000"/>
          </a:bodyPr>
          <a:lstStyle/>
          <a:p>
            <a:pPr indent="-305435" lvl="0" marL="305435" rtl="0" algn="l">
              <a:lnSpc>
                <a:spcPct val="110000"/>
              </a:lnSpc>
              <a:spcBef>
                <a:spcPts val="0"/>
              </a:spcBef>
              <a:spcAft>
                <a:spcPts val="0"/>
              </a:spcAft>
              <a:buSzPct val="92000"/>
              <a:buChar char="◼"/>
            </a:pPr>
            <a:r>
              <a:rPr lang="en-US" sz="1400"/>
              <a:t>In the Algorithm section, describe the machine learning algorithm chosen for predicting bike counts. Here's an example structure for this section:</a:t>
            </a:r>
            <a:endParaRPr sz="1400"/>
          </a:p>
          <a:p>
            <a:pPr indent="-305435" lvl="0" marL="305435" rtl="0" algn="l">
              <a:lnSpc>
                <a:spcPct val="110000"/>
              </a:lnSpc>
              <a:spcBef>
                <a:spcPts val="838"/>
              </a:spcBef>
              <a:spcAft>
                <a:spcPts val="0"/>
              </a:spcAft>
              <a:buSzPct val="92000"/>
              <a:buChar char="◼"/>
            </a:pPr>
            <a:r>
              <a:rPr b="1" lang="en-US" sz="1400"/>
              <a:t>Algorithm Selection:</a:t>
            </a:r>
            <a:endParaRPr sz="1400"/>
          </a:p>
          <a:p>
            <a:pPr indent="-306000" lvl="0" marL="306000" rtl="0" algn="l">
              <a:lnSpc>
                <a:spcPct val="110000"/>
              </a:lnSpc>
              <a:spcBef>
                <a:spcPts val="889"/>
              </a:spcBef>
              <a:spcAft>
                <a:spcPts val="0"/>
              </a:spcAft>
              <a:buSzPct val="92000"/>
              <a:buChar char="◼"/>
            </a:pPr>
            <a:r>
              <a:rPr i="0" lang="en-US">
                <a:solidFill>
                  <a:srgbClr val="0D0D0D"/>
                </a:solidFill>
                <a:latin typeface="Arial"/>
                <a:ea typeface="Arial"/>
                <a:cs typeface="Arial"/>
                <a:sym typeface="Arial"/>
              </a:rPr>
              <a:t>Keyloggers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algorithms and deployment techniques play a crucial role</a:t>
            </a:r>
            <a:endParaRPr/>
          </a:p>
          <a:p>
            <a:pPr indent="-305435" lvl="0" marL="305435" rtl="0" algn="l">
              <a:lnSpc>
                <a:spcPct val="110000"/>
              </a:lnSpc>
              <a:spcBef>
                <a:spcPts val="838"/>
              </a:spcBef>
              <a:spcAft>
                <a:spcPts val="0"/>
              </a:spcAft>
              <a:buSzPct val="92000"/>
              <a:buChar char="◼"/>
            </a:pPr>
            <a:r>
              <a:rPr b="1" lang="en-US" sz="1400"/>
              <a:t>Data Input:</a:t>
            </a:r>
            <a:endParaRPr sz="1400"/>
          </a:p>
          <a:p>
            <a:pPr indent="-306000" lvl="0" marL="306000" rtl="0" algn="l">
              <a:lnSpc>
                <a:spcPct val="110000"/>
              </a:lnSpc>
              <a:spcBef>
                <a:spcPts val="889"/>
              </a:spcBef>
              <a:spcAft>
                <a:spcPts val="0"/>
              </a:spcAft>
              <a:buSzPct val="92000"/>
              <a:buFont typeface="Arial"/>
              <a:buChar char="•"/>
            </a:pPr>
            <a:r>
              <a:rPr b="0" i="0" lang="en-US">
                <a:solidFill>
                  <a:srgbClr val="0D0D0D"/>
                </a:solidFill>
                <a:latin typeface="Arial"/>
                <a:ea typeface="Arial"/>
                <a:cs typeface="Arial"/>
                <a:sym typeface="Arial"/>
              </a:rPr>
              <a:t>When deploying systems that handle sensitive data input, it's essential to implement robust security measures to protect the confidentiality, integrity, and availability of the data.</a:t>
            </a:r>
            <a:endParaRPr/>
          </a:p>
          <a:p>
            <a:pPr indent="-306000" lvl="0" marL="306000" rtl="0" algn="l">
              <a:lnSpc>
                <a:spcPct val="110000"/>
              </a:lnSpc>
              <a:spcBef>
                <a:spcPts val="889"/>
              </a:spcBef>
              <a:spcAft>
                <a:spcPts val="0"/>
              </a:spcAft>
              <a:buSzPct val="92000"/>
              <a:buFont typeface="Arial"/>
              <a:buChar char="•"/>
            </a:pPr>
            <a:r>
              <a:rPr b="0" i="0" lang="en-US">
                <a:solidFill>
                  <a:srgbClr val="0D0D0D"/>
                </a:solidFill>
                <a:latin typeface="Arial"/>
                <a:ea typeface="Arial"/>
                <a:cs typeface="Arial"/>
                <a:sym typeface="Arial"/>
              </a:rPr>
              <a:t>Secure data input mechanisms should include features such as input validation, authentication, authorization, encryption of data in transit and at rest, and logging and monitoring of access and activities.</a:t>
            </a:r>
            <a:endParaRPr/>
          </a:p>
          <a:p>
            <a:pPr indent="-306000" lvl="0" marL="306000" rtl="0" algn="l">
              <a:lnSpc>
                <a:spcPct val="110000"/>
              </a:lnSpc>
              <a:spcBef>
                <a:spcPts val="889"/>
              </a:spcBef>
              <a:spcAft>
                <a:spcPts val="0"/>
              </a:spcAft>
              <a:buSzPct val="92000"/>
              <a:buFont typeface="Arial"/>
              <a:buChar char="•"/>
            </a:pPr>
            <a:r>
              <a:rPr b="0" i="0" lang="en-US">
                <a:solidFill>
                  <a:srgbClr val="0D0D0D"/>
                </a:solidFill>
                <a:latin typeface="Arial"/>
                <a:ea typeface="Arial"/>
                <a:cs typeface="Arial"/>
                <a:sym typeface="Arial"/>
              </a:rPr>
              <a:t>Deployment strategies should consider factors such as network architecture, data flow, user access controls, compliance requirements (e.g., GDPR, HIPAA), and threat modeling to identify potential risks and vulnerabilities</a:t>
            </a:r>
            <a:r>
              <a:rPr lang="en-US"/>
              <a:t>.</a:t>
            </a:r>
            <a:endParaRPr/>
          </a:p>
          <a:p>
            <a:pPr indent="0" lvl="0" marL="0" rtl="0" algn="l">
              <a:lnSpc>
                <a:spcPct val="110000"/>
              </a:lnSpc>
              <a:spcBef>
                <a:spcPts val="838"/>
              </a:spcBef>
              <a:spcAft>
                <a:spcPts val="0"/>
              </a:spcAft>
              <a:buSzPct val="92000"/>
              <a:buNone/>
            </a:pPr>
            <a:r>
              <a:rPr b="1" lang="en-US" sz="1400"/>
              <a:t>	Training Process:</a:t>
            </a:r>
            <a:endParaRPr sz="1400"/>
          </a:p>
          <a:p>
            <a:pPr indent="-305435" lvl="1" marL="629920" rtl="0" algn="l">
              <a:lnSpc>
                <a:spcPct val="100000"/>
              </a:lnSpc>
              <a:spcBef>
                <a:spcPts val="838"/>
              </a:spcBef>
              <a:spcAft>
                <a:spcPts val="0"/>
              </a:spcAft>
              <a:buSzPct val="92000"/>
              <a:buChar char="◼"/>
            </a:pPr>
            <a:r>
              <a:rPr b="0" i="0" lang="en-US">
                <a:solidFill>
                  <a:srgbClr val="0D0D0D"/>
                </a:solidFill>
                <a:latin typeface="Arial"/>
                <a:ea typeface="Arial"/>
                <a:cs typeface="Arial"/>
                <a:sym typeface="Arial"/>
              </a:rPr>
              <a:t> Learn about different types of keyloggers, including software-based, hardware-based, and kernel-based keyloggers.</a:t>
            </a:r>
            <a:endParaRPr/>
          </a:p>
          <a:p>
            <a:pPr indent="0" lvl="1" marL="324485" rtl="0" algn="l">
              <a:lnSpc>
                <a:spcPct val="100000"/>
              </a:lnSpc>
              <a:spcBef>
                <a:spcPts val="838"/>
              </a:spcBef>
              <a:spcAft>
                <a:spcPts val="0"/>
              </a:spcAft>
              <a:buSzPct val="92000"/>
              <a:buNone/>
            </a:pPr>
            <a:r>
              <a:rPr b="1" lang="en-US" sz="1400"/>
              <a:t>Prediction Process:</a:t>
            </a:r>
            <a:endParaRPr sz="1400"/>
          </a:p>
          <a:p>
            <a:pPr indent="-305435" lvl="1" marL="629920" rtl="0" algn="l">
              <a:lnSpc>
                <a:spcPct val="100000"/>
              </a:lnSpc>
              <a:spcBef>
                <a:spcPts val="838"/>
              </a:spcBef>
              <a:spcAft>
                <a:spcPts val="0"/>
              </a:spcAft>
              <a:buSzPct val="92000"/>
              <a:buChar char="◼"/>
            </a:pPr>
            <a:r>
              <a:rPr b="0" i="0" lang="en-US">
                <a:solidFill>
                  <a:srgbClr val="0D0D0D"/>
                </a:solidFill>
                <a:latin typeface="Arial"/>
                <a:ea typeface="Arial"/>
                <a:cs typeface="Arial"/>
                <a:sym typeface="Arial"/>
              </a:rPr>
              <a:t>Predicting the deployment of keyloggers and security algorithms involves considering various factors such as technological advancements, cybersecurity trends, regulatory requirements, and threat landscapes.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34" name="Google Shape;134;p19"/>
          <p:cNvPicPr preferRelativeResize="0"/>
          <p:nvPr>
            <p:ph idx="1" type="body"/>
          </p:nvPr>
        </p:nvPicPr>
        <p:blipFill rotWithShape="1">
          <a:blip r:embed="rId3">
            <a:alphaModFix/>
          </a:blip>
          <a:srcRect b="0" l="26158" r="1899" t="1497"/>
          <a:stretch/>
        </p:blipFill>
        <p:spPr>
          <a:xfrm>
            <a:off x="1888065" y="1416628"/>
            <a:ext cx="5977500" cy="4603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40" name="Google Shape;140;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lang="en-US" sz="2000">
                <a:solidFill>
                  <a:srgbClr val="0D0D0D"/>
                </a:solidFill>
                <a:latin typeface="Arial"/>
                <a:ea typeface="Arial"/>
                <a:cs typeface="Arial"/>
                <a:sym typeface="Arial"/>
              </a:rPr>
              <a:t>	</a:t>
            </a:r>
            <a:r>
              <a:rPr b="0" i="0" lang="en-US" sz="2000">
                <a:solidFill>
                  <a:srgbClr val="0D0D0D"/>
                </a:solidFill>
                <a:latin typeface="Arial"/>
                <a:ea typeface="Arial"/>
                <a:cs typeface="Arial"/>
                <a:sym typeface="Arial"/>
              </a:rPr>
              <a:t>keyloggers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keyloggers and maintaining overall cybersecurity</a:t>
            </a:r>
            <a:endParaRPr sz="2000"/>
          </a:p>
        </p:txBody>
      </p:sp>
      <p:sp>
        <p:nvSpPr>
          <p:cNvPr id="141" name="Google Shape;141;p20"/>
          <p:cNvSpPr/>
          <p:nvPr/>
        </p:nvSpPr>
        <p:spPr>
          <a:xfrm>
            <a:off x="0" y="0"/>
            <a:ext cx="36639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br>
              <a:rPr b="0" i="0" lang="en-US" sz="10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142" name="Google Shape;142;p20"/>
          <p:cNvSpPr/>
          <p:nvPr/>
        </p:nvSpPr>
        <p:spPr>
          <a:xfrm>
            <a:off x="152401" y="196334"/>
            <a:ext cx="11887200" cy="369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Libre Franklin"/>
              <a:buNone/>
            </a:pPr>
            <a:r>
              <a:t/>
            </a:r>
            <a:endParaRPr b="0" i="0" sz="1800" u="none" cap="none" strike="noStrike">
              <a:solidFill>
                <a:schemeClr val="dk1"/>
              </a:solidFill>
              <a:latin typeface="Arial"/>
              <a:ea typeface="Arial"/>
              <a:cs typeface="Arial"/>
              <a:sym typeface="Arial"/>
            </a:endParaRPr>
          </a:p>
        </p:txBody>
      </p:sp>
      <p:sp>
        <p:nvSpPr>
          <p:cNvPr id="143" name="Google Shape;143;p20"/>
          <p:cNvSpPr/>
          <p:nvPr/>
        </p:nvSpPr>
        <p:spPr>
          <a:xfrm>
            <a:off x="152400" y="152400"/>
            <a:ext cx="3663900" cy="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br>
              <a:rPr b="0" i="0" lang="en-US" sz="10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305435" lvl="0" marL="305435" rtl="0" algn="l">
              <a:lnSpc>
                <a:spcPct val="110000"/>
              </a:lnSpc>
              <a:spcBef>
                <a:spcPts val="960"/>
              </a:spcBef>
              <a:spcAft>
                <a:spcPts val="0"/>
              </a:spcAft>
              <a:buSzPts val="1656"/>
              <a:buChar char="◼"/>
            </a:pPr>
            <a:r>
              <a:rPr b="0" i="0" lang="en-US" sz="1800">
                <a:solidFill>
                  <a:srgbClr val="0D0D0D"/>
                </a:solidFill>
                <a:latin typeface="Georgia"/>
                <a:ea typeface="Georgia"/>
                <a:cs typeface="Georgia"/>
                <a:sym typeface="Georgia"/>
              </a:rPr>
              <a:t>Keyloggers, both benign and malicious, have been a topic of interest in both cybersecurity and privacy discussions</a:t>
            </a:r>
            <a:endParaRPr/>
          </a:p>
          <a:p>
            <a:pPr indent="-305435" lvl="0" marL="305435" rtl="0" algn="l">
              <a:lnSpc>
                <a:spcPct val="110000"/>
              </a:lnSpc>
              <a:spcBef>
                <a:spcPts val="960"/>
              </a:spcBef>
              <a:spcAft>
                <a:spcPts val="0"/>
              </a:spcAft>
              <a:buSzPts val="1656"/>
              <a:buChar char="◼"/>
            </a:pPr>
            <a:r>
              <a:rPr lang="en-US" sz="1800">
                <a:solidFill>
                  <a:srgbClr val="0D0D0D"/>
                </a:solidFill>
                <a:latin typeface="Georgia"/>
                <a:ea typeface="Georgia"/>
                <a:cs typeface="Georgia"/>
                <a:sym typeface="Georgia"/>
              </a:rPr>
              <a:t>T</a:t>
            </a:r>
            <a:r>
              <a:rPr b="0" i="0" lang="en-US" sz="1800">
                <a:solidFill>
                  <a:srgbClr val="0D0D0D"/>
                </a:solidFill>
                <a:latin typeface="Georgia"/>
                <a:ea typeface="Georgia"/>
                <a:cs typeface="Georgia"/>
                <a:sym typeface="Georgia"/>
              </a:rPr>
              <a:t>he future of keyloggers and security will likely involve a combination of technological advancements, regulatory measures, and user education efforts to effectively mitigate the risks posed by these threats.</a:t>
            </a:r>
            <a:endParaRPr sz="1800">
              <a:latin typeface="Georgia"/>
              <a:ea typeface="Georgia"/>
              <a:cs typeface="Georgia"/>
              <a:sym typeface="Georgia"/>
            </a:endParaRPr>
          </a:p>
        </p:txBody>
      </p:sp>
      <p:sp>
        <p:nvSpPr>
          <p:cNvPr id="149" name="Google Shape;149;p21"/>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US"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