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6" r:id="rId14"/>
    <p:sldId id="275" r:id="rId15"/>
    <p:sldId id="266" r:id="rId16"/>
    <p:sldId id="267" r:id="rId17"/>
    <p:sldId id="277" r:id="rId18"/>
    <p:sldId id="268" r:id="rId19"/>
    <p:sldId id="269" r:id="rId20"/>
    <p:sldId id="270" r:id="rId21"/>
    <p:sldId id="271" r:id="rId22"/>
    <p:sldId id="272" r:id="rId23"/>
  </p:sldIdLst>
  <p:sldSz cx="9144000" cy="5143500" type="screen16x9"/>
  <p:notesSz cx="6858000" cy="9144000"/>
  <p:embeddedFontLst>
    <p:embeddedFont>
      <p:font typeface="Montserrat" panose="020B0604020202020204" charset="-52"/>
      <p:regular r:id="rId25"/>
      <p:bold r:id="rId26"/>
      <p:italic r:id="rId27"/>
      <p:boldItalic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8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4472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62c41c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f62c41c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13bab7a3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13bab7a3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13bab7a34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13bab7a34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62c41c6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62c41c6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62c41c6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62c41c6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62c41c6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62c41c6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13bab7a34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13bab7a34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13bab7a3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13bab7a3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13bab7a3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13bab7a3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13bab7a34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13bab7a34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13bab7a3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13bab7a3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13bab7a34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13bab7a34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13bab7a34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13bab7a34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62c41c6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62c41c6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62c41c6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62c41c6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62c41c6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f62c41c6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13bab7a34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13bab7a34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13bab7a3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13bab7a3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3bab7a34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3bab7a34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13bab7a34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13bab7a34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gs.md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68575" y="0"/>
            <a:ext cx="39423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IT Academy Moldova</a:t>
            </a: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 b="1" dirty="0">
                <a:latin typeface="Arial"/>
                <a:ea typeface="Arial"/>
                <a:cs typeface="Arial"/>
                <a:sym typeface="Arial"/>
              </a:rPr>
              <a:t>Specialitatea: Elaborare software</a:t>
            </a:r>
            <a:endParaRPr sz="18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622725" y="2311675"/>
            <a:ext cx="3834000" cy="14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350" b="1" dirty="0">
                <a:latin typeface="Arial"/>
                <a:ea typeface="Arial"/>
                <a:cs typeface="Arial"/>
                <a:sym typeface="Arial"/>
              </a:rPr>
              <a:t>Tema: Elaborarea aplicației web bags.md folosind Vue.js</a:t>
            </a:r>
            <a:endParaRPr sz="135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ru" sz="1350" b="1" dirty="0">
                <a:latin typeface="Arial"/>
                <a:ea typeface="Arial"/>
                <a:cs typeface="Arial"/>
                <a:sym typeface="Arial"/>
              </a:rPr>
              <a:t>The theme: Development the web application bags.md using Vue.js</a:t>
            </a:r>
            <a:endParaRPr sz="1325" b="1"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3622725" y="1372200"/>
            <a:ext cx="3834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 b="1" dirty="0">
                <a:solidFill>
                  <a:schemeClr val="lt1"/>
                </a:solidFill>
              </a:rPr>
              <a:t>PROIECT DE DIPLOMĂ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568575" y="3687400"/>
            <a:ext cx="4001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Executor, studentul: Tomasciuc Vladislav </a:t>
            </a:r>
            <a:endParaRPr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Grupa: </a:t>
            </a:r>
            <a:r>
              <a:rPr lang="ru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LPS1724ru</a:t>
            </a:r>
            <a:endParaRPr lang="en-US" b="1" dirty="0" smtClean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Chi</a:t>
            </a:r>
            <a:r>
              <a:rPr lang="ro-RO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șinău</a:t>
            </a:r>
            <a:r>
              <a:rPr lang="ro-RO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- 2021</a:t>
            </a:r>
            <a:endParaRPr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25" y="0"/>
            <a:ext cx="3925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1150300" y="701375"/>
            <a:ext cx="7038900" cy="3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С помощью </a:t>
            </a:r>
            <a:r>
              <a:rPr lang="ru" sz="1500" b="1" dirty="0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Vue.js</a:t>
            </a:r>
            <a:r>
              <a:rPr lang="ru" sz="15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можно создавать самые крутые решения, которые будут востребованы на рынке — </a:t>
            </a:r>
            <a:r>
              <a:rPr lang="ru" sz="1500" b="1" dirty="0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особенно на рынке стартапов и фриланса</a:t>
            </a:r>
            <a:endParaRPr sz="1500" b="1" dirty="0">
              <a:solidFill>
                <a:srgbClr val="00C0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C0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b="1" dirty="0">
                <a:latin typeface="Courier New"/>
                <a:ea typeface="Courier New"/>
                <a:cs typeface="Courier New"/>
                <a:sym typeface="Courier New"/>
              </a:rPr>
              <a:t>Рынку нужны классные решения. Многие стартапы, интернет-магазины, маленькие и средние проекты будут переходить на </a:t>
            </a:r>
            <a:r>
              <a:rPr lang="ru" sz="1500" b="1" dirty="0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Vue.js.</a:t>
            </a:r>
            <a:endParaRPr sz="1500" b="1" dirty="0">
              <a:solidFill>
                <a:srgbClr val="00C0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latin typeface="Courier New"/>
                <a:ea typeface="Courier New"/>
                <a:cs typeface="Courier New"/>
                <a:sym typeface="Courier New"/>
              </a:rPr>
              <a:t>Но таких специалистов очень мало.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148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 smtClean="0">
                <a:latin typeface="Courier New"/>
                <a:ea typeface="Courier New"/>
                <a:cs typeface="Courier New"/>
                <a:sym typeface="Courier New"/>
              </a:rPr>
              <a:t>Умение работать </a:t>
            </a:r>
            <a:r>
              <a:rPr lang="ru" sz="1500" b="1" dirty="0">
                <a:latin typeface="Courier New"/>
                <a:ea typeface="Courier New"/>
                <a:cs typeface="Courier New"/>
                <a:sym typeface="Courier New"/>
              </a:rPr>
              <a:t>в</a:t>
            </a:r>
            <a:r>
              <a:rPr lang="ru" sz="15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 b="1" dirty="0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Vue.js 3</a:t>
            </a:r>
            <a:r>
              <a:rPr lang="ru" sz="15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 b="1" dirty="0" smtClean="0">
                <a:latin typeface="Courier New"/>
                <a:ea typeface="Courier New"/>
                <a:cs typeface="Courier New"/>
                <a:sym typeface="Courier New"/>
              </a:rPr>
              <a:t>сейчас сразу перепереводит разработчика </a:t>
            </a:r>
            <a:r>
              <a:rPr lang="ru" sz="1500" b="1" dirty="0">
                <a:latin typeface="Courier New"/>
                <a:ea typeface="Courier New"/>
                <a:cs typeface="Courier New"/>
                <a:sym typeface="Courier New"/>
              </a:rPr>
              <a:t>на несколько ступеней выше среднего разработчика. При этом </a:t>
            </a:r>
            <a:r>
              <a:rPr lang="ru" sz="1500" b="1" dirty="0" smtClean="0">
                <a:latin typeface="Courier New"/>
                <a:ea typeface="Courier New"/>
                <a:cs typeface="Courier New"/>
                <a:sym typeface="Courier New"/>
              </a:rPr>
              <a:t>повышается уровень </a:t>
            </a:r>
            <a:r>
              <a:rPr lang="ru" sz="1500" b="1" dirty="0">
                <a:latin typeface="Courier New"/>
                <a:ea typeface="Courier New"/>
                <a:cs typeface="Courier New"/>
                <a:sym typeface="Courier New"/>
              </a:rPr>
              <a:t>дохода и </a:t>
            </a:r>
            <a:r>
              <a:rPr lang="ru" sz="1500" b="1" dirty="0" smtClean="0">
                <a:latin typeface="Courier New"/>
                <a:ea typeface="Courier New"/>
                <a:cs typeface="Courier New"/>
                <a:sym typeface="Courier New"/>
              </a:rPr>
              <a:t>существенно сокращается конкуренция.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 b="1" dirty="0">
              <a:solidFill>
                <a:srgbClr val="00C0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BAGS.MD</a:t>
            </a:r>
            <a:endParaRPr b="1"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813" y="1373675"/>
            <a:ext cx="529627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ctrTitle"/>
          </p:nvPr>
        </p:nvSpPr>
        <p:spPr>
          <a:xfrm>
            <a:off x="2286001" y="134880"/>
            <a:ext cx="6606074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2500" dirty="0" smtClean="0"/>
              <a:t>Технология </a:t>
            </a:r>
            <a:r>
              <a:rPr lang="en-US" sz="2500" dirty="0"/>
              <a:t>Single-page application</a:t>
            </a:r>
            <a:endParaRPr sz="2500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3013788" y="709128"/>
            <a:ext cx="6036905" cy="427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lang="ru-RU" sz="2400" dirty="0"/>
              <a:t>Точка входа в приложение начинается со следующего кода: </a:t>
            </a:r>
            <a:endParaRPr lang="en-US" sz="2400" dirty="0"/>
          </a:p>
          <a:p>
            <a:r>
              <a:rPr lang="en-US" sz="2400" dirty="0"/>
              <a:t>&lt;template&gt;</a:t>
            </a:r>
          </a:p>
          <a:p>
            <a:r>
              <a:rPr lang="en-US" sz="2400" dirty="0"/>
              <a:t>  &lt;div id="app"&gt;</a:t>
            </a:r>
          </a:p>
          <a:p>
            <a:r>
              <a:rPr lang="en-US" sz="2400" dirty="0"/>
              <a:t>    &lt;</a:t>
            </a:r>
            <a:r>
              <a:rPr lang="fr-FR" sz="2400" dirty="0"/>
              <a:t>router-</a:t>
            </a:r>
            <a:r>
              <a:rPr lang="fr-FR" sz="2400" dirty="0" err="1"/>
              <a:t>view</a:t>
            </a:r>
            <a:r>
              <a:rPr lang="en-US" sz="2400" dirty="0"/>
              <a:t>&gt;&lt;/</a:t>
            </a:r>
            <a:r>
              <a:rPr lang="fr-FR" sz="2400" dirty="0"/>
              <a:t>router-</a:t>
            </a:r>
            <a:r>
              <a:rPr lang="fr-FR" sz="2400" dirty="0" err="1"/>
              <a:t>view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&lt;Burger class="burger"/&gt;  </a:t>
            </a:r>
          </a:p>
          <a:p>
            <a:r>
              <a:rPr lang="en-US" sz="2400" dirty="0"/>
              <a:t>  &lt;/</a:t>
            </a:r>
            <a:r>
              <a:rPr lang="it-IT" sz="2400" dirty="0"/>
              <a:t>div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&lt;/template&gt;</a:t>
            </a:r>
          </a:p>
          <a:p>
            <a:r>
              <a:rPr lang="en-US" sz="2400" dirty="0"/>
              <a:t> </a:t>
            </a:r>
          </a:p>
          <a:p>
            <a:r>
              <a:rPr lang="ru-RU" sz="2400" dirty="0"/>
              <a:t>Внутри данной разметки </a:t>
            </a:r>
            <a:r>
              <a:rPr lang="ru-RU" sz="2400" dirty="0" smtClean="0"/>
              <a:t>генерируются </a:t>
            </a:r>
            <a:r>
              <a:rPr lang="ru-RU" sz="2400" dirty="0"/>
              <a:t>все страницы сайта.</a:t>
            </a:r>
            <a:endParaRPr lang="en-US" sz="2400" dirty="0"/>
          </a:p>
          <a:p>
            <a:r>
              <a:rPr lang="ru-RU" sz="2400" dirty="0"/>
              <a:t>При переходе на различные страницы каждый раз </a:t>
            </a:r>
            <a:r>
              <a:rPr lang="ru-RU" sz="2400" dirty="0" err="1"/>
              <a:t>Java</a:t>
            </a:r>
            <a:r>
              <a:rPr lang="en-US" sz="2400" dirty="0"/>
              <a:t>S</a:t>
            </a:r>
            <a:r>
              <a:rPr lang="ru-RU" sz="2400" dirty="0" err="1"/>
              <a:t>crip</a:t>
            </a:r>
            <a:r>
              <a:rPr lang="en-US" sz="2400" dirty="0"/>
              <a:t>t</a:t>
            </a:r>
            <a:r>
              <a:rPr lang="ru-RU" sz="2400" dirty="0"/>
              <a:t> </a:t>
            </a:r>
            <a:r>
              <a:rPr lang="ru-RU" sz="2400" dirty="0" smtClean="0"/>
              <a:t>генерирует </a:t>
            </a:r>
            <a:r>
              <a:rPr lang="ru-RU" sz="2400" dirty="0"/>
              <a:t>новую разметку и </a:t>
            </a:r>
            <a:r>
              <a:rPr lang="ru-RU" sz="2400" dirty="0" smtClean="0"/>
              <a:t>помещает </a:t>
            </a:r>
            <a:r>
              <a:rPr lang="ru-RU" sz="2400" dirty="0"/>
              <a:t>ее в </a:t>
            </a:r>
            <a:r>
              <a:rPr lang="ru-RU" sz="2400" dirty="0" smtClean="0"/>
              <a:t>элемент </a:t>
            </a:r>
            <a:r>
              <a:rPr lang="ru-RU" sz="2400" dirty="0" err="1"/>
              <a:t>router-view</a:t>
            </a:r>
            <a:r>
              <a:rPr lang="ru-RU" sz="2400" dirty="0"/>
              <a:t>.</a:t>
            </a:r>
            <a:endParaRPr lang="en-US" sz="2400" dirty="0"/>
          </a:p>
          <a:p>
            <a:pPr marL="0" indent="0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9581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ctrTitle"/>
          </p:nvPr>
        </p:nvSpPr>
        <p:spPr>
          <a:xfrm>
            <a:off x="1698171" y="0"/>
            <a:ext cx="7445829" cy="569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2500" dirty="0"/>
              <a:t>Навигация по сайту - компонент &lt;</a:t>
            </a:r>
            <a:r>
              <a:rPr lang="ru-RU" sz="2500" dirty="0" err="1"/>
              <a:t>Burger</a:t>
            </a:r>
            <a:r>
              <a:rPr lang="ru-RU" sz="2500" dirty="0"/>
              <a:t> /&gt;</a:t>
            </a:r>
            <a:endParaRPr sz="2500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3013788" y="475861"/>
            <a:ext cx="6036905" cy="290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r>
              <a:rPr lang="en-US" sz="2400" dirty="0"/>
              <a:t>&lt;template&gt;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nav</a:t>
            </a:r>
            <a:r>
              <a:rPr lang="en-US" sz="2400" dirty="0"/>
              <a:t> role="navigation"&gt;</a:t>
            </a:r>
          </a:p>
          <a:p>
            <a:r>
              <a:rPr lang="en-US" sz="2400" dirty="0"/>
              <a:t>  &lt;div id="</a:t>
            </a:r>
            <a:r>
              <a:rPr lang="en-US" sz="2400" dirty="0" err="1"/>
              <a:t>menuToggle</a:t>
            </a:r>
            <a:r>
              <a:rPr lang="en-US" sz="2400" dirty="0"/>
              <a:t>"&gt;</a:t>
            </a:r>
          </a:p>
          <a:p>
            <a:r>
              <a:rPr lang="en-US" sz="2400" dirty="0"/>
              <a:t>    &lt;input ref="</a:t>
            </a:r>
            <a:r>
              <a:rPr lang="en-US" sz="2400" dirty="0" err="1"/>
              <a:t>cros</a:t>
            </a:r>
            <a:r>
              <a:rPr lang="en-US" sz="2400" dirty="0"/>
              <a:t>" type="checkbox"/&gt; </a:t>
            </a:r>
          </a:p>
          <a:p>
            <a:r>
              <a:rPr lang="en-US" sz="2400" dirty="0"/>
              <a:t>    &lt;span class="burger"&gt;&lt;/span&gt;</a:t>
            </a:r>
          </a:p>
          <a:p>
            <a:r>
              <a:rPr lang="en-US" sz="2400" dirty="0"/>
              <a:t>    &lt;span class="burger"&gt;&lt;/span&gt;</a:t>
            </a:r>
          </a:p>
          <a:p>
            <a:r>
              <a:rPr lang="en-US" sz="2400" dirty="0"/>
              <a:t>    &lt;span class="burger"&gt;&lt;/span&gt;</a:t>
            </a:r>
          </a:p>
          <a:p>
            <a:r>
              <a:rPr lang="en-US" sz="2400" dirty="0"/>
              <a:t>    &lt;</a:t>
            </a:r>
            <a:r>
              <a:rPr lang="en-US" sz="2400" dirty="0" err="1"/>
              <a:t>ul</a:t>
            </a:r>
            <a:r>
              <a:rPr lang="en-US" sz="2400" dirty="0"/>
              <a:t> class="menu"&gt; </a:t>
            </a:r>
          </a:p>
          <a:p>
            <a:r>
              <a:rPr lang="en-US" sz="2400" dirty="0"/>
              <a:t>      &lt;li @click="$</a:t>
            </a:r>
            <a:r>
              <a:rPr lang="en-US" sz="2400" dirty="0" err="1"/>
              <a:t>refs.cros.click</a:t>
            </a:r>
            <a:r>
              <a:rPr lang="en-US" sz="2400" dirty="0"/>
              <a:t>()"&gt;&lt;router-link to="/"&gt;</a:t>
            </a:r>
            <a:r>
              <a:rPr lang="ru-RU" sz="2400" dirty="0"/>
              <a:t>Главная</a:t>
            </a:r>
            <a:r>
              <a:rPr lang="en-US" sz="2400" dirty="0"/>
              <a:t>&lt;/router-link&gt;&lt;/li&gt;</a:t>
            </a:r>
          </a:p>
          <a:p>
            <a:r>
              <a:rPr lang="en-US" sz="2400" dirty="0"/>
              <a:t>      &lt;li @click="$</a:t>
            </a:r>
            <a:r>
              <a:rPr lang="en-US" sz="2400" dirty="0" err="1"/>
              <a:t>refs.cros.click</a:t>
            </a:r>
            <a:r>
              <a:rPr lang="en-US" sz="2400" dirty="0"/>
              <a:t>()"&gt;&lt;router-link to="/</a:t>
            </a:r>
            <a:r>
              <a:rPr lang="en-US" sz="2400" dirty="0" err="1"/>
              <a:t>pagebags</a:t>
            </a:r>
            <a:r>
              <a:rPr lang="en-US" sz="2400" dirty="0"/>
              <a:t>"&gt;</a:t>
            </a:r>
            <a:r>
              <a:rPr lang="ru-RU" sz="2400" dirty="0"/>
              <a:t>Сумки</a:t>
            </a:r>
            <a:r>
              <a:rPr lang="en-US" sz="2400" dirty="0"/>
              <a:t>&lt;/router-link&gt;&lt;/li&gt;</a:t>
            </a:r>
          </a:p>
          <a:p>
            <a:r>
              <a:rPr lang="en-US" sz="2400" dirty="0"/>
              <a:t>      &lt;li @click="$</a:t>
            </a:r>
            <a:r>
              <a:rPr lang="en-US" sz="2400" dirty="0" err="1"/>
              <a:t>refs.cros.click</a:t>
            </a:r>
            <a:r>
              <a:rPr lang="en-US" sz="2400" dirty="0"/>
              <a:t>()"&gt;&lt;router-link to="/clutches"&gt;</a:t>
            </a:r>
            <a:r>
              <a:rPr lang="ru-RU" sz="2400" dirty="0" err="1"/>
              <a:t>Клатчи</a:t>
            </a:r>
            <a:r>
              <a:rPr lang="en-US" sz="2400" dirty="0"/>
              <a:t>&lt;/router-link&gt;&lt;/li&gt;       </a:t>
            </a:r>
          </a:p>
          <a:p>
            <a:r>
              <a:rPr lang="en-US" sz="2400" dirty="0"/>
              <a:t>      &lt;li @click="$</a:t>
            </a:r>
            <a:r>
              <a:rPr lang="en-US" sz="2400" dirty="0" err="1"/>
              <a:t>refs.cros.click</a:t>
            </a:r>
            <a:r>
              <a:rPr lang="en-US" sz="2400" dirty="0"/>
              <a:t>()"&gt;&lt;router-link to=«/</a:t>
            </a:r>
            <a:r>
              <a:rPr lang="en-US" sz="2400" dirty="0" err="1"/>
              <a:t>pagebackpacks</a:t>
            </a:r>
            <a:r>
              <a:rPr lang="en-US" sz="2400" dirty="0"/>
              <a:t>"&gt;</a:t>
            </a:r>
            <a:r>
              <a:rPr lang="en-US" sz="2400" dirty="0" err="1"/>
              <a:t>Рюкзаки</a:t>
            </a:r>
            <a:r>
              <a:rPr lang="en-US" sz="2400" dirty="0"/>
              <a:t>&lt;/router-link&gt;&lt;li&gt;</a:t>
            </a:r>
          </a:p>
          <a:p>
            <a:r>
              <a:rPr lang="en-US" sz="2400" dirty="0"/>
              <a:t>      &lt;li @click="$</a:t>
            </a:r>
            <a:r>
              <a:rPr lang="en-US" sz="2400" dirty="0" err="1"/>
              <a:t>refs.cros.click</a:t>
            </a:r>
            <a:r>
              <a:rPr lang="en-US" sz="2400" dirty="0"/>
              <a:t>()"&gt;&lt;router-link to="/</a:t>
            </a:r>
            <a:r>
              <a:rPr lang="en-US" sz="2400" dirty="0" err="1"/>
              <a:t>minibags</a:t>
            </a:r>
            <a:r>
              <a:rPr lang="en-US" sz="2400" dirty="0"/>
              <a:t>"&gt;</a:t>
            </a:r>
            <a:r>
              <a:rPr lang="ru-RU" sz="2400" dirty="0"/>
              <a:t>Мини сумка</a:t>
            </a:r>
            <a:r>
              <a:rPr lang="en-US" sz="2400" dirty="0"/>
              <a:t>&lt;/router-link&gt;&lt;/li&gt;</a:t>
            </a:r>
          </a:p>
          <a:p>
            <a:r>
              <a:rPr lang="en-US" sz="2400" dirty="0"/>
              <a:t>      &lt;li @click="$</a:t>
            </a:r>
            <a:r>
              <a:rPr lang="en-US" sz="2400" dirty="0" err="1"/>
              <a:t>refs.cros.click</a:t>
            </a:r>
            <a:r>
              <a:rPr lang="en-US" sz="2400" dirty="0"/>
              <a:t>()"&gt;&lt;router-link to="/</a:t>
            </a:r>
            <a:r>
              <a:rPr lang="en-US" sz="2400" dirty="0" err="1"/>
              <a:t>gallerybags</a:t>
            </a:r>
            <a:r>
              <a:rPr lang="en-US" sz="2400" dirty="0"/>
              <a:t>"&gt;</a:t>
            </a:r>
            <a:r>
              <a:rPr lang="en-US" sz="2400" dirty="0" err="1"/>
              <a:t>Галерея</a:t>
            </a:r>
            <a:r>
              <a:rPr lang="en-US" sz="2400" dirty="0"/>
              <a:t>&lt;/router-link&gt;&lt;/li&gt;</a:t>
            </a:r>
          </a:p>
          <a:p>
            <a:r>
              <a:rPr lang="en-US" sz="2400" dirty="0"/>
              <a:t>      &lt;li @click="$</a:t>
            </a:r>
            <a:r>
              <a:rPr lang="en-US" sz="2400" dirty="0" err="1"/>
              <a:t>refs.cros.click</a:t>
            </a:r>
            <a:r>
              <a:rPr lang="en-US" sz="2400" dirty="0"/>
              <a:t>()"&gt;&lt;a style="color: #d89c1bb6;"&gt;Beta&lt;/a&gt;&lt;/li&gt;       </a:t>
            </a:r>
          </a:p>
          <a:p>
            <a:r>
              <a:rPr lang="en-US" sz="2400" dirty="0"/>
              <a:t>    </a:t>
            </a:r>
            <a:r>
              <a:rPr lang="ru-RU" sz="2400" dirty="0"/>
              <a:t>&lt;/</a:t>
            </a:r>
            <a:r>
              <a:rPr lang="en-US" sz="2400" dirty="0" err="1"/>
              <a:t>ul</a:t>
            </a:r>
            <a:r>
              <a:rPr lang="ru-RU" sz="2400" dirty="0"/>
              <a:t>&gt;</a:t>
            </a:r>
            <a:endParaRPr lang="en-US" sz="2400" dirty="0"/>
          </a:p>
          <a:p>
            <a:r>
              <a:rPr lang="ru-RU" sz="2400" dirty="0"/>
              <a:t>  &lt;/</a:t>
            </a:r>
            <a:r>
              <a:rPr lang="en-US" sz="2400" dirty="0"/>
              <a:t>div</a:t>
            </a:r>
            <a:r>
              <a:rPr lang="ru-RU" sz="2400" dirty="0"/>
              <a:t>&gt;</a:t>
            </a:r>
            <a:endParaRPr lang="en-US" sz="2400" dirty="0"/>
          </a:p>
          <a:p>
            <a:r>
              <a:rPr lang="ru-RU" sz="2400" dirty="0"/>
              <a:t>&lt;/</a:t>
            </a:r>
            <a:r>
              <a:rPr lang="en-US" sz="2400" dirty="0" err="1"/>
              <a:t>nav</a:t>
            </a:r>
            <a:r>
              <a:rPr lang="ru-RU" sz="2400" dirty="0"/>
              <a:t>&gt;</a:t>
            </a:r>
            <a:endParaRPr lang="en-US" sz="2400" dirty="0"/>
          </a:p>
          <a:p>
            <a:r>
              <a:rPr lang="ru-RU" sz="2400" dirty="0"/>
              <a:t>&lt;/</a:t>
            </a:r>
            <a:r>
              <a:rPr lang="en-US" sz="2400" dirty="0"/>
              <a:t>template</a:t>
            </a:r>
            <a:r>
              <a:rPr lang="ru-RU" sz="2400" dirty="0" smtClean="0"/>
              <a:t>&gt;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47053" y="3443701"/>
            <a:ext cx="589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Этот компонент отвечает за навигационную часть сайта, с помощью него происходят переходы между страницами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0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ctrTitle"/>
          </p:nvPr>
        </p:nvSpPr>
        <p:spPr>
          <a:xfrm>
            <a:off x="2286001" y="134880"/>
            <a:ext cx="6606074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2500" dirty="0"/>
              <a:t>Разметка главной страницы сайта</a:t>
            </a:r>
            <a:endParaRPr sz="2500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3013788" y="597159"/>
            <a:ext cx="6036905" cy="232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r>
              <a:rPr lang="en-US" sz="2400" dirty="0"/>
              <a:t>&lt;template&gt;</a:t>
            </a:r>
          </a:p>
          <a:p>
            <a:r>
              <a:rPr lang="en-US" sz="2400" dirty="0"/>
              <a:t>  &lt;div&gt;</a:t>
            </a:r>
          </a:p>
          <a:p>
            <a:r>
              <a:rPr lang="en-US" sz="2400" dirty="0"/>
              <a:t>    &lt;my-header </a:t>
            </a:r>
            <a:r>
              <a:rPr lang="en-US" sz="2400" dirty="0" err="1"/>
              <a:t>colorWavseTop</a:t>
            </a:r>
            <a:r>
              <a:rPr lang="en-US" sz="2400" dirty="0"/>
              <a:t>="#27273c" </a:t>
            </a:r>
            <a:r>
              <a:rPr lang="en-US" sz="2400" dirty="0" err="1"/>
              <a:t>colorWavseBottom</a:t>
            </a:r>
            <a:r>
              <a:rPr lang="en-US" sz="2400" dirty="0"/>
              <a:t>="#86377b" /&gt;</a:t>
            </a:r>
          </a:p>
          <a:p>
            <a:r>
              <a:rPr lang="en-US" sz="2400" dirty="0"/>
              <a:t>    &lt;my-main /&gt;</a:t>
            </a:r>
          </a:p>
          <a:p>
            <a:r>
              <a:rPr lang="en-US" sz="2400" dirty="0"/>
              <a:t>    &lt;my-footer/&gt;</a:t>
            </a:r>
          </a:p>
          <a:p>
            <a:r>
              <a:rPr lang="en-US" sz="2400" dirty="0"/>
              <a:t>   &lt;basket-modal/&gt; </a:t>
            </a:r>
          </a:p>
          <a:p>
            <a:r>
              <a:rPr lang="en-US" sz="2400" dirty="0"/>
              <a:t>  &lt;/div&gt;</a:t>
            </a:r>
          </a:p>
          <a:p>
            <a:r>
              <a:rPr lang="en-US" sz="2400" dirty="0"/>
              <a:t>&lt;/template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780522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Разметка состоит из четырёх компонентов: 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 err="1" smtClean="0">
                <a:solidFill>
                  <a:schemeClr val="bg1"/>
                </a:solidFill>
              </a:rPr>
              <a:t>header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(&lt;</a:t>
            </a:r>
            <a:r>
              <a:rPr lang="ru-RU" dirty="0" err="1">
                <a:solidFill>
                  <a:schemeClr val="bg1"/>
                </a:solidFill>
              </a:rPr>
              <a:t>my-header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/&gt;) - </a:t>
            </a:r>
            <a:r>
              <a:rPr lang="ru-RU" dirty="0">
                <a:solidFill>
                  <a:schemeClr val="bg1"/>
                </a:solidFill>
              </a:rPr>
              <a:t>это верхняя часть сайта (шапка), в которой присутствует заголовок и анимированные элементы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&lt;</a:t>
            </a:r>
            <a:r>
              <a:rPr lang="ru-RU" dirty="0" err="1">
                <a:solidFill>
                  <a:schemeClr val="bg1"/>
                </a:solidFill>
              </a:rPr>
              <a:t>my-main</a:t>
            </a:r>
            <a:r>
              <a:rPr lang="ru-RU" dirty="0">
                <a:solidFill>
                  <a:schemeClr val="bg1"/>
                </a:solidFill>
              </a:rPr>
              <a:t> /&gt;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это главная часть сайта, в которой помещается основной контент </a:t>
            </a:r>
            <a:r>
              <a:rPr lang="ru-RU" dirty="0" smtClean="0">
                <a:solidFill>
                  <a:schemeClr val="bg1"/>
                </a:solidFill>
              </a:rPr>
              <a:t>сайта 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&lt;</a:t>
            </a:r>
            <a:r>
              <a:rPr lang="ru-RU" dirty="0" err="1">
                <a:solidFill>
                  <a:schemeClr val="bg1"/>
                </a:solidFill>
              </a:rPr>
              <a:t>my-footer</a:t>
            </a:r>
            <a:r>
              <a:rPr lang="ru-RU" dirty="0">
                <a:solidFill>
                  <a:schemeClr val="bg1"/>
                </a:solidFill>
              </a:rPr>
              <a:t>/&gt; - это подвал сайта, в котором принято помещать политику конфиденциальности и ссылки на социальные </a:t>
            </a:r>
            <a:r>
              <a:rPr lang="ru-RU" dirty="0" smtClean="0">
                <a:solidFill>
                  <a:schemeClr val="bg1"/>
                </a:solidFill>
              </a:rPr>
              <a:t>сети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&lt;</a:t>
            </a:r>
            <a:r>
              <a:rPr lang="ru-RU" dirty="0" err="1">
                <a:solidFill>
                  <a:schemeClr val="bg1"/>
                </a:solidFill>
              </a:rPr>
              <a:t>basket-modal</a:t>
            </a:r>
            <a:r>
              <a:rPr lang="ru-RU" dirty="0">
                <a:solidFill>
                  <a:schemeClr val="bg1"/>
                </a:solidFill>
              </a:rPr>
              <a:t>/&gt; - это корзина сайта, которая содержит в себе добавленные товары. В процессе разработки было принято решение вынести этот компонент на верхний уровень для того, чтобы корзина была видна на всех страницах сайта.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6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035698" y="197807"/>
            <a:ext cx="3474392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dirty="0"/>
              <a:t>Карточка с товаром - компонент &lt;</a:t>
            </a:r>
            <a:r>
              <a:rPr lang="en-US" dirty="0"/>
              <a:t>card</a:t>
            </a:r>
            <a:r>
              <a:rPr lang="ru-RU" dirty="0"/>
              <a:t> /&gt;</a:t>
            </a:r>
            <a:endParaRPr dirty="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678" y="1482016"/>
            <a:ext cx="2122756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090" y="0"/>
            <a:ext cx="47194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" y="12750"/>
            <a:ext cx="9069354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" sz="2000" dirty="0" smtClean="0"/>
              <a:t>Отображение карточек товаров с использованием компонента </a:t>
            </a:r>
            <a:r>
              <a:rPr lang="ru-RU" sz="2000" dirty="0"/>
              <a:t>&lt;</a:t>
            </a:r>
            <a:r>
              <a:rPr lang="en-US" sz="2000" dirty="0"/>
              <a:t>card</a:t>
            </a:r>
            <a:r>
              <a:rPr lang="ru-RU" sz="2000" dirty="0"/>
              <a:t> /&gt;</a:t>
            </a:r>
            <a:endParaRPr sz="2000" dirty="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100" y="614725"/>
            <a:ext cx="4486977" cy="4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850" y="1319650"/>
            <a:ext cx="3221500" cy="265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" y="12750"/>
            <a:ext cx="9069354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sz="2000" dirty="0"/>
              <a:t>Отображение фотографий выбранного товара - компонент &lt;</a:t>
            </a:r>
            <a:r>
              <a:rPr lang="ru-RU" sz="2000" dirty="0" err="1"/>
              <a:t>slider</a:t>
            </a:r>
            <a:r>
              <a:rPr lang="ru-RU" sz="2000" dirty="0"/>
              <a:t> /&gt;</a:t>
            </a:r>
            <a:endParaRPr sz="2000" dirty="0"/>
          </a:p>
        </p:txBody>
      </p:sp>
      <p:pic>
        <p:nvPicPr>
          <p:cNvPr id="5" name="officeArt objec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09" y="557214"/>
            <a:ext cx="4347547" cy="323101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411756" y="466531"/>
            <a:ext cx="37322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&lt;</a:t>
            </a:r>
            <a:r>
              <a:rPr lang="en-US" sz="700" dirty="0">
                <a:solidFill>
                  <a:schemeClr val="bg1"/>
                </a:solidFill>
              </a:rPr>
              <a:t>template&gt;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&lt;div class="slider"&gt;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&lt;a @click="$</a:t>
            </a:r>
            <a:r>
              <a:rPr lang="en-US" sz="700" dirty="0" err="1">
                <a:solidFill>
                  <a:schemeClr val="bg1"/>
                </a:solidFill>
              </a:rPr>
              <a:t>router.go</a:t>
            </a:r>
            <a:r>
              <a:rPr lang="en-US" sz="700" dirty="0">
                <a:solidFill>
                  <a:schemeClr val="bg1"/>
                </a:solidFill>
              </a:rPr>
              <a:t>(-1)" class="logo hover-target"&gt;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&lt;</a:t>
            </a:r>
            <a:r>
              <a:rPr lang="en-US" sz="700" dirty="0" err="1">
                <a:solidFill>
                  <a:schemeClr val="bg1"/>
                </a:solidFill>
              </a:rPr>
              <a:t>img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  <a:r>
              <a:rPr lang="en-US" sz="700" dirty="0" err="1">
                <a:solidFill>
                  <a:schemeClr val="bg1"/>
                </a:solidFill>
              </a:rPr>
              <a:t>src</a:t>
            </a:r>
            <a:r>
              <a:rPr lang="en-US" sz="700" dirty="0">
                <a:solidFill>
                  <a:schemeClr val="bg1"/>
                </a:solidFill>
              </a:rPr>
              <a:t>="/</a:t>
            </a:r>
            <a:r>
              <a:rPr lang="en-US" sz="700" dirty="0" err="1">
                <a:solidFill>
                  <a:schemeClr val="bg1"/>
                </a:solidFill>
              </a:rPr>
              <a:t>img</a:t>
            </a:r>
            <a:r>
              <a:rPr lang="en-US" sz="700" dirty="0">
                <a:solidFill>
                  <a:schemeClr val="bg1"/>
                </a:solidFill>
              </a:rPr>
              <a:t>/close.png" alt="go to home"&gt;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&lt;/a&gt;  </a:t>
            </a:r>
          </a:p>
          <a:p>
            <a:r>
              <a:rPr lang="en-US" sz="700" dirty="0">
                <a:solidFill>
                  <a:schemeClr val="bg1"/>
                </a:solidFill>
              </a:rPr>
              <a:t>  &lt;div class="section full-height over-hide px-4 px-sm-0"&gt;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&lt;div class="container"&gt;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&lt;div class="row full-height justify-content-center"&gt;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&lt;div class="col-lg-10 col-xl-8 align-self-center padding-</a:t>
            </a:r>
            <a:r>
              <a:rPr lang="en-US" sz="700" dirty="0" err="1">
                <a:solidFill>
                  <a:schemeClr val="bg1"/>
                </a:solidFill>
              </a:rPr>
              <a:t>tb</a:t>
            </a:r>
            <a:r>
              <a:rPr lang="en-US" sz="700" dirty="0">
                <a:solidFill>
                  <a:schemeClr val="bg1"/>
                </a:solidFill>
              </a:rPr>
              <a:t> text-center"&gt;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&lt;div class="section mx-auto text-center slider-height-padding"&gt;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&lt;template v-for="(item, index) in photos"&gt;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&lt;input :key="labels[index] + index"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 :class="`checkbox ${labels[index]}`"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 type="radio"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 :id="`slide-${index + 1}`"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 name="slider"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 :checked="index == 0"/&gt;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 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&lt;label :key="labels[index]"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 @click="</a:t>
            </a:r>
            <a:r>
              <a:rPr lang="en-US" sz="700" dirty="0" err="1">
                <a:solidFill>
                  <a:schemeClr val="bg1"/>
                </a:solidFill>
              </a:rPr>
              <a:t>openwindow</a:t>
            </a:r>
            <a:r>
              <a:rPr lang="en-US" sz="700" dirty="0">
                <a:solidFill>
                  <a:schemeClr val="bg1"/>
                </a:solidFill>
              </a:rPr>
              <a:t>(item)" 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 :style="{ 'background-image': `</a:t>
            </a:r>
            <a:r>
              <a:rPr lang="en-US" sz="700" dirty="0" err="1">
                <a:solidFill>
                  <a:schemeClr val="bg1"/>
                </a:solidFill>
              </a:rPr>
              <a:t>url</a:t>
            </a:r>
            <a:r>
              <a:rPr lang="en-US" sz="700" dirty="0">
                <a:solidFill>
                  <a:schemeClr val="bg1"/>
                </a:solidFill>
              </a:rPr>
              <a:t>(${item})`}" :for="`slide-${index + 1}`"&gt;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&lt;/label&gt;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&lt;/template&gt;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&lt;</a:t>
            </a:r>
            <a:r>
              <a:rPr lang="en-US" sz="700" dirty="0" err="1">
                <a:solidFill>
                  <a:schemeClr val="bg1"/>
                </a:solidFill>
              </a:rPr>
              <a:t>ul</a:t>
            </a:r>
            <a:r>
              <a:rPr lang="en-US" sz="7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&lt;li v-for="(item, index) in photos"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  :key="item + index"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  @click="</a:t>
            </a:r>
            <a:r>
              <a:rPr lang="en-US" sz="700" dirty="0" err="1">
                <a:solidFill>
                  <a:schemeClr val="bg1"/>
                </a:solidFill>
              </a:rPr>
              <a:t>openwindow</a:t>
            </a:r>
            <a:r>
              <a:rPr lang="en-US" sz="700" dirty="0">
                <a:solidFill>
                  <a:schemeClr val="bg1"/>
                </a:solidFill>
              </a:rPr>
              <a:t>(item)" 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  :style="{ 'background': `</a:t>
            </a:r>
            <a:r>
              <a:rPr lang="en-US" sz="700" dirty="0" err="1">
                <a:solidFill>
                  <a:schemeClr val="bg1"/>
                </a:solidFill>
              </a:rPr>
              <a:t>url</a:t>
            </a:r>
            <a:r>
              <a:rPr lang="en-US" sz="700" dirty="0">
                <a:solidFill>
                  <a:schemeClr val="bg1"/>
                </a:solidFill>
              </a:rPr>
              <a:t>(${item}) center / ${sizes[index]} no-repeat 			      white` }"&gt;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  &lt;span&gt;BEST PRICES&lt;/span&gt;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  &lt;/li&gt;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&lt;/</a:t>
            </a:r>
            <a:r>
              <a:rPr lang="en-US" sz="700" dirty="0" err="1">
                <a:solidFill>
                  <a:schemeClr val="bg1"/>
                </a:solidFill>
              </a:rPr>
              <a:t>ul</a:t>
            </a:r>
            <a:r>
              <a:rPr lang="en-US" sz="700" dirty="0">
                <a:solidFill>
                  <a:schemeClr val="bg1"/>
                </a:solidFill>
              </a:rPr>
              <a:t>&gt;   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&lt;/div&gt;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  &lt;span class="zoom"&gt;zoom double click&lt;/span&gt;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&lt;/div&gt;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    &lt;/div&gt;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  &lt;/div&gt;</a:t>
            </a:r>
          </a:p>
          <a:p>
            <a:r>
              <a:rPr lang="en-US" sz="700" dirty="0">
                <a:solidFill>
                  <a:schemeClr val="bg1"/>
                </a:solidFill>
              </a:rPr>
              <a:t>&lt;/div&gt;</a:t>
            </a:r>
          </a:p>
          <a:p>
            <a:r>
              <a:rPr lang="ru-RU" sz="700" dirty="0">
                <a:solidFill>
                  <a:schemeClr val="bg1"/>
                </a:solidFill>
              </a:rPr>
              <a:t>&lt;/</a:t>
            </a:r>
            <a:r>
              <a:rPr lang="en-US" sz="700" dirty="0">
                <a:solidFill>
                  <a:schemeClr val="bg1"/>
                </a:solidFill>
              </a:rPr>
              <a:t>template</a:t>
            </a:r>
            <a:r>
              <a:rPr lang="ru-RU" sz="700" dirty="0" smtClean="0">
                <a:solidFill>
                  <a:schemeClr val="bg1"/>
                </a:solidFill>
              </a:rPr>
              <a:t>&gt;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937" y="3788230"/>
            <a:ext cx="5290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Исходный код, выполняющий отображение </a:t>
            </a:r>
            <a:r>
              <a:rPr lang="ru-RU" dirty="0" smtClean="0">
                <a:solidFill>
                  <a:schemeClr val="bg1"/>
                </a:solidFill>
              </a:rPr>
              <a:t>изображения </a:t>
            </a:r>
            <a:r>
              <a:rPr lang="ru-RU" dirty="0">
                <a:solidFill>
                  <a:schemeClr val="bg1"/>
                </a:solidFill>
              </a:rPr>
              <a:t>товара: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&lt;template&gt;</a:t>
            </a:r>
          </a:p>
          <a:p>
            <a:r>
              <a:rPr lang="en-US" dirty="0">
                <a:solidFill>
                  <a:schemeClr val="bg1"/>
                </a:solidFill>
              </a:rPr>
              <a:t>  &lt;slider :photos="</a:t>
            </a:r>
            <a:r>
              <a:rPr lang="en-US" dirty="0" err="1">
                <a:solidFill>
                  <a:schemeClr val="bg1"/>
                </a:solidFill>
              </a:rPr>
              <a:t>ProductPhotos</a:t>
            </a:r>
            <a:r>
              <a:rPr lang="en-US" dirty="0">
                <a:solidFill>
                  <a:schemeClr val="bg1"/>
                </a:solidFill>
              </a:rPr>
              <a:t>" :sizes="sizes" v-if="flag"/&gt;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ru-RU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ru-RU" dirty="0">
                <a:solidFill>
                  <a:schemeClr val="bg1"/>
                </a:solidFill>
              </a:rPr>
              <a:t>404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ru-RU" dirty="0">
                <a:solidFill>
                  <a:schemeClr val="bg1"/>
                </a:solidFill>
              </a:rPr>
              <a:t>/&gt;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template</a:t>
            </a:r>
            <a:r>
              <a:rPr lang="ru-RU" dirty="0" smtClean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1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1297500" y="64700"/>
            <a:ext cx="70389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Интеграция с facebook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475" y="770650"/>
            <a:ext cx="3202000" cy="427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224" y="770650"/>
            <a:ext cx="2130876" cy="427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905069" y="0"/>
            <a:ext cx="8136293" cy="75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Интеграция с php </a:t>
            </a:r>
            <a:r>
              <a:rPr lang="ru" dirty="0" smtClean="0"/>
              <a:t>- отправка </a:t>
            </a:r>
            <a:r>
              <a:rPr lang="ru" dirty="0"/>
              <a:t>заказа на </a:t>
            </a:r>
            <a:r>
              <a:rPr lang="ru" dirty="0" smtClean="0"/>
              <a:t>почту, предварительно проводится валидация данных</a:t>
            </a:r>
            <a:endParaRPr dirty="0"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34325"/>
            <a:ext cx="7659675" cy="34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Интернет магазин на </a:t>
            </a:r>
            <a:r>
              <a:rPr lang="ru">
                <a:solidFill>
                  <a:srgbClr val="00C086"/>
                </a:solidFill>
              </a:rPr>
              <a:t>Vue.js</a:t>
            </a:r>
            <a:endParaRPr>
              <a:solidFill>
                <a:srgbClr val="00C086"/>
              </a:solidFill>
            </a:endParaRPr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ВОСТРЕБОВАННЫЙ ФРЕЙМВОРК</a:t>
            </a:r>
            <a:endParaRPr sz="3000" b="1">
              <a:solidFill>
                <a:srgbClr val="00C0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В 2021 ГОДУ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1297500" y="653500"/>
            <a:ext cx="70389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ru" dirty="0"/>
              <a:t>PHP скрипт для </a:t>
            </a:r>
            <a:r>
              <a:rPr lang="ru" dirty="0" smtClean="0"/>
              <a:t>отправки </a:t>
            </a:r>
            <a:r>
              <a:rPr lang="ru" dirty="0"/>
              <a:t>заказа на почту</a:t>
            </a:r>
            <a:endParaRPr dirty="0"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50" y="1462450"/>
            <a:ext cx="8246924" cy="35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4719200" y="2658350"/>
            <a:ext cx="60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1297500" y="326571"/>
            <a:ext cx="7038900" cy="902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Структура сформированного и полученного почтового сообщеня (mail.ru)</a:t>
            </a:r>
            <a:endParaRPr dirty="0"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38" y="1465075"/>
            <a:ext cx="7890514" cy="36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408" y="830425"/>
            <a:ext cx="8257592" cy="4313076"/>
          </a:xfrm>
        </p:spPr>
        <p:txBody>
          <a:bodyPr>
            <a:normAutofit lnSpcReduction="10000"/>
          </a:bodyPr>
          <a:lstStyle/>
          <a:p>
            <a:pPr marL="146050" indent="0">
              <a:spcAft>
                <a:spcPts val="1200"/>
              </a:spcAft>
              <a:buNone/>
            </a:pPr>
            <a:r>
              <a:rPr lang="ru-RU" sz="1600" dirty="0"/>
              <a:t>В ходе выполнения данной работы были получены следующие </a:t>
            </a:r>
            <a:r>
              <a:rPr lang="ru-RU" sz="1600" dirty="0" smtClean="0"/>
              <a:t>результаты</a:t>
            </a:r>
            <a:r>
              <a:rPr lang="ru-RU" sz="1600" dirty="0"/>
              <a:t>: </a:t>
            </a:r>
            <a:endParaRPr lang="en-US" sz="1600" dirty="0"/>
          </a:p>
          <a:p>
            <a:pPr lvl="0" fontAlgn="base"/>
            <a:r>
              <a:rPr lang="ru-RU" sz="1600" dirty="0" smtClean="0"/>
              <a:t>Изучены основные возможности </a:t>
            </a:r>
            <a:r>
              <a:rPr lang="ru-RU" sz="1600" dirty="0" err="1"/>
              <a:t>фреймворка</a:t>
            </a:r>
            <a:r>
              <a:rPr lang="ru-RU" sz="1600" dirty="0"/>
              <a:t> </a:t>
            </a:r>
            <a:r>
              <a:rPr lang="en-US" sz="1600" dirty="0" err="1"/>
              <a:t>Vue</a:t>
            </a:r>
            <a:r>
              <a:rPr lang="ru-RU" sz="1600" dirty="0"/>
              <a:t>.</a:t>
            </a:r>
            <a:r>
              <a:rPr lang="en-US" sz="1600" dirty="0" err="1"/>
              <a:t>js</a:t>
            </a:r>
            <a:r>
              <a:rPr lang="en-US" sz="1600" dirty="0"/>
              <a:t> </a:t>
            </a:r>
            <a:r>
              <a:rPr lang="ru-RU" sz="1600" dirty="0"/>
              <a:t>для реализации базового функционала веб-приложений</a:t>
            </a:r>
            <a:endParaRPr lang="en-US" sz="1600" dirty="0"/>
          </a:p>
          <a:p>
            <a:pPr lvl="0" fontAlgn="base"/>
            <a:r>
              <a:rPr lang="ru-RU" sz="1600" dirty="0" smtClean="0"/>
              <a:t>Разработана структура сайта в соответствии с технологией </a:t>
            </a:r>
            <a:r>
              <a:rPr lang="en-US" sz="1600" dirty="0" smtClean="0"/>
              <a:t>SPA</a:t>
            </a:r>
            <a:r>
              <a:rPr lang="ru-RU" sz="1600" dirty="0" smtClean="0"/>
              <a:t>, что позволяет максимально снизить загрузку сервера при обращении </a:t>
            </a:r>
            <a:r>
              <a:rPr lang="ru-RU" sz="1600" smtClean="0"/>
              <a:t>к сайту</a:t>
            </a:r>
            <a:endParaRPr lang="ru-RU" sz="1600" dirty="0" smtClean="0"/>
          </a:p>
          <a:p>
            <a:pPr lvl="0" fontAlgn="base"/>
            <a:r>
              <a:rPr lang="ru-RU" sz="1600" dirty="0" smtClean="0"/>
              <a:t>Подобраны </a:t>
            </a:r>
            <a:r>
              <a:rPr lang="ru-RU" sz="1600" dirty="0"/>
              <a:t>анимированные компоненты для стилистики сайта</a:t>
            </a:r>
            <a:endParaRPr lang="en-US" sz="1600" dirty="0"/>
          </a:p>
          <a:p>
            <a:pPr lvl="0" fontAlgn="base"/>
            <a:r>
              <a:rPr lang="ru-RU" sz="1600" dirty="0"/>
              <a:t>Разработано веб-приложение интернет магазин по технологии </a:t>
            </a:r>
            <a:r>
              <a:rPr lang="en-US" sz="1600" dirty="0" smtClean="0"/>
              <a:t>SPA</a:t>
            </a:r>
            <a:r>
              <a:rPr lang="ru-RU" sz="1600" dirty="0" smtClean="0"/>
              <a:t> с использованием </a:t>
            </a:r>
            <a:r>
              <a:rPr lang="en-US" sz="1600" dirty="0" smtClean="0"/>
              <a:t>JavaScript-</a:t>
            </a:r>
            <a:r>
              <a:rPr lang="ru-RU" sz="1600" dirty="0" err="1" smtClean="0"/>
              <a:t>фреймворка</a:t>
            </a:r>
            <a:r>
              <a:rPr lang="ru-RU" sz="1600" dirty="0" smtClean="0"/>
              <a:t> </a:t>
            </a:r>
            <a:r>
              <a:rPr lang="en-US" sz="1600" dirty="0" err="1"/>
              <a:t>Vue</a:t>
            </a:r>
            <a:r>
              <a:rPr lang="ru-RU" sz="1600" dirty="0"/>
              <a:t>.</a:t>
            </a:r>
            <a:r>
              <a:rPr lang="en-US" sz="1600" dirty="0" err="1" smtClean="0"/>
              <a:t>js</a:t>
            </a:r>
            <a:r>
              <a:rPr lang="ru-RU" sz="1600" dirty="0" smtClean="0"/>
              <a:t>, полностью функционирующее на стороне клиента после загрузки</a:t>
            </a:r>
            <a:endParaRPr lang="en-US" sz="1600" dirty="0"/>
          </a:p>
          <a:p>
            <a:pPr lvl="0" fontAlgn="base"/>
            <a:r>
              <a:rPr lang="ru-RU" sz="1600" dirty="0" smtClean="0"/>
              <a:t>Разработанное веб-приложение </a:t>
            </a:r>
            <a:r>
              <a:rPr lang="ru-RU" sz="1600" dirty="0"/>
              <a:t>протестировано и опубликовано в Интернет, адрес сайта: </a:t>
            </a:r>
            <a:r>
              <a:rPr lang="en-US" sz="1600" dirty="0">
                <a:hlinkClick r:id="rId2"/>
              </a:rPr>
              <a:t>www</a:t>
            </a:r>
            <a:r>
              <a:rPr lang="ru-RU" sz="1600" dirty="0">
                <a:hlinkClick r:id="rId2"/>
              </a:rPr>
              <a:t>.</a:t>
            </a:r>
            <a:r>
              <a:rPr lang="en-US" sz="1600" dirty="0">
                <a:hlinkClick r:id="rId2"/>
              </a:rPr>
              <a:t>bags</a:t>
            </a:r>
            <a:r>
              <a:rPr lang="ru-RU" sz="1600" dirty="0">
                <a:hlinkClick r:id="rId2"/>
              </a:rPr>
              <a:t>.</a:t>
            </a:r>
            <a:r>
              <a:rPr lang="en-US" sz="1600" dirty="0">
                <a:hlinkClick r:id="rId2"/>
              </a:rPr>
              <a:t>md</a:t>
            </a:r>
            <a:endParaRPr lang="en-US" sz="1600" dirty="0"/>
          </a:p>
          <a:p>
            <a:pPr marL="146050" indent="0">
              <a:spcBef>
                <a:spcPts val="1200"/>
              </a:spcBef>
              <a:buNone/>
            </a:pPr>
            <a:r>
              <a:rPr lang="ru-RU" sz="1600" dirty="0"/>
              <a:t>В заключение можно сделать вывод, что использование </a:t>
            </a:r>
            <a:r>
              <a:rPr lang="ru-RU" sz="1600" dirty="0" err="1"/>
              <a:t>фреймворка</a:t>
            </a:r>
            <a:r>
              <a:rPr lang="ru-RU" sz="1600" dirty="0"/>
              <a:t> </a:t>
            </a:r>
            <a:r>
              <a:rPr lang="en-US" sz="1600" dirty="0" err="1"/>
              <a:t>Vue</a:t>
            </a:r>
            <a:r>
              <a:rPr lang="ru-RU" sz="1600" dirty="0"/>
              <a:t>.</a:t>
            </a:r>
            <a:r>
              <a:rPr lang="en-US" sz="1600" dirty="0" err="1"/>
              <a:t>js</a:t>
            </a:r>
            <a:r>
              <a:rPr lang="ru-RU" sz="1600" dirty="0"/>
              <a:t> значительно упрощает процесс разработки веб-приложений и позволяет существенно сократить время разработки</a:t>
            </a:r>
            <a:r>
              <a:rPr lang="ru-RU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369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ctrTitle"/>
          </p:nvPr>
        </p:nvSpPr>
        <p:spPr>
          <a:xfrm>
            <a:off x="4208106" y="405468"/>
            <a:ext cx="3191069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 dirty="0" smtClean="0"/>
              <a:t>Цел</a:t>
            </a:r>
            <a:r>
              <a:rPr lang="ru-RU" sz="2500" dirty="0" smtClean="0"/>
              <a:t>ь проекта</a:t>
            </a:r>
            <a:endParaRPr sz="2500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3187875" y="1588825"/>
            <a:ext cx="5673300" cy="18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Целью </a:t>
            </a:r>
            <a:r>
              <a:rPr lang="ru" sz="19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данного </a:t>
            </a:r>
            <a:r>
              <a:rPr lang="ru" sz="19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 является </a:t>
            </a:r>
            <a:r>
              <a:rPr lang="ru" sz="19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интернет магазина по технологии single page application с использованием </a:t>
            </a:r>
            <a:r>
              <a:rPr lang="en-US" sz="19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ru" sz="19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ava</a:t>
            </a:r>
            <a:r>
              <a:rPr lang="en-US" sz="19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ru" sz="19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cript </a:t>
            </a:r>
            <a:r>
              <a:rPr lang="ru" sz="19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фреймворка Vue</a:t>
            </a:r>
            <a:endParaRPr sz="19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ctrTitle"/>
          </p:nvPr>
        </p:nvSpPr>
        <p:spPr>
          <a:xfrm>
            <a:off x="2286001" y="134880"/>
            <a:ext cx="6606074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2500" dirty="0" smtClean="0"/>
              <a:t>Технология </a:t>
            </a:r>
            <a:r>
              <a:rPr lang="en-US" sz="2500" dirty="0"/>
              <a:t>Single-page application</a:t>
            </a:r>
            <a:endParaRPr sz="2500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3013788" y="709128"/>
            <a:ext cx="6036905" cy="2108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/>
            <a:r>
              <a:rPr lang="ru-RU" sz="2000" dirty="0"/>
              <a:t>Разработанное в данном дипломном проекте веб-приложение было выполнено  по технологии </a:t>
            </a:r>
            <a:r>
              <a:rPr lang="ru-RU" sz="2000" dirty="0" err="1"/>
              <a:t>Single-page</a:t>
            </a:r>
            <a:r>
              <a:rPr lang="ru-RU" sz="2000" dirty="0"/>
              <a:t> </a:t>
            </a:r>
            <a:r>
              <a:rPr lang="ru-RU" sz="2000" dirty="0" err="1"/>
              <a:t>application</a:t>
            </a:r>
            <a:r>
              <a:rPr lang="ru-RU" sz="2000" dirty="0"/>
              <a:t> (Одностраничное приложение, SPA). </a:t>
            </a:r>
            <a:endParaRPr lang="en-US" sz="2000" dirty="0"/>
          </a:p>
          <a:p>
            <a:pPr marL="0" indent="0">
              <a:spcBef>
                <a:spcPts val="600"/>
              </a:spcBef>
            </a:pPr>
            <a:r>
              <a:rPr lang="ru-RU" sz="2100" dirty="0"/>
              <a:t>Это веб-приложение использует единственный HTML-документ как оболочку для всех веб-страниц и организует взаимодействие с пользователем через динамически подгружаемые HTML, CSS, </a:t>
            </a:r>
            <a:r>
              <a:rPr lang="ru-RU" sz="2100" dirty="0" err="1"/>
              <a:t>JavaScript</a:t>
            </a:r>
            <a:r>
              <a:rPr lang="ru-RU" sz="2100" dirty="0"/>
              <a:t>, обычно посредством AJAX</a:t>
            </a:r>
            <a:r>
              <a:rPr lang="ru-RU" sz="2100" dirty="0" smtClean="0"/>
              <a:t>.</a:t>
            </a:r>
            <a:endParaRPr 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36516"/>
            <a:ext cx="9004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Основные преимущества </a:t>
            </a:r>
            <a:r>
              <a:rPr lang="ru-RU" dirty="0">
                <a:solidFill>
                  <a:schemeClr val="bg1"/>
                </a:solidFill>
              </a:rPr>
              <a:t>данного подхода:</a:t>
            </a:r>
            <a:endParaRPr lang="en-US" dirty="0">
              <a:solidFill>
                <a:schemeClr val="bg1"/>
              </a:solidFill>
            </a:endParaRPr>
          </a:p>
          <a:p>
            <a:pPr lvl="0" fontAlgn="base"/>
            <a:r>
              <a:rPr lang="ru-RU" b="1" dirty="0">
                <a:solidFill>
                  <a:schemeClr val="bg1"/>
                </a:solidFill>
              </a:rPr>
              <a:t>Производительность</a:t>
            </a:r>
            <a:r>
              <a:rPr lang="ru-RU" dirty="0">
                <a:solidFill>
                  <a:schemeClr val="bg1"/>
                </a:solidFill>
              </a:rPr>
              <a:t>. Так как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обновляет всю страницу, а только нужную часть, это существенно повышает скорость работы.</a:t>
            </a:r>
            <a:endParaRPr lang="en-US" dirty="0">
              <a:solidFill>
                <a:schemeClr val="bg1"/>
              </a:solidFill>
            </a:endParaRPr>
          </a:p>
          <a:p>
            <a:pPr lvl="0" fontAlgn="base"/>
            <a:r>
              <a:rPr lang="ru-RU" b="1" dirty="0">
                <a:solidFill>
                  <a:schemeClr val="bg1"/>
                </a:solidFill>
              </a:rPr>
              <a:t>Высокая скорость разработки</a:t>
            </a:r>
            <a:r>
              <a:rPr lang="ru-RU" dirty="0">
                <a:solidFill>
                  <a:schemeClr val="bg1"/>
                </a:solidFill>
              </a:rPr>
              <a:t>. Готовые библиотеки и </a:t>
            </a:r>
            <a:r>
              <a:rPr lang="ru-RU" dirty="0" err="1">
                <a:solidFill>
                  <a:schemeClr val="bg1"/>
                </a:solidFill>
              </a:rPr>
              <a:t>фреймворки</a:t>
            </a:r>
            <a:r>
              <a:rPr lang="ru-RU" dirty="0">
                <a:solidFill>
                  <a:schemeClr val="bg1"/>
                </a:solidFill>
              </a:rPr>
              <a:t> дают мощные инструменты для разработки веб приложений. </a:t>
            </a:r>
            <a:endParaRPr lang="en-US" dirty="0">
              <a:solidFill>
                <a:schemeClr val="bg1"/>
              </a:solidFill>
            </a:endParaRPr>
          </a:p>
          <a:p>
            <a:pPr lvl="0" fontAlgn="base"/>
            <a:r>
              <a:rPr lang="ru-RU" b="1" dirty="0">
                <a:solidFill>
                  <a:schemeClr val="bg1"/>
                </a:solidFill>
              </a:rPr>
              <a:t>Существенно (в разы) сокращает так называемые “хождения по кругу”, то есть загрузку одного и того же контента снова и снова</a:t>
            </a:r>
            <a:r>
              <a:rPr lang="ru-RU" dirty="0">
                <a:solidFill>
                  <a:schemeClr val="bg1"/>
                </a:solidFill>
              </a:rPr>
              <a:t>. Если сайт использует шаблон, то вместе с основным содержанием какой-либо страницы посетитель сайта обязательно загружает разметку шаблона.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5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ctrTitle"/>
          </p:nvPr>
        </p:nvSpPr>
        <p:spPr>
          <a:xfrm>
            <a:off x="3191475" y="132775"/>
            <a:ext cx="43092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4029975" y="18763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50" b="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 b="1">
              <a:highlight>
                <a:schemeClr val="dk1"/>
              </a:highlight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475" y="1702125"/>
            <a:ext cx="735949" cy="73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475" y="2713950"/>
            <a:ext cx="735949" cy="63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825" y="2522425"/>
            <a:ext cx="1020900" cy="10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3927425" y="2586475"/>
            <a:ext cx="434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4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5487175" y="2820800"/>
            <a:ext cx="1374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Vue CLI</a:t>
            </a:r>
            <a:endParaRPr sz="22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ПОЧЕМУ ИМЕННО </a:t>
            </a:r>
            <a:r>
              <a:rPr lang="ru" sz="30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VUE.JS</a:t>
            </a:r>
            <a:r>
              <a:rPr lang="ru" sz="3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Существует 3 основных инструмента для упрощения работы frontend-разработчика:</a:t>
            </a: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Angular, React и </a:t>
            </a:r>
            <a:r>
              <a:rPr lang="ru" sz="15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Vue</a:t>
            </a:r>
            <a:endParaRPr sz="1500" b="1">
              <a:solidFill>
                <a:srgbClr val="00C0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25" y="3026188"/>
            <a:ext cx="27527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526850" y="1541600"/>
            <a:ext cx="4045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Vue</a:t>
            </a: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 это JS фреймворк для создания реактивных пользовательских интерфейсов.</a:t>
            </a: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Он отличается от других фреймворков своей </a:t>
            </a:r>
            <a:r>
              <a:rPr lang="ru" sz="15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простотой и эффективностью</a:t>
            </a: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Об этом говорит наибольшее количество звезд на github.com относительно Angular и React. Это как </a:t>
            </a:r>
            <a:r>
              <a:rPr lang="ru" sz="15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приз зрительских симпатий</a:t>
            </a: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среди разработчиков</a:t>
            </a: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350" y="1541600"/>
            <a:ext cx="4267149" cy="269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Evan You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1297500" y="952650"/>
            <a:ext cx="7526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Создатель технологии — Эван Ю — работал в Google и хорошо понимал, что из себя представляет Angular. В итоге, при разработке </a:t>
            </a:r>
            <a:r>
              <a:rPr lang="ru" sz="15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Vue.js</a:t>
            </a: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он соединил </a:t>
            </a:r>
            <a:r>
              <a:rPr lang="ru" sz="15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все лучшее</a:t>
            </a: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что было в React и Angular.</a:t>
            </a: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Vue.js</a:t>
            </a: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совмещает в себе лучшие разработки 2-х конкурентов и не уступает им в производительности.</a:t>
            </a: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Но еще является </a:t>
            </a:r>
            <a:r>
              <a:rPr lang="ru" sz="15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самым простым инструментом</a:t>
            </a: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чтобы начать свой путь в мире фронта:</a:t>
            </a: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297500" y="3645450"/>
            <a:ext cx="642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В нем мы пишем самое маленькое количество кода для того, чтобы добиться результата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3-Я</a:t>
            </a:r>
            <a:r>
              <a:rPr lang="ru" sz="3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ВЕРСИЯ </a:t>
            </a:r>
            <a:r>
              <a:rPr lang="ru" sz="30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VUE.JS</a:t>
            </a:r>
            <a:r>
              <a:rPr lang="ru" sz="3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297500" y="13510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Последние 2 года создатель переписывает </a:t>
            </a:r>
            <a:r>
              <a:rPr lang="ru" sz="15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Vue.js</a:t>
            </a: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на 3-ю версию для того, чтобы он соответствовал </a:t>
            </a:r>
            <a:r>
              <a:rPr lang="ru" sz="15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самым последним стандартам</a:t>
            </a: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на рынке Frontend.</a:t>
            </a: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Над новой версией работает большая команда разработчиков, чтобы учесть все прошлые ошибки и поддерживать современные тенденции: реактивность, прокси, typescript.</a:t>
            </a: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В итоге </a:t>
            </a:r>
            <a:r>
              <a:rPr lang="ru" sz="1500" b="1">
                <a:solidFill>
                  <a:srgbClr val="00C086"/>
                </a:solidFill>
                <a:latin typeface="Courier New"/>
                <a:ea typeface="Courier New"/>
                <a:cs typeface="Courier New"/>
                <a:sym typeface="Courier New"/>
              </a:rPr>
              <a:t>3-ю версию Vue.js</a:t>
            </a:r>
            <a:r>
              <a:rPr lang="ru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можно будет использовать для создания практически любых приложений.</a:t>
            </a:r>
            <a:endParaRPr sz="15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1452</Words>
  <Application>Microsoft Office PowerPoint</Application>
  <PresentationFormat>On-screen Show (16:9)</PresentationFormat>
  <Paragraphs>162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Montserrat</vt:lpstr>
      <vt:lpstr>Lato</vt:lpstr>
      <vt:lpstr>Arial</vt:lpstr>
      <vt:lpstr>Courier New</vt:lpstr>
      <vt:lpstr>Focus</vt:lpstr>
      <vt:lpstr> STEP IT Academy Moldova Specialitatea: Elaborare software</vt:lpstr>
      <vt:lpstr>Интернет магазин на Vue.js</vt:lpstr>
      <vt:lpstr>Цель проекта</vt:lpstr>
      <vt:lpstr>Технология Single-page application</vt:lpstr>
      <vt:lpstr>Инструменты</vt:lpstr>
      <vt:lpstr>ПОЧЕМУ ИМЕННО VUE.JS?</vt:lpstr>
      <vt:lpstr>GitHub</vt:lpstr>
      <vt:lpstr>Evan You</vt:lpstr>
      <vt:lpstr>3-Я ВЕРСИЯ VUE.JS?</vt:lpstr>
      <vt:lpstr>PowerPoint Presentation</vt:lpstr>
      <vt:lpstr>BAGS.MD</vt:lpstr>
      <vt:lpstr>Технология Single-page application</vt:lpstr>
      <vt:lpstr>Навигация по сайту - компонент &lt;Burger /&gt;</vt:lpstr>
      <vt:lpstr>Разметка главной страницы сайта</vt:lpstr>
      <vt:lpstr>Карточка с товаром - компонент &lt;card /&gt;</vt:lpstr>
      <vt:lpstr>Отображение карточек товаров с использованием компонента &lt;card /&gt;</vt:lpstr>
      <vt:lpstr>Отображение фотографий выбранного товара - компонент &lt;slider /&gt;</vt:lpstr>
      <vt:lpstr>Интеграция с facebook</vt:lpstr>
      <vt:lpstr>Интеграция с php - отправка заказа на почту, предварительно проводится валидация данных</vt:lpstr>
      <vt:lpstr>PHP скрипт для отправки заказа на почту</vt:lpstr>
      <vt:lpstr>Структура сформированного и полученного почтового сообщеня (mail.ru)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IT Academy Moldova Specialitatea: Elaborare software</dc:title>
  <dc:creator>Tanea19</dc:creator>
  <cp:lastModifiedBy>Tanea19</cp:lastModifiedBy>
  <cp:revision>9</cp:revision>
  <dcterms:modified xsi:type="dcterms:W3CDTF">2021-10-02T01:10:37Z</dcterms:modified>
</cp:coreProperties>
</file>