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8"/>
  </p:notesMasterIdLst>
  <p:sldIdLst>
    <p:sldId id="257" r:id="rId2"/>
    <p:sldId id="350" r:id="rId3"/>
    <p:sldId id="493" r:id="rId4"/>
    <p:sldId id="380" r:id="rId5"/>
    <p:sldId id="496" r:id="rId6"/>
    <p:sldId id="501" r:id="rId7"/>
    <p:sldId id="497" r:id="rId8"/>
    <p:sldId id="500" r:id="rId9"/>
    <p:sldId id="499" r:id="rId10"/>
    <p:sldId id="378" r:id="rId11"/>
    <p:sldId id="381" r:id="rId12"/>
    <p:sldId id="498" r:id="rId13"/>
    <p:sldId id="376" r:id="rId14"/>
    <p:sldId id="494" r:id="rId15"/>
    <p:sldId id="382" r:id="rId16"/>
    <p:sldId id="3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3204C-0CE9-4801-A3A3-860D1E2C58F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3F678-8E61-474B-8220-779A4C21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14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BF8408-9EBE-4C9D-B833-9306E2CD9B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20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A07A2-1E1F-488B-A6D6-00BB6D25C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B183C6-EDE2-4937-87F0-4A27456D3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5BEB4-CA34-484B-912C-EBFD8C81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A991-4D74-42DE-942F-99410B398B74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136B6-6D64-4C48-BBD4-A5A17833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6E5DA-B9BC-437C-8373-240B3E38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E008-219F-4C9F-8838-82C1C85047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77AF2C3F-FC56-4792-A9FC-6625D25819D0}"/>
              </a:ext>
            </a:extLst>
          </p:cNvPr>
          <p:cNvSpPr/>
          <p:nvPr userDrawn="1"/>
        </p:nvSpPr>
        <p:spPr>
          <a:xfrm>
            <a:off x="0" y="1770063"/>
            <a:ext cx="4427538" cy="5087937"/>
          </a:xfrm>
          <a:prstGeom prst="rtTriangl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36AD72D5-FFBD-4F97-8429-F485D28466E8}"/>
              </a:ext>
            </a:extLst>
          </p:cNvPr>
          <p:cNvSpPr/>
          <p:nvPr userDrawn="1"/>
        </p:nvSpPr>
        <p:spPr>
          <a:xfrm>
            <a:off x="0" y="2474028"/>
            <a:ext cx="3825875" cy="4398962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C6F73963-CC0B-42D8-8909-D0248264AFF4}"/>
              </a:ext>
            </a:extLst>
          </p:cNvPr>
          <p:cNvSpPr/>
          <p:nvPr userDrawn="1"/>
        </p:nvSpPr>
        <p:spPr>
          <a:xfrm rot="5400000" flipV="1">
            <a:off x="7246937" y="-126999"/>
            <a:ext cx="4818063" cy="5072062"/>
          </a:xfrm>
          <a:prstGeom prst="rtTriangl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78332C12-1684-4764-8E43-395EE5F2403E}"/>
              </a:ext>
            </a:extLst>
          </p:cNvPr>
          <p:cNvSpPr/>
          <p:nvPr userDrawn="1"/>
        </p:nvSpPr>
        <p:spPr>
          <a:xfrm rot="5400000" flipV="1">
            <a:off x="7981950" y="-174625"/>
            <a:ext cx="4035425" cy="4384675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F1C70A0-23C8-44AE-9800-8388AF23C1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2700"/>
            <a:ext cx="7606725" cy="27123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CE2485C-5585-4652-818F-5FDA25D09D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91" y="-6785"/>
            <a:ext cx="9698736" cy="27005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0935835-9D5B-4CF0-B2E3-25039A88561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470" y="4170746"/>
            <a:ext cx="7589520" cy="269443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A8DD6EC-6048-42C1-B56E-6BA27B5D8B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553224" y="4172462"/>
            <a:ext cx="9698736" cy="270052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06983EE-0C11-4D80-898B-3A74C859C3B8}"/>
              </a:ext>
            </a:extLst>
          </p:cNvPr>
          <p:cNvSpPr/>
          <p:nvPr userDrawn="1"/>
        </p:nvSpPr>
        <p:spPr>
          <a:xfrm>
            <a:off x="1493475" y="2791099"/>
            <a:ext cx="226470" cy="13827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0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3127C-B731-4461-8F28-3D0DA22B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DC87B2-A38D-4685-A636-C8EE80F1A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69DC8-8675-4E35-A3A1-9EFCECC1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306D-7AB8-452F-8DBD-7F6782BDEA3F}" type="datetime1">
              <a:rPr lang="zh-CN" altLang="en-US" smtClean="0"/>
              <a:pPr/>
              <a:t>2019/3/11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72112-08BC-4645-8A21-E6F30D1D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北京大学信息科学技术学院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79BF0-8D40-47D7-A725-1BB58F22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12B5C9A4-DF40-4C20-BCFD-72076B3132F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E3B384-4156-473A-BD66-C84487B63B0A}"/>
              </a:ext>
            </a:extLst>
          </p:cNvPr>
          <p:cNvSpPr/>
          <p:nvPr userDrawn="1"/>
        </p:nvSpPr>
        <p:spPr>
          <a:xfrm>
            <a:off x="10433050" y="6546850"/>
            <a:ext cx="1758950" cy="3111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8026DE-171F-4E5F-BE28-85ED0C44353A}"/>
              </a:ext>
            </a:extLst>
          </p:cNvPr>
          <p:cNvSpPr/>
          <p:nvPr userDrawn="1"/>
        </p:nvSpPr>
        <p:spPr>
          <a:xfrm>
            <a:off x="-1" y="0"/>
            <a:ext cx="322729" cy="12239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0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DDE351-A0A4-4D19-976A-97CCD06F9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8FD3C0-B3CE-4845-88C5-B2A0FB80E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0CECD-A1FB-4026-B203-50D5F278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FD1-A292-40C0-8218-24F7FEB455E4}" type="datetime1">
              <a:rPr lang="zh-CN" altLang="en-US" smtClean="0"/>
              <a:pPr/>
              <a:t>2019/3/11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DA9C4-1017-4B21-9DAE-42EC5040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北京大学信息科学技术学院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94431-4834-437A-87F6-12C2A675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12B5C9A4-DF40-4C20-BCFD-72076B3132F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42089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0433050" y="6546850"/>
            <a:ext cx="1758950" cy="3111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-1" y="0"/>
            <a:ext cx="322729" cy="12239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728" y="0"/>
            <a:ext cx="11456896" cy="12239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2727" y="1252537"/>
            <a:ext cx="5481724" cy="823912"/>
          </a:xfrm>
        </p:spPr>
        <p:txBody>
          <a:bodyPr anchor="b">
            <a:normAutofit/>
          </a:bodyPr>
          <a:lstStyle>
            <a:lvl1pPr marL="0" indent="0" algn="l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28522" y="1252537"/>
            <a:ext cx="5551102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322728" y="2273815"/>
            <a:ext cx="5494976" cy="3684588"/>
          </a:xfrm>
        </p:spPr>
        <p:txBody>
          <a:bodyPr/>
          <a:lstStyle>
            <a:lvl1pPr>
              <a:lnSpc>
                <a:spcPct val="100000"/>
              </a:lnSpc>
              <a:buClr>
                <a:schemeClr val="accent6"/>
              </a:buClr>
              <a:defRPr/>
            </a:lvl1pPr>
            <a:lvl2pPr>
              <a:lnSpc>
                <a:spcPct val="100000"/>
              </a:lnSpc>
              <a:buClr>
                <a:schemeClr val="accent1"/>
              </a:buClr>
              <a:defRPr/>
            </a:lvl2pPr>
            <a:lvl3pPr>
              <a:lnSpc>
                <a:spcPct val="100000"/>
              </a:lnSpc>
              <a:buClr>
                <a:schemeClr val="accent4"/>
              </a:buClr>
              <a:defRPr/>
            </a:lvl3pPr>
            <a:lvl4pPr>
              <a:lnSpc>
                <a:spcPct val="100000"/>
              </a:lnSpc>
              <a:buClr>
                <a:schemeClr val="accent2"/>
              </a:buClr>
              <a:defRPr/>
            </a:lvl4pPr>
            <a:lvl5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sz="half" idx="14"/>
          </p:nvPr>
        </p:nvSpPr>
        <p:spPr>
          <a:xfrm>
            <a:off x="6228522" y="2273815"/>
            <a:ext cx="5551102" cy="3684588"/>
          </a:xfrm>
        </p:spPr>
        <p:txBody>
          <a:bodyPr/>
          <a:lstStyle>
            <a:lvl1pPr>
              <a:lnSpc>
                <a:spcPct val="100000"/>
              </a:lnSpc>
              <a:buClr>
                <a:schemeClr val="accent6"/>
              </a:buClr>
              <a:defRPr/>
            </a:lvl1pPr>
            <a:lvl2pPr>
              <a:lnSpc>
                <a:spcPct val="100000"/>
              </a:lnSpc>
              <a:buClr>
                <a:schemeClr val="accent1"/>
              </a:buClr>
              <a:defRPr/>
            </a:lvl2pPr>
            <a:lvl3pPr>
              <a:lnSpc>
                <a:spcPct val="100000"/>
              </a:lnSpc>
              <a:buClr>
                <a:schemeClr val="accent4"/>
              </a:buClr>
              <a:defRPr/>
            </a:lvl3pPr>
            <a:lvl4pPr>
              <a:lnSpc>
                <a:spcPct val="100000"/>
              </a:lnSpc>
              <a:buClr>
                <a:schemeClr val="accent2"/>
              </a:buClr>
              <a:defRPr/>
            </a:lvl4pPr>
            <a:lvl5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00499" y="6546850"/>
            <a:ext cx="4114800" cy="30858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zh-CN" altLang="en-US"/>
              <a:t>北京大学信息科学技术学院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3050" y="6546849"/>
            <a:ext cx="1758950" cy="31114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altLang="zh-CN" dirty="0"/>
              <a:t>Page </a:t>
            </a:r>
            <a:fld id="{12B5C9A4-DF40-4C20-BCFD-72076B3132F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>
          <a:xfrm>
            <a:off x="322728" y="6561840"/>
            <a:ext cx="2743200" cy="293594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fld id="{9F377EF6-75DE-41F7-A2C5-A5D54534F8AA}" type="datetime1">
              <a:rPr lang="zh-CN" altLang="en-US" smtClean="0"/>
              <a:pPr/>
              <a:t>2019/3/11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8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433050" y="6546850"/>
            <a:ext cx="1758950" cy="3111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00499" y="6546850"/>
            <a:ext cx="4114800" cy="30858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zh-CN" altLang="en-US"/>
              <a:t>北京大学信息科学技术学院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3050" y="6546849"/>
            <a:ext cx="1758950" cy="31114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altLang="zh-CN" dirty="0"/>
              <a:t>Page </a:t>
            </a:r>
            <a:fld id="{12B5C9A4-DF40-4C20-BCFD-72076B3132F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322728" y="6561840"/>
            <a:ext cx="2743200" cy="293594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fld id="{BE619FFC-750C-4ECC-829B-8790177078DD}" type="datetime1">
              <a:rPr lang="zh-CN" altLang="en-US" smtClean="0"/>
              <a:pPr/>
              <a:t>2019/3/11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90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94967-B2A3-4D31-BB4A-541F3B6B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512AB-0281-400D-94B0-6FA98C4BA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32C66-643D-42F5-9F09-9A610FA6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943C-CE70-43F3-9228-8C5D2BD443CC}" type="datetime1">
              <a:rPr lang="zh-CN" altLang="en-US" smtClean="0"/>
              <a:pPr/>
              <a:t>2019/3/11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764D6-0C76-46BC-BDC9-D76E3A03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北京大学信息科学技术学院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6FC60-C380-4274-A8B6-0D38FD00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12B5C9A4-DF40-4C20-BCFD-72076B3132F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694067-0B4C-4EA4-A736-146E92E6B9F1}"/>
              </a:ext>
            </a:extLst>
          </p:cNvPr>
          <p:cNvSpPr/>
          <p:nvPr userDrawn="1"/>
        </p:nvSpPr>
        <p:spPr>
          <a:xfrm>
            <a:off x="-1" y="0"/>
            <a:ext cx="322729" cy="12239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5E91EA-980D-49EB-8E28-386D57BEDAA5}"/>
              </a:ext>
            </a:extLst>
          </p:cNvPr>
          <p:cNvSpPr/>
          <p:nvPr userDrawn="1"/>
        </p:nvSpPr>
        <p:spPr>
          <a:xfrm>
            <a:off x="10433050" y="6546850"/>
            <a:ext cx="1758950" cy="3111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72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FB57B-6E82-40F4-AFBC-E1FE851A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9477A-92C9-44B0-A831-9AFC2B54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3B650-E703-4BC8-80D4-E07749E7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0C64-E303-4C80-AA4C-434159AB3B1C}" type="datetime1">
              <a:rPr lang="zh-CN" altLang="en-US" smtClean="0"/>
              <a:pPr/>
              <a:t>2019/3/11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5F46D-CBC6-4E6D-B999-5E72411F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北京大学信息科学技术学院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AE322-F7DE-44D8-9DD0-FCD1F3FC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12B5C9A4-DF40-4C20-BCFD-72076B3132F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A24D64-C7A1-4FC6-9BBD-F238776EDFC1}"/>
              </a:ext>
            </a:extLst>
          </p:cNvPr>
          <p:cNvSpPr/>
          <p:nvPr userDrawn="1"/>
        </p:nvSpPr>
        <p:spPr>
          <a:xfrm>
            <a:off x="10433050" y="6546850"/>
            <a:ext cx="1758950" cy="3111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81A222-528B-40C4-AE34-28EB23014205}"/>
              </a:ext>
            </a:extLst>
          </p:cNvPr>
          <p:cNvSpPr/>
          <p:nvPr userDrawn="1"/>
        </p:nvSpPr>
        <p:spPr>
          <a:xfrm>
            <a:off x="-1" y="0"/>
            <a:ext cx="322729" cy="12239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453BB-D1C8-4538-9D5C-3E495939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0C32-F104-4FAE-891E-EE583F3A7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2480A5-A99B-44BC-A987-D5BC12205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C417B5-59DB-4C2E-89CF-FD820D44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C31-1ACC-4DC0-9403-BBD0B6ABBD07}" type="datetime1">
              <a:rPr lang="zh-CN" altLang="en-US" smtClean="0"/>
              <a:pPr/>
              <a:t>2019/3/11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F2A71-E052-4ECE-896E-10BAC1DC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北京大学信息科学技术学院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E34DB-D6F9-4087-93ED-5E9A693E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12B5C9A4-DF40-4C20-BCFD-72076B3132F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F1726E-3184-42AE-BB93-CBA731A21947}"/>
              </a:ext>
            </a:extLst>
          </p:cNvPr>
          <p:cNvSpPr/>
          <p:nvPr userDrawn="1"/>
        </p:nvSpPr>
        <p:spPr>
          <a:xfrm>
            <a:off x="10433050" y="6546850"/>
            <a:ext cx="1758950" cy="3111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DF10F9-32D8-4D38-ADE3-44784A2A650C}"/>
              </a:ext>
            </a:extLst>
          </p:cNvPr>
          <p:cNvSpPr/>
          <p:nvPr userDrawn="1"/>
        </p:nvSpPr>
        <p:spPr>
          <a:xfrm>
            <a:off x="-1" y="0"/>
            <a:ext cx="322729" cy="12239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47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C472D-78FF-4554-B8EE-6DA54BA6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4EAA9A-2EF0-4047-84DB-08590028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EE79A1-2A38-470D-A251-0DE201FB4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8ACFCF-3442-4CDB-80F3-E9B8D3679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123BC2-C759-45EC-AD4F-CC4C11C9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E38EF7-6E58-4180-9973-4B29FBF9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FD1-A292-40C0-8218-24F7FEB455E4}" type="datetime1">
              <a:rPr lang="zh-CN" altLang="en-US" smtClean="0"/>
              <a:pPr/>
              <a:t>2019/3/11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05BC1A-E4B7-45FF-B107-E28848A4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北京大学信息科学技术学院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2E9B05-6583-416D-B8BF-AC1CA09D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12B5C9A4-DF40-4C20-BCFD-72076B3132F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87702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4831B-326D-45D1-8B51-DE35EFD6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9EB398-06E7-4DAF-AF61-93E527D6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20AA-5E2C-4790-9782-FD9D2BDC8F84}" type="datetime1">
              <a:rPr lang="zh-CN" altLang="en-US" smtClean="0"/>
              <a:pPr/>
              <a:t>2019/3/11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958677-105D-468B-81F2-4DA3FE90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北京大学信息科学技术学院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E0E962-FD89-4527-AA68-1F36E627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altLang="zh-CN"/>
              <a:t>Page </a:t>
            </a:r>
            <a:fld id="{12B5C9A4-DF40-4C20-BCFD-72076B3132F8}" type="slidenum">
              <a:rPr lang="en-US" altLang="zh-CN" smtClean="0"/>
              <a:pPr algn="ctr"/>
              <a:t>‹#›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C468E5-A585-41DF-A1C3-5CA51DF883AC}"/>
              </a:ext>
            </a:extLst>
          </p:cNvPr>
          <p:cNvSpPr/>
          <p:nvPr userDrawn="1"/>
        </p:nvSpPr>
        <p:spPr>
          <a:xfrm>
            <a:off x="10433050" y="6546850"/>
            <a:ext cx="1758950" cy="3111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CAF24F-D7AC-439E-9D91-50C992E3C3DD}"/>
              </a:ext>
            </a:extLst>
          </p:cNvPr>
          <p:cNvSpPr/>
          <p:nvPr userDrawn="1"/>
        </p:nvSpPr>
        <p:spPr>
          <a:xfrm>
            <a:off x="-1" y="0"/>
            <a:ext cx="322729" cy="12239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1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AA8219-72DD-4881-921D-5E988578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9FFC-750C-4ECC-829B-8790177078DD}" type="datetime1">
              <a:rPr lang="zh-CN" altLang="en-US" smtClean="0"/>
              <a:pPr/>
              <a:t>2019/3/11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82FC2F-0E8B-40AB-9A55-C5B9895C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北京大学信息科学技术学院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8A92FD-520C-4B98-B857-33694531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12B5C9A4-DF40-4C20-BCFD-72076B3132F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0DEA08-89E0-406C-80BD-B61F537D8551}"/>
              </a:ext>
            </a:extLst>
          </p:cNvPr>
          <p:cNvSpPr/>
          <p:nvPr userDrawn="1"/>
        </p:nvSpPr>
        <p:spPr>
          <a:xfrm>
            <a:off x="10433050" y="6546850"/>
            <a:ext cx="1758950" cy="3111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5433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AFAAB-FD65-452D-B117-2ED98D65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84971-CEE6-4651-AD6C-7610FE1BF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925AB-B712-473B-A1AA-C31AA436C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732DF-0060-4307-AA31-AE910AAF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FD1-A292-40C0-8218-24F7FEB455E4}" type="datetime1">
              <a:rPr lang="zh-CN" altLang="en-US" smtClean="0"/>
              <a:pPr/>
              <a:t>2019/3/11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52C68D-DDC4-4636-AA8C-5F3CDF4A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北京大学信息科学技术学院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E174B1-68F6-4EB4-A007-27001248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12B5C9A4-DF40-4C20-BCFD-72076B3132F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06509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CFEC4-A706-47C0-936B-16BF827D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15BFD2-B828-4593-B228-64DF611F6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39F8FB-3545-43A0-9CB5-66984F4D5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EAC83-F4E0-4671-B811-6C7314EB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FD1-A292-40C0-8218-24F7FEB455E4}" type="datetime1">
              <a:rPr lang="zh-CN" altLang="en-US" smtClean="0"/>
              <a:pPr/>
              <a:t>2019/3/11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B69111-F51B-46CC-A0E5-E3C87B6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北京大学信息科学技术学院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BF5323-3A84-45C1-A04B-3D0D4701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12B5C9A4-DF40-4C20-BCFD-72076B3132F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26888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1E498D-6DCA-4637-B758-F0AC991E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16A188-9037-4E6C-A0FC-F174CC784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9A08B-B82F-4013-913F-86FCA357D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7FD1-A292-40C0-8218-24F7FEB455E4}" type="datetime1">
              <a:rPr lang="zh-CN" altLang="en-US" smtClean="0"/>
              <a:pPr/>
              <a:t>2019/3/11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3748D-6D6F-429F-8DFD-FEA8358FC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北京大学信息科学技术学院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1D32F-294F-4463-AF78-145593E97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Page </a:t>
            </a:r>
            <a:fld id="{12B5C9A4-DF40-4C20-BCFD-72076B3132F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45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  <p:sldLayoutId id="2147483667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0PPT素材\北京大学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095" y="200562"/>
            <a:ext cx="1171015" cy="11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D8CF82D2-0D8A-4390-83A4-66D7B4DC9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13" y="2780611"/>
            <a:ext cx="7875936" cy="1160877"/>
          </a:xfrm>
        </p:spPr>
        <p:txBody>
          <a:bodyPr>
            <a:norm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b="1" dirty="0">
                <a:solidFill>
                  <a:srgbClr val="C4261D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线性模型学习</a:t>
            </a:r>
            <a:endParaRPr lang="zh-CN" altLang="en-US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65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64926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北京大学软件与微电子学院</a:t>
            </a:r>
          </a:p>
        </p:txBody>
      </p:sp>
      <p:pic>
        <p:nvPicPr>
          <p:cNvPr id="7" name="Picture 2" descr="F:\0PPT素材\北京大学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095" y="200562"/>
            <a:ext cx="1171015" cy="11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F422FF7-1240-4CCB-B79C-4386FB4E2279}"/>
              </a:ext>
            </a:extLst>
          </p:cNvPr>
          <p:cNvSpPr/>
          <p:nvPr/>
        </p:nvSpPr>
        <p:spPr>
          <a:xfrm>
            <a:off x="497890" y="1361439"/>
            <a:ext cx="6258851" cy="2806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具体的做法是：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）对目标函数求导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）零其导数为</a:t>
            </a:r>
            <a:r>
              <a:rPr lang="en-US" altLang="zh-CN" sz="2400" dirty="0">
                <a:latin typeface="+mn-ea"/>
              </a:rPr>
              <a:t>0</a:t>
            </a:r>
            <a:r>
              <a:rPr lang="zh-CN" altLang="en-US" sz="2400" dirty="0">
                <a:latin typeface="+mn-ea"/>
              </a:rPr>
              <a:t>，求得极值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      如果函数是凸函数，极值点就是最值点。这即是著名方法</a:t>
            </a:r>
            <a:r>
              <a:rPr lang="en-US" altLang="zh-CN" sz="2400" dirty="0">
                <a:latin typeface="+mn-ea"/>
              </a:rPr>
              <a:t>—</a:t>
            </a:r>
            <a:r>
              <a:rPr lang="zh-CN" altLang="en-US" sz="2400" dirty="0">
                <a:latin typeface="+mn-ea"/>
              </a:rPr>
              <a:t>最小二乘的基本思想。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83A0C1-51A8-4EFF-9B4C-1EDD2CF5E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380" y="1581801"/>
            <a:ext cx="4719121" cy="36943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F471DB-BCE9-4BD4-880D-F35A718B3904}"/>
              </a:ext>
            </a:extLst>
          </p:cNvPr>
          <p:cNvSpPr txBox="1"/>
          <p:nvPr/>
        </p:nvSpPr>
        <p:spPr>
          <a:xfrm>
            <a:off x="497890" y="259779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最小二乘法基本思想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998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64926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北京大学软件与微电子学院</a:t>
            </a:r>
          </a:p>
        </p:txBody>
      </p:sp>
      <p:pic>
        <p:nvPicPr>
          <p:cNvPr id="7" name="Picture 2" descr="F:\0PPT素材\北京大学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095" y="200562"/>
            <a:ext cx="1171015" cy="11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11D86E0-4C60-4701-B178-78A6A0127BA7}"/>
                  </a:ext>
                </a:extLst>
              </p:cNvPr>
              <p:cNvSpPr/>
              <p:nvPr/>
            </p:nvSpPr>
            <p:spPr>
              <a:xfrm>
                <a:off x="381288" y="1361439"/>
                <a:ext cx="1083085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求解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和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是使损失函数最小化的过程，在统计中，称为线性回归模型的最小二乘“参数估计”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(parameter estimation)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。我们可以将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) 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分别对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求导，得到：</a:t>
                </a:r>
                <a:endParaRPr lang="zh-CN" altLang="en-US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11D86E0-4C60-4701-B178-78A6A0127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88" y="1361439"/>
                <a:ext cx="10830852" cy="1200329"/>
              </a:xfrm>
              <a:prstGeom prst="rect">
                <a:avLst/>
              </a:prstGeom>
              <a:blipFill>
                <a:blip r:embed="rId4"/>
                <a:stretch>
                  <a:fillRect l="-901" t="-3553" r="-732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CE51460-2242-45CB-A134-08C4A3CDB8D9}"/>
              </a:ext>
            </a:extLst>
          </p:cNvPr>
          <p:cNvSpPr txBox="1"/>
          <p:nvPr/>
        </p:nvSpPr>
        <p:spPr>
          <a:xfrm>
            <a:off x="497890" y="25977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最小二乘法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70C7507-0A42-4049-9E1C-D688B13F6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004" y="3334590"/>
            <a:ext cx="6190834" cy="2591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515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64926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北京大学软件与微电子学院</a:t>
            </a:r>
          </a:p>
        </p:txBody>
      </p:sp>
      <p:pic>
        <p:nvPicPr>
          <p:cNvPr id="7" name="Picture 2" descr="F:\0PPT素材\北京大学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095" y="200562"/>
            <a:ext cx="1171015" cy="11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7716F5F-9747-4470-AD10-4E38A62DCC4D}"/>
              </a:ext>
            </a:extLst>
          </p:cNvPr>
          <p:cNvSpPr/>
          <p:nvPr/>
        </p:nvSpPr>
        <p:spPr>
          <a:xfrm>
            <a:off x="452085" y="4368744"/>
            <a:ext cx="3326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7E4361F-3931-4602-BE2C-94E3DDD15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799" y="2599925"/>
                <a:ext cx="1017054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+mn-ea"/>
                  </a:rPr>
                  <a:t>令上述两式为</a:t>
                </a:r>
                <a:r>
                  <a:rPr kumimoji="0" lang="en-US" altLang="zh-CN" sz="2800" b="0" i="0" u="none" strike="noStrike" cap="none" normalizeH="0" baseline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+mn-ea"/>
                  </a:rPr>
                  <a:t>0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+mn-ea"/>
                  </a:rPr>
                  <a:t>，可得到</a:t>
                </a:r>
                <a14:m>
                  <m:oMath xmlns:m="http://schemas.openxmlformats.org/officeDocument/2006/math">
                    <m:r>
                      <a: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+mn-ea"/>
                  </a:rPr>
                  <a:t>和 </a:t>
                </a:r>
                <a14:m>
                  <m:oMath xmlns:m="http://schemas.openxmlformats.org/officeDocument/2006/math">
                    <m:r>
                      <a: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+mn-ea"/>
                  </a:rPr>
                  <a:t> 最优解的闭式(closed-form)解：</a:t>
                </a:r>
                <a:r>
                  <a: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7E4361F-3931-4602-BE2C-94E3DDD15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799" y="2599925"/>
                <a:ext cx="10170541" cy="523220"/>
              </a:xfrm>
              <a:prstGeom prst="rect">
                <a:avLst/>
              </a:prstGeom>
              <a:blipFill>
                <a:blip r:embed="rId4"/>
                <a:stretch>
                  <a:fillRect l="-1199" t="-11628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w">
            <a:extLst>
              <a:ext uri="{FF2B5EF4-FFF2-40B4-BE49-F238E27FC236}">
                <a16:creationId xmlns:a16="http://schemas.microsoft.com/office/drawing/2014/main" id="{CE6D2737-5765-4E02-8BCF-26C19F08BB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32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3" descr="b">
            <a:extLst>
              <a:ext uri="{FF2B5EF4-FFF2-40B4-BE49-F238E27FC236}">
                <a16:creationId xmlns:a16="http://schemas.microsoft.com/office/drawing/2014/main" id="{267725AE-088F-46D8-A9E2-6C0816787E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178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837CDF-B0E2-4531-B972-83688F4F9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231" y="3136204"/>
            <a:ext cx="4116801" cy="29267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EB6F25-65E7-46DC-B40C-224EA2BD2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231" y="486767"/>
            <a:ext cx="4655196" cy="19496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954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64926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北京大学软件与微电子学院</a:t>
            </a:r>
          </a:p>
        </p:txBody>
      </p:sp>
      <p:pic>
        <p:nvPicPr>
          <p:cNvPr id="7" name="Picture 2" descr="F:\0PPT素材\北京大学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095" y="200562"/>
            <a:ext cx="1171015" cy="11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E423753-5074-45A6-8541-5FF9C5E01435}"/>
              </a:ext>
            </a:extLst>
          </p:cNvPr>
          <p:cNvSpPr/>
          <p:nvPr/>
        </p:nvSpPr>
        <p:spPr>
          <a:xfrm>
            <a:off x="335318" y="148993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/>
              <a:t>梯度下降法求解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4BCD968-7590-41BB-8524-3587E74B17DA}"/>
                  </a:ext>
                </a:extLst>
              </p:cNvPr>
              <p:cNvSpPr/>
              <p:nvPr/>
            </p:nvSpPr>
            <p:spPr>
              <a:xfrm>
                <a:off x="497890" y="971901"/>
                <a:ext cx="10284666" cy="28060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梯度下降法</a:t>
                </a:r>
                <a:r>
                  <a:rPr lang="en-US" altLang="zh-CN" sz="2400" dirty="0"/>
                  <a:t>(gradient descent)</a:t>
                </a:r>
                <a:r>
                  <a:rPr lang="zh-CN" altLang="en-US" sz="2400" dirty="0"/>
                  <a:t>是一种常用的一阶</a:t>
                </a:r>
                <a:r>
                  <a:rPr lang="en-US" altLang="zh-CN" sz="2400" dirty="0"/>
                  <a:t>(first-order)</a:t>
                </a:r>
                <a:r>
                  <a:rPr lang="zh-CN" altLang="en-US" sz="2400" dirty="0"/>
                  <a:t>优化方法，是求解无约束优化问题最简单、最经典的方法之一。我们来考虑一个无约束优化问题</a:t>
                </a:r>
                <a:r>
                  <a:rPr lang="en-US" altLang="zh-CN" sz="2400" dirty="0"/>
                  <a:t>, </a:t>
                </a:r>
                <a:r>
                  <a:rPr lang="zh-CN" altLang="en-US" sz="2400" dirty="0"/>
                  <a:t>其中               连续可微函数，如果我们能够构造一个序列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400" dirty="0"/>
                  <a:t>，并能够满足：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4BCD968-7590-41BB-8524-3587E74B1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90" y="971901"/>
                <a:ext cx="10284666" cy="2806025"/>
              </a:xfrm>
              <a:prstGeom prst="rect">
                <a:avLst/>
              </a:prstGeom>
              <a:blipFill>
                <a:blip r:embed="rId4"/>
                <a:stretch>
                  <a:fillRect l="-948" r="-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A1D8F1E-468A-477B-AB6B-16B162E5C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4657" y="3202554"/>
            <a:ext cx="5008743" cy="9284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73E48C1-702A-4512-AEC2-1923F10C0DE9}"/>
              </a:ext>
            </a:extLst>
          </p:cNvPr>
          <p:cNvSpPr/>
          <p:nvPr/>
        </p:nvSpPr>
        <p:spPr>
          <a:xfrm>
            <a:off x="6216693" y="4339975"/>
            <a:ext cx="50568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A1A1A"/>
                </a:solidFill>
                <a:latin typeface="-apple-system"/>
              </a:rPr>
              <a:t>那么我们就能够不断执行该过程即可收敛到局部极小点，参考←图。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96ACE9-5637-4109-8D05-25553CFAFA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029" y="4030443"/>
            <a:ext cx="4410139" cy="22846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BFD292-78A9-4A02-A6BD-7E39BE3A4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7801" y="2228712"/>
            <a:ext cx="1196856" cy="5203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204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64926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北京大学软件与微电子学院</a:t>
            </a:r>
          </a:p>
        </p:txBody>
      </p:sp>
      <p:pic>
        <p:nvPicPr>
          <p:cNvPr id="7" name="Picture 2" descr="F:\0PPT素材\北京大学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095" y="200562"/>
            <a:ext cx="1171015" cy="11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11D51B-0E55-4EAA-B69B-81381404C4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660"/>
          <a:stretch/>
        </p:blipFill>
        <p:spPr>
          <a:xfrm>
            <a:off x="196780" y="1361439"/>
            <a:ext cx="3792324" cy="51708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8B7D67-631C-4156-BF59-84F093CFA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9617" y="1714774"/>
            <a:ext cx="4091275" cy="30684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81A390-D414-47AD-B2BB-294A9D1C6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1545" y="736689"/>
            <a:ext cx="3792323" cy="557012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55D9C96-6BE6-4A2F-AC05-3110EB2242C2}"/>
              </a:ext>
            </a:extLst>
          </p:cNvPr>
          <p:cNvSpPr/>
          <p:nvPr/>
        </p:nvSpPr>
        <p:spPr>
          <a:xfrm>
            <a:off x="437032" y="136525"/>
            <a:ext cx="3601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来试一下上述的梯度下降法是否真的能够找到函数的极小值点？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62EBF0E-4286-41FA-AD18-A6AC3C365BB8}"/>
                  </a:ext>
                </a:extLst>
              </p:cNvPr>
              <p:cNvSpPr/>
              <p:nvPr/>
            </p:nvSpPr>
            <p:spPr>
              <a:xfrm>
                <a:off x="8047582" y="5143226"/>
                <a:ext cx="39476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0070C0"/>
                    </a:solidFill>
                  </a:rPr>
                  <a:t>经过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30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次迭代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="1" dirty="0">
                    <a:solidFill>
                      <a:srgbClr val="0070C0"/>
                    </a:solidFill>
                  </a:rPr>
                  <a:t> 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从初始点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10.0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逐步逼近最小点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altLang="zh-CN" b="1" dirty="0">
                    <a:solidFill>
                      <a:srgbClr val="0070C0"/>
                    </a:solidFill>
                  </a:rPr>
                  <a:t> 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62EBF0E-4286-41FA-AD18-A6AC3C365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582" y="5143226"/>
                <a:ext cx="3947638" cy="646331"/>
              </a:xfrm>
              <a:prstGeom prst="rect">
                <a:avLst/>
              </a:prstGeom>
              <a:blipFill>
                <a:blip r:embed="rId7"/>
                <a:stretch>
                  <a:fillRect l="-1235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9979526D-C5D7-4744-8BF3-D7CC5DB74907}"/>
              </a:ext>
            </a:extLst>
          </p:cNvPr>
          <p:cNvSpPr/>
          <p:nvPr/>
        </p:nvSpPr>
        <p:spPr>
          <a:xfrm>
            <a:off x="822346" y="4510631"/>
            <a:ext cx="889853" cy="147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186A14-3000-44F3-920A-EF3D61DB9A38}"/>
              </a:ext>
            </a:extLst>
          </p:cNvPr>
          <p:cNvSpPr/>
          <p:nvPr/>
        </p:nvSpPr>
        <p:spPr>
          <a:xfrm>
            <a:off x="4780655" y="5247060"/>
            <a:ext cx="2694105" cy="681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547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64926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北京大学软件与微电子学院</a:t>
            </a:r>
          </a:p>
        </p:txBody>
      </p:sp>
      <p:pic>
        <p:nvPicPr>
          <p:cNvPr id="7" name="Picture 2" descr="F:\0PPT素材\北京大学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095" y="200562"/>
            <a:ext cx="1171015" cy="11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11089E9-0BD9-4638-A5E5-E190316F0162}"/>
              </a:ext>
            </a:extLst>
          </p:cNvPr>
          <p:cNvSpPr/>
          <p:nvPr/>
        </p:nvSpPr>
        <p:spPr>
          <a:xfrm>
            <a:off x="452085" y="1243443"/>
            <a:ext cx="1055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一般地，多元线性回归指的是一个样本有多个特征的线性回归问题。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0" defTabSz="457200">
              <a:defRPr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0" defTabSz="457200"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对于一个有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n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个特征的样本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i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来说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716F5F-9747-4470-AD10-4E38A62DCC4D}"/>
              </a:ext>
            </a:extLst>
          </p:cNvPr>
          <p:cNvSpPr/>
          <p:nvPr/>
        </p:nvSpPr>
        <p:spPr>
          <a:xfrm>
            <a:off x="452085" y="4368744"/>
            <a:ext cx="3326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用一般向量形式写成</a:t>
            </a:r>
            <a:r>
              <a:rPr lang="zh-CN" altLang="en-US" sz="2400" dirty="0">
                <a:latin typeface="+mn-ea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494119B-A23C-4624-AAF5-62AE69117C95}"/>
                  </a:ext>
                </a:extLst>
              </p:cNvPr>
              <p:cNvSpPr/>
              <p:nvPr/>
            </p:nvSpPr>
            <p:spPr>
              <a:xfrm>
                <a:off x="4717321" y="4945440"/>
                <a:ext cx="27573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494119B-A23C-4624-AAF5-62AE69117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321" y="4945440"/>
                <a:ext cx="275735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3AD51521-47D0-4967-807D-677969A99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414" y="3001217"/>
            <a:ext cx="6205729" cy="118816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1C8E8C0-54CC-4E28-9B60-39D094F17C37}"/>
              </a:ext>
            </a:extLst>
          </p:cNvPr>
          <p:cNvSpPr/>
          <p:nvPr/>
        </p:nvSpPr>
        <p:spPr>
          <a:xfrm>
            <a:off x="409927" y="175346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zh-CN" altLang="en-US" sz="4400" dirty="0">
                <a:solidFill>
                  <a:srgbClr val="E7E6E6">
                    <a:lumMod val="25000"/>
                  </a:srgbClr>
                </a:solidFill>
                <a:latin typeface="等线" panose="02010600030101010101" pitchFamily="2" charset="-122"/>
              </a:rPr>
              <a:t>多元线性回归</a:t>
            </a:r>
            <a:endParaRPr lang="en-US" altLang="zh-CN" sz="4400" dirty="0">
              <a:solidFill>
                <a:srgbClr val="E7E6E6">
                  <a:lumMod val="25000"/>
                </a:srgbClr>
              </a:solidFill>
              <a:latin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102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64926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北京大学软件与微电子学院</a:t>
            </a:r>
          </a:p>
        </p:txBody>
      </p:sp>
      <p:pic>
        <p:nvPicPr>
          <p:cNvPr id="7" name="Picture 2" descr="F:\0PPT素材\北京大学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095" y="200562"/>
            <a:ext cx="1171015" cy="11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2DEC4A4-A191-4882-AFF5-320A83918F94}"/>
              </a:ext>
            </a:extLst>
          </p:cNvPr>
          <p:cNvSpPr/>
          <p:nvPr/>
        </p:nvSpPr>
        <p:spPr>
          <a:xfrm>
            <a:off x="497890" y="200562"/>
            <a:ext cx="93185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/>
              <a:t>对数几率回归（</a:t>
            </a:r>
            <a:r>
              <a:rPr lang="en-US" altLang="zh-CN" sz="4400" dirty="0"/>
              <a:t>Logistic Regression</a:t>
            </a:r>
            <a:r>
              <a:rPr lang="zh-CN" altLang="en-US" sz="4400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C28BA0-6662-4F8A-854A-72795B669AFA}"/>
              </a:ext>
            </a:extLst>
          </p:cNvPr>
          <p:cNvSpPr/>
          <p:nvPr/>
        </p:nvSpPr>
        <p:spPr>
          <a:xfrm>
            <a:off x="497890" y="1208691"/>
            <a:ext cx="10260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A1A1A"/>
                </a:solidFill>
                <a:latin typeface="-apple-system"/>
              </a:rPr>
              <a:t>在引入</a:t>
            </a:r>
            <a:r>
              <a:rPr lang="en-US" altLang="zh-CN" sz="2400" dirty="0">
                <a:solidFill>
                  <a:srgbClr val="1A1A1A"/>
                </a:solidFill>
                <a:latin typeface="-apple-system"/>
              </a:rPr>
              <a:t>LR(Logistic Regression)</a:t>
            </a:r>
            <a:r>
              <a:rPr lang="zh-CN" altLang="en-US" sz="2400" dirty="0">
                <a:solidFill>
                  <a:srgbClr val="1A1A1A"/>
                </a:solidFill>
                <a:latin typeface="-apple-system"/>
              </a:rPr>
              <a:t>模型之前，非常重要的一个概念是，该模型在设计之初是用来解决</a:t>
            </a:r>
            <a:r>
              <a:rPr lang="en-US" altLang="zh-CN" sz="2400" dirty="0">
                <a:solidFill>
                  <a:srgbClr val="C00000"/>
                </a:solidFill>
                <a:latin typeface="-apple-system"/>
              </a:rPr>
              <a:t>0/1</a:t>
            </a:r>
            <a:r>
              <a:rPr lang="zh-CN" altLang="en-US" sz="2400" dirty="0">
                <a:solidFill>
                  <a:srgbClr val="C00000"/>
                </a:solidFill>
                <a:latin typeface="-apple-system"/>
              </a:rPr>
              <a:t>二分类</a:t>
            </a:r>
            <a:r>
              <a:rPr lang="zh-CN" altLang="en-US" sz="2400" dirty="0">
                <a:solidFill>
                  <a:srgbClr val="1A1A1A"/>
                </a:solidFill>
                <a:latin typeface="-apple-system"/>
              </a:rPr>
              <a:t>问题，虽然它的名字中有回归二字，但只是在其线性部分隐含地做了一个回归，最终目标还是以解决分类问题为主。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82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64926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北京大学软件与微电子学院</a:t>
            </a:r>
          </a:p>
        </p:txBody>
      </p:sp>
      <p:pic>
        <p:nvPicPr>
          <p:cNvPr id="7" name="Picture 2" descr="F:\0PPT素材\北京大学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095" y="200562"/>
            <a:ext cx="1171015" cy="11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timgsa.baidu.com/timg?image&amp;quality=80&amp;size=b9999_10000&amp;sec=1551783207295&amp;di=fd18182c0a3ecd36362b31f7127b0136&amp;imgtype=0&amp;src=http%3A%2F%2Fmmbiz.qpic.cn%2Fmmbiz_gif%2FBcbx45ic2EaT8HU7ZybmGYaUpUHBkFjaBHMT0I9eZQsyzSyx1ibBHX6OX5zACe7pZb0XJraCGdyibYMtOtiaS8GVwQ%2F640%3Fwx_fmt%3Dgif">
            <a:extLst>
              <a:ext uri="{FF2B5EF4-FFF2-40B4-BE49-F238E27FC236}">
                <a16:creationId xmlns:a16="http://schemas.microsoft.com/office/drawing/2014/main" id="{05A347F2-C0E8-40ED-8811-00E236F1F7F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689" y="3997836"/>
            <a:ext cx="4524439" cy="210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9C66071-8A40-4898-956B-050CDA2FE291}"/>
              </a:ext>
            </a:extLst>
          </p:cNvPr>
          <p:cNvSpPr txBox="1"/>
          <p:nvPr/>
        </p:nvSpPr>
        <p:spPr>
          <a:xfrm>
            <a:off x="920536" y="935227"/>
            <a:ext cx="3234153" cy="2935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线性回归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对数几率回归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梯度下降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多类别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583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79" y="-1550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什么是线性？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86181" y="1648806"/>
                <a:ext cx="9905998" cy="312420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40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，那么</a:t>
                </a:r>
                <a:r>
                  <a:rPr lang="en-US" altLang="zh-CN" sz="2400" dirty="0">
                    <a:latin typeface="+mn-ea"/>
                  </a:rPr>
                  <a:t>X</a:t>
                </a:r>
                <a:r>
                  <a:rPr lang="zh-CN" altLang="en-US" sz="2400" dirty="0">
                    <a:latin typeface="+mn-ea"/>
                  </a:rPr>
                  <a:t>和</a:t>
                </a:r>
                <a:r>
                  <a:rPr lang="en-US" altLang="zh-CN" sz="2400" dirty="0">
                    <a:latin typeface="+mn-ea"/>
                  </a:rPr>
                  <a:t>Y</a:t>
                </a:r>
                <a:r>
                  <a:rPr lang="zh-CN" altLang="en-US" sz="2400" dirty="0">
                    <a:latin typeface="+mn-ea"/>
                  </a:rPr>
                  <a:t>就是线性关系，因为</a:t>
                </a:r>
                <a:r>
                  <a:rPr lang="en-US" altLang="zh-CN" sz="2400" dirty="0">
                    <a:latin typeface="+mn-ea"/>
                  </a:rPr>
                  <a:t>X</a:t>
                </a:r>
                <a:r>
                  <a:rPr lang="zh-CN" altLang="en-US" sz="2400" dirty="0">
                    <a:latin typeface="+mn-ea"/>
                  </a:rPr>
                  <a:t>的增加量与</a:t>
                </a:r>
                <a:r>
                  <a:rPr lang="en-US" altLang="zh-CN" sz="2400" dirty="0">
                    <a:latin typeface="+mn-ea"/>
                  </a:rPr>
                  <a:t>Y</a:t>
                </a:r>
                <a:r>
                  <a:rPr lang="zh-CN" altLang="en-US" sz="2400" dirty="0">
                    <a:latin typeface="+mn-ea"/>
                  </a:rPr>
                  <a:t>的增加量成固定比例。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6181" y="1648806"/>
                <a:ext cx="9905998" cy="3124201"/>
              </a:xfrm>
              <a:blipFill>
                <a:blip r:embed="rId3"/>
                <a:stretch>
                  <a:fillRect l="-800" t="-2534" r="-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2306320" y="5794375"/>
            <a:ext cx="4942205" cy="15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直接箭头连接符 5"/>
          <p:cNvCxnSpPr/>
          <p:nvPr/>
        </p:nvCxnSpPr>
        <p:spPr>
          <a:xfrm flipH="1" flipV="1">
            <a:off x="2276475" y="3010535"/>
            <a:ext cx="29845" cy="27838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直接连接符 6"/>
          <p:cNvCxnSpPr/>
          <p:nvPr/>
        </p:nvCxnSpPr>
        <p:spPr>
          <a:xfrm flipV="1">
            <a:off x="2128520" y="3517900"/>
            <a:ext cx="3631565" cy="17418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文本框 7"/>
          <p:cNvSpPr txBox="1"/>
          <p:nvPr/>
        </p:nvSpPr>
        <p:spPr>
          <a:xfrm>
            <a:off x="7338695" y="5619115"/>
            <a:ext cx="335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X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95475" y="2703195"/>
            <a:ext cx="335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229860" y="3010535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860" y="3010535"/>
                <a:ext cx="134844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C15B5D64-19F1-474E-9E49-97BEE4B6B6F2}"/>
              </a:ext>
            </a:extLst>
          </p:cNvPr>
          <p:cNvSpPr txBox="1"/>
          <p:nvPr/>
        </p:nvSpPr>
        <p:spPr>
          <a:xfrm>
            <a:off x="1982481" y="484202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pic>
        <p:nvPicPr>
          <p:cNvPr id="11" name="Picture 2" descr="F:\0PPT素材\北京大学3.png">
            <a:extLst>
              <a:ext uri="{FF2B5EF4-FFF2-40B4-BE49-F238E27FC236}">
                <a16:creationId xmlns:a16="http://schemas.microsoft.com/office/drawing/2014/main" id="{2F0A2405-9F28-4F99-9E93-D33818435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095" y="200562"/>
            <a:ext cx="1171015" cy="11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64926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北京大学软件与微电子学院</a:t>
            </a:r>
          </a:p>
        </p:txBody>
      </p:sp>
      <p:pic>
        <p:nvPicPr>
          <p:cNvPr id="7" name="Picture 2" descr="F:\0PPT素材\北京大学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095" y="200562"/>
            <a:ext cx="1171015" cy="11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E97F403-3A61-40D5-BA02-A14FEAF712C5}"/>
              </a:ext>
            </a:extLst>
          </p:cNvPr>
          <p:cNvSpPr/>
          <p:nvPr/>
        </p:nvSpPr>
        <p:spPr>
          <a:xfrm>
            <a:off x="7491747" y="1869190"/>
            <a:ext cx="49512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线性回归，就是能够用一个直线较为精确地描述数据之间的关系。这样当出现新的数据的时候，就能够预测出一个简单的值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</a:t>
            </a:r>
            <a:r>
              <a:rPr lang="zh-CN" altLang="en-US" sz="2400" dirty="0">
                <a:solidFill>
                  <a:srgbClr val="1A1A1A"/>
                </a:solidFill>
                <a:latin typeface="+mn-ea"/>
              </a:rPr>
              <a:t>蕴含机器学习基本思想的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入门级模型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。线性回归中最常见的就是房价的问题。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AEC6D3-8FEF-4FA0-BA09-1B12F92DC200}"/>
              </a:ext>
            </a:extLst>
          </p:cNvPr>
          <p:cNvSpPr/>
          <p:nvPr/>
        </p:nvSpPr>
        <p:spPr>
          <a:xfrm>
            <a:off x="338330" y="211259"/>
            <a:ext cx="84681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1A1A1A"/>
                </a:solidFill>
                <a:latin typeface="+mn-ea"/>
              </a:rPr>
              <a:t>线性回归</a:t>
            </a:r>
            <a:r>
              <a:rPr lang="en-US" altLang="zh-CN" sz="4400" dirty="0">
                <a:solidFill>
                  <a:srgbClr val="1A1A1A"/>
                </a:solidFill>
                <a:latin typeface="+mn-ea"/>
              </a:rPr>
              <a:t>(Liner Regression) </a:t>
            </a:r>
            <a:endParaRPr lang="zh-CN" altLang="en-US" sz="4400" i="0" dirty="0">
              <a:solidFill>
                <a:srgbClr val="1A1A1A"/>
              </a:solidFill>
              <a:effectLst/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F7C696-4F97-46E7-AF9F-A38C99C4F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30" y="1484709"/>
            <a:ext cx="6449313" cy="41549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857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073" y="-70741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一元线性回归</a:t>
            </a:r>
            <a:r>
              <a:rPr lang="zh-CN" altLang="en-US" dirty="0"/>
              <a:t>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C73ED0-1D91-4A8B-B8F0-9DF295B37F19}"/>
              </a:ext>
            </a:extLst>
          </p:cNvPr>
          <p:cNvSpPr/>
          <p:nvPr/>
        </p:nvSpPr>
        <p:spPr>
          <a:xfrm>
            <a:off x="6021250" y="998762"/>
            <a:ext cx="5761677" cy="3357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一元线性回归方程反映一个因变量与一个自变量之间的线性关系，在直角坐标系中将大量数据绘制成散点图，这些点不在一条直线上，但可以从中找到一条合适的直线，使各散点到这条直线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的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纵向距离之和最小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，这条直线的方程叫作直线回归方程。</a:t>
            </a:r>
            <a:endParaRPr lang="zh-CN" altLang="en-US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EFB17D-C816-496C-AB97-9271F0F71764}"/>
              </a:ext>
            </a:extLst>
          </p:cNvPr>
          <p:cNvSpPr txBox="1"/>
          <p:nvPr/>
        </p:nvSpPr>
        <p:spPr>
          <a:xfrm>
            <a:off x="632072" y="572896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拟合最常用的准则就是</a:t>
            </a:r>
            <a:r>
              <a:rPr lang="zh-CN" altLang="en-US" sz="2400" dirty="0">
                <a:solidFill>
                  <a:srgbClr val="FF0000"/>
                </a:solidFill>
              </a:rPr>
              <a:t>最小二乘法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0845461-5776-4780-81BE-2ED5542F3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583" y="4657437"/>
            <a:ext cx="2657475" cy="9429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CD85479-AFF4-4DF7-AA59-10E0F29F0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66" y="1433512"/>
            <a:ext cx="5343525" cy="3990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076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64926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北京大学软件与微电子学院</a:t>
            </a:r>
          </a:p>
        </p:txBody>
      </p:sp>
      <p:pic>
        <p:nvPicPr>
          <p:cNvPr id="7" name="Picture 2" descr="F:\0PPT素材\北京大学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095" y="200562"/>
            <a:ext cx="1171015" cy="11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7716F5F-9747-4470-AD10-4E38A62DCC4D}"/>
              </a:ext>
            </a:extLst>
          </p:cNvPr>
          <p:cNvSpPr/>
          <p:nvPr/>
        </p:nvSpPr>
        <p:spPr>
          <a:xfrm>
            <a:off x="452085" y="4368744"/>
            <a:ext cx="3326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B8B9386-89D6-4026-B1FE-F002D3C683DB}"/>
                  </a:ext>
                </a:extLst>
              </p:cNvPr>
              <p:cNvSpPr/>
              <p:nvPr/>
            </p:nvSpPr>
            <p:spPr>
              <a:xfrm>
                <a:off x="452085" y="1511861"/>
                <a:ext cx="10606632" cy="1696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这里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sz="2400" dirty="0"/>
                  <a:t>是代表了预测值，数据中我们将某一特征列作为自变量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(</a:t>
                </a:r>
                <a:r>
                  <a:rPr lang="zh-CN" altLang="en-US" sz="2400" dirty="0"/>
                  <a:t>例如身高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，因变量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(</a:t>
                </a:r>
                <a:r>
                  <a:rPr lang="zh-CN" altLang="en-US" sz="2400" dirty="0"/>
                  <a:t>如体重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也就是我们想要预测的值，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都已知，现在的任务就是，加入新增了一个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，而其对应的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未知，那么我们该如何预测出一个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？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B8B9386-89D6-4026-B1FE-F002D3C683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85" y="1511861"/>
                <a:ext cx="10606632" cy="1696875"/>
              </a:xfrm>
              <a:prstGeom prst="rect">
                <a:avLst/>
              </a:prstGeom>
              <a:blipFill>
                <a:blip r:embed="rId4"/>
                <a:stretch>
                  <a:fillRect l="-862" r="-3793" b="-7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48E66A5E-F481-4CEF-B90C-4822720659B7}"/>
              </a:ext>
            </a:extLst>
          </p:cNvPr>
          <p:cNvSpPr/>
          <p:nvPr/>
        </p:nvSpPr>
        <p:spPr>
          <a:xfrm>
            <a:off x="605559" y="3941309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3"/>
                </a:solidFill>
              </a:rPr>
              <a:t>问题来了：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B465AC-9654-4CE6-8FE3-5698062D4FF9}"/>
                  </a:ext>
                </a:extLst>
              </p:cNvPr>
              <p:cNvSpPr/>
              <p:nvPr/>
            </p:nvSpPr>
            <p:spPr>
              <a:xfrm>
                <a:off x="3086749" y="5134663"/>
                <a:ext cx="70268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如何求得线性模型中的两个参数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28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8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？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B465AC-9654-4CE6-8FE3-5698062D4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749" y="5134663"/>
                <a:ext cx="7026883" cy="523220"/>
              </a:xfrm>
              <a:prstGeom prst="rect">
                <a:avLst/>
              </a:prstGeom>
              <a:blipFill>
                <a:blip r:embed="rId5"/>
                <a:stretch>
                  <a:fillRect l="-1821" t="-12791" b="-38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8B13CB14-83B6-4323-8FAD-C6E0FA8AA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7326" y="3714380"/>
            <a:ext cx="3061964" cy="108854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A60BC97-AB16-4908-BBF6-3C75180EEC07}"/>
              </a:ext>
            </a:extLst>
          </p:cNvPr>
          <p:cNvSpPr/>
          <p:nvPr/>
        </p:nvSpPr>
        <p:spPr>
          <a:xfrm>
            <a:off x="526820" y="143982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prstClr val="black"/>
                </a:solidFill>
                <a:latin typeface="+mn-ea"/>
                <a:cs typeface="+mj-cs"/>
              </a:rPr>
              <a:t>一元线性回归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04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64926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北京大学软件与微电子学院</a:t>
            </a:r>
          </a:p>
        </p:txBody>
      </p:sp>
      <p:pic>
        <p:nvPicPr>
          <p:cNvPr id="7" name="Picture 2" descr="F:\0PPT素材\北京大学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095" y="200562"/>
            <a:ext cx="1171015" cy="11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E2792EE-76ED-48D2-BC1F-43806E01DAB7}"/>
                  </a:ext>
                </a:extLst>
              </p:cNvPr>
              <p:cNvSpPr/>
              <p:nvPr/>
            </p:nvSpPr>
            <p:spPr>
              <a:xfrm>
                <a:off x="458220" y="1414050"/>
                <a:ext cx="10980985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要求解最佳的参数，首先我们需要让计算机知道一个目标，给它确定一个定量化的目标函数式，在优化问题中，我们通常称之为目标函数，或者损失函数</a:t>
                </a:r>
                <a:r>
                  <a:rPr lang="en-US" altLang="zh-CN" sz="2400" dirty="0"/>
                  <a:t>(Loss function)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无论我们选择什么样的模型，最终都是可以得到一组预测值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sz="2400" dirty="0"/>
                  <a:t>，对比已有的真实值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，数据行数为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，我们很自然地可以将损失函数定义如下</a:t>
                </a:r>
                <a:r>
                  <a:rPr lang="zh-CN" altLang="en-US" dirty="0"/>
                  <a:t>：</a:t>
                </a: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E2792EE-76ED-48D2-BC1F-43806E01D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20" y="1414050"/>
                <a:ext cx="10980985" cy="2308324"/>
              </a:xfrm>
              <a:prstGeom prst="rect">
                <a:avLst/>
              </a:prstGeom>
              <a:blipFill>
                <a:blip r:embed="rId4"/>
                <a:stretch>
                  <a:fillRect l="-832" t="-1847" b="-5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57279CC4-45A7-4EE9-8AEE-49C9E0E22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7637" y="4054928"/>
            <a:ext cx="4276725" cy="18573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E640C45-F3CE-465F-8E8A-879FE96EB934}"/>
              </a:ext>
            </a:extLst>
          </p:cNvPr>
          <p:cNvSpPr txBox="1"/>
          <p:nvPr/>
        </p:nvSpPr>
        <p:spPr>
          <a:xfrm>
            <a:off x="331393" y="200562"/>
            <a:ext cx="5953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损失函数</a:t>
            </a:r>
            <a:r>
              <a:rPr lang="en-US" altLang="zh-CN" sz="4400" dirty="0"/>
              <a:t>(Loss function)</a:t>
            </a:r>
            <a:endParaRPr lang="zh-CN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378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64926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北京大学软件与微电子学院</a:t>
            </a:r>
          </a:p>
        </p:txBody>
      </p:sp>
      <p:pic>
        <p:nvPicPr>
          <p:cNvPr id="7" name="Picture 2" descr="F:\0PPT素材\北京大学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095" y="200562"/>
            <a:ext cx="1171015" cy="11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F0F4B6F-1056-40F3-BF3F-716D981BAB49}"/>
                  </a:ext>
                </a:extLst>
              </p:cNvPr>
              <p:cNvSpPr/>
              <p:nvPr/>
            </p:nvSpPr>
            <p:spPr>
              <a:xfrm>
                <a:off x="497890" y="400717"/>
                <a:ext cx="9615742" cy="1696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即预测值与真实值之间的平均的平方距离，统计中我们一般称其为</a:t>
                </a:r>
                <a:r>
                  <a:rPr lang="en-US" altLang="zh-CN" sz="2400" dirty="0"/>
                  <a:t>MAE(mean square error)</a:t>
                </a:r>
                <a:r>
                  <a:rPr lang="zh-CN" altLang="en-US" sz="2400" dirty="0"/>
                  <a:t>均方误差。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把之前我们确定的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zh-CN" altLang="en-US" sz="240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zh-CN" altLang="en-US" sz="240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带入损失函数：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F0F4B6F-1056-40F3-BF3F-716D981BA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90" y="400717"/>
                <a:ext cx="9615742" cy="1696875"/>
              </a:xfrm>
              <a:prstGeom prst="rect">
                <a:avLst/>
              </a:prstGeom>
              <a:blipFill>
                <a:blip r:embed="rId4"/>
                <a:stretch>
                  <a:fillRect l="-1015" b="-7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EBC05B2C-8971-4C98-83BF-4EC98C724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8580" y="2296468"/>
            <a:ext cx="7690319" cy="15857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F232DD0-A3FC-4853-8AEE-5C364D766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8580" y="4768694"/>
            <a:ext cx="5974444" cy="16823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21D38672-75E7-4F86-B399-A610F1ED0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890" y="4184883"/>
                <a:ext cx="11482900" cy="4616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400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+mn-ea"/>
                  </a:rPr>
                  <a:t>损失函数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kumimoji="0" lang="zh-CN" altLang="zh-CN" sz="2400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+mn-ea"/>
                  </a:rPr>
                  <a:t>变量应该是我们要求解的参数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kumimoji="0" lang="zh-CN" altLang="zh-CN" sz="2400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+mn-ea"/>
                  </a:rPr>
                  <a:t>和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b</m:t>
                    </m:r>
                    <m:r>
                      <a:rPr lang="zh-CN" altLang="en-US" sz="2400" i="1" dirty="0">
                        <a:solidFill>
                          <a:srgbClr val="1A1A1A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0" lang="zh-CN" altLang="en-US" sz="2400" i="0" u="none" strike="noStrike" cap="none" normalizeH="0" baseline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+mn-ea"/>
                  </a:rPr>
                  <a:t>因此损失函数又可以写成：</a:t>
                </a:r>
                <a:r>
                  <a:rPr kumimoji="0" lang="zh-CN" altLang="zh-CN" sz="2400" i="0" u="none" strike="noStrike" cap="none" normalizeH="0" baseline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+mn-ea"/>
                  </a:rPr>
                  <a:t>  </a:t>
                </a:r>
                <a:r>
                  <a:rPr kumimoji="0" lang="zh-CN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  <a:endParaRPr kumimoji="0" lang="zh-CN" altLang="zh-CN" sz="240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ea"/>
                </a:endParaRPr>
              </a:p>
            </p:txBody>
          </p:sp>
        </mc:Choice>
        <mc:Fallback xmlns=""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21D38672-75E7-4F86-B399-A610F1ED0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890" y="4184883"/>
                <a:ext cx="11482900" cy="461665"/>
              </a:xfrm>
              <a:prstGeom prst="rect">
                <a:avLst/>
              </a:prstGeom>
              <a:blipFill>
                <a:blip r:embed="rId7"/>
                <a:stretch>
                  <a:fillRect l="-850" t="-7895" b="-3157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utoShape 12" descr="L">
            <a:extLst>
              <a:ext uri="{FF2B5EF4-FFF2-40B4-BE49-F238E27FC236}">
                <a16:creationId xmlns:a16="http://schemas.microsoft.com/office/drawing/2014/main" id="{D57325B3-5881-44E4-A7A9-98C5285EB3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982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13" descr="w">
            <a:extLst>
              <a:ext uri="{FF2B5EF4-FFF2-40B4-BE49-F238E27FC236}">
                <a16:creationId xmlns:a16="http://schemas.microsoft.com/office/drawing/2014/main" id="{4F207360-4C29-4C67-8C7D-CE7FD31AB0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9813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14" descr="b">
            <a:extLst>
              <a:ext uri="{FF2B5EF4-FFF2-40B4-BE49-F238E27FC236}">
                <a16:creationId xmlns:a16="http://schemas.microsoft.com/office/drawing/2014/main" id="{60106089-167A-492B-8E1C-6E4463922E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71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800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64926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北京大学软件与微电子学院</a:t>
            </a:r>
          </a:p>
        </p:txBody>
      </p:sp>
      <p:pic>
        <p:nvPicPr>
          <p:cNvPr id="7" name="Picture 2" descr="F:\0PPT素材\北京大学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095" y="200562"/>
            <a:ext cx="1171015" cy="11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7716F5F-9747-4470-AD10-4E38A62DCC4D}"/>
              </a:ext>
            </a:extLst>
          </p:cNvPr>
          <p:cNvSpPr/>
          <p:nvPr/>
        </p:nvSpPr>
        <p:spPr>
          <a:xfrm>
            <a:off x="580959" y="4096696"/>
            <a:ext cx="108827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有两种方式：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一种是“最小二乘法”</a:t>
            </a:r>
            <a:r>
              <a:rPr lang="en-US" altLang="zh-CN" sz="2800" dirty="0">
                <a:latin typeface="+mn-ea"/>
              </a:rPr>
              <a:t>(least square method)</a:t>
            </a:r>
            <a:r>
              <a:rPr lang="zh-CN" altLang="en-US" sz="2800" dirty="0">
                <a:latin typeface="+mn-ea"/>
              </a:rPr>
              <a:t>，可直接求解；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一种是梯度下降</a:t>
            </a:r>
            <a:r>
              <a:rPr lang="en-US" altLang="zh-CN" sz="2800" dirty="0">
                <a:latin typeface="+mn-ea"/>
              </a:rPr>
              <a:t>(gradient descent)</a:t>
            </a:r>
            <a:r>
              <a:rPr lang="zh-CN" altLang="en-US" sz="2800" dirty="0">
                <a:latin typeface="+mn-ea"/>
              </a:rPr>
              <a:t>；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8B3F7E-B173-4BB9-9896-01F7E7D3C434}"/>
              </a:ext>
            </a:extLst>
          </p:cNvPr>
          <p:cNvSpPr/>
          <p:nvPr/>
        </p:nvSpPr>
        <p:spPr>
          <a:xfrm>
            <a:off x="1237610" y="1321307"/>
            <a:ext cx="80966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A1A1A"/>
                </a:solidFill>
                <a:latin typeface="-apple-system"/>
              </a:rPr>
              <a:t>为了使均方误差最小化，核心的优化目标式：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A9D71D-7CC8-4326-891B-DAC5C6D83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330" y="1760597"/>
            <a:ext cx="6698854" cy="16461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AF50BB-FF3A-4BA9-A273-6364692AF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8150" y="2950545"/>
            <a:ext cx="3240452" cy="7464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62150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0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8、11、13、15、17、19、22、26、27"/>
  <p:tag name="KSO_WM_TEMPLATE_CATEGORY" val="custom"/>
  <p:tag name="KSO_WM_TEMPLATE_INDEX" val="160039"/>
  <p:tag name="KSO_WM_SLIDE_ID" val="custom16003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8、11、13、15、17、19、22、26、27"/>
  <p:tag name="KSO_WM_TEMPLATE_CATEGORY" val="custom"/>
  <p:tag name="KSO_WM_TEMPLATE_INDEX" val="160039"/>
  <p:tag name="KSO_WM_SLIDE_ID" val="custom16003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0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</TotalTime>
  <Words>870</Words>
  <Application>Microsoft Office PowerPoint</Application>
  <PresentationFormat>宽屏</PresentationFormat>
  <Paragraphs>69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-apple-system</vt:lpstr>
      <vt:lpstr>等线</vt:lpstr>
      <vt:lpstr>等线 Light</vt:lpstr>
      <vt:lpstr>方正舒体</vt:lpstr>
      <vt:lpstr>黑体</vt:lpstr>
      <vt:lpstr>微软雅黑</vt:lpstr>
      <vt:lpstr>Arial</vt:lpstr>
      <vt:lpstr>Arial</vt:lpstr>
      <vt:lpstr>Cambria</vt:lpstr>
      <vt:lpstr>Cambria Math</vt:lpstr>
      <vt:lpstr>Century Gothic</vt:lpstr>
      <vt:lpstr>Wingdings</vt:lpstr>
      <vt:lpstr>Office 主题​​</vt:lpstr>
      <vt:lpstr>线性模型学习</vt:lpstr>
      <vt:lpstr>PowerPoint 演示文稿</vt:lpstr>
      <vt:lpstr>什么是线性？</vt:lpstr>
      <vt:lpstr>PowerPoint 演示文稿</vt:lpstr>
      <vt:lpstr>一元线性回归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2kw</dc:title>
  <dc:creator>Wu Yu</dc:creator>
  <cp:lastModifiedBy>吴 宇</cp:lastModifiedBy>
  <cp:revision>243</cp:revision>
  <dcterms:created xsi:type="dcterms:W3CDTF">2018-11-25T15:43:41Z</dcterms:created>
  <dcterms:modified xsi:type="dcterms:W3CDTF">2019-03-11T11:24:16Z</dcterms:modified>
</cp:coreProperties>
</file>