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Slide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Vertical Text" type="vertTx" userDrawn="1">
  <p:cSld name="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 bwMode="auto"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Vertical Title and Text" type="vertTitleAndTx" userDrawn="1">
  <p:cSld name="VERTICAL_TITLE_AND_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 bwMode="auto"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 bwMode="auto"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Content" type="obj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Header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wo Content" type="twoObj" userDrawn="1">
  <p:cSld name="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Comparison" type="twoTxTwoObj" userDrawn="1">
  <p:cSld name="TWO_OBJECTS_WITH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Only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lank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Content with Caption" type="objTx" userDrawn="1">
  <p:cSld name="OBJECT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79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Picture with Caption" type="picTx" userDrawn="1">
  <p:cSld name="PICTURE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 bwMode="auto">
          <a:xfrm>
            <a:off x="1524000" y="299695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/>
            </a:pPr>
            <a:r>
              <a:rPr lang="ru-RU" dirty="0"/>
              <a:t>Веб-приложение для обучения сотрудников организаций информационной безопасности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0D7D3-5A4D-1A81-8DA4-343B7EE7D78F}"/>
              </a:ext>
            </a:extLst>
          </p:cNvPr>
          <p:cNvSpPr txBox="1"/>
          <p:nvPr/>
        </p:nvSpPr>
        <p:spPr bwMode="auto">
          <a:xfrm>
            <a:off x="5924693" y="5129865"/>
            <a:ext cx="59046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Выполнил:</a:t>
            </a:r>
          </a:p>
          <a:p>
            <a:pPr algn="r"/>
            <a:r>
              <a:rPr lang="ru-RU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Студент гр. з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-38</a:t>
            </a:r>
          </a:p>
          <a:p>
            <a:pPr algn="r"/>
            <a:r>
              <a:rPr lang="ru-RU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Савельев </a:t>
            </a:r>
          </a:p>
          <a:p>
            <a:pPr algn="r"/>
            <a:r>
              <a:rPr lang="ru-RU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Максим Евгеньевич</a:t>
            </a:r>
          </a:p>
          <a:p>
            <a:pPr algn="r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4843A3-B4AC-D6D9-D1C9-509D1596E298}"/>
              </a:ext>
            </a:extLst>
          </p:cNvPr>
          <p:cNvSpPr txBox="1"/>
          <p:nvPr/>
        </p:nvSpPr>
        <p:spPr>
          <a:xfrm>
            <a:off x="1740895" y="116632"/>
            <a:ext cx="84221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450215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880360" algn="ctr"/>
                <a:tab pos="5760720" algn="r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0215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en-US" sz="12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indent="450215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ТОМСКИЙ ГОСУДАРСТВЕННЫЙ УНИВЕРСИТЕТ </a:t>
            </a:r>
            <a:endParaRPr lang="en-US" sz="12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indent="450215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СИСТЕМ УПРАВЛЕНИЯ И РАДИОЭЛЕКТРОНИКИ (ТУСУР)</a:t>
            </a:r>
            <a:endParaRPr lang="en-US" sz="12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/>
              <a:t>Проблема</a:t>
            </a:r>
            <a:endParaRPr/>
          </a:p>
        </p:txBody>
      </p:sp>
      <p:sp>
        <p:nvSpPr>
          <p:cNvPr id="90" name="Google Shape;90;p2"/>
          <p:cNvSpPr txBox="1">
            <a:spLocks noGrp="1"/>
          </p:cNvSpPr>
          <p:nvPr>
            <p:ph type="body" idx="1"/>
          </p:nvPr>
        </p:nvSpPr>
        <p:spPr bwMode="auto">
          <a:xfrm>
            <a:off x="838199" y="152399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pPr>
            <a:r>
              <a:rPr lang="ru-RU"/>
              <a:t>Согласно исследованию “Лаборатории Касперского” больше половины (51,3%) специалистов организаций заявили, что у них на работе не проводится обучение навыкам кибербезопасности ни в каком виде</a:t>
            </a:r>
            <a:endParaRPr/>
          </a:p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pPr>
            <a:r>
              <a:rPr lang="ru-RU"/>
              <a:t>Согласно отзывам респондентов, чаще всего обучение сводилось к устному инструктажу, либо к прохождению собственного упрощённого теста компании, составленного не специалистами ИБ</a:t>
            </a:r>
            <a:endParaRPr/>
          </a:p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pPr>
            <a:r>
              <a:rPr lang="ru-RU"/>
              <a:t>Целевая аудитория – компании с сотрудниками, работающими с персональными данными и прочей чувствительной информацией на ПК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/>
              <a:t>Как решается проблема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3749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pPr>
            <a:r>
              <a:rPr lang="ru-RU"/>
              <a:t>Создаётся универсальный портал для обучения сотрудников информационной безопасности, подходящий для большинства компаний на рынке.</a:t>
            </a:r>
            <a:endParaRPr/>
          </a:p>
          <a:p>
            <a:pPr marL="228600" lvl="0" indent="-23749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pPr>
            <a:r>
              <a:rPr lang="ru-RU"/>
              <a:t>Компания может сама зарегистрировать сотрудников на портале, назначить регулярные курсы и получать отчёты о прохождении.</a:t>
            </a:r>
            <a:endParaRPr/>
          </a:p>
          <a:p>
            <a:pPr marL="228600" lvl="0" indent="-23749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pPr>
            <a:r>
              <a:rPr lang="ru-RU"/>
              <a:t>Создание интерактивных курсов, выгодно отличающихся от однообразных тестов.</a:t>
            </a:r>
            <a:endParaRPr/>
          </a:p>
          <a:p>
            <a:pPr marL="228600" lvl="0" indent="-23749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pPr>
            <a:r>
              <a:rPr lang="ru-RU"/>
              <a:t>Курсы разделены по уровням сложности, в зависимости от роли сотрудника в компании и его доступа к данным.</a:t>
            </a:r>
            <a:endParaRPr/>
          </a:p>
          <a:p>
            <a:pPr marL="228600" lvl="0" indent="-23749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pPr>
            <a:r>
              <a:rPr lang="ru-RU"/>
              <a:t>Возможность компании самостоятельно составить обучающий курс.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/>
              <a:t>Процесс, стек технологий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pPr>
            <a:r>
              <a:rPr lang="ru-RU"/>
              <a:t>Веб-сайт будет создан на фреймворке Laravel языка PHP. Фреймворк предоставляет надежный конструктор запросов (Query Builder) и Eloquent ORM. Благодаря им большинство запросов к БД по умолчанию защищено.</a:t>
            </a:r>
            <a:endParaRPr/>
          </a:p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pPr>
            <a:r>
              <a:rPr lang="ru-RU"/>
              <a:t>СУБД MySQL</a:t>
            </a:r>
            <a:endParaRPr/>
          </a:p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pPr>
            <a:r>
              <a:rPr lang="ru-RU"/>
              <a:t>Тестирование будет включать в себя ручное и автоматическое тестирование силами фреймворка Laravel</a:t>
            </a:r>
            <a:endParaRPr/>
          </a:p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pPr>
            <a:r>
              <a:rPr lang="ru-RU"/>
              <a:t>Хостинг будет выбран из провайдеров на рынке РФ, с перспективой дальнейшего расширения сервиса и способный выдержать нагрузку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/>
              <a:t>Ожидаемый результат</a:t>
            </a:r>
            <a:endParaRPr/>
          </a:p>
        </p:txBody>
      </p:sp>
      <p:sp>
        <p:nvSpPr>
          <p:cNvPr id="108" name="Google Shape;108;p5"/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pPr>
            <a:r>
              <a:rPr lang="ru-RU"/>
              <a:t>После внедрения сайта ожидается повышение компетенции сотрудников компаний по части информационной безопасности.</a:t>
            </a:r>
            <a:endParaRPr/>
          </a:p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pPr>
            <a:r>
              <a:rPr lang="ru-RU"/>
              <a:t>Использование единого портала большим числом компаний приведёт к повышению качества обучения</a:t>
            </a:r>
            <a:endParaRPr/>
          </a:p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pPr>
            <a:r>
              <a:rPr lang="ru-RU"/>
              <a:t>Компании могут модифицировать курсы и сохранять их в базу знаний для новых сотрудников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290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Веб-приложение для обучения сотрудников организаций информационной безопасности</vt:lpstr>
      <vt:lpstr>Проблема</vt:lpstr>
      <vt:lpstr>Как решается проблема</vt:lpstr>
      <vt:lpstr>Процесс, стек технологий</vt:lpstr>
      <vt:lpstr>Ожидаемый результат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Веб-приложение для обучения сотрудников организаций информационной безопасности</dc:title>
  <dc:subject/>
  <dc:creator>Msc</dc:creator>
  <cp:keywords/>
  <dc:description/>
  <cp:lastModifiedBy>Msc</cp:lastModifiedBy>
  <cp:revision>6</cp:revision>
  <dcterms:created xsi:type="dcterms:W3CDTF">2023-01-26T21:23:46Z</dcterms:created>
  <dcterms:modified xsi:type="dcterms:W3CDTF">2023-02-02T03:13:06Z</dcterms:modified>
  <cp:category/>
  <dc:identifier/>
  <cp:contentStatus/>
  <dc:language/>
  <cp:version/>
</cp:coreProperties>
</file>