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38"/>
  </p:notesMasterIdLst>
  <p:sldIdLst>
    <p:sldId id="256" r:id="rId5"/>
    <p:sldId id="259" r:id="rId6"/>
    <p:sldId id="357" r:id="rId7"/>
    <p:sldId id="260" r:id="rId8"/>
    <p:sldId id="261" r:id="rId9"/>
    <p:sldId id="273" r:id="rId10"/>
    <p:sldId id="356" r:id="rId11"/>
    <p:sldId id="268" r:id="rId12"/>
    <p:sldId id="338" r:id="rId13"/>
    <p:sldId id="340" r:id="rId14"/>
    <p:sldId id="298" r:id="rId15"/>
    <p:sldId id="264" r:id="rId16"/>
    <p:sldId id="262" r:id="rId17"/>
    <p:sldId id="372" r:id="rId18"/>
    <p:sldId id="349" r:id="rId19"/>
    <p:sldId id="355" r:id="rId20"/>
    <p:sldId id="367" r:id="rId21"/>
    <p:sldId id="369" r:id="rId22"/>
    <p:sldId id="370" r:id="rId23"/>
    <p:sldId id="374" r:id="rId24"/>
    <p:sldId id="345" r:id="rId25"/>
    <p:sldId id="363" r:id="rId26"/>
    <p:sldId id="378" r:id="rId27"/>
    <p:sldId id="346" r:id="rId28"/>
    <p:sldId id="377" r:id="rId29"/>
    <p:sldId id="375" r:id="rId30"/>
    <p:sldId id="380" r:id="rId31"/>
    <p:sldId id="379" r:id="rId32"/>
    <p:sldId id="376" r:id="rId33"/>
    <p:sldId id="364" r:id="rId34"/>
    <p:sldId id="343" r:id="rId35"/>
    <p:sldId id="358" r:id="rId36"/>
    <p:sldId id="365" r:id="rId37"/>
  </p:sldIdLst>
  <p:sldSz cx="9144000" cy="5143500" type="screen16x9"/>
  <p:notesSz cx="6858000" cy="9144000"/>
  <p:embeddedFontLst>
    <p:embeddedFont>
      <p:font typeface="Abril Fatface" panose="02000503000000020003" pitchFamily="2" charset="0"/>
      <p:regular r:id="rId39"/>
    </p:embeddedFont>
    <p:embeddedFont>
      <p:font typeface="Montserrat" panose="00000500000000000000" pitchFamily="2" charset="0"/>
      <p:regular r:id="rId40"/>
      <p:bold r:id="rId41"/>
      <p:italic r:id="rId42"/>
      <p:boldItalic r:id="rId43"/>
    </p:embeddedFont>
    <p:embeddedFont>
      <p:font typeface="Overpass" panose="020B0604020202020204" charset="0"/>
      <p:regular r:id="rId44"/>
      <p:bold r:id="rId45"/>
      <p:italic r:id="rId46"/>
      <p:boldItalic r:id="rId47"/>
    </p:embeddedFont>
    <p:embeddedFont>
      <p:font typeface="Overpass Black" panose="020B0604020202020204" charset="0"/>
      <p:bold r:id="rId48"/>
      <p:boldItalic r:id="rId49"/>
    </p:embeddedFont>
    <p:embeddedFont>
      <p:font typeface="Overpass ExtraBold" panose="020B0604020202020204" charset="0"/>
      <p:bold r:id="rId50"/>
      <p:boldItalic r:id="rId51"/>
    </p:embeddedFont>
    <p:embeddedFont>
      <p:font typeface="Overpass SemiBold" panose="020B0604020202020204" charset="0"/>
      <p:regular r:id="rId52"/>
      <p:bold r:id="rId53"/>
      <p:italic r:id="rId54"/>
      <p:boldItalic r:id="rId55"/>
    </p:embeddedFont>
    <p:embeddedFont>
      <p:font typeface="Source Sans Pro" panose="020B0503030403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A5BD0-8649-43C3-EC15-F3B34FCAC080}" v="50" dt="2024-04-21T02:38:09.432"/>
    <p1510:client id="{7F548360-DBD9-42C8-91AF-27EEB8CC4709}" v="587" dt="2024-04-19T19:10:26.581"/>
    <p1510:client id="{8D39596E-A186-48B1-4A87-EB27F9B19A28}" v="2" dt="2024-04-19T06:31:42.086"/>
    <p1510:client id="{8E49B6FF-8AC7-B809-59EC-9E022102C0E5}" v="3727" dt="2024-04-19T10:33:29.366"/>
    <p1510:client id="{901843D3-86F3-48D1-B376-52EB8BE16A0B}" v="1376" dt="2024-04-19T18:30:18.377"/>
    <p1510:client id="{EC9D72B4-728E-D1F6-F9D1-8337C275569F}" v="430" dt="2024-04-20T09:47:03.417"/>
  </p1510:revLst>
</p1510:revInfo>
</file>

<file path=ppt/tableStyles.xml><?xml version="1.0" encoding="utf-8"?>
<a:tblStyleLst xmlns:a="http://schemas.openxmlformats.org/drawingml/2006/main" def="{B6042D34-161E-40AA-9899-D47813D1DFBA}">
  <a:tblStyle styleId="{B6042D34-161E-40AA-9899-D47813D1DF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1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Good Afternoon TA, My name is Hui Li and together with </a:t>
            </a:r>
            <a:r>
              <a:rPr lang="en-US" err="1"/>
              <a:t>sharan</a:t>
            </a:r>
            <a:r>
              <a:rPr lang="en-US"/>
              <a:t> we will be presenting on predicting stock returns using machine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a:extLst>
            <a:ext uri="{FF2B5EF4-FFF2-40B4-BE49-F238E27FC236}">
              <a16:creationId xmlns:a16="http://schemas.microsoft.com/office/drawing/2014/main" id="{A37DF679-A858-1C65-EF3D-ABBC5640D4AC}"/>
            </a:ext>
          </a:extLst>
        </p:cNvPr>
        <p:cNvGrpSpPr/>
        <p:nvPr/>
      </p:nvGrpSpPr>
      <p:grpSpPr>
        <a:xfrm>
          <a:off x="0" y="0"/>
          <a:ext cx="0" cy="0"/>
          <a:chOff x="0" y="0"/>
          <a:chExt cx="0" cy="0"/>
        </a:xfrm>
      </p:grpSpPr>
      <p:sp>
        <p:nvSpPr>
          <p:cNvPr id="893" name="Google Shape;893;gbee2f40088_0_115:notes">
            <a:extLst>
              <a:ext uri="{FF2B5EF4-FFF2-40B4-BE49-F238E27FC236}">
                <a16:creationId xmlns:a16="http://schemas.microsoft.com/office/drawing/2014/main" id="{7E6C723F-16C1-2E98-23D0-74A7EE39CB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a:extLst>
              <a:ext uri="{FF2B5EF4-FFF2-40B4-BE49-F238E27FC236}">
                <a16:creationId xmlns:a16="http://schemas.microsoft.com/office/drawing/2014/main" id="{F5A4066F-A35B-7925-6D93-5AFD0AAF52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gn="l">
              <a:spcAft>
                <a:spcPts val="1600"/>
              </a:spcAft>
            </a:pPr>
            <a:r>
              <a:rPr lang="en-US"/>
              <a:t>We calculated the </a:t>
            </a:r>
            <a:r>
              <a:rPr lang="en-US" err="1"/>
              <a:t>macd</a:t>
            </a:r>
            <a:r>
              <a:rPr lang="en-US"/>
              <a:t> line and signal to create a buy/hold/sell column.</a:t>
            </a:r>
            <a:r>
              <a:rPr lang="en-US">
                <a:solidFill>
                  <a:schemeClr val="bg1">
                    <a:lumMod val="10000"/>
                  </a:schemeClr>
                </a:solidFill>
                <a:latin typeface="Montserrat" panose="00000500000000000000" pitchFamily="2" charset="0"/>
              </a:rPr>
              <a:t> The MACD line is a technical indicator that helps investors detect price trends, quantify trend momentum, and locate market entry points for buying or selling.</a:t>
            </a:r>
          </a:p>
          <a:p>
            <a:pPr marL="285750" indent="-285750" algn="l">
              <a:spcAft>
                <a:spcPts val="1600"/>
              </a:spcAft>
            </a:pPr>
            <a:r>
              <a:rPr lang="en-US">
                <a:solidFill>
                  <a:schemeClr val="bg1">
                    <a:lumMod val="10000"/>
                  </a:schemeClr>
                </a:solidFill>
                <a:latin typeface="Montserrat" panose="00000500000000000000" pitchFamily="2" charset="0"/>
              </a:rPr>
              <a:t>The MACD line is obtained by subtracting the 26-period exponential moving average (EMA) from the 12-period EMA.</a:t>
            </a:r>
          </a:p>
          <a:p>
            <a:pPr marL="285750" indent="-285750" algn="l">
              <a:spcAft>
                <a:spcPts val="1600"/>
              </a:spcAft>
            </a:pPr>
            <a:r>
              <a:rPr lang="en-US">
                <a:solidFill>
                  <a:schemeClr val="bg1">
                    <a:lumMod val="10000"/>
                  </a:schemeClr>
                </a:solidFill>
                <a:latin typeface="Montserrat" panose="00000500000000000000" pitchFamily="2" charset="0"/>
              </a:rPr>
              <a:t>The signal line represents the MACD line's nine-period EMA.</a:t>
            </a:r>
          </a:p>
          <a:p>
            <a:pPr marL="285750" indent="-285750" algn="l">
              <a:spcAft>
                <a:spcPts val="1600"/>
              </a:spcAft>
            </a:pPr>
            <a:r>
              <a:rPr lang="en-US">
                <a:solidFill>
                  <a:schemeClr val="bg1">
                    <a:lumMod val="10000"/>
                  </a:schemeClr>
                </a:solidFill>
                <a:latin typeface="Montserrat" panose="00000500000000000000" pitchFamily="2" charset="0"/>
              </a:rPr>
              <a:t>The Buy/Hold/Sell is added as a predicted indicator.</a:t>
            </a:r>
            <a:endParaRPr lang="en-US"/>
          </a:p>
        </p:txBody>
      </p:sp>
    </p:spTree>
    <p:extLst>
      <p:ext uri="{BB962C8B-B14F-4D97-AF65-F5344CB8AC3E}">
        <p14:creationId xmlns:p14="http://schemas.microsoft.com/office/powerpoint/2010/main" val="276014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7"/>
        <p:cNvGrpSpPr/>
        <p:nvPr/>
      </p:nvGrpSpPr>
      <p:grpSpPr>
        <a:xfrm>
          <a:off x="0" y="0"/>
          <a:ext cx="0" cy="0"/>
          <a:chOff x="0" y="0"/>
          <a:chExt cx="0" cy="0"/>
        </a:xfrm>
      </p:grpSpPr>
      <p:sp>
        <p:nvSpPr>
          <p:cNvPr id="2988" name="Google Shape;2988;gbee2f400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9" name="Google Shape;2989;gbee2f400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Now moving on to the </a:t>
            </a:r>
            <a:r>
              <a:rPr lang="en-US" sz="1100">
                <a:latin typeface="Abril Fatface" panose="02000503000000020003" pitchFamily="2" charset="0"/>
              </a:rPr>
              <a:t>Exploratory Data Analysis</a:t>
            </a:r>
            <a:endParaRPr lang="en-US" sz="1100">
              <a:solidFill>
                <a:schemeClr val="accent1"/>
              </a:solidFill>
              <a:latin typeface="Abril Fatface" panose="02000503000000020003" pitchFamily="2" charset="0"/>
              <a:ea typeface="Overpass SemiBold"/>
              <a:cs typeface="Overpass SemiBold"/>
              <a:sym typeface="Overpass SemiBold"/>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c7ef38d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c7ef38d1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plotted the boxplot for all index and we can see that every index have multiple outliers</a:t>
            </a:r>
          </a:p>
          <a:p>
            <a:pPr marL="0" indent="0">
              <a:buNone/>
            </a:pPr>
            <a:r>
              <a:rPr lang="en-US"/>
              <a:t>Change to boxplots and talk about the outliers distribution in each index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spcAft>
                <a:spcPts val="1600"/>
              </a:spcAft>
              <a:buFont typeface="Arial" panose="020B0604020202020204" pitchFamily="34" charset="0"/>
              <a:buNone/>
            </a:pPr>
            <a:r>
              <a:rPr lang="en-US">
                <a:solidFill>
                  <a:schemeClr val="bg1">
                    <a:lumMod val="10000"/>
                  </a:schemeClr>
                </a:solidFill>
                <a:latin typeface="Montserrat" panose="00000500000000000000" pitchFamily="2" charset="0"/>
              </a:rPr>
              <a:t>We then plotted the Time series with </a:t>
            </a:r>
            <a:r>
              <a:rPr lang="en-US" err="1">
                <a:solidFill>
                  <a:schemeClr val="bg1">
                    <a:lumMod val="10000"/>
                  </a:schemeClr>
                </a:solidFill>
                <a:latin typeface="Montserrat" panose="00000500000000000000" pitchFamily="2" charset="0"/>
              </a:rPr>
              <a:t>tl</a:t>
            </a:r>
            <a:r>
              <a:rPr lang="en-US">
                <a:solidFill>
                  <a:schemeClr val="bg1">
                    <a:lumMod val="10000"/>
                  </a:schemeClr>
                </a:solidFill>
                <a:latin typeface="Montserrat" panose="00000500000000000000" pitchFamily="2" charset="0"/>
              </a:rPr>
              <a:t> based return against date</a:t>
            </a:r>
          </a:p>
          <a:p>
            <a:pPr marL="0" indent="0" algn="l">
              <a:spcAft>
                <a:spcPts val="1600"/>
              </a:spcAft>
              <a:buFont typeface="Arial" panose="020B0604020202020204" pitchFamily="34" charset="0"/>
              <a:buNone/>
            </a:pPr>
            <a:r>
              <a:rPr lang="en-US">
                <a:solidFill>
                  <a:schemeClr val="bg1">
                    <a:lumMod val="10000"/>
                  </a:schemeClr>
                </a:solidFill>
                <a:latin typeface="Montserrat" panose="00000500000000000000" pitchFamily="2" charset="0"/>
              </a:rPr>
              <a:t>This plots help us to identify the seasonal or cyclical patterns in index performance, Help us analyze how these events impact each index. Shows that Istanbul stock is moving at an average price and shows us that there were a few spike in the stock price.</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Expand this plot + heatmap for the index and correlation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We then plotted the violin plot and the from the violin plot we observed that </a:t>
            </a:r>
            <a:r>
              <a:rPr lang="en-US" sz="1400">
                <a:latin typeface="Montserrat" panose="00000500000000000000" pitchFamily="2" charset="0"/>
              </a:rPr>
              <a:t>Each index does not have significant different., </a:t>
            </a:r>
            <a:r>
              <a:rPr lang="en-US">
                <a:latin typeface="Montserrat" panose="00000500000000000000" pitchFamily="2" charset="0"/>
              </a:rPr>
              <a:t>Similar overall performance in terms of stock returns and it Indicate similar levels of risk or volatility</a:t>
            </a:r>
            <a:endParaRPr lang="en-SG"/>
          </a:p>
        </p:txBody>
      </p:sp>
    </p:spTree>
    <p:extLst>
      <p:ext uri="{BB962C8B-B14F-4D97-AF65-F5344CB8AC3E}">
        <p14:creationId xmlns:p14="http://schemas.microsoft.com/office/powerpoint/2010/main" val="2835769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spcAft>
                <a:spcPts val="1600"/>
              </a:spcAft>
              <a:buFont typeface="Arial" panose="020B0604020202020204" pitchFamily="34" charset="0"/>
              <a:buNone/>
            </a:pPr>
            <a:r>
              <a:rPr lang="en-US">
                <a:solidFill>
                  <a:schemeClr val="bg1">
                    <a:lumMod val="10000"/>
                  </a:schemeClr>
                </a:solidFill>
                <a:latin typeface="Montserrat" panose="00000500000000000000" pitchFamily="2" charset="0"/>
              </a:rPr>
              <a:t>We also plotted the heatmap to help understand the correlation between the index, from the heatmap , we can see that FSTE and EU shows the strong correlation with TL_BASED_ISE while NIKKEI AND BOVESPA shows poor relationship with TL_BASED_ISE.</a:t>
            </a:r>
          </a:p>
          <a:p>
            <a:endParaRPr lang="en-SG"/>
          </a:p>
        </p:txBody>
      </p:sp>
    </p:spTree>
    <p:extLst>
      <p:ext uri="{BB962C8B-B14F-4D97-AF65-F5344CB8AC3E}">
        <p14:creationId xmlns:p14="http://schemas.microsoft.com/office/powerpoint/2010/main" val="69472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spcAft>
                <a:spcPts val="1600"/>
              </a:spcAft>
              <a:buFont typeface="Arial" panose="020B0604020202020204" pitchFamily="34" charset="0"/>
              <a:buNone/>
            </a:pPr>
            <a:r>
              <a:rPr lang="en-US">
                <a:solidFill>
                  <a:schemeClr val="bg1">
                    <a:lumMod val="10000"/>
                  </a:schemeClr>
                </a:solidFill>
                <a:latin typeface="Montserrat" panose="00000500000000000000" pitchFamily="2" charset="0"/>
              </a:rPr>
              <a:t>We chose the two highest correlation and plotted them on a joint plot. The FSTE and EU plotted on the joint plot to show a strong linear relationship between the variables and this also mean that this indexes Strongly impact MACD Line</a:t>
            </a:r>
          </a:p>
          <a:p>
            <a:endParaRPr lang="en-SG"/>
          </a:p>
        </p:txBody>
      </p:sp>
    </p:spTree>
    <p:extLst>
      <p:ext uri="{BB962C8B-B14F-4D97-AF65-F5344CB8AC3E}">
        <p14:creationId xmlns:p14="http://schemas.microsoft.com/office/powerpoint/2010/main" val="240017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a:latin typeface="Montserrat" panose="00000500000000000000" pitchFamily="2" charset="0"/>
              </a:rPr>
              <a:t>We plotted the </a:t>
            </a:r>
            <a:r>
              <a:rPr lang="en-US" sz="1100" err="1">
                <a:latin typeface="Montserrat" panose="00000500000000000000" pitchFamily="2" charset="0"/>
              </a:rPr>
              <a:t>macd</a:t>
            </a:r>
            <a:r>
              <a:rPr lang="en-US" sz="1100">
                <a:latin typeface="Montserrat" panose="00000500000000000000" pitchFamily="2" charset="0"/>
              </a:rPr>
              <a:t> line and signal line with Violin plot, box plot and histogram as it help us to visualize the distribution and shape of the data. The MACD have a narrower box plot and better violin plot. Hence, we decided to </a:t>
            </a:r>
            <a:r>
              <a:rPr lang="en-US" sz="1100" b="1">
                <a:latin typeface="Montserrat" panose="00000500000000000000" pitchFamily="2" charset="0"/>
              </a:rPr>
              <a:t>Choose MACD Line as our indicator.</a:t>
            </a:r>
          </a:p>
          <a:p>
            <a:endParaRPr lang="en-SG"/>
          </a:p>
        </p:txBody>
      </p:sp>
    </p:spTree>
    <p:extLst>
      <p:ext uri="{BB962C8B-B14F-4D97-AF65-F5344CB8AC3E}">
        <p14:creationId xmlns:p14="http://schemas.microsoft.com/office/powerpoint/2010/main" val="1465415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a:solidFill>
                  <a:srgbClr val="0D0D0D"/>
                </a:solidFill>
                <a:effectLst/>
                <a:latin typeface="Söhne"/>
              </a:rPr>
              <a:t>The </a:t>
            </a:r>
            <a:r>
              <a:rPr lang="en-US" b="0" i="0" err="1">
                <a:solidFill>
                  <a:srgbClr val="0D0D0D"/>
                </a:solidFill>
                <a:effectLst/>
                <a:latin typeface="Söhne"/>
              </a:rPr>
              <a:t>macd</a:t>
            </a:r>
            <a:r>
              <a:rPr lang="en-US" b="0" i="0">
                <a:solidFill>
                  <a:srgbClr val="0D0D0D"/>
                </a:solidFill>
                <a:effectLst/>
                <a:latin typeface="Söhne"/>
              </a:rPr>
              <a:t> line plots shows that it is concentrated and have a few outliers. Also we chose the </a:t>
            </a:r>
            <a:r>
              <a:rPr lang="en-US" b="0" i="0" err="1">
                <a:solidFill>
                  <a:srgbClr val="0D0D0D"/>
                </a:solidFill>
                <a:effectLst/>
                <a:latin typeface="Söhne"/>
              </a:rPr>
              <a:t>macd</a:t>
            </a:r>
            <a:r>
              <a:rPr lang="en-US" b="0" i="0">
                <a:solidFill>
                  <a:srgbClr val="0D0D0D"/>
                </a:solidFill>
                <a:effectLst/>
                <a:latin typeface="Söhne"/>
              </a:rPr>
              <a:t> line as it </a:t>
            </a:r>
            <a:r>
              <a:rPr lang="en-US" b="0" i="0">
                <a:solidFill>
                  <a:srgbClr val="0D0D0D"/>
                </a:solidFill>
                <a:effectLst/>
                <a:latin typeface="Montserrat" panose="00000500000000000000" pitchFamily="2" charset="0"/>
              </a:rPr>
              <a:t>r</a:t>
            </a:r>
            <a:r>
              <a:rPr lang="en-US" b="0">
                <a:solidFill>
                  <a:srgbClr val="0D0D0D"/>
                </a:solidFill>
                <a:latin typeface="Montserrat" panose="00000500000000000000" pitchFamily="2" charset="0"/>
              </a:rPr>
              <a:t>eacts </a:t>
            </a:r>
            <a:r>
              <a:rPr lang="en-US" b="0" i="0">
                <a:solidFill>
                  <a:srgbClr val="0D0D0D"/>
                </a:solidFill>
                <a:effectLst/>
                <a:latin typeface="Montserrat" panose="00000500000000000000" pitchFamily="2" charset="0"/>
              </a:rPr>
              <a:t>to price changes relatively quickly. </a:t>
            </a:r>
          </a:p>
          <a:p>
            <a:pPr marL="0" indent="0">
              <a:buFont typeface="Arial" panose="020B0604020202020204" pitchFamily="34" charset="0"/>
              <a:buNone/>
            </a:pPr>
            <a:r>
              <a:rPr lang="en-US" b="0">
                <a:latin typeface="Montserrat" panose="00000500000000000000" pitchFamily="2" charset="0"/>
              </a:rPr>
              <a:t>Help the models to understand the strength and direction of price movements.</a:t>
            </a:r>
          </a:p>
          <a:p>
            <a:pPr marL="0" indent="0">
              <a:buFont typeface="Arial" panose="020B0604020202020204" pitchFamily="34" charset="0"/>
              <a:buNone/>
            </a:pPr>
            <a:r>
              <a:rPr lang="en-US" b="0">
                <a:latin typeface="Montserrat" panose="00000500000000000000" pitchFamily="2" charset="0"/>
              </a:rPr>
              <a:t>Will be able to distinguish between bullish and bearish trends based on crossovers and movements relative to the zero line. </a:t>
            </a:r>
          </a:p>
          <a:p>
            <a:pPr marL="158750" indent="0" algn="l">
              <a:buFont typeface="+mj-lt"/>
              <a:buNone/>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r>
              <a:rPr lang="en-US" b="1" i="0">
                <a:solidFill>
                  <a:srgbClr val="0D0D0D"/>
                </a:solidFill>
                <a:effectLst/>
                <a:latin typeface="Söhne"/>
              </a:rPr>
              <a:t>Quantitative Data</a:t>
            </a:r>
            <a:r>
              <a:rPr lang="en-US" b="0" i="0">
                <a:solidFill>
                  <a:srgbClr val="0D0D0D"/>
                </a:solidFill>
                <a:effectLst/>
                <a:latin typeface="Söhne"/>
              </a:rPr>
              <a:t>: The MACD line provides quantitative data based on historical price movements, making it a suitable input feature for machine learning models. Machine learning algorithms can learn from this historical data to identify patterns, trends, and relationships that contribute to predicting future stock returns.</a:t>
            </a:r>
          </a:p>
          <a:p>
            <a:pPr algn="l">
              <a:buFont typeface="+mj-lt"/>
              <a:buAutoNum type="arabicPeriod"/>
            </a:pPr>
            <a:r>
              <a:rPr lang="en-US" b="1" i="0">
                <a:solidFill>
                  <a:srgbClr val="0D0D0D"/>
                </a:solidFill>
                <a:effectLst/>
                <a:latin typeface="Söhne"/>
              </a:rPr>
              <a:t>Momentum Analysis</a:t>
            </a:r>
            <a:r>
              <a:rPr lang="en-US" b="0" i="0">
                <a:solidFill>
                  <a:srgbClr val="0D0D0D"/>
                </a:solidFill>
                <a:effectLst/>
                <a:latin typeface="Söhne"/>
              </a:rPr>
              <a:t>: The MACD line captures market momentum by measuring the difference between short-term and long-term moving averages. This momentum analysis is crucial for machine learning models to understand the strength and direction of price movements, which are essential factors in predicting stock returns accurately.</a:t>
            </a:r>
          </a:p>
          <a:p>
            <a:pPr algn="l">
              <a:buFont typeface="+mj-lt"/>
              <a:buAutoNum type="arabicPeriod"/>
            </a:pPr>
            <a:r>
              <a:rPr lang="en-US" b="1" i="0">
                <a:solidFill>
                  <a:srgbClr val="0D0D0D"/>
                </a:solidFill>
                <a:effectLst/>
                <a:latin typeface="Söhne"/>
              </a:rPr>
              <a:t>Leading Indicator Properties</a:t>
            </a:r>
            <a:r>
              <a:rPr lang="en-US" b="0" i="0">
                <a:solidFill>
                  <a:srgbClr val="0D0D0D"/>
                </a:solidFill>
                <a:effectLst/>
                <a:latin typeface="Söhne"/>
              </a:rPr>
              <a:t>: As a leading indicator, the MACD line reacts to price changes relatively quickly compared to lagging indicators. This property allows machine learning models to generate early signals of potential trend reversals or continuations, providing a competitive advantage in predicting stock returns before they occur.</a:t>
            </a:r>
          </a:p>
          <a:p>
            <a:pPr algn="l">
              <a:buFont typeface="+mj-lt"/>
              <a:buAutoNum type="arabicPeriod"/>
            </a:pPr>
            <a:r>
              <a:rPr lang="en-US" b="1" i="0">
                <a:solidFill>
                  <a:srgbClr val="0D0D0D"/>
                </a:solidFill>
                <a:effectLst/>
                <a:latin typeface="Söhne"/>
              </a:rPr>
              <a:t>Trend Identification</a:t>
            </a:r>
            <a:r>
              <a:rPr lang="en-US" b="0" i="0">
                <a:solidFill>
                  <a:srgbClr val="0D0D0D"/>
                </a:solidFill>
                <a:effectLst/>
                <a:latin typeface="Söhne"/>
              </a:rPr>
              <a:t>: The MACD line's ability to identify bullish and bearish trends based on crossovers and movements relative to the zero line enhances machine learning models' capability to recognize and adapt to changing market trends. Incorporating trend identification into models improves their accuracy in predicting stock returns over different market conditions.</a:t>
            </a:r>
          </a:p>
          <a:p>
            <a:endParaRPr lang="en-SG"/>
          </a:p>
        </p:txBody>
      </p:sp>
    </p:spTree>
    <p:extLst>
      <p:ext uri="{BB962C8B-B14F-4D97-AF65-F5344CB8AC3E}">
        <p14:creationId xmlns:p14="http://schemas.microsoft.com/office/powerpoint/2010/main" val="1593346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Font typeface="+mj-lt"/>
              <a:buNone/>
            </a:pPr>
            <a:r>
              <a:rPr lang="en-US" b="0" i="0">
                <a:solidFill>
                  <a:srgbClr val="0D0D0D"/>
                </a:solidFill>
                <a:effectLst/>
                <a:latin typeface="Söhne"/>
              </a:rPr>
              <a:t>We can see that the </a:t>
            </a:r>
            <a:r>
              <a:rPr lang="en-US" b="0" i="0" err="1">
                <a:solidFill>
                  <a:srgbClr val="0D0D0D"/>
                </a:solidFill>
                <a:effectLst/>
                <a:latin typeface="Söhne"/>
              </a:rPr>
              <a:t>macd</a:t>
            </a:r>
            <a:r>
              <a:rPr lang="en-US" b="0" i="0">
                <a:solidFill>
                  <a:srgbClr val="0D0D0D"/>
                </a:solidFill>
                <a:effectLst/>
                <a:latin typeface="Söhne"/>
              </a:rPr>
              <a:t> line have 9 outliers and we decided to remove it as it will help us </a:t>
            </a:r>
            <a:r>
              <a:rPr lang="en-US" b="0">
                <a:solidFill>
                  <a:srgbClr val="0D0D0D"/>
                </a:solidFill>
                <a:latin typeface="Montserrat" panose="00000500000000000000" pitchFamily="2" charset="0"/>
              </a:rPr>
              <a:t>Improve a</a:t>
            </a:r>
            <a:r>
              <a:rPr lang="en-US" b="0" i="0">
                <a:solidFill>
                  <a:srgbClr val="0D0D0D"/>
                </a:solidFill>
                <a:effectLst/>
                <a:latin typeface="Montserrat" panose="00000500000000000000" pitchFamily="2" charset="0"/>
              </a:rPr>
              <a:t>ccuracy in predicting stock returns and </a:t>
            </a:r>
            <a:r>
              <a:rPr lang="en-US" b="0">
                <a:latin typeface="Montserrat" panose="00000500000000000000" pitchFamily="2" charset="0"/>
              </a:rPr>
              <a:t>Improve the interpretability of the model's predictions </a:t>
            </a:r>
            <a:endParaRPr lang="en-SG" b="0">
              <a:latin typeface="Montserrat" panose="00000500000000000000" pitchFamily="2" charset="0"/>
            </a:endParaRPr>
          </a:p>
          <a:p>
            <a:pPr algn="l">
              <a:buFont typeface="+mj-lt"/>
              <a:buAutoNum type="arabicPeriod"/>
            </a:pPr>
            <a:endParaRPr lang="en-US" b="1" i="0">
              <a:solidFill>
                <a:srgbClr val="0D0D0D"/>
              </a:solidFill>
              <a:effectLst/>
              <a:latin typeface="Söhne"/>
            </a:endParaRPr>
          </a:p>
          <a:p>
            <a:pPr algn="l">
              <a:buFont typeface="+mj-lt"/>
              <a:buAutoNum type="arabicPeriod"/>
            </a:pPr>
            <a:endParaRPr lang="en-US" b="1" i="0">
              <a:solidFill>
                <a:srgbClr val="0D0D0D"/>
              </a:solidFill>
              <a:effectLst/>
              <a:latin typeface="Söhne"/>
            </a:endParaRPr>
          </a:p>
          <a:p>
            <a:pPr algn="l">
              <a:buFont typeface="+mj-lt"/>
              <a:buAutoNum type="arabicPeriod"/>
            </a:pPr>
            <a:r>
              <a:rPr lang="en-US" b="1" i="0">
                <a:solidFill>
                  <a:srgbClr val="0D0D0D"/>
                </a:solidFill>
                <a:effectLst/>
                <a:latin typeface="Söhne"/>
              </a:rPr>
              <a:t>Improved Model Accuracy</a:t>
            </a:r>
            <a:r>
              <a:rPr lang="en-US" b="0" i="0">
                <a:solidFill>
                  <a:srgbClr val="0D0D0D"/>
                </a:solidFill>
                <a:effectLst/>
                <a:latin typeface="Söhne"/>
              </a:rPr>
              <a:t>: Outliers can significantly skew statistical measures and distort the underlying patterns in the data. By removing outliers, predictive models can better capture the typical behavior of stock returns, leading to more accurate predictions.</a:t>
            </a:r>
          </a:p>
          <a:p>
            <a:pPr algn="l">
              <a:buFont typeface="+mj-lt"/>
              <a:buAutoNum type="arabicPeriod"/>
            </a:pPr>
            <a:r>
              <a:rPr lang="en-US" b="1" i="0">
                <a:solidFill>
                  <a:srgbClr val="0D0D0D"/>
                </a:solidFill>
                <a:effectLst/>
                <a:latin typeface="Söhne"/>
              </a:rPr>
              <a:t>Reduced Model Bias</a:t>
            </a:r>
            <a:r>
              <a:rPr lang="en-US" b="0" i="0">
                <a:solidFill>
                  <a:srgbClr val="0D0D0D"/>
                </a:solidFill>
                <a:effectLst/>
                <a:latin typeface="Söhne"/>
              </a:rPr>
              <a:t>: Outliers can introduce bias into predictive models, especially if they are extreme values that do not reflect the general trends in stock returns. Removing outliers helps reduce this bias, allowing the model to focus on the majority of observations that are more representative of typical market behavior.</a:t>
            </a:r>
          </a:p>
          <a:p>
            <a:pPr algn="l">
              <a:buFont typeface="+mj-lt"/>
              <a:buAutoNum type="arabicPeriod"/>
            </a:pPr>
            <a:r>
              <a:rPr lang="en-US" b="1" i="0">
                <a:solidFill>
                  <a:srgbClr val="0D0D0D"/>
                </a:solidFill>
                <a:effectLst/>
                <a:latin typeface="Söhne"/>
              </a:rPr>
              <a:t>Stabilized Model Performance</a:t>
            </a:r>
            <a:r>
              <a:rPr lang="en-US" b="0" i="0">
                <a:solidFill>
                  <a:srgbClr val="0D0D0D"/>
                </a:solidFill>
                <a:effectLst/>
                <a:latin typeface="Söhne"/>
              </a:rPr>
              <a:t>: Models that are trained on data with outliers may exhibit unstable or erratic performance, particularly when making predictions for new data points. Removing outliers can stabilize the model's performance by reducing the influence of extreme values that may not follow the overall trends in stock returns.</a:t>
            </a:r>
          </a:p>
          <a:p>
            <a:pPr algn="l">
              <a:buFont typeface="+mj-lt"/>
              <a:buAutoNum type="arabicPeriod"/>
            </a:pPr>
            <a:r>
              <a:rPr lang="en-US" b="1" i="0">
                <a:solidFill>
                  <a:srgbClr val="0D0D0D"/>
                </a:solidFill>
                <a:effectLst/>
                <a:latin typeface="Söhne"/>
              </a:rPr>
              <a:t>Risk Management</a:t>
            </a:r>
            <a:r>
              <a:rPr lang="en-US" b="0" i="0">
                <a:solidFill>
                  <a:srgbClr val="0D0D0D"/>
                </a:solidFill>
                <a:effectLst/>
                <a:latin typeface="Söhne"/>
              </a:rPr>
              <a:t>: Outliers in stock returns often represent extreme market events or anomalies that may not be relevant for predicting future returns. Ignoring these outliers can lead to overly optimistic or pessimistic predictions, which can be detrimental for risk management strategies. Removing outliers helps create more realistic and actionable predictions for risk assessment and portfolio management.</a:t>
            </a:r>
          </a:p>
          <a:p>
            <a:pPr algn="l">
              <a:buFont typeface="+mj-lt"/>
              <a:buAutoNum type="arabicPeriod"/>
            </a:pPr>
            <a:r>
              <a:rPr lang="en-US" b="1" i="0">
                <a:solidFill>
                  <a:srgbClr val="0D0D0D"/>
                </a:solidFill>
                <a:effectLst/>
                <a:latin typeface="Söhne"/>
              </a:rPr>
              <a:t>Enhanced Interpretability</a:t>
            </a:r>
            <a:r>
              <a:rPr lang="en-US" b="0" i="0">
                <a:solidFill>
                  <a:srgbClr val="0D0D0D"/>
                </a:solidFill>
                <a:effectLst/>
                <a:latin typeface="Söhne"/>
              </a:rPr>
              <a:t>: Predictive models based on data without outliers are easier to interpret and explain. Stakeholders, such as investors, analysts, and decision-makers, can have more confidence in the model's predictions and understand the reasoning behind them when outliers are appropriately handled or removed.</a:t>
            </a:r>
          </a:p>
          <a:p>
            <a:endParaRPr lang="en-SG"/>
          </a:p>
        </p:txBody>
      </p:sp>
    </p:spTree>
    <p:extLst>
      <p:ext uri="{BB962C8B-B14F-4D97-AF65-F5344CB8AC3E}">
        <p14:creationId xmlns:p14="http://schemas.microsoft.com/office/powerpoint/2010/main" val="203151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Heres</a:t>
            </a:r>
            <a:r>
              <a:rPr lang="en-US"/>
              <a:t> a brief overview of what we will be covering today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100">
                <a:solidFill>
                  <a:schemeClr val="tx1"/>
                </a:solidFill>
                <a:latin typeface="+mj-lt"/>
              </a:rPr>
              <a:t>Returns = </a:t>
            </a:r>
          </a:p>
          <a:p>
            <a:pPr algn="l"/>
            <a:r>
              <a:rPr lang="en-US" sz="1100">
                <a:solidFill>
                  <a:schemeClr val="tx1"/>
                </a:solidFill>
                <a:latin typeface="+mj-lt"/>
              </a:rPr>
              <a:t>Accuracy of trainset = </a:t>
            </a:r>
          </a:p>
          <a:p>
            <a:pPr algn="l"/>
            <a:r>
              <a:rPr lang="en-US" sz="1100">
                <a:solidFill>
                  <a:schemeClr val="tx1"/>
                </a:solidFill>
                <a:latin typeface="+mj-lt"/>
              </a:rPr>
              <a:t>Accuracy of </a:t>
            </a:r>
            <a:r>
              <a:rPr lang="en-US" sz="1100" err="1">
                <a:solidFill>
                  <a:schemeClr val="tx1"/>
                </a:solidFill>
                <a:latin typeface="+mj-lt"/>
              </a:rPr>
              <a:t>testset</a:t>
            </a:r>
            <a:r>
              <a:rPr lang="en-US" sz="1100">
                <a:solidFill>
                  <a:schemeClr val="tx1"/>
                </a:solidFill>
                <a:latin typeface="+mj-lt"/>
              </a:rPr>
              <a:t> = </a:t>
            </a:r>
          </a:p>
          <a:p>
            <a:pPr algn="l"/>
            <a:endParaRPr lang="en-US" sz="1100">
              <a:solidFill>
                <a:schemeClr val="tx1"/>
              </a:solidFill>
              <a:latin typeface="+mj-lt"/>
            </a:endParaRPr>
          </a:p>
          <a:p>
            <a:pPr marL="127000" indent="0" algn="l">
              <a:buNone/>
            </a:pPr>
            <a:endParaRPr lang="en-US">
              <a:solidFill>
                <a:schemeClr val="tx1"/>
              </a:solidFill>
              <a:latin typeface="+mj-lt"/>
            </a:endParaRPr>
          </a:p>
          <a:p>
            <a:endParaRPr lang="en-US"/>
          </a:p>
        </p:txBody>
      </p:sp>
    </p:spTree>
    <p:extLst>
      <p:ext uri="{BB962C8B-B14F-4D97-AF65-F5344CB8AC3E}">
        <p14:creationId xmlns:p14="http://schemas.microsoft.com/office/powerpoint/2010/main" val="133211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74115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729269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1112752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7"/>
        <p:cNvGrpSpPr/>
        <p:nvPr/>
      </p:nvGrpSpPr>
      <p:grpSpPr>
        <a:xfrm>
          <a:off x="0" y="0"/>
          <a:ext cx="0" cy="0"/>
          <a:chOff x="0" y="0"/>
          <a:chExt cx="0" cy="0"/>
        </a:xfrm>
      </p:grpSpPr>
      <p:sp>
        <p:nvSpPr>
          <p:cNvPr id="2988" name="Google Shape;2988;gbee2f400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9" name="Google Shape;2989;gbee2f400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21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a:solidFill>
                  <a:srgbClr val="ECECEC"/>
                </a:solidFill>
                <a:effectLst/>
                <a:latin typeface="Söhne"/>
              </a:rPr>
              <a:t>First, lets introduce the problem at hand.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ECECEC"/>
                </a:solidFill>
                <a:effectLst/>
                <a:latin typeface="Söhne"/>
              </a:rPr>
              <a:t>Stock prices can be highly volatile, </a:t>
            </a:r>
            <a:r>
              <a:rPr lang="en-US" b="0" i="0">
                <a:solidFill>
                  <a:srgbClr val="0D0D0D"/>
                </a:solidFill>
                <a:effectLst/>
                <a:latin typeface="Söhne"/>
              </a:rPr>
              <a:t>due to various factors such as investor sentiment, economic data, liquidity levels, market structure, and behavioral biases. Positive or negative sentiment can drive buying or selling activity, while economic indicators and news events can impact market confidence. </a:t>
            </a:r>
            <a:r>
              <a:rPr lang="en-US" sz="1100" b="0" i="0">
                <a:solidFill>
                  <a:schemeClr val="tx1"/>
                </a:solidFill>
                <a:effectLst/>
                <a:latin typeface="Montserrat" panose="00000500000000000000" pitchFamily="2" charset="0"/>
              </a:rPr>
              <a:t>This volatility can make it difficult to predict future price movements accurately.</a:t>
            </a:r>
          </a:p>
          <a:p>
            <a:pPr marL="158750" indent="0">
              <a:buNone/>
            </a:pPr>
            <a:endParaRPr lang="en-US" b="0" i="0">
              <a:solidFill>
                <a:srgbClr val="ECECEC"/>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ECECEC"/>
                </a:solidFill>
                <a:effectLst/>
                <a:latin typeface="Söhne"/>
              </a:rPr>
              <a:t>Next, Stock prices can be </a:t>
            </a:r>
            <a:r>
              <a:rPr lang="en-US" b="0" i="0" err="1">
                <a:solidFill>
                  <a:srgbClr val="ECECEC"/>
                </a:solidFill>
                <a:effectLst/>
                <a:latin typeface="Söhne"/>
              </a:rPr>
              <a:t>uncentain</a:t>
            </a:r>
            <a:r>
              <a:rPr lang="en-US" b="0" i="0">
                <a:solidFill>
                  <a:srgbClr val="ECECEC"/>
                </a:solidFill>
                <a:effectLst/>
                <a:latin typeface="Söhne"/>
              </a:rPr>
              <a:t> as it is </a:t>
            </a:r>
            <a:r>
              <a:rPr lang="en-US" sz="1100" b="0" i="0">
                <a:solidFill>
                  <a:srgbClr val="0D0D0D"/>
                </a:solidFill>
                <a:effectLst/>
                <a:latin typeface="Montserrat" panose="00000500000000000000" pitchFamily="2" charset="0"/>
              </a:rPr>
              <a:t>influenced by constantly changing market conditions, economic trends, global political development and company performance.</a:t>
            </a:r>
            <a:endParaRPr lang="en-SG" sz="1100">
              <a:latin typeface="Montserrat" panose="00000500000000000000" pitchFamily="2" charset="0"/>
            </a:endParaRPr>
          </a:p>
          <a:p>
            <a:pPr marL="158750" indent="0">
              <a:buNone/>
            </a:pPr>
            <a:endParaRPr lang="en-US"/>
          </a:p>
        </p:txBody>
      </p:sp>
    </p:spTree>
    <p:extLst>
      <p:ext uri="{BB962C8B-B14F-4D97-AF65-F5344CB8AC3E}">
        <p14:creationId xmlns:p14="http://schemas.microsoft.com/office/powerpoint/2010/main" val="243596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Hence, </a:t>
            </a:r>
            <a:r>
              <a:rPr lang="en-US" sz="1100">
                <a:latin typeface="Montserrat"/>
              </a:rPr>
              <a:t>our goal is to predict stock returns and generate a buy-hold-sell strategy to </a:t>
            </a:r>
            <a:r>
              <a:rPr lang="en-US" sz="1100" err="1">
                <a:latin typeface="Montserrat"/>
              </a:rPr>
              <a:t>maximise</a:t>
            </a:r>
            <a:r>
              <a:rPr lang="en-US" sz="1100">
                <a:latin typeface="Montserrat"/>
              </a:rPr>
              <a:t> returns for the </a:t>
            </a:r>
            <a:r>
              <a:rPr lang="en-US" sz="1100" b="1">
                <a:latin typeface="Montserrat"/>
              </a:rPr>
              <a:t>Istanbul Stock Exchange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latin typeface="Montserrat"/>
              </a:rPr>
              <a:t>Dataset.</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We will be exploring 3 problems. Firstly,</a:t>
            </a:r>
            <a:r>
              <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rPr>
              <a:t> What is the impact of each index on the return? Next, </a:t>
            </a:r>
            <a:r>
              <a:rPr lang="en-US" kern="1200">
                <a:latin typeface="Montserrat" panose="00000500000000000000" pitchFamily="2" charset="0"/>
                <a:ea typeface="+mn-ea"/>
                <a:cs typeface="Calibri"/>
              </a:rPr>
              <a:t>Which model is the best for predict the stock return? And lastly, </a:t>
            </a:r>
            <a:r>
              <a:rPr kumimoji="0" lang="en-US" i="0" u="none" strike="noStrike" kern="1200" cap="none" spc="0" normalizeH="0" baseline="0" noProof="0">
                <a:ln>
                  <a:noFill/>
                </a:ln>
                <a:solidFill>
                  <a:srgbClr val="000000"/>
                </a:solidFill>
                <a:effectLst/>
                <a:uLnTx/>
                <a:uFillTx/>
                <a:latin typeface="Montserrat"/>
                <a:ea typeface="+mn-ea"/>
                <a:cs typeface="Calibri"/>
              </a:rPr>
              <a:t>How </a:t>
            </a:r>
            <a:r>
              <a:rPr lang="en-US" kern="1200">
                <a:latin typeface="Montserrat"/>
                <a:ea typeface="+mn-ea"/>
                <a:cs typeface="Calibri"/>
              </a:rPr>
              <a:t>does model enhancement </a:t>
            </a:r>
            <a:r>
              <a:rPr kumimoji="0" lang="en-US" i="0" u="none" strike="noStrike" kern="1200" cap="none" spc="0" normalizeH="0" baseline="0" noProof="0">
                <a:ln>
                  <a:noFill/>
                </a:ln>
                <a:solidFill>
                  <a:srgbClr val="000000"/>
                </a:solidFill>
                <a:effectLst/>
                <a:uLnTx/>
                <a:uFillTx/>
                <a:latin typeface="Montserrat"/>
                <a:ea typeface="+mn-ea"/>
                <a:cs typeface="Calibri"/>
              </a:rPr>
              <a:t>help change the prediction of the returns?</a:t>
            </a:r>
            <a:endParaRPr lang="en-US">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Now moving on to </a:t>
            </a:r>
            <a:r>
              <a:rPr lang="en-US" sz="1100">
                <a:latin typeface="Abril Fatface" panose="02000503000000020003" pitchFamily="2" charset="0"/>
              </a:rPr>
              <a:t>Dataset Exploration and preparation</a:t>
            </a:r>
            <a:endParaRPr lang="en-US" sz="800">
              <a:solidFill>
                <a:schemeClr val="accent1"/>
              </a:solidFill>
              <a:latin typeface="Abril Fatface" panose="02000503000000020003" pitchFamily="2" charset="0"/>
              <a:ea typeface="Overpass SemiBold"/>
              <a:cs typeface="Overpass SemiBold"/>
              <a:sym typeface="Overpass SemiBold"/>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a:extLst>
            <a:ext uri="{FF2B5EF4-FFF2-40B4-BE49-F238E27FC236}">
              <a16:creationId xmlns:a16="http://schemas.microsoft.com/office/drawing/2014/main" id="{3ECDD0A6-0A8F-FA5B-0ED5-19028B6C64DB}"/>
            </a:ext>
          </a:extLst>
        </p:cNvPr>
        <p:cNvGrpSpPr/>
        <p:nvPr/>
      </p:nvGrpSpPr>
      <p:grpSpPr>
        <a:xfrm>
          <a:off x="0" y="0"/>
          <a:ext cx="0" cy="0"/>
          <a:chOff x="0" y="0"/>
          <a:chExt cx="0" cy="0"/>
        </a:xfrm>
      </p:grpSpPr>
      <p:sp>
        <p:nvSpPr>
          <p:cNvPr id="741" name="Google Shape;741;gbee2f40088_0_1161:notes">
            <a:extLst>
              <a:ext uri="{FF2B5EF4-FFF2-40B4-BE49-F238E27FC236}">
                <a16:creationId xmlns:a16="http://schemas.microsoft.com/office/drawing/2014/main" id="{786B3EAB-1A83-04EB-5BD4-589F3FE178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bee2f40088_0_1161:notes">
            <a:extLst>
              <a:ext uri="{FF2B5EF4-FFF2-40B4-BE49-F238E27FC236}">
                <a16:creationId xmlns:a16="http://schemas.microsoft.com/office/drawing/2014/main" id="{FA00395C-4531-0DB3-10FC-55D8D2C4E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size the dataset has 536 rows and 10 columns with no missing values and understanding if the dataset has missing value is crucial as it can impact the accuracy and reliability of the analysis and modelling results.</a:t>
            </a:r>
            <a:endParaRPr/>
          </a:p>
        </p:txBody>
      </p:sp>
    </p:spTree>
    <p:extLst>
      <p:ext uri="{BB962C8B-B14F-4D97-AF65-F5344CB8AC3E}">
        <p14:creationId xmlns:p14="http://schemas.microsoft.com/office/powerpoint/2010/main" val="342537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need date to compute the average return , </a:t>
            </a:r>
            <a:r>
              <a:rPr lang="en-US" err="1"/>
              <a:t>tl</a:t>
            </a:r>
            <a:r>
              <a:rPr lang="en-US"/>
              <a:t> based to compare our returns on Turkish lira, we will be predicting based on one currency hence </a:t>
            </a:r>
            <a:r>
              <a:rPr lang="en-US" err="1"/>
              <a:t>usd</a:t>
            </a:r>
            <a:r>
              <a:rPr lang="en-US"/>
              <a:t> based column is not needed, then we would need all the index to predict stock returns.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a:extLst>
            <a:ext uri="{FF2B5EF4-FFF2-40B4-BE49-F238E27FC236}">
              <a16:creationId xmlns:a16="http://schemas.microsoft.com/office/drawing/2014/main" id="{9E51F506-3EB3-26F0-6EA8-98813DCB1973}"/>
            </a:ext>
          </a:extLst>
        </p:cNvPr>
        <p:cNvGrpSpPr/>
        <p:nvPr/>
      </p:nvGrpSpPr>
      <p:grpSpPr>
        <a:xfrm>
          <a:off x="0" y="0"/>
          <a:ext cx="0" cy="0"/>
          <a:chOff x="0" y="0"/>
          <a:chExt cx="0" cy="0"/>
        </a:xfrm>
      </p:grpSpPr>
      <p:sp>
        <p:nvSpPr>
          <p:cNvPr id="893" name="Google Shape;893;gbee2f40088_0_115:notes">
            <a:extLst>
              <a:ext uri="{FF2B5EF4-FFF2-40B4-BE49-F238E27FC236}">
                <a16:creationId xmlns:a16="http://schemas.microsoft.com/office/drawing/2014/main" id="{150B9CD7-41C4-FB42-3120-1FA5FAD188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a:extLst>
              <a:ext uri="{FF2B5EF4-FFF2-40B4-BE49-F238E27FC236}">
                <a16:creationId xmlns:a16="http://schemas.microsoft.com/office/drawing/2014/main" id="{C403AFEC-93DD-3EB9-86AD-7A441491F9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here we form a </a:t>
            </a:r>
            <a:r>
              <a:rPr lang="en-US" err="1"/>
              <a:t>dataframe</a:t>
            </a:r>
            <a:r>
              <a:rPr lang="en-US"/>
              <a:t> and drop the USD_BASED column </a:t>
            </a:r>
            <a:endParaRPr/>
          </a:p>
        </p:txBody>
      </p:sp>
    </p:spTree>
    <p:extLst>
      <p:ext uri="{BB962C8B-B14F-4D97-AF65-F5344CB8AC3E}">
        <p14:creationId xmlns:p14="http://schemas.microsoft.com/office/powerpoint/2010/main" val="398926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81116" y="243515"/>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lt1"/>
        </a:solidFill>
        <a:effectLst/>
      </p:bgPr>
    </p:bg>
    <p:spTree>
      <p:nvGrpSpPr>
        <p:cNvPr id="1" name="Shape 73"/>
        <p:cNvGrpSpPr/>
        <p:nvPr/>
      </p:nvGrpSpPr>
      <p:grpSpPr>
        <a:xfrm>
          <a:off x="0" y="0"/>
          <a:ext cx="0" cy="0"/>
          <a:chOff x="0" y="0"/>
          <a:chExt cx="0" cy="0"/>
        </a:xfrm>
      </p:grpSpPr>
      <p:sp>
        <p:nvSpPr>
          <p:cNvPr id="74" name="Google Shape;74;p14"/>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76" name="Google Shape;76;p14"/>
          <p:cNvSpPr txBox="1">
            <a:spLocks noGrp="1"/>
          </p:cNvSpPr>
          <p:nvPr>
            <p:ph type="title" idx="2" hasCustomPrompt="1"/>
          </p:nvPr>
        </p:nvSpPr>
        <p:spPr>
          <a:xfrm>
            <a:off x="720001"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8" name="Google Shape;78;p14"/>
          <p:cNvSpPr txBox="1">
            <a:spLocks noGrp="1"/>
          </p:cNvSpPr>
          <p:nvPr>
            <p:ph type="subTitle" idx="3"/>
          </p:nvPr>
        </p:nvSpPr>
        <p:spPr>
          <a:xfrm>
            <a:off x="7200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4"/>
          <p:cNvSpPr txBox="1">
            <a:spLocks noGrp="1"/>
          </p:cNvSpPr>
          <p:nvPr>
            <p:ph type="title" idx="4" hasCustomPrompt="1"/>
          </p:nvPr>
        </p:nvSpPr>
        <p:spPr>
          <a:xfrm>
            <a:off x="6009539" y="125452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5"/>
          </p:nvPr>
        </p:nvSpPr>
        <p:spPr>
          <a:xfrm>
            <a:off x="6009503"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subTitle" idx="6"/>
          </p:nvPr>
        </p:nvSpPr>
        <p:spPr>
          <a:xfrm>
            <a:off x="60095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2" name="Google Shape;82;p14"/>
          <p:cNvSpPr txBox="1">
            <a:spLocks noGrp="1"/>
          </p:cNvSpPr>
          <p:nvPr>
            <p:ph type="title" idx="7" hasCustomPrompt="1"/>
          </p:nvPr>
        </p:nvSpPr>
        <p:spPr>
          <a:xfrm>
            <a:off x="720000"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8"/>
          </p:nvPr>
        </p:nvSpPr>
        <p:spPr>
          <a:xfrm>
            <a:off x="720000"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4" name="Google Shape;84;p14"/>
          <p:cNvSpPr txBox="1">
            <a:spLocks noGrp="1"/>
          </p:cNvSpPr>
          <p:nvPr>
            <p:ph type="subTitle" idx="9"/>
          </p:nvPr>
        </p:nvSpPr>
        <p:spPr>
          <a:xfrm>
            <a:off x="7200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5" name="Google Shape;85;p14"/>
          <p:cNvSpPr txBox="1">
            <a:spLocks noGrp="1"/>
          </p:cNvSpPr>
          <p:nvPr>
            <p:ph type="title" idx="13" hasCustomPrompt="1"/>
          </p:nvPr>
        </p:nvSpPr>
        <p:spPr>
          <a:xfrm>
            <a:off x="6009510" y="292999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4"/>
          </p:nvPr>
        </p:nvSpPr>
        <p:spPr>
          <a:xfrm>
            <a:off x="6009500"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subTitle" idx="15"/>
          </p:nvPr>
        </p:nvSpPr>
        <p:spPr>
          <a:xfrm>
            <a:off x="60095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16" hasCustomPrompt="1"/>
          </p:nvPr>
        </p:nvSpPr>
        <p:spPr>
          <a:xfrm>
            <a:off x="3364763"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17"/>
          </p:nvPr>
        </p:nvSpPr>
        <p:spPr>
          <a:xfrm>
            <a:off x="3364796"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subTitle" idx="18"/>
          </p:nvPr>
        </p:nvSpPr>
        <p:spPr>
          <a:xfrm>
            <a:off x="3364763"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1" name="Google Shape;91;p14"/>
          <p:cNvSpPr txBox="1">
            <a:spLocks noGrp="1"/>
          </p:cNvSpPr>
          <p:nvPr>
            <p:ph type="title" idx="19" hasCustomPrompt="1"/>
          </p:nvPr>
        </p:nvSpPr>
        <p:spPr>
          <a:xfrm>
            <a:off x="3364763"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20"/>
          </p:nvPr>
        </p:nvSpPr>
        <p:spPr>
          <a:xfrm>
            <a:off x="3364763"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subTitle" idx="21"/>
          </p:nvPr>
        </p:nvSpPr>
        <p:spPr>
          <a:xfrm>
            <a:off x="3364763"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1_Title and two columns 2">
    <p:spTree>
      <p:nvGrpSpPr>
        <p:cNvPr id="1" name="Shape 126"/>
        <p:cNvGrpSpPr/>
        <p:nvPr/>
      </p:nvGrpSpPr>
      <p:grpSpPr>
        <a:xfrm>
          <a:off x="0" y="0"/>
          <a:ext cx="0" cy="0"/>
          <a:chOff x="0" y="0"/>
          <a:chExt cx="0" cy="0"/>
        </a:xfrm>
      </p:grpSpPr>
      <p:sp>
        <p:nvSpPr>
          <p:cNvPr id="127" name="Google Shape;127;p19"/>
          <p:cNvSpPr/>
          <p:nvPr/>
        </p:nvSpPr>
        <p:spPr>
          <a:xfrm rot="10800000" flipH="1">
            <a:off x="657405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9" name="Google Shape;129;p19"/>
          <p:cNvSpPr txBox="1">
            <a:spLocks noGrp="1"/>
          </p:cNvSpPr>
          <p:nvPr>
            <p:ph type="subTitle" idx="1"/>
          </p:nvPr>
        </p:nvSpPr>
        <p:spPr>
          <a:xfrm>
            <a:off x="4631267"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19"/>
          <p:cNvSpPr txBox="1">
            <a:spLocks noGrp="1"/>
          </p:cNvSpPr>
          <p:nvPr>
            <p:ph type="subTitle" idx="2"/>
          </p:nvPr>
        </p:nvSpPr>
        <p:spPr>
          <a:xfrm>
            <a:off x="4631263" y="35358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1" name="Google Shape;131;p19"/>
          <p:cNvSpPr txBox="1">
            <a:spLocks noGrp="1"/>
          </p:cNvSpPr>
          <p:nvPr>
            <p:ph type="subTitle" idx="3"/>
          </p:nvPr>
        </p:nvSpPr>
        <p:spPr>
          <a:xfrm>
            <a:off x="2982438" y="1611654"/>
            <a:ext cx="1530300" cy="35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32" name="Google Shape;132;p19"/>
          <p:cNvSpPr txBox="1">
            <a:spLocks noGrp="1"/>
          </p:cNvSpPr>
          <p:nvPr>
            <p:ph type="subTitle" idx="4"/>
          </p:nvPr>
        </p:nvSpPr>
        <p:spPr>
          <a:xfrm>
            <a:off x="2235125" y="1862466"/>
            <a:ext cx="2277600" cy="70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2"/>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3" name="Google Shape;133;p19"/>
          <p:cNvSpPr/>
          <p:nvPr/>
        </p:nvSpPr>
        <p:spPr>
          <a:xfrm flipH="1">
            <a:off x="-32145" y="2918525"/>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9"/>
        <p:cNvGrpSpPr/>
        <p:nvPr/>
      </p:nvGrpSpPr>
      <p:grpSpPr>
        <a:xfrm>
          <a:off x="0" y="0"/>
          <a:ext cx="0" cy="0"/>
          <a:chOff x="0" y="0"/>
          <a:chExt cx="0" cy="0"/>
        </a:xfrm>
      </p:grpSpPr>
      <p:sp>
        <p:nvSpPr>
          <p:cNvPr id="230" name="Google Shape;230;p34"/>
          <p:cNvSpPr/>
          <p:nvPr/>
        </p:nvSpPr>
        <p:spPr>
          <a:xfrm flipH="1">
            <a:off x="-103014" y="27790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308951">
            <a:off x="4919350" y="76803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txBox="1">
            <a:spLocks noGrp="1"/>
          </p:cNvSpPr>
          <p:nvPr>
            <p:ph type="title"/>
          </p:nvPr>
        </p:nvSpPr>
        <p:spPr>
          <a:xfrm flipH="1">
            <a:off x="691636" y="1952725"/>
            <a:ext cx="3523500" cy="130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3" name="Google Shape;233;p34"/>
          <p:cNvSpPr txBox="1">
            <a:spLocks noGrp="1"/>
          </p:cNvSpPr>
          <p:nvPr>
            <p:ph type="title" idx="2" hasCustomPrompt="1"/>
          </p:nvPr>
        </p:nvSpPr>
        <p:spPr>
          <a:xfrm flipH="1">
            <a:off x="691361" y="1107775"/>
            <a:ext cx="1366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34"/>
          <p:cNvSpPr txBox="1">
            <a:spLocks noGrp="1"/>
          </p:cNvSpPr>
          <p:nvPr>
            <p:ph type="subTitle" idx="1"/>
          </p:nvPr>
        </p:nvSpPr>
        <p:spPr>
          <a:xfrm flipH="1">
            <a:off x="691361" y="3578575"/>
            <a:ext cx="2824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266"/>
        <p:cNvGrpSpPr/>
        <p:nvPr/>
      </p:nvGrpSpPr>
      <p:grpSpPr>
        <a:xfrm>
          <a:off x="0" y="0"/>
          <a:ext cx="0" cy="0"/>
          <a:chOff x="0" y="0"/>
          <a:chExt cx="0" cy="0"/>
        </a:xfrm>
      </p:grpSpPr>
      <p:sp>
        <p:nvSpPr>
          <p:cNvPr id="267" name="Google Shape;267;p40"/>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0"/>
          <p:cNvSpPr txBox="1">
            <a:spLocks noGrp="1"/>
          </p:cNvSpPr>
          <p:nvPr>
            <p:ph type="subTitle" idx="1"/>
          </p:nvPr>
        </p:nvSpPr>
        <p:spPr>
          <a:xfrm>
            <a:off x="762075" y="2221350"/>
            <a:ext cx="2354400" cy="98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9" name="Google Shape;269;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0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2649384"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308951" flipH="1">
            <a:off x="531846" y="73368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4900225" y="1918375"/>
            <a:ext cx="3523500" cy="1307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057500" y="1073425"/>
            <a:ext cx="1366500" cy="52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 name="Google Shape;17;p3"/>
          <p:cNvSpPr txBox="1">
            <a:spLocks noGrp="1"/>
          </p:cNvSpPr>
          <p:nvPr>
            <p:ph type="subTitle" idx="1"/>
          </p:nvPr>
        </p:nvSpPr>
        <p:spPr>
          <a:xfrm>
            <a:off x="5599200" y="3544225"/>
            <a:ext cx="2824800" cy="52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6757152"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993175" y="1691963"/>
            <a:ext cx="6883500" cy="13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10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1"/>
          <p:cNvSpPr txBox="1">
            <a:spLocks noGrp="1"/>
          </p:cNvSpPr>
          <p:nvPr>
            <p:ph type="subTitle" idx="1"/>
          </p:nvPr>
        </p:nvSpPr>
        <p:spPr>
          <a:xfrm>
            <a:off x="2418600" y="3025225"/>
            <a:ext cx="4306800" cy="4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 name="Google Shape;55;p11"/>
          <p:cNvSpPr/>
          <p:nvPr/>
        </p:nvSpPr>
        <p:spPr>
          <a:xfrm>
            <a:off x="6529475" y="28818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rot="10800000">
            <a:off x="-2692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7" r:id="rId8"/>
    <p:sldLayoutId id="2147483659" r:id="rId9"/>
    <p:sldLayoutId id="2147483660" r:id="rId10"/>
    <p:sldLayoutId id="2147483661" r:id="rId11"/>
    <p:sldLayoutId id="2147483662" r:id="rId12"/>
    <p:sldLayoutId id="2147483665" r:id="rId13"/>
    <p:sldLayoutId id="2147483666" r:id="rId14"/>
    <p:sldLayoutId id="2147483680" r:id="rId15"/>
    <p:sldLayoutId id="2147483686" r:id="rId16"/>
    <p:sldLayoutId id="2147483692" r:id="rId17"/>
    <p:sldLayoutId id="2147483693" r:id="rId18"/>
    <p:sldLayoutId id="214748369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dataset/247/istanbul+stock+exchang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580776" y="423098"/>
            <a:ext cx="4274013" cy="2855206"/>
          </a:xfrm>
          <a:prstGeom prst="rect">
            <a:avLst/>
          </a:prstGeom>
        </p:spPr>
        <p:txBody>
          <a:bodyPr spcFirstLastPara="1" wrap="square" lIns="91425" tIns="91425" rIns="91425" bIns="91425" anchor="b" anchorCtr="0">
            <a:noAutofit/>
          </a:bodyPr>
          <a:lstStyle/>
          <a:p>
            <a:br>
              <a:rPr lang="en-US" sz="4800">
                <a:solidFill>
                  <a:schemeClr val="accent1"/>
                </a:solidFill>
                <a:latin typeface="Abril Fatface" panose="02000503000000020003" pitchFamily="2" charset="0"/>
              </a:rPr>
            </a:br>
            <a:r>
              <a:rPr lang="en-US" sz="4800">
                <a:solidFill>
                  <a:schemeClr val="accent1"/>
                </a:solidFill>
                <a:latin typeface="Abril Fatface" panose="02000503000000020003" pitchFamily="2" charset="0"/>
              </a:rPr>
              <a:t>Predict Stock Returns Using </a:t>
            </a:r>
            <a:r>
              <a:rPr lang="en-US" sz="4800">
                <a:solidFill>
                  <a:schemeClr val="tx1"/>
                </a:solidFill>
                <a:latin typeface="Abril Fatface" panose="02000503000000020003" pitchFamily="2" charset="0"/>
              </a:rPr>
              <a:t>Machine learning</a:t>
            </a:r>
            <a:endParaRPr lang="en-US" sz="4800">
              <a:solidFill>
                <a:schemeClr val="tx1"/>
              </a:solidFill>
              <a:latin typeface="Abril Fatface" panose="02000503000000020003" pitchFamily="2" charset="0"/>
              <a:ea typeface="Overpass SemiBold"/>
              <a:cs typeface="Overpass SemiBold"/>
              <a:sym typeface="Overpass SemiBold"/>
            </a:endParaRPr>
          </a:p>
        </p:txBody>
      </p:sp>
      <p:sp>
        <p:nvSpPr>
          <p:cNvPr id="320" name="Google Shape;320;p51"/>
          <p:cNvSpPr txBox="1">
            <a:spLocks noGrp="1"/>
          </p:cNvSpPr>
          <p:nvPr>
            <p:ph type="subTitle" idx="1"/>
          </p:nvPr>
        </p:nvSpPr>
        <p:spPr>
          <a:xfrm>
            <a:off x="687304" y="3550340"/>
            <a:ext cx="4455823"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tx1"/>
                </a:solidFill>
                <a:latin typeface="Montserrat" panose="00000500000000000000" pitchFamily="2" charset="0"/>
              </a:rPr>
              <a:t>By: Team 7</a:t>
            </a:r>
          </a:p>
          <a:p>
            <a:pPr marL="0" lvl="0" indent="0" algn="l" rtl="0">
              <a:spcBef>
                <a:spcPts val="0"/>
              </a:spcBef>
              <a:spcAft>
                <a:spcPts val="0"/>
              </a:spcAft>
              <a:buNone/>
            </a:pPr>
            <a:r>
              <a:rPr lang="en-US" sz="1400" err="1">
                <a:solidFill>
                  <a:schemeClr val="tx1"/>
                </a:solidFill>
                <a:latin typeface="Montserrat" panose="00000500000000000000" pitchFamily="2" charset="0"/>
              </a:rPr>
              <a:t>Kuek</a:t>
            </a:r>
            <a:r>
              <a:rPr lang="en-US" sz="1400">
                <a:solidFill>
                  <a:schemeClr val="tx1"/>
                </a:solidFill>
                <a:latin typeface="Montserrat" panose="00000500000000000000" pitchFamily="2" charset="0"/>
              </a:rPr>
              <a:t> Hui Li, </a:t>
            </a:r>
            <a:r>
              <a:rPr lang="en-US" sz="1400" b="0" i="0" err="1">
                <a:solidFill>
                  <a:schemeClr val="tx1"/>
                </a:solidFill>
                <a:effectLst/>
                <a:latin typeface="Montserrat" panose="00000500000000000000" pitchFamily="2" charset="0"/>
              </a:rPr>
              <a:t>Sharanya</a:t>
            </a:r>
            <a:r>
              <a:rPr lang="en-US" sz="1400" b="0" i="0">
                <a:solidFill>
                  <a:schemeClr val="tx1"/>
                </a:solidFill>
                <a:effectLst/>
                <a:latin typeface="Montserrat" panose="00000500000000000000" pitchFamily="2" charset="0"/>
              </a:rPr>
              <a:t> Basu</a:t>
            </a:r>
            <a:endParaRPr lang="en-US" sz="1400">
              <a:solidFill>
                <a:schemeClr val="tx1"/>
              </a:solidFill>
              <a:latin typeface="Montserrat" panose="00000500000000000000" pitchFamily="2" charset="0"/>
            </a:endParaRPr>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38FB045C-1E39-7E3F-1B41-E31960B10356}"/>
            </a:ext>
          </a:extLst>
        </p:cNvPr>
        <p:cNvGrpSpPr/>
        <p:nvPr/>
      </p:nvGrpSpPr>
      <p:grpSpPr>
        <a:xfrm>
          <a:off x="0" y="0"/>
          <a:ext cx="0" cy="0"/>
          <a:chOff x="0" y="0"/>
          <a:chExt cx="0" cy="0"/>
        </a:xfrm>
      </p:grpSpPr>
      <p:sp>
        <p:nvSpPr>
          <p:cNvPr id="896" name="Google Shape;896;p63">
            <a:extLst>
              <a:ext uri="{FF2B5EF4-FFF2-40B4-BE49-F238E27FC236}">
                <a16:creationId xmlns:a16="http://schemas.microsoft.com/office/drawing/2014/main" id="{AC2AC69B-83C2-242D-7B46-8E4C6074FF23}"/>
              </a:ext>
            </a:extLst>
          </p:cNvPr>
          <p:cNvSpPr txBox="1">
            <a:spLocks noGrp="1"/>
          </p:cNvSpPr>
          <p:nvPr>
            <p:ph type="title"/>
          </p:nvPr>
        </p:nvSpPr>
        <p:spPr>
          <a:xfrm>
            <a:off x="327976" y="12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tx1"/>
                </a:solidFill>
                <a:latin typeface="Abril Fatface" panose="02000503000000020003" pitchFamily="2" charset="0"/>
                <a:ea typeface="Overpass"/>
                <a:cs typeface="Overpass"/>
                <a:sym typeface="Overpass"/>
              </a:rPr>
              <a:t>Feature Engineering</a:t>
            </a:r>
          </a:p>
        </p:txBody>
      </p:sp>
      <p:graphicFrame>
        <p:nvGraphicFramePr>
          <p:cNvPr id="5" name="Table 4">
            <a:extLst>
              <a:ext uri="{FF2B5EF4-FFF2-40B4-BE49-F238E27FC236}">
                <a16:creationId xmlns:a16="http://schemas.microsoft.com/office/drawing/2014/main" id="{31562A20-CA1F-9A4E-25FE-1FA82B20757C}"/>
              </a:ext>
            </a:extLst>
          </p:cNvPr>
          <p:cNvGraphicFramePr>
            <a:graphicFrameLocks noGrp="1"/>
          </p:cNvGraphicFramePr>
          <p:nvPr>
            <p:extLst>
              <p:ext uri="{D42A27DB-BD31-4B8C-83A1-F6EECF244321}">
                <p14:modId xmlns:p14="http://schemas.microsoft.com/office/powerpoint/2010/main" val="4026314202"/>
              </p:ext>
            </p:extLst>
          </p:nvPr>
        </p:nvGraphicFramePr>
        <p:xfrm>
          <a:off x="442276" y="672039"/>
          <a:ext cx="7893460" cy="365760"/>
        </p:xfrm>
        <a:graphic>
          <a:graphicData uri="http://schemas.openxmlformats.org/drawingml/2006/table">
            <a:tbl>
              <a:tblPr firstRow="1" bandRow="1">
                <a:tableStyleId>{3C2FFA5D-87B4-456A-9821-1D502468CF0F}</a:tableStyleId>
              </a:tblPr>
              <a:tblGrid>
                <a:gridCol w="7893460">
                  <a:extLst>
                    <a:ext uri="{9D8B030D-6E8A-4147-A177-3AD203B41FA5}">
                      <a16:colId xmlns:a16="http://schemas.microsoft.com/office/drawing/2014/main" val="2728810880"/>
                    </a:ext>
                  </a:extLst>
                </a:gridCol>
              </a:tblGrid>
              <a:tr h="330893">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600" b="1">
                          <a:solidFill>
                            <a:schemeClr val="accent1"/>
                          </a:solidFill>
                          <a:latin typeface="+mn-lt"/>
                        </a:rPr>
                        <a:t>Calculate MACD line, Signal line and create buy/hold/sell column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10" name="Google Shape;555;p55">
            <a:extLst>
              <a:ext uri="{FF2B5EF4-FFF2-40B4-BE49-F238E27FC236}">
                <a16:creationId xmlns:a16="http://schemas.microsoft.com/office/drawing/2014/main" id="{85D86DF9-BF1C-60AB-D14F-AD8D70741BD8}"/>
              </a:ext>
            </a:extLst>
          </p:cNvPr>
          <p:cNvSpPr txBox="1">
            <a:spLocks/>
          </p:cNvSpPr>
          <p:nvPr/>
        </p:nvSpPr>
        <p:spPr>
          <a:xfrm>
            <a:off x="3587870" y="1396933"/>
            <a:ext cx="5113854" cy="30745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15000"/>
              </a:lnSpc>
              <a:spcBef>
                <a:spcPts val="10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2pPr>
            <a:lvl3pPr marL="1371600" marR="0" lvl="2"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3pPr>
            <a:lvl4pPr marL="1828800" marR="0" lvl="3"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4pPr>
            <a:lvl5pPr marL="2286000" marR="0" lvl="4"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5pPr>
            <a:lvl6pPr marL="2743200" marR="0" lvl="5"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6pPr>
            <a:lvl7pPr marL="3200400" marR="0" lvl="6"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7pPr>
            <a:lvl8pPr marL="3657600" marR="0" lvl="7"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8pPr>
            <a:lvl9pPr marL="4114800" marR="0" lvl="8" indent="-330200" algn="ctr" rtl="0">
              <a:lnSpc>
                <a:spcPct val="115000"/>
              </a:lnSpc>
              <a:spcBef>
                <a:spcPts val="1600"/>
              </a:spcBef>
              <a:spcAft>
                <a:spcPts val="160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9pPr>
          </a:lstStyle>
          <a:p>
            <a:pPr marL="285750" indent="-285750" algn="l">
              <a:spcAft>
                <a:spcPts val="1600"/>
              </a:spcAft>
            </a:pPr>
            <a:endParaRPr lang="en-US">
              <a:solidFill>
                <a:schemeClr val="bg1">
                  <a:lumMod val="10000"/>
                </a:schemeClr>
              </a:solidFill>
              <a:latin typeface="Montserrat" panose="00000500000000000000" pitchFamily="2" charset="0"/>
            </a:endParaRPr>
          </a:p>
          <a:p>
            <a:pPr marL="285750" indent="-285750" algn="l">
              <a:spcAft>
                <a:spcPts val="1600"/>
              </a:spcAft>
            </a:pPr>
            <a:r>
              <a:rPr lang="en-US">
                <a:solidFill>
                  <a:schemeClr val="bg1">
                    <a:lumMod val="10000"/>
                  </a:schemeClr>
                </a:solidFill>
                <a:latin typeface="Montserrat" panose="00000500000000000000" pitchFamily="2" charset="0"/>
              </a:rPr>
              <a:t>The MACD line is a technical indicator that helps investors detect price trends, quantify trend momentum, and locate market entry points for buying or selling.</a:t>
            </a:r>
          </a:p>
          <a:p>
            <a:pPr marL="285750" indent="-285750" algn="l">
              <a:spcAft>
                <a:spcPts val="1600"/>
              </a:spcAft>
            </a:pPr>
            <a:r>
              <a:rPr lang="en-US">
                <a:solidFill>
                  <a:schemeClr val="bg1">
                    <a:lumMod val="10000"/>
                  </a:schemeClr>
                </a:solidFill>
                <a:latin typeface="Montserrat" panose="00000500000000000000" pitchFamily="2" charset="0"/>
              </a:rPr>
              <a:t>The MACD line is obtained by subtracting the 26-period exponential moving average (EMA) from the 12-period EMA.</a:t>
            </a:r>
          </a:p>
          <a:p>
            <a:pPr marL="285750" indent="-285750" algn="l">
              <a:spcAft>
                <a:spcPts val="1600"/>
              </a:spcAft>
            </a:pPr>
            <a:r>
              <a:rPr lang="en-US">
                <a:solidFill>
                  <a:schemeClr val="bg1">
                    <a:lumMod val="10000"/>
                  </a:schemeClr>
                </a:solidFill>
                <a:latin typeface="Montserrat" panose="00000500000000000000" pitchFamily="2" charset="0"/>
              </a:rPr>
              <a:t>The signal line represents the MACD line's nine-period EMA.</a:t>
            </a:r>
          </a:p>
          <a:p>
            <a:pPr marL="285750" indent="-285750" algn="l">
              <a:spcAft>
                <a:spcPts val="1600"/>
              </a:spcAft>
            </a:pPr>
            <a:r>
              <a:rPr lang="en-US">
                <a:solidFill>
                  <a:schemeClr val="bg1">
                    <a:lumMod val="10000"/>
                  </a:schemeClr>
                </a:solidFill>
                <a:latin typeface="Montserrat" panose="00000500000000000000" pitchFamily="2" charset="0"/>
              </a:rPr>
              <a:t>The Buy/Hold/Sell is added as a predicted indicator.</a:t>
            </a:r>
          </a:p>
        </p:txBody>
      </p:sp>
      <p:pic>
        <p:nvPicPr>
          <p:cNvPr id="4" name="Picture 3">
            <a:extLst>
              <a:ext uri="{FF2B5EF4-FFF2-40B4-BE49-F238E27FC236}">
                <a16:creationId xmlns:a16="http://schemas.microsoft.com/office/drawing/2014/main" id="{2787645F-7BE2-0F2C-70BE-1D55F2401A65}"/>
              </a:ext>
            </a:extLst>
          </p:cNvPr>
          <p:cNvPicPr>
            <a:picLocks noChangeAspect="1"/>
          </p:cNvPicPr>
          <p:nvPr/>
        </p:nvPicPr>
        <p:blipFill>
          <a:blip r:embed="rId3"/>
          <a:stretch>
            <a:fillRect/>
          </a:stretch>
        </p:blipFill>
        <p:spPr>
          <a:xfrm>
            <a:off x="442276" y="1244739"/>
            <a:ext cx="2972437" cy="3689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584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0"/>
        <p:cNvGrpSpPr/>
        <p:nvPr/>
      </p:nvGrpSpPr>
      <p:grpSpPr>
        <a:xfrm>
          <a:off x="0" y="0"/>
          <a:ext cx="0" cy="0"/>
          <a:chOff x="0" y="0"/>
          <a:chExt cx="0" cy="0"/>
        </a:xfrm>
      </p:grpSpPr>
      <p:sp>
        <p:nvSpPr>
          <p:cNvPr id="2991" name="Google Shape;2991;p93"/>
          <p:cNvSpPr txBox="1">
            <a:spLocks noGrp="1"/>
          </p:cNvSpPr>
          <p:nvPr>
            <p:ph type="title" idx="2"/>
          </p:nvPr>
        </p:nvSpPr>
        <p:spPr>
          <a:xfrm flipH="1">
            <a:off x="691361" y="1107775"/>
            <a:ext cx="1366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992" name="Google Shape;2992;p93"/>
          <p:cNvSpPr txBox="1">
            <a:spLocks noGrp="1"/>
          </p:cNvSpPr>
          <p:nvPr>
            <p:ph type="title"/>
          </p:nvPr>
        </p:nvSpPr>
        <p:spPr>
          <a:xfrm flipH="1">
            <a:off x="691636" y="1952725"/>
            <a:ext cx="3523500" cy="1307400"/>
          </a:xfrm>
          <a:prstGeom prst="rect">
            <a:avLst/>
          </a:prstGeom>
        </p:spPr>
        <p:txBody>
          <a:bodyPr spcFirstLastPara="1" wrap="square" lIns="91425" tIns="91425" rIns="91425" bIns="91425" anchor="ctr" anchorCtr="0">
            <a:noAutofit/>
          </a:bodyPr>
          <a:lstStyle/>
          <a:p>
            <a:pPr lvl="0"/>
            <a:r>
              <a:rPr lang="en-US" sz="4000">
                <a:latin typeface="Abril Fatface" panose="02000503000000020003" pitchFamily="2" charset="0"/>
              </a:rPr>
              <a:t>Exploratory Data Analysis</a:t>
            </a:r>
            <a:endParaRPr lang="en-US" sz="4000">
              <a:solidFill>
                <a:schemeClr val="accent1"/>
              </a:solidFill>
              <a:latin typeface="Abril Fatface" panose="02000503000000020003" pitchFamily="2" charset="0"/>
              <a:ea typeface="Overpass SemiBold"/>
              <a:cs typeface="Overpass SemiBold"/>
              <a:sym typeface="Overpass SemiBold"/>
            </a:endParaRPr>
          </a:p>
        </p:txBody>
      </p:sp>
      <p:grpSp>
        <p:nvGrpSpPr>
          <p:cNvPr id="2994" name="Google Shape;2994;p93"/>
          <p:cNvGrpSpPr/>
          <p:nvPr/>
        </p:nvGrpSpPr>
        <p:grpSpPr>
          <a:xfrm>
            <a:off x="4833061" y="1049776"/>
            <a:ext cx="3372614" cy="3498795"/>
            <a:chOff x="4833061" y="1049776"/>
            <a:chExt cx="3372614" cy="3498795"/>
          </a:xfrm>
        </p:grpSpPr>
        <p:sp>
          <p:nvSpPr>
            <p:cNvPr id="2995" name="Google Shape;2995;p93"/>
            <p:cNvSpPr/>
            <p:nvPr/>
          </p:nvSpPr>
          <p:spPr>
            <a:xfrm>
              <a:off x="5366606" y="4165648"/>
              <a:ext cx="665397" cy="382923"/>
            </a:xfrm>
            <a:custGeom>
              <a:avLst/>
              <a:gdLst/>
              <a:ahLst/>
              <a:cxnLst/>
              <a:rect l="l" t="t" r="r" b="b"/>
              <a:pathLst>
                <a:path w="39666" h="22827" extrusionOk="0">
                  <a:moveTo>
                    <a:pt x="19860" y="5840"/>
                  </a:moveTo>
                  <a:cubicBezTo>
                    <a:pt x="22345" y="5840"/>
                    <a:pt x="24831" y="6388"/>
                    <a:pt x="26729" y="7484"/>
                  </a:cubicBezTo>
                  <a:cubicBezTo>
                    <a:pt x="30524" y="9676"/>
                    <a:pt x="30524" y="13204"/>
                    <a:pt x="26729" y="15449"/>
                  </a:cubicBezTo>
                  <a:cubicBezTo>
                    <a:pt x="24843" y="16538"/>
                    <a:pt x="22376" y="17073"/>
                    <a:pt x="19906" y="17073"/>
                  </a:cubicBezTo>
                  <a:cubicBezTo>
                    <a:pt x="17405" y="17073"/>
                    <a:pt x="14900" y="16525"/>
                    <a:pt x="12991" y="15449"/>
                  </a:cubicBezTo>
                  <a:cubicBezTo>
                    <a:pt x="9142" y="13204"/>
                    <a:pt x="9142" y="9676"/>
                    <a:pt x="12991" y="7484"/>
                  </a:cubicBezTo>
                  <a:cubicBezTo>
                    <a:pt x="14888" y="6388"/>
                    <a:pt x="17374" y="5840"/>
                    <a:pt x="19860" y="5840"/>
                  </a:cubicBezTo>
                  <a:close/>
                  <a:moveTo>
                    <a:pt x="18924" y="0"/>
                  </a:moveTo>
                  <a:cubicBezTo>
                    <a:pt x="17534" y="54"/>
                    <a:pt x="16144" y="161"/>
                    <a:pt x="14755" y="375"/>
                  </a:cubicBezTo>
                  <a:cubicBezTo>
                    <a:pt x="14487" y="1925"/>
                    <a:pt x="14327" y="3635"/>
                    <a:pt x="13311" y="3956"/>
                  </a:cubicBezTo>
                  <a:cubicBezTo>
                    <a:pt x="13193" y="3987"/>
                    <a:pt x="13055" y="4002"/>
                    <a:pt x="12899" y="4002"/>
                  </a:cubicBezTo>
                  <a:cubicBezTo>
                    <a:pt x="11724" y="4002"/>
                    <a:pt x="9568" y="3174"/>
                    <a:pt x="7538" y="2513"/>
                  </a:cubicBezTo>
                  <a:cubicBezTo>
                    <a:pt x="7399" y="2576"/>
                    <a:pt x="7185" y="2597"/>
                    <a:pt x="6933" y="2597"/>
                  </a:cubicBezTo>
                  <a:cubicBezTo>
                    <a:pt x="6407" y="2597"/>
                    <a:pt x="5713" y="2505"/>
                    <a:pt x="5177" y="2505"/>
                  </a:cubicBezTo>
                  <a:cubicBezTo>
                    <a:pt x="4883" y="2505"/>
                    <a:pt x="4636" y="2533"/>
                    <a:pt x="4491" y="2620"/>
                  </a:cubicBezTo>
                  <a:lnTo>
                    <a:pt x="4491" y="4277"/>
                  </a:lnTo>
                  <a:cubicBezTo>
                    <a:pt x="5827" y="5613"/>
                    <a:pt x="7431" y="7057"/>
                    <a:pt x="6950" y="7591"/>
                  </a:cubicBezTo>
                  <a:cubicBezTo>
                    <a:pt x="6469" y="8126"/>
                    <a:pt x="2994" y="8446"/>
                    <a:pt x="375" y="8607"/>
                  </a:cubicBezTo>
                  <a:cubicBezTo>
                    <a:pt x="1" y="9409"/>
                    <a:pt x="268" y="10050"/>
                    <a:pt x="161" y="10852"/>
                  </a:cubicBezTo>
                  <a:cubicBezTo>
                    <a:pt x="2620" y="11440"/>
                    <a:pt x="5400" y="12082"/>
                    <a:pt x="5560" y="12723"/>
                  </a:cubicBezTo>
                  <a:cubicBezTo>
                    <a:pt x="5774" y="13365"/>
                    <a:pt x="3315" y="12830"/>
                    <a:pt x="1444" y="13846"/>
                  </a:cubicBezTo>
                  <a:lnTo>
                    <a:pt x="1444" y="15449"/>
                  </a:lnTo>
                  <a:cubicBezTo>
                    <a:pt x="1978" y="16251"/>
                    <a:pt x="2620" y="17000"/>
                    <a:pt x="3315" y="17641"/>
                  </a:cubicBezTo>
                  <a:cubicBezTo>
                    <a:pt x="5146" y="17417"/>
                    <a:pt x="7108" y="17140"/>
                    <a:pt x="8396" y="17140"/>
                  </a:cubicBezTo>
                  <a:cubicBezTo>
                    <a:pt x="8951" y="17140"/>
                    <a:pt x="9381" y="17192"/>
                    <a:pt x="9623" y="17320"/>
                  </a:cubicBezTo>
                  <a:cubicBezTo>
                    <a:pt x="10425" y="17801"/>
                    <a:pt x="9623" y="17908"/>
                    <a:pt x="9142" y="19352"/>
                  </a:cubicBezTo>
                  <a:cubicBezTo>
                    <a:pt x="9088" y="19459"/>
                    <a:pt x="9195" y="20848"/>
                    <a:pt x="9142" y="21009"/>
                  </a:cubicBezTo>
                  <a:cubicBezTo>
                    <a:pt x="10371" y="21436"/>
                    <a:pt x="11601" y="21811"/>
                    <a:pt x="12830" y="22131"/>
                  </a:cubicBezTo>
                  <a:cubicBezTo>
                    <a:pt x="14579" y="21000"/>
                    <a:pt x="16377" y="19720"/>
                    <a:pt x="17463" y="19720"/>
                  </a:cubicBezTo>
                  <a:cubicBezTo>
                    <a:pt x="17506" y="19720"/>
                    <a:pt x="17547" y="19722"/>
                    <a:pt x="17588" y="19726"/>
                  </a:cubicBezTo>
                  <a:cubicBezTo>
                    <a:pt x="18657" y="19833"/>
                    <a:pt x="19779" y="21436"/>
                    <a:pt x="20849" y="22826"/>
                  </a:cubicBezTo>
                  <a:cubicBezTo>
                    <a:pt x="22238" y="22773"/>
                    <a:pt x="23628" y="22666"/>
                    <a:pt x="25018" y="22452"/>
                  </a:cubicBezTo>
                  <a:cubicBezTo>
                    <a:pt x="25286" y="20902"/>
                    <a:pt x="25499" y="19191"/>
                    <a:pt x="26462" y="18924"/>
                  </a:cubicBezTo>
                  <a:cubicBezTo>
                    <a:pt x="26599" y="18880"/>
                    <a:pt x="26764" y="18861"/>
                    <a:pt x="26951" y="18861"/>
                  </a:cubicBezTo>
                  <a:cubicBezTo>
                    <a:pt x="28143" y="18861"/>
                    <a:pt x="30256" y="19667"/>
                    <a:pt x="32288" y="20314"/>
                  </a:cubicBezTo>
                  <a:cubicBezTo>
                    <a:pt x="32823" y="20047"/>
                    <a:pt x="33357" y="19779"/>
                    <a:pt x="33839" y="19512"/>
                  </a:cubicBezTo>
                  <a:cubicBezTo>
                    <a:pt x="34373" y="19191"/>
                    <a:pt x="34854" y="18871"/>
                    <a:pt x="35282" y="18550"/>
                  </a:cubicBezTo>
                  <a:cubicBezTo>
                    <a:pt x="35335" y="18015"/>
                    <a:pt x="35335" y="17481"/>
                    <a:pt x="35282" y="16893"/>
                  </a:cubicBezTo>
                  <a:cubicBezTo>
                    <a:pt x="33999" y="15610"/>
                    <a:pt x="32342" y="15717"/>
                    <a:pt x="32823" y="15235"/>
                  </a:cubicBezTo>
                  <a:cubicBezTo>
                    <a:pt x="33251" y="14701"/>
                    <a:pt x="36298" y="14541"/>
                    <a:pt x="38970" y="14380"/>
                  </a:cubicBezTo>
                  <a:cubicBezTo>
                    <a:pt x="39345" y="13632"/>
                    <a:pt x="39558" y="12830"/>
                    <a:pt x="39612" y="11975"/>
                  </a:cubicBezTo>
                  <a:cubicBezTo>
                    <a:pt x="39612" y="11975"/>
                    <a:pt x="39665" y="10317"/>
                    <a:pt x="39612" y="10317"/>
                  </a:cubicBezTo>
                  <a:cubicBezTo>
                    <a:pt x="39000" y="10168"/>
                    <a:pt x="38364" y="10119"/>
                    <a:pt x="37753" y="10119"/>
                  </a:cubicBezTo>
                  <a:cubicBezTo>
                    <a:pt x="36573" y="10119"/>
                    <a:pt x="35486" y="10302"/>
                    <a:pt x="34848" y="10302"/>
                  </a:cubicBezTo>
                  <a:cubicBezTo>
                    <a:pt x="34517" y="10302"/>
                    <a:pt x="34307" y="10253"/>
                    <a:pt x="34266" y="10104"/>
                  </a:cubicBezTo>
                  <a:cubicBezTo>
                    <a:pt x="34052" y="9462"/>
                    <a:pt x="36404" y="8393"/>
                    <a:pt x="38382" y="7324"/>
                  </a:cubicBezTo>
                  <a:lnTo>
                    <a:pt x="38382" y="5720"/>
                  </a:lnTo>
                  <a:cubicBezTo>
                    <a:pt x="37349" y="5847"/>
                    <a:pt x="35975" y="5907"/>
                    <a:pt x="34640" y="5907"/>
                  </a:cubicBezTo>
                  <a:cubicBezTo>
                    <a:pt x="32591" y="5907"/>
                    <a:pt x="30636" y="5765"/>
                    <a:pt x="30150" y="5506"/>
                  </a:cubicBezTo>
                  <a:cubicBezTo>
                    <a:pt x="29348" y="5025"/>
                    <a:pt x="30097" y="3368"/>
                    <a:pt x="30685" y="1818"/>
                  </a:cubicBezTo>
                  <a:lnTo>
                    <a:pt x="30685" y="214"/>
                  </a:lnTo>
                  <a:cubicBezTo>
                    <a:pt x="28916" y="1307"/>
                    <a:pt x="23552" y="3159"/>
                    <a:pt x="22281" y="3159"/>
                  </a:cubicBezTo>
                  <a:cubicBezTo>
                    <a:pt x="22246" y="3159"/>
                    <a:pt x="22214" y="3157"/>
                    <a:pt x="22185" y="3154"/>
                  </a:cubicBezTo>
                  <a:cubicBezTo>
                    <a:pt x="21116" y="3047"/>
                    <a:pt x="19993" y="1444"/>
                    <a:pt x="1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3"/>
            <p:cNvSpPr/>
            <p:nvPr/>
          </p:nvSpPr>
          <p:spPr>
            <a:xfrm>
              <a:off x="5369290" y="4137852"/>
              <a:ext cx="661807" cy="382923"/>
            </a:xfrm>
            <a:custGeom>
              <a:avLst/>
              <a:gdLst/>
              <a:ahLst/>
              <a:cxnLst/>
              <a:rect l="l" t="t" r="r" b="b"/>
              <a:pathLst>
                <a:path w="39452" h="22827" extrusionOk="0">
                  <a:moveTo>
                    <a:pt x="19700" y="5787"/>
                  </a:moveTo>
                  <a:cubicBezTo>
                    <a:pt x="22185" y="5787"/>
                    <a:pt x="24671" y="6335"/>
                    <a:pt x="26569" y="7431"/>
                  </a:cubicBezTo>
                  <a:cubicBezTo>
                    <a:pt x="30364" y="9622"/>
                    <a:pt x="30364" y="13204"/>
                    <a:pt x="26569" y="15396"/>
                  </a:cubicBezTo>
                  <a:cubicBezTo>
                    <a:pt x="24671" y="16492"/>
                    <a:pt x="22185" y="17039"/>
                    <a:pt x="19700" y="17039"/>
                  </a:cubicBezTo>
                  <a:cubicBezTo>
                    <a:pt x="17214" y="17039"/>
                    <a:pt x="14728" y="16492"/>
                    <a:pt x="12831" y="15396"/>
                  </a:cubicBezTo>
                  <a:cubicBezTo>
                    <a:pt x="8982" y="13204"/>
                    <a:pt x="8982" y="9622"/>
                    <a:pt x="12831" y="7431"/>
                  </a:cubicBezTo>
                  <a:cubicBezTo>
                    <a:pt x="14728" y="6335"/>
                    <a:pt x="17214" y="5787"/>
                    <a:pt x="19700" y="5787"/>
                  </a:cubicBezTo>
                  <a:close/>
                  <a:moveTo>
                    <a:pt x="18711" y="0"/>
                  </a:moveTo>
                  <a:cubicBezTo>
                    <a:pt x="17321" y="54"/>
                    <a:pt x="15984" y="214"/>
                    <a:pt x="14595" y="374"/>
                  </a:cubicBezTo>
                  <a:cubicBezTo>
                    <a:pt x="14327" y="1925"/>
                    <a:pt x="14113" y="3635"/>
                    <a:pt x="13151" y="3956"/>
                  </a:cubicBezTo>
                  <a:cubicBezTo>
                    <a:pt x="13033" y="3987"/>
                    <a:pt x="12895" y="4002"/>
                    <a:pt x="12739" y="4002"/>
                  </a:cubicBezTo>
                  <a:cubicBezTo>
                    <a:pt x="11563" y="4002"/>
                    <a:pt x="9402" y="3174"/>
                    <a:pt x="7325" y="2513"/>
                  </a:cubicBezTo>
                  <a:cubicBezTo>
                    <a:pt x="6790" y="2780"/>
                    <a:pt x="6255" y="3047"/>
                    <a:pt x="5721" y="3368"/>
                  </a:cubicBezTo>
                  <a:cubicBezTo>
                    <a:pt x="5240" y="3635"/>
                    <a:pt x="4759" y="3956"/>
                    <a:pt x="4331" y="4277"/>
                  </a:cubicBezTo>
                  <a:cubicBezTo>
                    <a:pt x="5667" y="5613"/>
                    <a:pt x="7271" y="7056"/>
                    <a:pt x="6790" y="7591"/>
                  </a:cubicBezTo>
                  <a:cubicBezTo>
                    <a:pt x="6309" y="8126"/>
                    <a:pt x="3315" y="8286"/>
                    <a:pt x="642" y="8446"/>
                  </a:cubicBezTo>
                  <a:cubicBezTo>
                    <a:pt x="268" y="9195"/>
                    <a:pt x="54" y="9997"/>
                    <a:pt x="1" y="10852"/>
                  </a:cubicBezTo>
                  <a:cubicBezTo>
                    <a:pt x="2407" y="11440"/>
                    <a:pt x="5186" y="12081"/>
                    <a:pt x="5400" y="12723"/>
                  </a:cubicBezTo>
                  <a:cubicBezTo>
                    <a:pt x="5560" y="13364"/>
                    <a:pt x="3208" y="14433"/>
                    <a:pt x="1230" y="15449"/>
                  </a:cubicBezTo>
                  <a:cubicBezTo>
                    <a:pt x="1765" y="16251"/>
                    <a:pt x="2407" y="16999"/>
                    <a:pt x="3101" y="17641"/>
                  </a:cubicBezTo>
                  <a:cubicBezTo>
                    <a:pt x="4933" y="17417"/>
                    <a:pt x="6920" y="17140"/>
                    <a:pt x="8225" y="17140"/>
                  </a:cubicBezTo>
                  <a:cubicBezTo>
                    <a:pt x="8786" y="17140"/>
                    <a:pt x="9221" y="17191"/>
                    <a:pt x="9463" y="17320"/>
                  </a:cubicBezTo>
                  <a:cubicBezTo>
                    <a:pt x="10265" y="17801"/>
                    <a:pt x="9516" y="19458"/>
                    <a:pt x="8928" y="21009"/>
                  </a:cubicBezTo>
                  <a:cubicBezTo>
                    <a:pt x="10158" y="21436"/>
                    <a:pt x="11387" y="21811"/>
                    <a:pt x="12670" y="22078"/>
                  </a:cubicBezTo>
                  <a:cubicBezTo>
                    <a:pt x="14452" y="20977"/>
                    <a:pt x="16286" y="19671"/>
                    <a:pt x="17364" y="19671"/>
                  </a:cubicBezTo>
                  <a:cubicBezTo>
                    <a:pt x="17386" y="19671"/>
                    <a:pt x="17407" y="19671"/>
                    <a:pt x="17428" y="19672"/>
                  </a:cubicBezTo>
                  <a:cubicBezTo>
                    <a:pt x="18497" y="19779"/>
                    <a:pt x="19619" y="21383"/>
                    <a:pt x="20689" y="22826"/>
                  </a:cubicBezTo>
                  <a:cubicBezTo>
                    <a:pt x="22078" y="22773"/>
                    <a:pt x="23468" y="22612"/>
                    <a:pt x="24858" y="22452"/>
                  </a:cubicBezTo>
                  <a:cubicBezTo>
                    <a:pt x="25126" y="20902"/>
                    <a:pt x="25286" y="19138"/>
                    <a:pt x="26302" y="18870"/>
                  </a:cubicBezTo>
                  <a:cubicBezTo>
                    <a:pt x="26414" y="18839"/>
                    <a:pt x="26547" y="18825"/>
                    <a:pt x="26699" y="18825"/>
                  </a:cubicBezTo>
                  <a:cubicBezTo>
                    <a:pt x="27848" y="18825"/>
                    <a:pt x="30051" y="19653"/>
                    <a:pt x="32128" y="20314"/>
                  </a:cubicBezTo>
                  <a:cubicBezTo>
                    <a:pt x="32663" y="20046"/>
                    <a:pt x="33197" y="19779"/>
                    <a:pt x="33679" y="19512"/>
                  </a:cubicBezTo>
                  <a:cubicBezTo>
                    <a:pt x="34213" y="19191"/>
                    <a:pt x="34694" y="18924"/>
                    <a:pt x="35122" y="18550"/>
                  </a:cubicBezTo>
                  <a:cubicBezTo>
                    <a:pt x="33785" y="17213"/>
                    <a:pt x="32182" y="15770"/>
                    <a:pt x="32663" y="15235"/>
                  </a:cubicBezTo>
                  <a:cubicBezTo>
                    <a:pt x="33144" y="14701"/>
                    <a:pt x="36138" y="14540"/>
                    <a:pt x="38810" y="14380"/>
                  </a:cubicBezTo>
                  <a:cubicBezTo>
                    <a:pt x="39185" y="13632"/>
                    <a:pt x="39398" y="12830"/>
                    <a:pt x="39452" y="11974"/>
                  </a:cubicBezTo>
                  <a:cubicBezTo>
                    <a:pt x="37046" y="11386"/>
                    <a:pt x="34267" y="10745"/>
                    <a:pt x="34106" y="10103"/>
                  </a:cubicBezTo>
                  <a:cubicBezTo>
                    <a:pt x="33892" y="9462"/>
                    <a:pt x="36191" y="8393"/>
                    <a:pt x="38222" y="7377"/>
                  </a:cubicBezTo>
                  <a:cubicBezTo>
                    <a:pt x="37688" y="6575"/>
                    <a:pt x="37046" y="5827"/>
                    <a:pt x="36298" y="5185"/>
                  </a:cubicBezTo>
                  <a:cubicBezTo>
                    <a:pt x="34467" y="5410"/>
                    <a:pt x="32505" y="5686"/>
                    <a:pt x="31216" y="5686"/>
                  </a:cubicBezTo>
                  <a:cubicBezTo>
                    <a:pt x="30661" y="5686"/>
                    <a:pt x="30231" y="5635"/>
                    <a:pt x="29990" y="5506"/>
                  </a:cubicBezTo>
                  <a:cubicBezTo>
                    <a:pt x="29188" y="5025"/>
                    <a:pt x="29937" y="3368"/>
                    <a:pt x="30471" y="1871"/>
                  </a:cubicBezTo>
                  <a:cubicBezTo>
                    <a:pt x="29295" y="1390"/>
                    <a:pt x="28012" y="1016"/>
                    <a:pt x="26783" y="749"/>
                  </a:cubicBezTo>
                  <a:cubicBezTo>
                    <a:pt x="25034" y="1880"/>
                    <a:pt x="23236" y="3160"/>
                    <a:pt x="22150" y="3160"/>
                  </a:cubicBezTo>
                  <a:cubicBezTo>
                    <a:pt x="22107" y="3160"/>
                    <a:pt x="22065" y="3158"/>
                    <a:pt x="22025" y="3154"/>
                  </a:cubicBezTo>
                  <a:cubicBezTo>
                    <a:pt x="20956" y="3047"/>
                    <a:pt x="19833" y="1444"/>
                    <a:pt x="1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3"/>
            <p:cNvSpPr/>
            <p:nvPr/>
          </p:nvSpPr>
          <p:spPr>
            <a:xfrm>
              <a:off x="5912717" y="4013197"/>
              <a:ext cx="416104" cy="245720"/>
            </a:xfrm>
            <a:custGeom>
              <a:avLst/>
              <a:gdLst/>
              <a:ahLst/>
              <a:cxnLst/>
              <a:rect l="l" t="t" r="r" b="b"/>
              <a:pathLst>
                <a:path w="24805" h="14648" extrusionOk="0">
                  <a:moveTo>
                    <a:pt x="12402" y="3983"/>
                  </a:moveTo>
                  <a:cubicBezTo>
                    <a:pt x="13886" y="3983"/>
                    <a:pt x="15369" y="4331"/>
                    <a:pt x="16732" y="5026"/>
                  </a:cubicBezTo>
                  <a:cubicBezTo>
                    <a:pt x="19138" y="6416"/>
                    <a:pt x="19138" y="8607"/>
                    <a:pt x="16732" y="9997"/>
                  </a:cubicBezTo>
                  <a:cubicBezTo>
                    <a:pt x="15369" y="10692"/>
                    <a:pt x="13886" y="11040"/>
                    <a:pt x="12402" y="11040"/>
                  </a:cubicBezTo>
                  <a:cubicBezTo>
                    <a:pt x="10919" y="11040"/>
                    <a:pt x="9436" y="10692"/>
                    <a:pt x="8073" y="9997"/>
                  </a:cubicBezTo>
                  <a:cubicBezTo>
                    <a:pt x="5720" y="8607"/>
                    <a:pt x="5720" y="6416"/>
                    <a:pt x="8073" y="5026"/>
                  </a:cubicBezTo>
                  <a:cubicBezTo>
                    <a:pt x="9436" y="4331"/>
                    <a:pt x="10919" y="3983"/>
                    <a:pt x="12402" y="3983"/>
                  </a:cubicBezTo>
                  <a:close/>
                  <a:moveTo>
                    <a:pt x="19138" y="1"/>
                  </a:moveTo>
                  <a:cubicBezTo>
                    <a:pt x="18033" y="685"/>
                    <a:pt x="14595" y="2354"/>
                    <a:pt x="13826" y="2354"/>
                  </a:cubicBezTo>
                  <a:cubicBezTo>
                    <a:pt x="13814" y="2354"/>
                    <a:pt x="13803" y="2354"/>
                    <a:pt x="13792" y="2353"/>
                  </a:cubicBezTo>
                  <a:cubicBezTo>
                    <a:pt x="13151" y="2246"/>
                    <a:pt x="12456" y="1230"/>
                    <a:pt x="11761" y="375"/>
                  </a:cubicBezTo>
                  <a:cubicBezTo>
                    <a:pt x="10906" y="375"/>
                    <a:pt x="10050" y="482"/>
                    <a:pt x="9142" y="589"/>
                  </a:cubicBezTo>
                  <a:cubicBezTo>
                    <a:pt x="8981" y="1551"/>
                    <a:pt x="8874" y="2674"/>
                    <a:pt x="8233" y="2834"/>
                  </a:cubicBezTo>
                  <a:cubicBezTo>
                    <a:pt x="8165" y="2852"/>
                    <a:pt x="8085" y="2861"/>
                    <a:pt x="7994" y="2861"/>
                  </a:cubicBezTo>
                  <a:cubicBezTo>
                    <a:pt x="7290" y="2861"/>
                    <a:pt x="5923" y="2351"/>
                    <a:pt x="4598" y="1925"/>
                  </a:cubicBezTo>
                  <a:cubicBezTo>
                    <a:pt x="4566" y="1941"/>
                    <a:pt x="4526" y="1948"/>
                    <a:pt x="4479" y="1948"/>
                  </a:cubicBezTo>
                  <a:cubicBezTo>
                    <a:pt x="4092" y="1948"/>
                    <a:pt x="3232" y="1475"/>
                    <a:pt x="2845" y="1475"/>
                  </a:cubicBezTo>
                  <a:cubicBezTo>
                    <a:pt x="2798" y="1475"/>
                    <a:pt x="2758" y="1482"/>
                    <a:pt x="2727" y="1498"/>
                  </a:cubicBezTo>
                  <a:lnTo>
                    <a:pt x="2727" y="3048"/>
                  </a:lnTo>
                  <a:cubicBezTo>
                    <a:pt x="3582" y="3850"/>
                    <a:pt x="4598" y="4758"/>
                    <a:pt x="4277" y="5133"/>
                  </a:cubicBezTo>
                  <a:cubicBezTo>
                    <a:pt x="3956" y="5453"/>
                    <a:pt x="1658" y="5507"/>
                    <a:pt x="1" y="5614"/>
                  </a:cubicBezTo>
                  <a:cubicBezTo>
                    <a:pt x="1" y="5614"/>
                    <a:pt x="54" y="6629"/>
                    <a:pt x="1" y="7164"/>
                  </a:cubicBezTo>
                  <a:cubicBezTo>
                    <a:pt x="1551" y="7538"/>
                    <a:pt x="3315" y="7966"/>
                    <a:pt x="3422" y="8340"/>
                  </a:cubicBezTo>
                  <a:cubicBezTo>
                    <a:pt x="3444" y="8417"/>
                    <a:pt x="3395" y="8444"/>
                    <a:pt x="3294" y="8444"/>
                  </a:cubicBezTo>
                  <a:cubicBezTo>
                    <a:pt x="3056" y="8444"/>
                    <a:pt x="2527" y="8295"/>
                    <a:pt x="1939" y="8295"/>
                  </a:cubicBezTo>
                  <a:cubicBezTo>
                    <a:pt x="1564" y="8295"/>
                    <a:pt x="1165" y="8356"/>
                    <a:pt x="802" y="8554"/>
                  </a:cubicBezTo>
                  <a:lnTo>
                    <a:pt x="802" y="10051"/>
                  </a:lnTo>
                  <a:cubicBezTo>
                    <a:pt x="1123" y="10585"/>
                    <a:pt x="1551" y="11013"/>
                    <a:pt x="1978" y="11387"/>
                  </a:cubicBezTo>
                  <a:cubicBezTo>
                    <a:pt x="3083" y="11244"/>
                    <a:pt x="4236" y="11102"/>
                    <a:pt x="5039" y="11102"/>
                  </a:cubicBezTo>
                  <a:cubicBezTo>
                    <a:pt x="5441" y="11102"/>
                    <a:pt x="5756" y="11138"/>
                    <a:pt x="5934" y="11227"/>
                  </a:cubicBezTo>
                  <a:cubicBezTo>
                    <a:pt x="6095" y="11280"/>
                    <a:pt x="5934" y="11120"/>
                    <a:pt x="5614" y="11975"/>
                  </a:cubicBezTo>
                  <a:cubicBezTo>
                    <a:pt x="5614" y="12082"/>
                    <a:pt x="5614" y="13418"/>
                    <a:pt x="5614" y="13525"/>
                  </a:cubicBezTo>
                  <a:cubicBezTo>
                    <a:pt x="6415" y="13793"/>
                    <a:pt x="7164" y="14006"/>
                    <a:pt x="7966" y="14167"/>
                  </a:cubicBezTo>
                  <a:cubicBezTo>
                    <a:pt x="9055" y="13493"/>
                    <a:pt x="10194" y="12668"/>
                    <a:pt x="10895" y="12668"/>
                  </a:cubicBezTo>
                  <a:cubicBezTo>
                    <a:pt x="10917" y="12668"/>
                    <a:pt x="10938" y="12668"/>
                    <a:pt x="10959" y="12670"/>
                  </a:cubicBezTo>
                  <a:cubicBezTo>
                    <a:pt x="11654" y="12723"/>
                    <a:pt x="12296" y="13739"/>
                    <a:pt x="12991" y="14648"/>
                  </a:cubicBezTo>
                  <a:cubicBezTo>
                    <a:pt x="13899" y="14594"/>
                    <a:pt x="14755" y="14541"/>
                    <a:pt x="15610" y="14381"/>
                  </a:cubicBezTo>
                  <a:cubicBezTo>
                    <a:pt x="15770" y="13418"/>
                    <a:pt x="15877" y="12349"/>
                    <a:pt x="16519" y="12135"/>
                  </a:cubicBezTo>
                  <a:cubicBezTo>
                    <a:pt x="16587" y="12118"/>
                    <a:pt x="16666" y="12110"/>
                    <a:pt x="16754" y="12110"/>
                  </a:cubicBezTo>
                  <a:cubicBezTo>
                    <a:pt x="17491" y="12110"/>
                    <a:pt x="18870" y="12668"/>
                    <a:pt x="20207" y="13098"/>
                  </a:cubicBezTo>
                  <a:cubicBezTo>
                    <a:pt x="20528" y="12937"/>
                    <a:pt x="20849" y="12777"/>
                    <a:pt x="21169" y="12563"/>
                  </a:cubicBezTo>
                  <a:cubicBezTo>
                    <a:pt x="21490" y="12403"/>
                    <a:pt x="21811" y="12189"/>
                    <a:pt x="22078" y="12028"/>
                  </a:cubicBezTo>
                  <a:lnTo>
                    <a:pt x="22078" y="10478"/>
                  </a:lnTo>
                  <a:cubicBezTo>
                    <a:pt x="21651" y="10051"/>
                    <a:pt x="21148" y="10003"/>
                    <a:pt x="20820" y="10003"/>
                  </a:cubicBezTo>
                  <a:cubicBezTo>
                    <a:pt x="20725" y="10003"/>
                    <a:pt x="20644" y="10007"/>
                    <a:pt x="20585" y="10007"/>
                  </a:cubicBezTo>
                  <a:cubicBezTo>
                    <a:pt x="20463" y="10007"/>
                    <a:pt x="20427" y="9991"/>
                    <a:pt x="20528" y="9890"/>
                  </a:cubicBezTo>
                  <a:cubicBezTo>
                    <a:pt x="20795" y="9569"/>
                    <a:pt x="22720" y="9463"/>
                    <a:pt x="24377" y="9356"/>
                  </a:cubicBezTo>
                  <a:cubicBezTo>
                    <a:pt x="24591" y="8928"/>
                    <a:pt x="24751" y="8393"/>
                    <a:pt x="24804" y="7859"/>
                  </a:cubicBezTo>
                  <a:lnTo>
                    <a:pt x="24804" y="6362"/>
                  </a:lnTo>
                  <a:cubicBezTo>
                    <a:pt x="24567" y="6305"/>
                    <a:pt x="24325" y="6281"/>
                    <a:pt x="24084" y="6281"/>
                  </a:cubicBezTo>
                  <a:cubicBezTo>
                    <a:pt x="22994" y="6281"/>
                    <a:pt x="21938" y="6764"/>
                    <a:pt x="21542" y="6764"/>
                  </a:cubicBezTo>
                  <a:cubicBezTo>
                    <a:pt x="21455" y="6764"/>
                    <a:pt x="21400" y="6740"/>
                    <a:pt x="21383" y="6683"/>
                  </a:cubicBezTo>
                  <a:cubicBezTo>
                    <a:pt x="21276" y="6309"/>
                    <a:pt x="22720" y="5614"/>
                    <a:pt x="24003" y="4972"/>
                  </a:cubicBezTo>
                  <a:lnTo>
                    <a:pt x="24003" y="3422"/>
                  </a:lnTo>
                  <a:cubicBezTo>
                    <a:pt x="22739" y="3585"/>
                    <a:pt x="20668" y="3903"/>
                    <a:pt x="19542" y="3903"/>
                  </a:cubicBezTo>
                  <a:cubicBezTo>
                    <a:pt x="19191" y="3903"/>
                    <a:pt x="18932" y="3872"/>
                    <a:pt x="18817" y="3796"/>
                  </a:cubicBezTo>
                  <a:cubicBezTo>
                    <a:pt x="18390" y="3475"/>
                    <a:pt x="18817" y="2460"/>
                    <a:pt x="19138" y="1498"/>
                  </a:cubicBezTo>
                  <a:lnTo>
                    <a:pt x="19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3"/>
            <p:cNvSpPr/>
            <p:nvPr/>
          </p:nvSpPr>
          <p:spPr>
            <a:xfrm>
              <a:off x="5913622" y="3994376"/>
              <a:ext cx="415198" cy="239446"/>
            </a:xfrm>
            <a:custGeom>
              <a:avLst/>
              <a:gdLst/>
              <a:ahLst/>
              <a:cxnLst/>
              <a:rect l="l" t="t" r="r" b="b"/>
              <a:pathLst>
                <a:path w="24751" h="14274" extrusionOk="0">
                  <a:moveTo>
                    <a:pt x="12348" y="3555"/>
                  </a:moveTo>
                  <a:cubicBezTo>
                    <a:pt x="13832" y="3555"/>
                    <a:pt x="15315" y="3902"/>
                    <a:pt x="16678" y="4597"/>
                  </a:cubicBezTo>
                  <a:cubicBezTo>
                    <a:pt x="19084" y="5987"/>
                    <a:pt x="19084" y="8232"/>
                    <a:pt x="16678" y="9622"/>
                  </a:cubicBezTo>
                  <a:cubicBezTo>
                    <a:pt x="15315" y="10291"/>
                    <a:pt x="13832" y="10625"/>
                    <a:pt x="12348" y="10625"/>
                  </a:cubicBezTo>
                  <a:cubicBezTo>
                    <a:pt x="10865" y="10625"/>
                    <a:pt x="9382" y="10291"/>
                    <a:pt x="8019" y="9622"/>
                  </a:cubicBezTo>
                  <a:cubicBezTo>
                    <a:pt x="5666" y="8232"/>
                    <a:pt x="5666" y="5987"/>
                    <a:pt x="8019" y="4597"/>
                  </a:cubicBezTo>
                  <a:cubicBezTo>
                    <a:pt x="9382" y="3902"/>
                    <a:pt x="10865" y="3555"/>
                    <a:pt x="12348" y="3555"/>
                  </a:cubicBezTo>
                  <a:close/>
                  <a:moveTo>
                    <a:pt x="11707" y="0"/>
                  </a:moveTo>
                  <a:cubicBezTo>
                    <a:pt x="10852" y="0"/>
                    <a:pt x="9996" y="107"/>
                    <a:pt x="9141" y="214"/>
                  </a:cubicBezTo>
                  <a:cubicBezTo>
                    <a:pt x="8981" y="1230"/>
                    <a:pt x="8820" y="2299"/>
                    <a:pt x="8232" y="2459"/>
                  </a:cubicBezTo>
                  <a:cubicBezTo>
                    <a:pt x="8159" y="2478"/>
                    <a:pt x="8073" y="2486"/>
                    <a:pt x="7977" y="2486"/>
                  </a:cubicBezTo>
                  <a:cubicBezTo>
                    <a:pt x="7237" y="2486"/>
                    <a:pt x="5875" y="1976"/>
                    <a:pt x="4597" y="1550"/>
                  </a:cubicBezTo>
                  <a:cubicBezTo>
                    <a:pt x="4223" y="1711"/>
                    <a:pt x="3902" y="1871"/>
                    <a:pt x="3582" y="2085"/>
                  </a:cubicBezTo>
                  <a:cubicBezTo>
                    <a:pt x="3261" y="2245"/>
                    <a:pt x="2994" y="2459"/>
                    <a:pt x="2673" y="2673"/>
                  </a:cubicBezTo>
                  <a:cubicBezTo>
                    <a:pt x="3528" y="3475"/>
                    <a:pt x="4544" y="4437"/>
                    <a:pt x="4223" y="4758"/>
                  </a:cubicBezTo>
                  <a:cubicBezTo>
                    <a:pt x="3956" y="5079"/>
                    <a:pt x="2031" y="5185"/>
                    <a:pt x="374" y="5292"/>
                  </a:cubicBezTo>
                  <a:cubicBezTo>
                    <a:pt x="160" y="5773"/>
                    <a:pt x="0" y="6255"/>
                    <a:pt x="0" y="6789"/>
                  </a:cubicBezTo>
                  <a:cubicBezTo>
                    <a:pt x="1497" y="7163"/>
                    <a:pt x="3261" y="7591"/>
                    <a:pt x="3368" y="7965"/>
                  </a:cubicBezTo>
                  <a:cubicBezTo>
                    <a:pt x="3475" y="8339"/>
                    <a:pt x="2031" y="9034"/>
                    <a:pt x="748" y="9676"/>
                  </a:cubicBezTo>
                  <a:cubicBezTo>
                    <a:pt x="1123" y="10210"/>
                    <a:pt x="1497" y="10638"/>
                    <a:pt x="1924" y="11012"/>
                  </a:cubicBezTo>
                  <a:cubicBezTo>
                    <a:pt x="3068" y="10902"/>
                    <a:pt x="4287" y="10715"/>
                    <a:pt x="5109" y="10715"/>
                  </a:cubicBezTo>
                  <a:cubicBezTo>
                    <a:pt x="5479" y="10715"/>
                    <a:pt x="5768" y="10752"/>
                    <a:pt x="5934" y="10852"/>
                  </a:cubicBezTo>
                  <a:cubicBezTo>
                    <a:pt x="6415" y="11119"/>
                    <a:pt x="5934" y="12188"/>
                    <a:pt x="5613" y="13150"/>
                  </a:cubicBezTo>
                  <a:cubicBezTo>
                    <a:pt x="6361" y="13418"/>
                    <a:pt x="7163" y="13632"/>
                    <a:pt x="7912" y="13792"/>
                  </a:cubicBezTo>
                  <a:cubicBezTo>
                    <a:pt x="9052" y="13118"/>
                    <a:pt x="10193" y="12293"/>
                    <a:pt x="10846" y="12293"/>
                  </a:cubicBezTo>
                  <a:cubicBezTo>
                    <a:pt x="10866" y="12293"/>
                    <a:pt x="10886" y="12294"/>
                    <a:pt x="10905" y="12295"/>
                  </a:cubicBezTo>
                  <a:cubicBezTo>
                    <a:pt x="11600" y="12349"/>
                    <a:pt x="12242" y="13364"/>
                    <a:pt x="12990" y="14273"/>
                  </a:cubicBezTo>
                  <a:cubicBezTo>
                    <a:pt x="13845" y="14220"/>
                    <a:pt x="14701" y="14166"/>
                    <a:pt x="15556" y="14006"/>
                  </a:cubicBezTo>
                  <a:cubicBezTo>
                    <a:pt x="15770" y="13044"/>
                    <a:pt x="15877" y="11974"/>
                    <a:pt x="16465" y="11814"/>
                  </a:cubicBezTo>
                  <a:cubicBezTo>
                    <a:pt x="16557" y="11783"/>
                    <a:pt x="16669" y="11769"/>
                    <a:pt x="16797" y="11769"/>
                  </a:cubicBezTo>
                  <a:cubicBezTo>
                    <a:pt x="17553" y="11769"/>
                    <a:pt x="18873" y="12265"/>
                    <a:pt x="20153" y="12723"/>
                  </a:cubicBezTo>
                  <a:cubicBezTo>
                    <a:pt x="20474" y="12562"/>
                    <a:pt x="20795" y="12349"/>
                    <a:pt x="21115" y="12188"/>
                  </a:cubicBezTo>
                  <a:cubicBezTo>
                    <a:pt x="21436" y="11974"/>
                    <a:pt x="21757" y="11814"/>
                    <a:pt x="22024" y="11600"/>
                  </a:cubicBezTo>
                  <a:cubicBezTo>
                    <a:pt x="21169" y="10745"/>
                    <a:pt x="20153" y="9836"/>
                    <a:pt x="20474" y="9515"/>
                  </a:cubicBezTo>
                  <a:cubicBezTo>
                    <a:pt x="20795" y="9141"/>
                    <a:pt x="22666" y="9088"/>
                    <a:pt x="24323" y="8981"/>
                  </a:cubicBezTo>
                  <a:cubicBezTo>
                    <a:pt x="24537" y="8500"/>
                    <a:pt x="24697" y="8019"/>
                    <a:pt x="24750" y="7484"/>
                  </a:cubicBezTo>
                  <a:cubicBezTo>
                    <a:pt x="23200" y="7056"/>
                    <a:pt x="21436" y="6682"/>
                    <a:pt x="21329" y="6308"/>
                  </a:cubicBezTo>
                  <a:cubicBezTo>
                    <a:pt x="21222" y="5880"/>
                    <a:pt x="22666" y="5239"/>
                    <a:pt x="23949" y="4544"/>
                  </a:cubicBezTo>
                  <a:cubicBezTo>
                    <a:pt x="23628" y="4063"/>
                    <a:pt x="23200" y="3635"/>
                    <a:pt x="22773" y="3208"/>
                  </a:cubicBezTo>
                  <a:cubicBezTo>
                    <a:pt x="21611" y="3357"/>
                    <a:pt x="20371" y="3533"/>
                    <a:pt x="19549" y="3533"/>
                  </a:cubicBezTo>
                  <a:cubicBezTo>
                    <a:pt x="19198" y="3533"/>
                    <a:pt x="18923" y="3501"/>
                    <a:pt x="18763" y="3421"/>
                  </a:cubicBezTo>
                  <a:cubicBezTo>
                    <a:pt x="18282" y="3154"/>
                    <a:pt x="18763" y="2085"/>
                    <a:pt x="19084" y="1123"/>
                  </a:cubicBezTo>
                  <a:cubicBezTo>
                    <a:pt x="18336" y="855"/>
                    <a:pt x="17534" y="642"/>
                    <a:pt x="16785" y="481"/>
                  </a:cubicBezTo>
                  <a:cubicBezTo>
                    <a:pt x="15696" y="1155"/>
                    <a:pt x="14507" y="1980"/>
                    <a:pt x="13851" y="1980"/>
                  </a:cubicBezTo>
                  <a:cubicBezTo>
                    <a:pt x="13831" y="1980"/>
                    <a:pt x="13811" y="1980"/>
                    <a:pt x="13792" y="1978"/>
                  </a:cubicBezTo>
                  <a:cubicBezTo>
                    <a:pt x="13097" y="1925"/>
                    <a:pt x="12455" y="909"/>
                    <a:pt x="11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3"/>
            <p:cNvSpPr/>
            <p:nvPr/>
          </p:nvSpPr>
          <p:spPr>
            <a:xfrm>
              <a:off x="5227609" y="2983749"/>
              <a:ext cx="869851" cy="1151419"/>
            </a:xfrm>
            <a:custGeom>
              <a:avLst/>
              <a:gdLst/>
              <a:ahLst/>
              <a:cxnLst/>
              <a:rect l="l" t="t" r="r" b="b"/>
              <a:pathLst>
                <a:path w="51854" h="68639" extrusionOk="0">
                  <a:moveTo>
                    <a:pt x="31273" y="1"/>
                  </a:moveTo>
                  <a:lnTo>
                    <a:pt x="14434" y="11654"/>
                  </a:lnTo>
                  <a:lnTo>
                    <a:pt x="1" y="59925"/>
                  </a:lnTo>
                  <a:lnTo>
                    <a:pt x="13418" y="68639"/>
                  </a:lnTo>
                  <a:lnTo>
                    <a:pt x="34694" y="19886"/>
                  </a:lnTo>
                  <a:lnTo>
                    <a:pt x="51854" y="8767"/>
                  </a:lnTo>
                  <a:lnTo>
                    <a:pt x="31273"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3"/>
            <p:cNvSpPr/>
            <p:nvPr/>
          </p:nvSpPr>
          <p:spPr>
            <a:xfrm>
              <a:off x="4833061" y="4031130"/>
              <a:ext cx="622336" cy="332715"/>
            </a:xfrm>
            <a:custGeom>
              <a:avLst/>
              <a:gdLst/>
              <a:ahLst/>
              <a:cxnLst/>
              <a:rect l="l" t="t" r="r" b="b"/>
              <a:pathLst>
                <a:path w="37099" h="19834" extrusionOk="0">
                  <a:moveTo>
                    <a:pt x="16839" y="1"/>
                  </a:moveTo>
                  <a:lnTo>
                    <a:pt x="0" y="11654"/>
                  </a:lnTo>
                  <a:lnTo>
                    <a:pt x="20260" y="19833"/>
                  </a:lnTo>
                  <a:lnTo>
                    <a:pt x="37099" y="9570"/>
                  </a:lnTo>
                  <a:lnTo>
                    <a:pt x="16839"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3"/>
            <p:cNvSpPr/>
            <p:nvPr/>
          </p:nvSpPr>
          <p:spPr>
            <a:xfrm>
              <a:off x="5114629" y="3179245"/>
              <a:ext cx="694988" cy="1012422"/>
            </a:xfrm>
            <a:custGeom>
              <a:avLst/>
              <a:gdLst/>
              <a:ahLst/>
              <a:cxnLst/>
              <a:rect l="l" t="t" r="r" b="b"/>
              <a:pathLst>
                <a:path w="41430" h="60353" extrusionOk="0">
                  <a:moveTo>
                    <a:pt x="21169" y="0"/>
                  </a:moveTo>
                  <a:lnTo>
                    <a:pt x="0" y="50837"/>
                  </a:lnTo>
                  <a:lnTo>
                    <a:pt x="20314" y="60353"/>
                  </a:lnTo>
                  <a:lnTo>
                    <a:pt x="41429" y="8232"/>
                  </a:lnTo>
                  <a:lnTo>
                    <a:pt x="21169"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3"/>
            <p:cNvSpPr/>
            <p:nvPr/>
          </p:nvSpPr>
          <p:spPr>
            <a:xfrm>
              <a:off x="5866988" y="2592774"/>
              <a:ext cx="602625" cy="494124"/>
            </a:xfrm>
            <a:custGeom>
              <a:avLst/>
              <a:gdLst/>
              <a:ahLst/>
              <a:cxnLst/>
              <a:rect l="l" t="t" r="r" b="b"/>
              <a:pathLst>
                <a:path w="35924" h="29456" extrusionOk="0">
                  <a:moveTo>
                    <a:pt x="14487" y="0"/>
                  </a:moveTo>
                  <a:lnTo>
                    <a:pt x="909" y="9516"/>
                  </a:lnTo>
                  <a:lnTo>
                    <a:pt x="0" y="20742"/>
                  </a:lnTo>
                  <a:lnTo>
                    <a:pt x="13364" y="29455"/>
                  </a:lnTo>
                  <a:lnTo>
                    <a:pt x="22345" y="17588"/>
                  </a:lnTo>
                  <a:lnTo>
                    <a:pt x="35923" y="8126"/>
                  </a:lnTo>
                  <a:lnTo>
                    <a:pt x="14487"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3"/>
            <p:cNvSpPr/>
            <p:nvPr/>
          </p:nvSpPr>
          <p:spPr>
            <a:xfrm>
              <a:off x="5752197" y="2752388"/>
              <a:ext cx="489645" cy="378444"/>
            </a:xfrm>
            <a:custGeom>
              <a:avLst/>
              <a:gdLst/>
              <a:ahLst/>
              <a:cxnLst/>
              <a:rect l="l" t="t" r="r" b="b"/>
              <a:pathLst>
                <a:path w="29189" h="22560" extrusionOk="0">
                  <a:moveTo>
                    <a:pt x="7752" y="1"/>
                  </a:moveTo>
                  <a:lnTo>
                    <a:pt x="1" y="13793"/>
                  </a:lnTo>
                  <a:lnTo>
                    <a:pt x="20582" y="22559"/>
                  </a:lnTo>
                  <a:lnTo>
                    <a:pt x="29188" y="8073"/>
                  </a:lnTo>
                  <a:lnTo>
                    <a:pt x="7752"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93"/>
            <p:cNvSpPr/>
            <p:nvPr/>
          </p:nvSpPr>
          <p:spPr>
            <a:xfrm>
              <a:off x="6245398" y="2174003"/>
              <a:ext cx="602625" cy="494108"/>
            </a:xfrm>
            <a:custGeom>
              <a:avLst/>
              <a:gdLst/>
              <a:ahLst/>
              <a:cxnLst/>
              <a:rect l="l" t="t" r="r" b="b"/>
              <a:pathLst>
                <a:path w="35924" h="29455" extrusionOk="0">
                  <a:moveTo>
                    <a:pt x="14541" y="0"/>
                  </a:moveTo>
                  <a:lnTo>
                    <a:pt x="1337" y="9195"/>
                  </a:lnTo>
                  <a:lnTo>
                    <a:pt x="1" y="20741"/>
                  </a:lnTo>
                  <a:lnTo>
                    <a:pt x="13419" y="29455"/>
                  </a:lnTo>
                  <a:lnTo>
                    <a:pt x="22399" y="17587"/>
                  </a:lnTo>
                  <a:lnTo>
                    <a:pt x="35924" y="8072"/>
                  </a:lnTo>
                  <a:lnTo>
                    <a:pt x="14541"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3"/>
            <p:cNvSpPr/>
            <p:nvPr/>
          </p:nvSpPr>
          <p:spPr>
            <a:xfrm>
              <a:off x="6110007" y="2328232"/>
              <a:ext cx="511151" cy="400855"/>
            </a:xfrm>
            <a:custGeom>
              <a:avLst/>
              <a:gdLst/>
              <a:ahLst/>
              <a:cxnLst/>
              <a:rect l="l" t="t" r="r" b="b"/>
              <a:pathLst>
                <a:path w="30471" h="23896" extrusionOk="0">
                  <a:moveTo>
                    <a:pt x="9408" y="1"/>
                  </a:moveTo>
                  <a:lnTo>
                    <a:pt x="0" y="15770"/>
                  </a:lnTo>
                  <a:lnTo>
                    <a:pt x="21436" y="23896"/>
                  </a:lnTo>
                  <a:lnTo>
                    <a:pt x="30470" y="8393"/>
                  </a:lnTo>
                  <a:lnTo>
                    <a:pt x="9408"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3"/>
            <p:cNvSpPr/>
            <p:nvPr/>
          </p:nvSpPr>
          <p:spPr>
            <a:xfrm>
              <a:off x="6622937" y="1606370"/>
              <a:ext cx="807062" cy="644764"/>
            </a:xfrm>
            <a:custGeom>
              <a:avLst/>
              <a:gdLst/>
              <a:ahLst/>
              <a:cxnLst/>
              <a:rect l="l" t="t" r="r" b="b"/>
              <a:pathLst>
                <a:path w="48111" h="38436" extrusionOk="0">
                  <a:moveTo>
                    <a:pt x="26675" y="0"/>
                  </a:moveTo>
                  <a:lnTo>
                    <a:pt x="1283" y="18175"/>
                  </a:lnTo>
                  <a:lnTo>
                    <a:pt x="0" y="29722"/>
                  </a:lnTo>
                  <a:lnTo>
                    <a:pt x="13364" y="38435"/>
                  </a:lnTo>
                  <a:lnTo>
                    <a:pt x="21062" y="27530"/>
                  </a:lnTo>
                  <a:lnTo>
                    <a:pt x="48111" y="8072"/>
                  </a:lnTo>
                  <a:lnTo>
                    <a:pt x="26675"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3"/>
            <p:cNvSpPr/>
            <p:nvPr/>
          </p:nvSpPr>
          <p:spPr>
            <a:xfrm>
              <a:off x="6895530" y="1554351"/>
              <a:ext cx="634917" cy="247515"/>
            </a:xfrm>
            <a:custGeom>
              <a:avLst/>
              <a:gdLst/>
              <a:ahLst/>
              <a:cxnLst/>
              <a:rect l="l" t="t" r="r" b="b"/>
              <a:pathLst>
                <a:path w="37849" h="14755" extrusionOk="0">
                  <a:moveTo>
                    <a:pt x="1" y="1"/>
                  </a:moveTo>
                  <a:lnTo>
                    <a:pt x="37848" y="14755"/>
                  </a:lnTo>
                  <a:lnTo>
                    <a:pt x="34534"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3"/>
            <p:cNvSpPr/>
            <p:nvPr/>
          </p:nvSpPr>
          <p:spPr>
            <a:xfrm>
              <a:off x="6489324" y="1911256"/>
              <a:ext cx="508450" cy="398171"/>
            </a:xfrm>
            <a:custGeom>
              <a:avLst/>
              <a:gdLst/>
              <a:ahLst/>
              <a:cxnLst/>
              <a:rect l="l" t="t" r="r" b="b"/>
              <a:pathLst>
                <a:path w="30310" h="23736" extrusionOk="0">
                  <a:moveTo>
                    <a:pt x="9248" y="0"/>
                  </a:moveTo>
                  <a:lnTo>
                    <a:pt x="0" y="15663"/>
                  </a:lnTo>
                  <a:lnTo>
                    <a:pt x="21383" y="23735"/>
                  </a:lnTo>
                  <a:lnTo>
                    <a:pt x="30310" y="8393"/>
                  </a:lnTo>
                  <a:lnTo>
                    <a:pt x="9248"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3"/>
            <p:cNvSpPr/>
            <p:nvPr/>
          </p:nvSpPr>
          <p:spPr>
            <a:xfrm>
              <a:off x="5639217" y="3073109"/>
              <a:ext cx="118381" cy="74498"/>
            </a:xfrm>
            <a:custGeom>
              <a:avLst/>
              <a:gdLst/>
              <a:ahLst/>
              <a:cxnLst/>
              <a:rect l="l" t="t" r="r" b="b"/>
              <a:pathLst>
                <a:path w="7057" h="4441" extrusionOk="0">
                  <a:moveTo>
                    <a:pt x="5860" y="0"/>
                  </a:moveTo>
                  <a:cubicBezTo>
                    <a:pt x="5464" y="0"/>
                    <a:pt x="4992" y="126"/>
                    <a:pt x="4491" y="447"/>
                  </a:cubicBezTo>
                  <a:cubicBezTo>
                    <a:pt x="3625" y="1024"/>
                    <a:pt x="3028" y="1255"/>
                    <a:pt x="2655" y="1255"/>
                  </a:cubicBezTo>
                  <a:cubicBezTo>
                    <a:pt x="2406" y="1255"/>
                    <a:pt x="2256" y="1152"/>
                    <a:pt x="2192" y="981"/>
                  </a:cubicBezTo>
                  <a:cubicBezTo>
                    <a:pt x="2149" y="907"/>
                    <a:pt x="2049" y="877"/>
                    <a:pt x="1915" y="877"/>
                  </a:cubicBezTo>
                  <a:cubicBezTo>
                    <a:pt x="1382" y="877"/>
                    <a:pt x="321" y="1356"/>
                    <a:pt x="321" y="1356"/>
                  </a:cubicBezTo>
                  <a:cubicBezTo>
                    <a:pt x="321" y="1356"/>
                    <a:pt x="0" y="3547"/>
                    <a:pt x="214" y="4082"/>
                  </a:cubicBezTo>
                  <a:cubicBezTo>
                    <a:pt x="337" y="4358"/>
                    <a:pt x="776" y="4440"/>
                    <a:pt x="1219" y="4440"/>
                  </a:cubicBezTo>
                  <a:cubicBezTo>
                    <a:pt x="1549" y="4440"/>
                    <a:pt x="1880" y="4395"/>
                    <a:pt x="2085" y="4349"/>
                  </a:cubicBezTo>
                  <a:cubicBezTo>
                    <a:pt x="3528" y="3922"/>
                    <a:pt x="7057" y="2157"/>
                    <a:pt x="7003" y="714"/>
                  </a:cubicBezTo>
                  <a:cubicBezTo>
                    <a:pt x="6970" y="347"/>
                    <a:pt x="6519" y="0"/>
                    <a:pt x="5860"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3"/>
            <p:cNvSpPr/>
            <p:nvPr/>
          </p:nvSpPr>
          <p:spPr>
            <a:xfrm>
              <a:off x="5641901" y="3080591"/>
              <a:ext cx="115697" cy="67016"/>
            </a:xfrm>
            <a:custGeom>
              <a:avLst/>
              <a:gdLst/>
              <a:ahLst/>
              <a:cxnLst/>
              <a:rect l="l" t="t" r="r" b="b"/>
              <a:pathLst>
                <a:path w="6897" h="3995" extrusionOk="0">
                  <a:moveTo>
                    <a:pt x="6683" y="1"/>
                  </a:moveTo>
                  <a:cubicBezTo>
                    <a:pt x="6309" y="1391"/>
                    <a:pt x="3208" y="2941"/>
                    <a:pt x="1818" y="3315"/>
                  </a:cubicBezTo>
                  <a:cubicBezTo>
                    <a:pt x="1636" y="3361"/>
                    <a:pt x="1317" y="3406"/>
                    <a:pt x="996" y="3406"/>
                  </a:cubicBezTo>
                  <a:cubicBezTo>
                    <a:pt x="563" y="3406"/>
                    <a:pt x="123" y="3324"/>
                    <a:pt x="1" y="3048"/>
                  </a:cubicBezTo>
                  <a:lnTo>
                    <a:pt x="1" y="3048"/>
                  </a:lnTo>
                  <a:cubicBezTo>
                    <a:pt x="1" y="3262"/>
                    <a:pt x="1" y="3422"/>
                    <a:pt x="54" y="3636"/>
                  </a:cubicBezTo>
                  <a:cubicBezTo>
                    <a:pt x="177" y="3912"/>
                    <a:pt x="616" y="3994"/>
                    <a:pt x="1059" y="3994"/>
                  </a:cubicBezTo>
                  <a:cubicBezTo>
                    <a:pt x="1389" y="3994"/>
                    <a:pt x="1720" y="3949"/>
                    <a:pt x="1925" y="3903"/>
                  </a:cubicBezTo>
                  <a:cubicBezTo>
                    <a:pt x="3368" y="3476"/>
                    <a:pt x="6897" y="1711"/>
                    <a:pt x="6843" y="268"/>
                  </a:cubicBezTo>
                  <a:cubicBezTo>
                    <a:pt x="6790" y="161"/>
                    <a:pt x="6790" y="108"/>
                    <a:pt x="6683"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3"/>
            <p:cNvSpPr/>
            <p:nvPr/>
          </p:nvSpPr>
          <p:spPr>
            <a:xfrm>
              <a:off x="5837397" y="3114359"/>
              <a:ext cx="117492" cy="74498"/>
            </a:xfrm>
            <a:custGeom>
              <a:avLst/>
              <a:gdLst/>
              <a:ahLst/>
              <a:cxnLst/>
              <a:rect l="l" t="t" r="r" b="b"/>
              <a:pathLst>
                <a:path w="7004" h="4441" extrusionOk="0">
                  <a:moveTo>
                    <a:pt x="5807" y="0"/>
                  </a:moveTo>
                  <a:cubicBezTo>
                    <a:pt x="5411" y="0"/>
                    <a:pt x="4939" y="126"/>
                    <a:pt x="4437" y="447"/>
                  </a:cubicBezTo>
                  <a:cubicBezTo>
                    <a:pt x="3571" y="1024"/>
                    <a:pt x="2975" y="1255"/>
                    <a:pt x="2601" y="1255"/>
                  </a:cubicBezTo>
                  <a:cubicBezTo>
                    <a:pt x="2352" y="1255"/>
                    <a:pt x="2203" y="1152"/>
                    <a:pt x="2139" y="981"/>
                  </a:cubicBezTo>
                  <a:cubicBezTo>
                    <a:pt x="2093" y="902"/>
                    <a:pt x="1983" y="871"/>
                    <a:pt x="1837" y="871"/>
                  </a:cubicBezTo>
                  <a:cubicBezTo>
                    <a:pt x="1296" y="871"/>
                    <a:pt x="268" y="1302"/>
                    <a:pt x="268" y="1302"/>
                  </a:cubicBezTo>
                  <a:cubicBezTo>
                    <a:pt x="268" y="1302"/>
                    <a:pt x="0" y="3547"/>
                    <a:pt x="161" y="4082"/>
                  </a:cubicBezTo>
                  <a:cubicBezTo>
                    <a:pt x="283" y="4358"/>
                    <a:pt x="740" y="4440"/>
                    <a:pt x="1188" y="4440"/>
                  </a:cubicBezTo>
                  <a:cubicBezTo>
                    <a:pt x="1521" y="4440"/>
                    <a:pt x="1849" y="4395"/>
                    <a:pt x="2032" y="4349"/>
                  </a:cubicBezTo>
                  <a:cubicBezTo>
                    <a:pt x="3475" y="3922"/>
                    <a:pt x="7003" y="2157"/>
                    <a:pt x="6950" y="714"/>
                  </a:cubicBezTo>
                  <a:cubicBezTo>
                    <a:pt x="6916" y="347"/>
                    <a:pt x="6466" y="0"/>
                    <a:pt x="5807"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3"/>
            <p:cNvSpPr/>
            <p:nvPr/>
          </p:nvSpPr>
          <p:spPr>
            <a:xfrm>
              <a:off x="5839192" y="3121841"/>
              <a:ext cx="116586" cy="67016"/>
            </a:xfrm>
            <a:custGeom>
              <a:avLst/>
              <a:gdLst/>
              <a:ahLst/>
              <a:cxnLst/>
              <a:rect l="l" t="t" r="r" b="b"/>
              <a:pathLst>
                <a:path w="6950" h="3995" extrusionOk="0">
                  <a:moveTo>
                    <a:pt x="6736" y="1"/>
                  </a:moveTo>
                  <a:cubicBezTo>
                    <a:pt x="6361" y="1391"/>
                    <a:pt x="3208" y="2941"/>
                    <a:pt x="1871" y="3315"/>
                  </a:cubicBezTo>
                  <a:cubicBezTo>
                    <a:pt x="1666" y="3361"/>
                    <a:pt x="1334" y="3406"/>
                    <a:pt x="1005" y="3406"/>
                  </a:cubicBezTo>
                  <a:cubicBezTo>
                    <a:pt x="562" y="3406"/>
                    <a:pt x="123" y="3324"/>
                    <a:pt x="0" y="3048"/>
                  </a:cubicBezTo>
                  <a:lnTo>
                    <a:pt x="0" y="3048"/>
                  </a:lnTo>
                  <a:cubicBezTo>
                    <a:pt x="0" y="3262"/>
                    <a:pt x="54" y="3422"/>
                    <a:pt x="107" y="3636"/>
                  </a:cubicBezTo>
                  <a:cubicBezTo>
                    <a:pt x="199" y="3912"/>
                    <a:pt x="643" y="3994"/>
                    <a:pt x="1085" y="3994"/>
                  </a:cubicBezTo>
                  <a:cubicBezTo>
                    <a:pt x="1414" y="3994"/>
                    <a:pt x="1742" y="3949"/>
                    <a:pt x="1925" y="3903"/>
                  </a:cubicBezTo>
                  <a:cubicBezTo>
                    <a:pt x="3421" y="3476"/>
                    <a:pt x="6950" y="1711"/>
                    <a:pt x="6843" y="268"/>
                  </a:cubicBezTo>
                  <a:cubicBezTo>
                    <a:pt x="6843" y="161"/>
                    <a:pt x="6789" y="54"/>
                    <a:pt x="6736"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3"/>
            <p:cNvSpPr/>
            <p:nvPr/>
          </p:nvSpPr>
          <p:spPr>
            <a:xfrm>
              <a:off x="5507399" y="2157849"/>
              <a:ext cx="108517" cy="248421"/>
            </a:xfrm>
            <a:custGeom>
              <a:avLst/>
              <a:gdLst/>
              <a:ahLst/>
              <a:cxnLst/>
              <a:rect l="l" t="t" r="r" b="b"/>
              <a:pathLst>
                <a:path w="6469" h="14809" extrusionOk="0">
                  <a:moveTo>
                    <a:pt x="3101" y="1"/>
                  </a:moveTo>
                  <a:cubicBezTo>
                    <a:pt x="3101" y="1"/>
                    <a:pt x="321" y="2888"/>
                    <a:pt x="0" y="12884"/>
                  </a:cubicBezTo>
                  <a:cubicBezTo>
                    <a:pt x="535" y="14808"/>
                    <a:pt x="5292" y="13686"/>
                    <a:pt x="5880" y="12884"/>
                  </a:cubicBezTo>
                  <a:cubicBezTo>
                    <a:pt x="6469" y="12082"/>
                    <a:pt x="5880" y="10318"/>
                    <a:pt x="5880" y="10318"/>
                  </a:cubicBezTo>
                  <a:lnTo>
                    <a:pt x="3475" y="10318"/>
                  </a:lnTo>
                  <a:lnTo>
                    <a:pt x="4223" y="5507"/>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3"/>
            <p:cNvSpPr/>
            <p:nvPr/>
          </p:nvSpPr>
          <p:spPr>
            <a:xfrm>
              <a:off x="5501125" y="2115710"/>
              <a:ext cx="83405" cy="192812"/>
            </a:xfrm>
            <a:custGeom>
              <a:avLst/>
              <a:gdLst/>
              <a:ahLst/>
              <a:cxnLst/>
              <a:rect l="l" t="t" r="r" b="b"/>
              <a:pathLst>
                <a:path w="4972" h="11494" extrusionOk="0">
                  <a:moveTo>
                    <a:pt x="3795" y="0"/>
                  </a:moveTo>
                  <a:cubicBezTo>
                    <a:pt x="3795" y="0"/>
                    <a:pt x="802" y="3742"/>
                    <a:pt x="0" y="10585"/>
                  </a:cubicBezTo>
                  <a:cubicBezTo>
                    <a:pt x="1176" y="11387"/>
                    <a:pt x="2673" y="11333"/>
                    <a:pt x="4116" y="11494"/>
                  </a:cubicBezTo>
                  <a:lnTo>
                    <a:pt x="4972" y="6041"/>
                  </a:lnTo>
                  <a:lnTo>
                    <a:pt x="3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3"/>
            <p:cNvSpPr/>
            <p:nvPr/>
          </p:nvSpPr>
          <p:spPr>
            <a:xfrm>
              <a:off x="5571966" y="2467230"/>
              <a:ext cx="151562" cy="630421"/>
            </a:xfrm>
            <a:custGeom>
              <a:avLst/>
              <a:gdLst/>
              <a:ahLst/>
              <a:cxnLst/>
              <a:rect l="l" t="t" r="r" b="b"/>
              <a:pathLst>
                <a:path w="9035" h="37581" extrusionOk="0">
                  <a:moveTo>
                    <a:pt x="54" y="0"/>
                  </a:moveTo>
                  <a:lnTo>
                    <a:pt x="54" y="0"/>
                  </a:lnTo>
                  <a:cubicBezTo>
                    <a:pt x="0" y="2941"/>
                    <a:pt x="321" y="5881"/>
                    <a:pt x="909" y="8767"/>
                  </a:cubicBezTo>
                  <a:cubicBezTo>
                    <a:pt x="1925" y="12189"/>
                    <a:pt x="2620" y="15663"/>
                    <a:pt x="3047" y="19245"/>
                  </a:cubicBezTo>
                  <a:cubicBezTo>
                    <a:pt x="3101" y="19726"/>
                    <a:pt x="4009" y="35870"/>
                    <a:pt x="4116" y="37581"/>
                  </a:cubicBezTo>
                  <a:lnTo>
                    <a:pt x="6949" y="37527"/>
                  </a:lnTo>
                  <a:cubicBezTo>
                    <a:pt x="6949" y="35763"/>
                    <a:pt x="8500" y="19512"/>
                    <a:pt x="8500" y="17748"/>
                  </a:cubicBezTo>
                  <a:cubicBezTo>
                    <a:pt x="8393" y="8126"/>
                    <a:pt x="9034" y="375"/>
                    <a:pt x="9034" y="375"/>
                  </a:cubicBezTo>
                  <a:lnTo>
                    <a:pt x="54" y="0"/>
                  </a:lnTo>
                  <a:close/>
                </a:path>
              </a:pathLst>
            </a:custGeom>
            <a:solidFill>
              <a:srgbClr val="0B0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3"/>
            <p:cNvSpPr/>
            <p:nvPr/>
          </p:nvSpPr>
          <p:spPr>
            <a:xfrm>
              <a:off x="5635627" y="2466341"/>
              <a:ext cx="243036" cy="670765"/>
            </a:xfrm>
            <a:custGeom>
              <a:avLst/>
              <a:gdLst/>
              <a:ahLst/>
              <a:cxnLst/>
              <a:rect l="l" t="t" r="r" b="b"/>
              <a:pathLst>
                <a:path w="14488" h="39986" extrusionOk="0">
                  <a:moveTo>
                    <a:pt x="11814" y="0"/>
                  </a:moveTo>
                  <a:lnTo>
                    <a:pt x="589" y="481"/>
                  </a:lnTo>
                  <a:cubicBezTo>
                    <a:pt x="589" y="481"/>
                    <a:pt x="1" y="3582"/>
                    <a:pt x="3636" y="10371"/>
                  </a:cubicBezTo>
                  <a:cubicBezTo>
                    <a:pt x="4437" y="12081"/>
                    <a:pt x="7805" y="18763"/>
                    <a:pt x="8554" y="20581"/>
                  </a:cubicBezTo>
                  <a:lnTo>
                    <a:pt x="12189" y="39986"/>
                  </a:lnTo>
                  <a:lnTo>
                    <a:pt x="14487" y="39772"/>
                  </a:lnTo>
                  <a:cubicBezTo>
                    <a:pt x="14380" y="39291"/>
                    <a:pt x="13899" y="20581"/>
                    <a:pt x="13792" y="19993"/>
                  </a:cubicBezTo>
                  <a:cubicBezTo>
                    <a:pt x="12884" y="16465"/>
                    <a:pt x="11814" y="0"/>
                    <a:pt x="11814" y="0"/>
                  </a:cubicBezTo>
                  <a:close/>
                </a:path>
              </a:pathLst>
            </a:custGeom>
            <a:solidFill>
              <a:srgbClr val="160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3"/>
            <p:cNvSpPr/>
            <p:nvPr/>
          </p:nvSpPr>
          <p:spPr>
            <a:xfrm>
              <a:off x="5705579" y="2618775"/>
              <a:ext cx="321040" cy="431352"/>
            </a:xfrm>
            <a:custGeom>
              <a:avLst/>
              <a:gdLst/>
              <a:ahLst/>
              <a:cxnLst/>
              <a:rect l="l" t="t" r="r" b="b"/>
              <a:pathLst>
                <a:path w="19138" h="25714" extrusionOk="0">
                  <a:moveTo>
                    <a:pt x="17267" y="1"/>
                  </a:moveTo>
                  <a:lnTo>
                    <a:pt x="0" y="9944"/>
                  </a:lnTo>
                  <a:lnTo>
                    <a:pt x="0" y="24698"/>
                  </a:lnTo>
                  <a:lnTo>
                    <a:pt x="1871" y="25713"/>
                  </a:lnTo>
                  <a:lnTo>
                    <a:pt x="19138" y="1016"/>
                  </a:lnTo>
                  <a:lnTo>
                    <a:pt x="172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3"/>
            <p:cNvSpPr/>
            <p:nvPr/>
          </p:nvSpPr>
          <p:spPr>
            <a:xfrm>
              <a:off x="5736965" y="2635819"/>
              <a:ext cx="289654" cy="414309"/>
            </a:xfrm>
            <a:custGeom>
              <a:avLst/>
              <a:gdLst/>
              <a:ahLst/>
              <a:cxnLst/>
              <a:rect l="l" t="t" r="r" b="b"/>
              <a:pathLst>
                <a:path w="17267" h="24698" extrusionOk="0">
                  <a:moveTo>
                    <a:pt x="17267" y="0"/>
                  </a:moveTo>
                  <a:lnTo>
                    <a:pt x="0" y="9997"/>
                  </a:lnTo>
                  <a:lnTo>
                    <a:pt x="0" y="24697"/>
                  </a:lnTo>
                  <a:lnTo>
                    <a:pt x="17267" y="14701"/>
                  </a:lnTo>
                  <a:lnTo>
                    <a:pt x="172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3"/>
            <p:cNvSpPr/>
            <p:nvPr/>
          </p:nvSpPr>
          <p:spPr>
            <a:xfrm>
              <a:off x="5741444" y="2629545"/>
              <a:ext cx="295945" cy="300423"/>
            </a:xfrm>
            <a:custGeom>
              <a:avLst/>
              <a:gdLst/>
              <a:ahLst/>
              <a:cxnLst/>
              <a:rect l="l" t="t" r="r" b="b"/>
              <a:pathLst>
                <a:path w="17642" h="17909" extrusionOk="0">
                  <a:moveTo>
                    <a:pt x="17641" y="0"/>
                  </a:moveTo>
                  <a:lnTo>
                    <a:pt x="0" y="10157"/>
                  </a:lnTo>
                  <a:lnTo>
                    <a:pt x="0" y="17908"/>
                  </a:lnTo>
                  <a:lnTo>
                    <a:pt x="17641" y="7751"/>
                  </a:lnTo>
                  <a:lnTo>
                    <a:pt x="1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3"/>
            <p:cNvSpPr/>
            <p:nvPr/>
          </p:nvSpPr>
          <p:spPr>
            <a:xfrm>
              <a:off x="5705579" y="2618775"/>
              <a:ext cx="331810" cy="181153"/>
            </a:xfrm>
            <a:custGeom>
              <a:avLst/>
              <a:gdLst/>
              <a:ahLst/>
              <a:cxnLst/>
              <a:rect l="l" t="t" r="r" b="b"/>
              <a:pathLst>
                <a:path w="19780" h="10799" extrusionOk="0">
                  <a:moveTo>
                    <a:pt x="17267" y="1"/>
                  </a:moveTo>
                  <a:lnTo>
                    <a:pt x="0" y="9944"/>
                  </a:lnTo>
                  <a:lnTo>
                    <a:pt x="2138" y="10799"/>
                  </a:lnTo>
                  <a:lnTo>
                    <a:pt x="19779" y="642"/>
                  </a:lnTo>
                  <a:lnTo>
                    <a:pt x="17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3"/>
            <p:cNvSpPr/>
            <p:nvPr/>
          </p:nvSpPr>
          <p:spPr>
            <a:xfrm>
              <a:off x="5812285" y="2645196"/>
              <a:ext cx="142604" cy="95550"/>
            </a:xfrm>
            <a:custGeom>
              <a:avLst/>
              <a:gdLst/>
              <a:ahLst/>
              <a:cxnLst/>
              <a:rect l="l" t="t" r="r" b="b"/>
              <a:pathLst>
                <a:path w="8501" h="5696" extrusionOk="0">
                  <a:moveTo>
                    <a:pt x="4571" y="0"/>
                  </a:moveTo>
                  <a:cubicBezTo>
                    <a:pt x="4459" y="0"/>
                    <a:pt x="4343" y="9"/>
                    <a:pt x="4224" y="29"/>
                  </a:cubicBezTo>
                  <a:cubicBezTo>
                    <a:pt x="1871" y="510"/>
                    <a:pt x="1337" y="3825"/>
                    <a:pt x="1230" y="4627"/>
                  </a:cubicBezTo>
                  <a:lnTo>
                    <a:pt x="0" y="5428"/>
                  </a:lnTo>
                  <a:lnTo>
                    <a:pt x="695" y="5696"/>
                  </a:lnTo>
                  <a:lnTo>
                    <a:pt x="1818" y="4947"/>
                  </a:lnTo>
                  <a:lnTo>
                    <a:pt x="1818" y="4840"/>
                  </a:lnTo>
                  <a:cubicBezTo>
                    <a:pt x="1818" y="4787"/>
                    <a:pt x="2192" y="1045"/>
                    <a:pt x="4330" y="617"/>
                  </a:cubicBezTo>
                  <a:cubicBezTo>
                    <a:pt x="4395" y="609"/>
                    <a:pt x="4459" y="605"/>
                    <a:pt x="4521" y="605"/>
                  </a:cubicBezTo>
                  <a:cubicBezTo>
                    <a:pt x="5642" y="605"/>
                    <a:pt x="6362" y="1900"/>
                    <a:pt x="6362" y="1900"/>
                  </a:cubicBezTo>
                  <a:lnTo>
                    <a:pt x="6522" y="2168"/>
                  </a:lnTo>
                  <a:lnTo>
                    <a:pt x="8500" y="1098"/>
                  </a:lnTo>
                  <a:lnTo>
                    <a:pt x="7698" y="778"/>
                  </a:lnTo>
                  <a:lnTo>
                    <a:pt x="6736" y="1366"/>
                  </a:lnTo>
                  <a:cubicBezTo>
                    <a:pt x="6445" y="881"/>
                    <a:pt x="5670" y="0"/>
                    <a:pt x="4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3"/>
            <p:cNvSpPr/>
            <p:nvPr/>
          </p:nvSpPr>
          <p:spPr>
            <a:xfrm>
              <a:off x="5638311" y="1918436"/>
              <a:ext cx="156058" cy="186521"/>
            </a:xfrm>
            <a:custGeom>
              <a:avLst/>
              <a:gdLst/>
              <a:ahLst/>
              <a:cxnLst/>
              <a:rect l="l" t="t" r="r" b="b"/>
              <a:pathLst>
                <a:path w="9303" h="11119" extrusionOk="0">
                  <a:moveTo>
                    <a:pt x="5935" y="160"/>
                  </a:moveTo>
                  <a:cubicBezTo>
                    <a:pt x="7164" y="214"/>
                    <a:pt x="8180" y="1016"/>
                    <a:pt x="8500" y="2192"/>
                  </a:cubicBezTo>
                  <a:cubicBezTo>
                    <a:pt x="8607" y="2459"/>
                    <a:pt x="8607" y="2780"/>
                    <a:pt x="8554" y="3047"/>
                  </a:cubicBezTo>
                  <a:cubicBezTo>
                    <a:pt x="8447" y="3742"/>
                    <a:pt x="8554" y="4490"/>
                    <a:pt x="8875" y="5132"/>
                  </a:cubicBezTo>
                  <a:cubicBezTo>
                    <a:pt x="9302" y="6308"/>
                    <a:pt x="8447" y="8393"/>
                    <a:pt x="7645" y="9355"/>
                  </a:cubicBezTo>
                  <a:cubicBezTo>
                    <a:pt x="7057" y="9569"/>
                    <a:pt x="6416" y="9408"/>
                    <a:pt x="5988" y="8981"/>
                  </a:cubicBezTo>
                  <a:lnTo>
                    <a:pt x="5347" y="11119"/>
                  </a:lnTo>
                  <a:lnTo>
                    <a:pt x="589" y="9943"/>
                  </a:lnTo>
                  <a:cubicBezTo>
                    <a:pt x="910" y="8500"/>
                    <a:pt x="910" y="7003"/>
                    <a:pt x="589" y="5560"/>
                  </a:cubicBezTo>
                  <a:cubicBezTo>
                    <a:pt x="1" y="2887"/>
                    <a:pt x="215" y="1604"/>
                    <a:pt x="1925" y="748"/>
                  </a:cubicBezTo>
                  <a:cubicBezTo>
                    <a:pt x="3155" y="214"/>
                    <a:pt x="4545" y="0"/>
                    <a:pt x="5935" y="160"/>
                  </a:cubicBezTo>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3"/>
            <p:cNvSpPr/>
            <p:nvPr/>
          </p:nvSpPr>
          <p:spPr>
            <a:xfrm>
              <a:off x="5604241" y="1867306"/>
              <a:ext cx="175785" cy="201485"/>
            </a:xfrm>
            <a:custGeom>
              <a:avLst/>
              <a:gdLst/>
              <a:ahLst/>
              <a:cxnLst/>
              <a:rect l="l" t="t" r="r" b="b"/>
              <a:pathLst>
                <a:path w="10479" h="12011" extrusionOk="0">
                  <a:moveTo>
                    <a:pt x="9783" y="1"/>
                  </a:moveTo>
                  <a:cubicBezTo>
                    <a:pt x="9783" y="1"/>
                    <a:pt x="8500" y="856"/>
                    <a:pt x="4651" y="1124"/>
                  </a:cubicBezTo>
                  <a:cubicBezTo>
                    <a:pt x="749" y="1391"/>
                    <a:pt x="642" y="4117"/>
                    <a:pt x="1177" y="5454"/>
                  </a:cubicBezTo>
                  <a:cubicBezTo>
                    <a:pt x="1" y="5881"/>
                    <a:pt x="2513" y="10104"/>
                    <a:pt x="2513" y="11708"/>
                  </a:cubicBezTo>
                  <a:cubicBezTo>
                    <a:pt x="3036" y="11913"/>
                    <a:pt x="3598" y="12011"/>
                    <a:pt x="4162" y="12011"/>
                  </a:cubicBezTo>
                  <a:cubicBezTo>
                    <a:pt x="4923" y="12011"/>
                    <a:pt x="5686" y="11832"/>
                    <a:pt x="6362" y="11494"/>
                  </a:cubicBezTo>
                  <a:cubicBezTo>
                    <a:pt x="6843" y="10639"/>
                    <a:pt x="6950" y="9677"/>
                    <a:pt x="6683" y="8768"/>
                  </a:cubicBezTo>
                  <a:cubicBezTo>
                    <a:pt x="6255" y="7486"/>
                    <a:pt x="6924" y="6247"/>
                    <a:pt x="7453" y="6247"/>
                  </a:cubicBezTo>
                  <a:cubicBezTo>
                    <a:pt x="7520" y="6247"/>
                    <a:pt x="7585" y="6267"/>
                    <a:pt x="7645" y="6309"/>
                  </a:cubicBezTo>
                  <a:cubicBezTo>
                    <a:pt x="7805" y="6416"/>
                    <a:pt x="7966" y="8661"/>
                    <a:pt x="8072" y="8714"/>
                  </a:cubicBezTo>
                  <a:lnTo>
                    <a:pt x="8340" y="8714"/>
                  </a:lnTo>
                  <a:cubicBezTo>
                    <a:pt x="8554" y="8661"/>
                    <a:pt x="8286" y="8073"/>
                    <a:pt x="8500" y="7111"/>
                  </a:cubicBezTo>
                  <a:cubicBezTo>
                    <a:pt x="8554" y="6630"/>
                    <a:pt x="9195" y="5614"/>
                    <a:pt x="9142" y="5347"/>
                  </a:cubicBezTo>
                  <a:cubicBezTo>
                    <a:pt x="9035" y="4866"/>
                    <a:pt x="8874" y="4384"/>
                    <a:pt x="8714" y="3957"/>
                  </a:cubicBezTo>
                  <a:lnTo>
                    <a:pt x="9569" y="3796"/>
                  </a:lnTo>
                  <a:cubicBezTo>
                    <a:pt x="9569" y="3796"/>
                    <a:pt x="9606" y="3801"/>
                    <a:pt x="9664" y="3801"/>
                  </a:cubicBezTo>
                  <a:cubicBezTo>
                    <a:pt x="9896" y="3801"/>
                    <a:pt x="10478" y="3732"/>
                    <a:pt x="10478" y="3048"/>
                  </a:cubicBezTo>
                  <a:cubicBezTo>
                    <a:pt x="10425" y="1979"/>
                    <a:pt x="10211" y="963"/>
                    <a:pt x="9783" y="54"/>
                  </a:cubicBezTo>
                  <a:lnTo>
                    <a:pt x="9783" y="1"/>
                  </a:lnTo>
                  <a:close/>
                </a:path>
              </a:pathLst>
            </a:custGeom>
            <a:solidFill>
              <a:srgbClr val="1C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3"/>
            <p:cNvSpPr/>
            <p:nvPr/>
          </p:nvSpPr>
          <p:spPr>
            <a:xfrm>
              <a:off x="5522648" y="2082747"/>
              <a:ext cx="317450" cy="504022"/>
            </a:xfrm>
            <a:custGeom>
              <a:avLst/>
              <a:gdLst/>
              <a:ahLst/>
              <a:cxnLst/>
              <a:rect l="l" t="t" r="r" b="b"/>
              <a:pathLst>
                <a:path w="18924" h="30046" extrusionOk="0">
                  <a:moveTo>
                    <a:pt x="7181" y="1"/>
                  </a:moveTo>
                  <a:cubicBezTo>
                    <a:pt x="5037" y="1"/>
                    <a:pt x="3007" y="1044"/>
                    <a:pt x="1711" y="2821"/>
                  </a:cubicBezTo>
                  <a:cubicBezTo>
                    <a:pt x="1016" y="3783"/>
                    <a:pt x="0" y="6349"/>
                    <a:pt x="1443" y="9931"/>
                  </a:cubicBezTo>
                  <a:cubicBezTo>
                    <a:pt x="2887" y="13566"/>
                    <a:pt x="2512" y="18002"/>
                    <a:pt x="2726" y="19820"/>
                  </a:cubicBezTo>
                  <a:cubicBezTo>
                    <a:pt x="3047" y="22119"/>
                    <a:pt x="2512" y="28320"/>
                    <a:pt x="2512" y="28320"/>
                  </a:cubicBezTo>
                  <a:cubicBezTo>
                    <a:pt x="2512" y="28320"/>
                    <a:pt x="2619" y="28801"/>
                    <a:pt x="5827" y="29442"/>
                  </a:cubicBezTo>
                  <a:lnTo>
                    <a:pt x="7537" y="29763"/>
                  </a:lnTo>
                  <a:cubicBezTo>
                    <a:pt x="8709" y="29914"/>
                    <a:pt x="9875" y="30045"/>
                    <a:pt x="11102" y="30045"/>
                  </a:cubicBezTo>
                  <a:cubicBezTo>
                    <a:pt x="13345" y="30045"/>
                    <a:pt x="15795" y="29607"/>
                    <a:pt x="18870" y="28052"/>
                  </a:cubicBezTo>
                  <a:cubicBezTo>
                    <a:pt x="18389" y="25379"/>
                    <a:pt x="17641" y="19660"/>
                    <a:pt x="17106" y="17201"/>
                  </a:cubicBezTo>
                  <a:cubicBezTo>
                    <a:pt x="16625" y="14688"/>
                    <a:pt x="18870" y="5226"/>
                    <a:pt x="18870" y="5226"/>
                  </a:cubicBezTo>
                  <a:lnTo>
                    <a:pt x="18924" y="5226"/>
                  </a:lnTo>
                  <a:cubicBezTo>
                    <a:pt x="17106" y="3355"/>
                    <a:pt x="14861" y="1912"/>
                    <a:pt x="12348" y="1057"/>
                  </a:cubicBezTo>
                  <a:cubicBezTo>
                    <a:pt x="10905" y="576"/>
                    <a:pt x="9408" y="201"/>
                    <a:pt x="7912" y="41"/>
                  </a:cubicBezTo>
                  <a:cubicBezTo>
                    <a:pt x="7667" y="14"/>
                    <a:pt x="7423" y="1"/>
                    <a:pt x="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3"/>
            <p:cNvSpPr/>
            <p:nvPr/>
          </p:nvSpPr>
          <p:spPr>
            <a:xfrm>
              <a:off x="5776420" y="2295957"/>
              <a:ext cx="146177" cy="402650"/>
            </a:xfrm>
            <a:custGeom>
              <a:avLst/>
              <a:gdLst/>
              <a:ahLst/>
              <a:cxnLst/>
              <a:rect l="l" t="t" r="r" b="b"/>
              <a:pathLst>
                <a:path w="8714" h="24003" extrusionOk="0">
                  <a:moveTo>
                    <a:pt x="3796" y="0"/>
                  </a:moveTo>
                  <a:cubicBezTo>
                    <a:pt x="3796" y="0"/>
                    <a:pt x="3582" y="5774"/>
                    <a:pt x="3796" y="7270"/>
                  </a:cubicBezTo>
                  <a:cubicBezTo>
                    <a:pt x="4009" y="8767"/>
                    <a:pt x="8019" y="18977"/>
                    <a:pt x="8339" y="20635"/>
                  </a:cubicBezTo>
                  <a:cubicBezTo>
                    <a:pt x="8714" y="22292"/>
                    <a:pt x="7110" y="24002"/>
                    <a:pt x="5560" y="23307"/>
                  </a:cubicBezTo>
                  <a:cubicBezTo>
                    <a:pt x="4704" y="22933"/>
                    <a:pt x="4811" y="22666"/>
                    <a:pt x="4972" y="22399"/>
                  </a:cubicBezTo>
                  <a:cubicBezTo>
                    <a:pt x="5292" y="22078"/>
                    <a:pt x="5667" y="21757"/>
                    <a:pt x="6041" y="21490"/>
                  </a:cubicBezTo>
                  <a:cubicBezTo>
                    <a:pt x="6041" y="21490"/>
                    <a:pt x="5613" y="19298"/>
                    <a:pt x="4597" y="18336"/>
                  </a:cubicBezTo>
                  <a:cubicBezTo>
                    <a:pt x="3528" y="17374"/>
                    <a:pt x="374" y="10638"/>
                    <a:pt x="161" y="7645"/>
                  </a:cubicBezTo>
                  <a:cubicBezTo>
                    <a:pt x="0" y="4651"/>
                    <a:pt x="161" y="214"/>
                    <a:pt x="161" y="214"/>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3"/>
            <p:cNvSpPr/>
            <p:nvPr/>
          </p:nvSpPr>
          <p:spPr>
            <a:xfrm>
              <a:off x="5762060" y="2152212"/>
              <a:ext cx="96876" cy="197056"/>
            </a:xfrm>
            <a:custGeom>
              <a:avLst/>
              <a:gdLst/>
              <a:ahLst/>
              <a:cxnLst/>
              <a:rect l="l" t="t" r="r" b="b"/>
              <a:pathLst>
                <a:path w="5775" h="11747" extrusionOk="0">
                  <a:moveTo>
                    <a:pt x="2481" y="0"/>
                  </a:moveTo>
                  <a:cubicBezTo>
                    <a:pt x="1005" y="0"/>
                    <a:pt x="44" y="1735"/>
                    <a:pt x="1" y="4774"/>
                  </a:cubicBezTo>
                  <a:cubicBezTo>
                    <a:pt x="1" y="6110"/>
                    <a:pt x="215" y="10066"/>
                    <a:pt x="375" y="11723"/>
                  </a:cubicBezTo>
                  <a:cubicBezTo>
                    <a:pt x="874" y="11741"/>
                    <a:pt x="1444" y="11747"/>
                    <a:pt x="2042" y="11747"/>
                  </a:cubicBezTo>
                  <a:cubicBezTo>
                    <a:pt x="3238" y="11747"/>
                    <a:pt x="4545" y="11723"/>
                    <a:pt x="5614" y="11723"/>
                  </a:cubicBezTo>
                  <a:cubicBezTo>
                    <a:pt x="5774" y="10440"/>
                    <a:pt x="5293" y="6431"/>
                    <a:pt x="5400" y="5308"/>
                  </a:cubicBezTo>
                  <a:cubicBezTo>
                    <a:pt x="5614" y="2742"/>
                    <a:pt x="5293" y="1941"/>
                    <a:pt x="4491" y="925"/>
                  </a:cubicBezTo>
                  <a:cubicBezTo>
                    <a:pt x="4224" y="658"/>
                    <a:pt x="3957" y="444"/>
                    <a:pt x="3582" y="283"/>
                  </a:cubicBezTo>
                  <a:cubicBezTo>
                    <a:pt x="3191" y="93"/>
                    <a:pt x="2822"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3"/>
            <p:cNvSpPr/>
            <p:nvPr/>
          </p:nvSpPr>
          <p:spPr>
            <a:xfrm>
              <a:off x="6425361" y="2236188"/>
              <a:ext cx="129436" cy="115613"/>
            </a:xfrm>
            <a:custGeom>
              <a:avLst/>
              <a:gdLst/>
              <a:ahLst/>
              <a:cxnLst/>
              <a:rect l="l" t="t" r="r" b="b"/>
              <a:pathLst>
                <a:path w="7716" h="6892" extrusionOk="0">
                  <a:moveTo>
                    <a:pt x="6425" y="1"/>
                  </a:moveTo>
                  <a:cubicBezTo>
                    <a:pt x="5544" y="1"/>
                    <a:pt x="4241" y="249"/>
                    <a:pt x="4241" y="249"/>
                  </a:cubicBezTo>
                  <a:cubicBezTo>
                    <a:pt x="4294" y="1051"/>
                    <a:pt x="4027" y="1853"/>
                    <a:pt x="3492" y="2441"/>
                  </a:cubicBezTo>
                  <a:cubicBezTo>
                    <a:pt x="2584" y="3403"/>
                    <a:pt x="766" y="4579"/>
                    <a:pt x="285" y="5541"/>
                  </a:cubicBezTo>
                  <a:cubicBezTo>
                    <a:pt x="1" y="6216"/>
                    <a:pt x="779" y="6891"/>
                    <a:pt x="1852" y="6891"/>
                  </a:cubicBezTo>
                  <a:cubicBezTo>
                    <a:pt x="2392" y="6891"/>
                    <a:pt x="3008" y="6720"/>
                    <a:pt x="3599" y="6290"/>
                  </a:cubicBezTo>
                  <a:cubicBezTo>
                    <a:pt x="4455" y="5595"/>
                    <a:pt x="4936" y="4900"/>
                    <a:pt x="5417" y="4525"/>
                  </a:cubicBezTo>
                  <a:cubicBezTo>
                    <a:pt x="5951" y="4151"/>
                    <a:pt x="6486" y="4098"/>
                    <a:pt x="6914" y="3777"/>
                  </a:cubicBezTo>
                  <a:cubicBezTo>
                    <a:pt x="7715" y="3082"/>
                    <a:pt x="7341" y="2227"/>
                    <a:pt x="7181" y="1692"/>
                  </a:cubicBezTo>
                  <a:cubicBezTo>
                    <a:pt x="6967" y="1211"/>
                    <a:pt x="6914" y="623"/>
                    <a:pt x="7074" y="89"/>
                  </a:cubicBezTo>
                  <a:cubicBezTo>
                    <a:pt x="6934" y="25"/>
                    <a:pt x="6700" y="1"/>
                    <a:pt x="6425"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93"/>
            <p:cNvSpPr/>
            <p:nvPr/>
          </p:nvSpPr>
          <p:spPr>
            <a:xfrm>
              <a:off x="6426652" y="2272640"/>
              <a:ext cx="125460" cy="79195"/>
            </a:xfrm>
            <a:custGeom>
              <a:avLst/>
              <a:gdLst/>
              <a:ahLst/>
              <a:cxnLst/>
              <a:rect l="l" t="t" r="r" b="b"/>
              <a:pathLst>
                <a:path w="7479" h="4721" extrusionOk="0">
                  <a:moveTo>
                    <a:pt x="7264" y="0"/>
                  </a:moveTo>
                  <a:cubicBezTo>
                    <a:pt x="7211" y="375"/>
                    <a:pt x="7050" y="749"/>
                    <a:pt x="6730" y="963"/>
                  </a:cubicBezTo>
                  <a:cubicBezTo>
                    <a:pt x="6302" y="1283"/>
                    <a:pt x="5767" y="1337"/>
                    <a:pt x="5233" y="1711"/>
                  </a:cubicBezTo>
                  <a:cubicBezTo>
                    <a:pt x="4698" y="2085"/>
                    <a:pt x="4271" y="2834"/>
                    <a:pt x="3362" y="3475"/>
                  </a:cubicBezTo>
                  <a:cubicBezTo>
                    <a:pt x="2766" y="3928"/>
                    <a:pt x="2160" y="4104"/>
                    <a:pt x="1634" y="4104"/>
                  </a:cubicBezTo>
                  <a:cubicBezTo>
                    <a:pt x="978" y="4104"/>
                    <a:pt x="445" y="3831"/>
                    <a:pt x="208" y="3475"/>
                  </a:cubicBezTo>
                  <a:lnTo>
                    <a:pt x="208" y="3475"/>
                  </a:lnTo>
                  <a:cubicBezTo>
                    <a:pt x="0" y="4098"/>
                    <a:pt x="710" y="4720"/>
                    <a:pt x="1701" y="4720"/>
                  </a:cubicBezTo>
                  <a:cubicBezTo>
                    <a:pt x="2241" y="4720"/>
                    <a:pt x="2865" y="4535"/>
                    <a:pt x="3469" y="4063"/>
                  </a:cubicBezTo>
                  <a:cubicBezTo>
                    <a:pt x="4324" y="3422"/>
                    <a:pt x="4805" y="2673"/>
                    <a:pt x="5340" y="2352"/>
                  </a:cubicBezTo>
                  <a:cubicBezTo>
                    <a:pt x="5874" y="1978"/>
                    <a:pt x="6409" y="1925"/>
                    <a:pt x="6837" y="1604"/>
                  </a:cubicBezTo>
                  <a:cubicBezTo>
                    <a:pt x="7318" y="1176"/>
                    <a:pt x="7478" y="535"/>
                    <a:pt x="7264"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93"/>
            <p:cNvSpPr/>
            <p:nvPr/>
          </p:nvSpPr>
          <p:spPr>
            <a:xfrm>
              <a:off x="6548539" y="2263850"/>
              <a:ext cx="130006" cy="115278"/>
            </a:xfrm>
            <a:custGeom>
              <a:avLst/>
              <a:gdLst/>
              <a:ahLst/>
              <a:cxnLst/>
              <a:rect l="l" t="t" r="r" b="b"/>
              <a:pathLst>
                <a:path w="7750" h="6872" extrusionOk="0">
                  <a:moveTo>
                    <a:pt x="6338" y="0"/>
                  </a:moveTo>
                  <a:cubicBezTo>
                    <a:pt x="5440" y="0"/>
                    <a:pt x="4221" y="204"/>
                    <a:pt x="4221" y="204"/>
                  </a:cubicBezTo>
                  <a:cubicBezTo>
                    <a:pt x="4275" y="1059"/>
                    <a:pt x="4007" y="1861"/>
                    <a:pt x="3473" y="2449"/>
                  </a:cubicBezTo>
                  <a:cubicBezTo>
                    <a:pt x="2564" y="3358"/>
                    <a:pt x="747" y="4587"/>
                    <a:pt x="319" y="5549"/>
                  </a:cubicBezTo>
                  <a:cubicBezTo>
                    <a:pt x="0" y="6187"/>
                    <a:pt x="762" y="6872"/>
                    <a:pt x="1825" y="6872"/>
                  </a:cubicBezTo>
                  <a:cubicBezTo>
                    <a:pt x="2366" y="6872"/>
                    <a:pt x="2985" y="6695"/>
                    <a:pt x="3580" y="6244"/>
                  </a:cubicBezTo>
                  <a:cubicBezTo>
                    <a:pt x="4435" y="5603"/>
                    <a:pt x="4916" y="4854"/>
                    <a:pt x="5397" y="4534"/>
                  </a:cubicBezTo>
                  <a:cubicBezTo>
                    <a:pt x="5932" y="4159"/>
                    <a:pt x="6520" y="4106"/>
                    <a:pt x="6894" y="3785"/>
                  </a:cubicBezTo>
                  <a:cubicBezTo>
                    <a:pt x="7749" y="3090"/>
                    <a:pt x="7375" y="2235"/>
                    <a:pt x="7161" y="1700"/>
                  </a:cubicBezTo>
                  <a:cubicBezTo>
                    <a:pt x="6948" y="1166"/>
                    <a:pt x="6894" y="631"/>
                    <a:pt x="7108" y="97"/>
                  </a:cubicBezTo>
                  <a:cubicBezTo>
                    <a:pt x="6939" y="26"/>
                    <a:pt x="6659" y="0"/>
                    <a:pt x="633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3"/>
            <p:cNvSpPr/>
            <p:nvPr/>
          </p:nvSpPr>
          <p:spPr>
            <a:xfrm>
              <a:off x="6550049" y="2300436"/>
              <a:ext cx="124907" cy="79446"/>
            </a:xfrm>
            <a:custGeom>
              <a:avLst/>
              <a:gdLst/>
              <a:ahLst/>
              <a:cxnLst/>
              <a:rect l="l" t="t" r="r" b="b"/>
              <a:pathLst>
                <a:path w="7446" h="4736" extrusionOk="0">
                  <a:moveTo>
                    <a:pt x="7232" y="1"/>
                  </a:moveTo>
                  <a:cubicBezTo>
                    <a:pt x="7232" y="375"/>
                    <a:pt x="7018" y="749"/>
                    <a:pt x="6751" y="963"/>
                  </a:cubicBezTo>
                  <a:cubicBezTo>
                    <a:pt x="6323" y="1337"/>
                    <a:pt x="5949" y="1604"/>
                    <a:pt x="5414" y="1978"/>
                  </a:cubicBezTo>
                  <a:cubicBezTo>
                    <a:pt x="4826" y="2406"/>
                    <a:pt x="4238" y="2834"/>
                    <a:pt x="3383" y="3475"/>
                  </a:cubicBezTo>
                  <a:cubicBezTo>
                    <a:pt x="2787" y="3928"/>
                    <a:pt x="2171" y="4104"/>
                    <a:pt x="1632" y="4104"/>
                  </a:cubicBezTo>
                  <a:cubicBezTo>
                    <a:pt x="962" y="4104"/>
                    <a:pt x="413" y="3831"/>
                    <a:pt x="176" y="3475"/>
                  </a:cubicBezTo>
                  <a:lnTo>
                    <a:pt x="176" y="3475"/>
                  </a:lnTo>
                  <a:cubicBezTo>
                    <a:pt x="1" y="4105"/>
                    <a:pt x="742" y="4735"/>
                    <a:pt x="1755" y="4735"/>
                  </a:cubicBezTo>
                  <a:cubicBezTo>
                    <a:pt x="2289" y="4735"/>
                    <a:pt x="2899" y="4560"/>
                    <a:pt x="3490" y="4117"/>
                  </a:cubicBezTo>
                  <a:cubicBezTo>
                    <a:pt x="4345" y="3422"/>
                    <a:pt x="5040" y="2941"/>
                    <a:pt x="5521" y="2566"/>
                  </a:cubicBezTo>
                  <a:cubicBezTo>
                    <a:pt x="6056" y="2246"/>
                    <a:pt x="6430" y="1925"/>
                    <a:pt x="6858" y="1604"/>
                  </a:cubicBezTo>
                  <a:cubicBezTo>
                    <a:pt x="7285" y="1177"/>
                    <a:pt x="7446" y="535"/>
                    <a:pt x="7232"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3"/>
            <p:cNvSpPr/>
            <p:nvPr/>
          </p:nvSpPr>
          <p:spPr>
            <a:xfrm>
              <a:off x="6541326" y="2236775"/>
              <a:ext cx="2701" cy="11675"/>
            </a:xfrm>
            <a:custGeom>
              <a:avLst/>
              <a:gdLst/>
              <a:ahLst/>
              <a:cxnLst/>
              <a:rect l="l" t="t" r="r" b="b"/>
              <a:pathLst>
                <a:path w="161" h="696" extrusionOk="0">
                  <a:moveTo>
                    <a:pt x="1" y="0"/>
                  </a:moveTo>
                  <a:cubicBezTo>
                    <a:pt x="1" y="214"/>
                    <a:pt x="1" y="481"/>
                    <a:pt x="54" y="695"/>
                  </a:cubicBezTo>
                  <a:cubicBezTo>
                    <a:pt x="54" y="481"/>
                    <a:pt x="107" y="267"/>
                    <a:pt x="161" y="54"/>
                  </a:cubicBezTo>
                  <a:cubicBezTo>
                    <a:pt x="107" y="54"/>
                    <a:pt x="54" y="0"/>
                    <a:pt x="1"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3"/>
            <p:cNvSpPr/>
            <p:nvPr/>
          </p:nvSpPr>
          <p:spPr>
            <a:xfrm>
              <a:off x="6290238" y="1049776"/>
              <a:ext cx="266353" cy="325401"/>
            </a:xfrm>
            <a:custGeom>
              <a:avLst/>
              <a:gdLst/>
              <a:ahLst/>
              <a:cxnLst/>
              <a:rect l="l" t="t" r="r" b="b"/>
              <a:pathLst>
                <a:path w="15878" h="19398" extrusionOk="0">
                  <a:moveTo>
                    <a:pt x="12289" y="13286"/>
                  </a:moveTo>
                  <a:lnTo>
                    <a:pt x="12289" y="13286"/>
                  </a:lnTo>
                  <a:cubicBezTo>
                    <a:pt x="12287" y="13286"/>
                    <a:pt x="12286" y="13289"/>
                    <a:pt x="12285" y="13296"/>
                  </a:cubicBezTo>
                  <a:lnTo>
                    <a:pt x="12285" y="13296"/>
                  </a:lnTo>
                  <a:cubicBezTo>
                    <a:pt x="12289" y="13296"/>
                    <a:pt x="12292" y="13295"/>
                    <a:pt x="12296" y="13294"/>
                  </a:cubicBezTo>
                  <a:cubicBezTo>
                    <a:pt x="12293" y="13289"/>
                    <a:pt x="12291" y="13286"/>
                    <a:pt x="12289" y="13286"/>
                  </a:cubicBezTo>
                  <a:close/>
                  <a:moveTo>
                    <a:pt x="3138" y="1"/>
                  </a:moveTo>
                  <a:cubicBezTo>
                    <a:pt x="2521" y="1"/>
                    <a:pt x="2002" y="199"/>
                    <a:pt x="1818" y="732"/>
                  </a:cubicBezTo>
                  <a:cubicBezTo>
                    <a:pt x="1284" y="2229"/>
                    <a:pt x="1284" y="5596"/>
                    <a:pt x="642" y="9232"/>
                  </a:cubicBezTo>
                  <a:cubicBezTo>
                    <a:pt x="1" y="12867"/>
                    <a:pt x="856" y="14310"/>
                    <a:pt x="3262" y="15379"/>
                  </a:cubicBezTo>
                  <a:cubicBezTo>
                    <a:pt x="3957" y="15646"/>
                    <a:pt x="4919" y="16074"/>
                    <a:pt x="6095" y="16555"/>
                  </a:cubicBezTo>
                  <a:cubicBezTo>
                    <a:pt x="8405" y="17582"/>
                    <a:pt x="12589" y="19398"/>
                    <a:pt x="13627" y="19398"/>
                  </a:cubicBezTo>
                  <a:cubicBezTo>
                    <a:pt x="13670" y="19398"/>
                    <a:pt x="13707" y="19395"/>
                    <a:pt x="13739" y="19388"/>
                  </a:cubicBezTo>
                  <a:cubicBezTo>
                    <a:pt x="14487" y="19281"/>
                    <a:pt x="14969" y="18800"/>
                    <a:pt x="15877" y="18373"/>
                  </a:cubicBezTo>
                  <a:cubicBezTo>
                    <a:pt x="13000" y="17111"/>
                    <a:pt x="12268" y="13513"/>
                    <a:pt x="12285" y="13296"/>
                  </a:cubicBezTo>
                  <a:lnTo>
                    <a:pt x="12285" y="13296"/>
                  </a:lnTo>
                  <a:cubicBezTo>
                    <a:pt x="12038" y="13340"/>
                    <a:pt x="11719" y="13359"/>
                    <a:pt x="11353" y="13359"/>
                  </a:cubicBezTo>
                  <a:cubicBezTo>
                    <a:pt x="9094" y="13359"/>
                    <a:pt x="5034" y="12630"/>
                    <a:pt x="4758" y="12492"/>
                  </a:cubicBezTo>
                  <a:cubicBezTo>
                    <a:pt x="4651" y="12332"/>
                    <a:pt x="4545" y="12225"/>
                    <a:pt x="4491" y="12011"/>
                  </a:cubicBezTo>
                  <a:cubicBezTo>
                    <a:pt x="4117" y="10568"/>
                    <a:pt x="3422" y="5383"/>
                    <a:pt x="4705" y="3565"/>
                  </a:cubicBezTo>
                  <a:cubicBezTo>
                    <a:pt x="5774" y="3084"/>
                    <a:pt x="6522" y="1908"/>
                    <a:pt x="6095" y="1213"/>
                  </a:cubicBezTo>
                  <a:cubicBezTo>
                    <a:pt x="5849" y="722"/>
                    <a:pt x="4315" y="1"/>
                    <a:pt x="3138"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3"/>
            <p:cNvSpPr/>
            <p:nvPr/>
          </p:nvSpPr>
          <p:spPr>
            <a:xfrm>
              <a:off x="6286648" y="1126270"/>
              <a:ext cx="270832" cy="319144"/>
            </a:xfrm>
            <a:custGeom>
              <a:avLst/>
              <a:gdLst/>
              <a:ahLst/>
              <a:cxnLst/>
              <a:rect l="l" t="t" r="r" b="b"/>
              <a:pathLst>
                <a:path w="16145" h="19025" extrusionOk="0">
                  <a:moveTo>
                    <a:pt x="12507" y="8726"/>
                  </a:moveTo>
                  <a:cubicBezTo>
                    <a:pt x="12507" y="8726"/>
                    <a:pt x="12507" y="8729"/>
                    <a:pt x="12507" y="8735"/>
                  </a:cubicBezTo>
                  <a:lnTo>
                    <a:pt x="12507" y="8735"/>
                  </a:lnTo>
                  <a:cubicBezTo>
                    <a:pt x="12508" y="8735"/>
                    <a:pt x="12509" y="8734"/>
                    <a:pt x="12510" y="8734"/>
                  </a:cubicBezTo>
                  <a:cubicBezTo>
                    <a:pt x="12508" y="8729"/>
                    <a:pt x="12507" y="8726"/>
                    <a:pt x="12507" y="8726"/>
                  </a:cubicBezTo>
                  <a:close/>
                  <a:moveTo>
                    <a:pt x="2205" y="1"/>
                  </a:moveTo>
                  <a:cubicBezTo>
                    <a:pt x="1952" y="1"/>
                    <a:pt x="1698" y="7"/>
                    <a:pt x="1444" y="21"/>
                  </a:cubicBezTo>
                  <a:cubicBezTo>
                    <a:pt x="963" y="1411"/>
                    <a:pt x="963" y="2747"/>
                    <a:pt x="642" y="4404"/>
                  </a:cubicBezTo>
                  <a:cubicBezTo>
                    <a:pt x="1" y="8039"/>
                    <a:pt x="910" y="11033"/>
                    <a:pt x="3315" y="12102"/>
                  </a:cubicBezTo>
                  <a:cubicBezTo>
                    <a:pt x="4064" y="12423"/>
                    <a:pt x="5026" y="12850"/>
                    <a:pt x="6148" y="13278"/>
                  </a:cubicBezTo>
                  <a:cubicBezTo>
                    <a:pt x="8554" y="14347"/>
                    <a:pt x="11066" y="14187"/>
                    <a:pt x="11494" y="18944"/>
                  </a:cubicBezTo>
                  <a:cubicBezTo>
                    <a:pt x="11498" y="18999"/>
                    <a:pt x="11518" y="19025"/>
                    <a:pt x="11554" y="19025"/>
                  </a:cubicBezTo>
                  <a:cubicBezTo>
                    <a:pt x="12038" y="19025"/>
                    <a:pt x="15298" y="14261"/>
                    <a:pt x="16145" y="13813"/>
                  </a:cubicBezTo>
                  <a:cubicBezTo>
                    <a:pt x="13261" y="12548"/>
                    <a:pt x="12532" y="8936"/>
                    <a:pt x="12507" y="8735"/>
                  </a:cubicBezTo>
                  <a:lnTo>
                    <a:pt x="12507" y="8735"/>
                  </a:lnTo>
                  <a:cubicBezTo>
                    <a:pt x="12259" y="8780"/>
                    <a:pt x="11938" y="8799"/>
                    <a:pt x="11569" y="8799"/>
                  </a:cubicBezTo>
                  <a:cubicBezTo>
                    <a:pt x="9321" y="8799"/>
                    <a:pt x="5294" y="8070"/>
                    <a:pt x="4972" y="7932"/>
                  </a:cubicBezTo>
                  <a:cubicBezTo>
                    <a:pt x="4865" y="7772"/>
                    <a:pt x="4759" y="7665"/>
                    <a:pt x="4759" y="7451"/>
                  </a:cubicBezTo>
                  <a:cubicBezTo>
                    <a:pt x="4438" y="6222"/>
                    <a:pt x="3903" y="2480"/>
                    <a:pt x="4438" y="181"/>
                  </a:cubicBezTo>
                  <a:cubicBezTo>
                    <a:pt x="3716" y="61"/>
                    <a:pt x="2964"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3"/>
            <p:cNvSpPr/>
            <p:nvPr/>
          </p:nvSpPr>
          <p:spPr>
            <a:xfrm>
              <a:off x="6481238" y="1599191"/>
              <a:ext cx="171306" cy="655869"/>
            </a:xfrm>
            <a:custGeom>
              <a:avLst/>
              <a:gdLst/>
              <a:ahLst/>
              <a:cxnLst/>
              <a:rect l="l" t="t" r="r" b="b"/>
              <a:pathLst>
                <a:path w="10212" h="39098" extrusionOk="0">
                  <a:moveTo>
                    <a:pt x="9356" y="0"/>
                  </a:moveTo>
                  <a:lnTo>
                    <a:pt x="429" y="749"/>
                  </a:lnTo>
                  <a:lnTo>
                    <a:pt x="54" y="3422"/>
                  </a:lnTo>
                  <a:cubicBezTo>
                    <a:pt x="54" y="3422"/>
                    <a:pt x="1" y="13632"/>
                    <a:pt x="161" y="19352"/>
                  </a:cubicBezTo>
                  <a:cubicBezTo>
                    <a:pt x="322" y="25072"/>
                    <a:pt x="696" y="38329"/>
                    <a:pt x="696" y="38329"/>
                  </a:cubicBezTo>
                  <a:cubicBezTo>
                    <a:pt x="696" y="38329"/>
                    <a:pt x="1009" y="39097"/>
                    <a:pt x="2134" y="39097"/>
                  </a:cubicBezTo>
                  <a:cubicBezTo>
                    <a:pt x="2550" y="39097"/>
                    <a:pt x="3078" y="38992"/>
                    <a:pt x="3743" y="38703"/>
                  </a:cubicBezTo>
                  <a:cubicBezTo>
                    <a:pt x="4972" y="31861"/>
                    <a:pt x="5400" y="24911"/>
                    <a:pt x="5079" y="18015"/>
                  </a:cubicBezTo>
                  <a:cubicBezTo>
                    <a:pt x="5079" y="18015"/>
                    <a:pt x="5774" y="9569"/>
                    <a:pt x="8073" y="8019"/>
                  </a:cubicBezTo>
                  <a:cubicBezTo>
                    <a:pt x="10211" y="6576"/>
                    <a:pt x="9356" y="1"/>
                    <a:pt x="9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3"/>
            <p:cNvSpPr/>
            <p:nvPr/>
          </p:nvSpPr>
          <p:spPr>
            <a:xfrm>
              <a:off x="6545805" y="1614439"/>
              <a:ext cx="170400" cy="663552"/>
            </a:xfrm>
            <a:custGeom>
              <a:avLst/>
              <a:gdLst/>
              <a:ahLst/>
              <a:cxnLst/>
              <a:rect l="l" t="t" r="r" b="b"/>
              <a:pathLst>
                <a:path w="10158" h="39556" extrusionOk="0">
                  <a:moveTo>
                    <a:pt x="8768" y="0"/>
                  </a:moveTo>
                  <a:lnTo>
                    <a:pt x="1" y="1764"/>
                  </a:lnTo>
                  <a:lnTo>
                    <a:pt x="696" y="4918"/>
                  </a:lnTo>
                  <a:cubicBezTo>
                    <a:pt x="696" y="4918"/>
                    <a:pt x="2032" y="14006"/>
                    <a:pt x="2834" y="19672"/>
                  </a:cubicBezTo>
                  <a:cubicBezTo>
                    <a:pt x="3582" y="25339"/>
                    <a:pt x="4277" y="39077"/>
                    <a:pt x="4277" y="39077"/>
                  </a:cubicBezTo>
                  <a:cubicBezTo>
                    <a:pt x="4277" y="39077"/>
                    <a:pt x="4603" y="39555"/>
                    <a:pt x="5436" y="39555"/>
                  </a:cubicBezTo>
                  <a:cubicBezTo>
                    <a:pt x="5909" y="39555"/>
                    <a:pt x="6545" y="39401"/>
                    <a:pt x="7378" y="38917"/>
                  </a:cubicBezTo>
                  <a:cubicBezTo>
                    <a:pt x="8447" y="25552"/>
                    <a:pt x="7485" y="19352"/>
                    <a:pt x="7485" y="19352"/>
                  </a:cubicBezTo>
                  <a:cubicBezTo>
                    <a:pt x="7485" y="19352"/>
                    <a:pt x="8714" y="9409"/>
                    <a:pt x="9409" y="6896"/>
                  </a:cubicBezTo>
                  <a:cubicBezTo>
                    <a:pt x="10158" y="4384"/>
                    <a:pt x="8768" y="0"/>
                    <a:pt x="8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3"/>
            <p:cNvSpPr/>
            <p:nvPr/>
          </p:nvSpPr>
          <p:spPr>
            <a:xfrm>
              <a:off x="6485734" y="1244081"/>
              <a:ext cx="287859" cy="275815"/>
            </a:xfrm>
            <a:custGeom>
              <a:avLst/>
              <a:gdLst/>
              <a:ahLst/>
              <a:cxnLst/>
              <a:rect l="l" t="t" r="r" b="b"/>
              <a:pathLst>
                <a:path w="17160" h="16442" extrusionOk="0">
                  <a:moveTo>
                    <a:pt x="7858" y="1"/>
                  </a:moveTo>
                  <a:cubicBezTo>
                    <a:pt x="7858" y="1"/>
                    <a:pt x="3475" y="214"/>
                    <a:pt x="3101" y="802"/>
                  </a:cubicBezTo>
                  <a:cubicBezTo>
                    <a:pt x="2406" y="1604"/>
                    <a:pt x="1657" y="2406"/>
                    <a:pt x="856" y="3101"/>
                  </a:cubicBezTo>
                  <a:lnTo>
                    <a:pt x="0" y="7110"/>
                  </a:lnTo>
                  <a:lnTo>
                    <a:pt x="1176" y="13953"/>
                  </a:lnTo>
                  <a:cubicBezTo>
                    <a:pt x="1176" y="13953"/>
                    <a:pt x="5721" y="16442"/>
                    <a:pt x="9418" y="16442"/>
                  </a:cubicBezTo>
                  <a:cubicBezTo>
                    <a:pt x="10222" y="16442"/>
                    <a:pt x="10986" y="16324"/>
                    <a:pt x="11654" y="16038"/>
                  </a:cubicBezTo>
                  <a:cubicBezTo>
                    <a:pt x="11896" y="13761"/>
                    <a:pt x="12840" y="10695"/>
                    <a:pt x="13572" y="10695"/>
                  </a:cubicBezTo>
                  <a:cubicBezTo>
                    <a:pt x="13648" y="10695"/>
                    <a:pt x="13722" y="10728"/>
                    <a:pt x="13792" y="10799"/>
                  </a:cubicBezTo>
                  <a:cubicBezTo>
                    <a:pt x="13899" y="10906"/>
                    <a:pt x="14113" y="11120"/>
                    <a:pt x="14327" y="11333"/>
                  </a:cubicBezTo>
                  <a:lnTo>
                    <a:pt x="17160" y="8233"/>
                  </a:lnTo>
                  <a:cubicBezTo>
                    <a:pt x="16358" y="7057"/>
                    <a:pt x="15449" y="5934"/>
                    <a:pt x="14434" y="4972"/>
                  </a:cubicBezTo>
                  <a:cubicBezTo>
                    <a:pt x="13311" y="4063"/>
                    <a:pt x="12081" y="3422"/>
                    <a:pt x="10692" y="3101"/>
                  </a:cubicBezTo>
                  <a:cubicBezTo>
                    <a:pt x="6950" y="2192"/>
                    <a:pt x="7858" y="1"/>
                    <a:pt x="7858"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3"/>
            <p:cNvSpPr/>
            <p:nvPr/>
          </p:nvSpPr>
          <p:spPr>
            <a:xfrm>
              <a:off x="6468690" y="1262013"/>
              <a:ext cx="258285" cy="428568"/>
            </a:xfrm>
            <a:custGeom>
              <a:avLst/>
              <a:gdLst/>
              <a:ahLst/>
              <a:cxnLst/>
              <a:rect l="l" t="t" r="r" b="b"/>
              <a:pathLst>
                <a:path w="15397" h="25548" extrusionOk="0">
                  <a:moveTo>
                    <a:pt x="8821" y="1"/>
                  </a:moveTo>
                  <a:cubicBezTo>
                    <a:pt x="8233" y="1604"/>
                    <a:pt x="6576" y="3155"/>
                    <a:pt x="3903" y="3475"/>
                  </a:cubicBezTo>
                  <a:cubicBezTo>
                    <a:pt x="3155" y="2674"/>
                    <a:pt x="2139" y="2086"/>
                    <a:pt x="2673" y="215"/>
                  </a:cubicBezTo>
                  <a:lnTo>
                    <a:pt x="2673" y="215"/>
                  </a:lnTo>
                  <a:cubicBezTo>
                    <a:pt x="2192" y="428"/>
                    <a:pt x="1711" y="642"/>
                    <a:pt x="1177" y="803"/>
                  </a:cubicBezTo>
                  <a:cubicBezTo>
                    <a:pt x="1" y="3796"/>
                    <a:pt x="749" y="8875"/>
                    <a:pt x="589" y="11494"/>
                  </a:cubicBezTo>
                  <a:cubicBezTo>
                    <a:pt x="535" y="14327"/>
                    <a:pt x="321" y="18497"/>
                    <a:pt x="1" y="21865"/>
                  </a:cubicBezTo>
                  <a:cubicBezTo>
                    <a:pt x="1" y="24335"/>
                    <a:pt x="4335" y="25547"/>
                    <a:pt x="8681" y="25547"/>
                  </a:cubicBezTo>
                  <a:cubicBezTo>
                    <a:pt x="10917" y="25547"/>
                    <a:pt x="13155" y="25226"/>
                    <a:pt x="14808" y="24591"/>
                  </a:cubicBezTo>
                  <a:cubicBezTo>
                    <a:pt x="15396" y="19138"/>
                    <a:pt x="14220" y="18016"/>
                    <a:pt x="14541" y="14755"/>
                  </a:cubicBezTo>
                  <a:cubicBezTo>
                    <a:pt x="14336" y="13321"/>
                    <a:pt x="14033" y="11053"/>
                    <a:pt x="14713" y="11053"/>
                  </a:cubicBezTo>
                  <a:cubicBezTo>
                    <a:pt x="14743" y="11053"/>
                    <a:pt x="14774" y="11057"/>
                    <a:pt x="14808" y="11066"/>
                  </a:cubicBezTo>
                  <a:cubicBezTo>
                    <a:pt x="11868" y="6950"/>
                    <a:pt x="13044" y="7164"/>
                    <a:pt x="14808" y="3048"/>
                  </a:cubicBezTo>
                  <a:cubicBezTo>
                    <a:pt x="12884" y="1925"/>
                    <a:pt x="8821" y="1"/>
                    <a:pt x="8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3"/>
            <p:cNvSpPr/>
            <p:nvPr/>
          </p:nvSpPr>
          <p:spPr>
            <a:xfrm>
              <a:off x="6585260" y="1444056"/>
              <a:ext cx="243942" cy="288765"/>
            </a:xfrm>
            <a:custGeom>
              <a:avLst/>
              <a:gdLst/>
              <a:ahLst/>
              <a:cxnLst/>
              <a:rect l="l" t="t" r="r" b="b"/>
              <a:pathLst>
                <a:path w="14542" h="17214" extrusionOk="0">
                  <a:moveTo>
                    <a:pt x="5133" y="0"/>
                  </a:moveTo>
                  <a:lnTo>
                    <a:pt x="1" y="7003"/>
                  </a:lnTo>
                  <a:lnTo>
                    <a:pt x="9730" y="17213"/>
                  </a:lnTo>
                  <a:lnTo>
                    <a:pt x="14541" y="9943"/>
                  </a:lnTo>
                  <a:lnTo>
                    <a:pt x="5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3"/>
            <p:cNvSpPr/>
            <p:nvPr/>
          </p:nvSpPr>
          <p:spPr>
            <a:xfrm>
              <a:off x="6672255" y="1556146"/>
              <a:ext cx="141698" cy="157199"/>
            </a:xfrm>
            <a:custGeom>
              <a:avLst/>
              <a:gdLst/>
              <a:ahLst/>
              <a:cxnLst/>
              <a:rect l="l" t="t" r="r" b="b"/>
              <a:pathLst>
                <a:path w="8447" h="9371" extrusionOk="0">
                  <a:moveTo>
                    <a:pt x="4972" y="1"/>
                  </a:moveTo>
                  <a:cubicBezTo>
                    <a:pt x="4063" y="2032"/>
                    <a:pt x="3261" y="4331"/>
                    <a:pt x="2673" y="4705"/>
                  </a:cubicBezTo>
                  <a:cubicBezTo>
                    <a:pt x="1711" y="5132"/>
                    <a:pt x="0" y="5239"/>
                    <a:pt x="0" y="6362"/>
                  </a:cubicBezTo>
                  <a:cubicBezTo>
                    <a:pt x="0" y="7430"/>
                    <a:pt x="1405" y="9371"/>
                    <a:pt x="2508" y="9371"/>
                  </a:cubicBezTo>
                  <a:cubicBezTo>
                    <a:pt x="2564" y="9371"/>
                    <a:pt x="2619" y="9366"/>
                    <a:pt x="2673" y="9355"/>
                  </a:cubicBezTo>
                  <a:cubicBezTo>
                    <a:pt x="3742" y="9088"/>
                    <a:pt x="3849" y="7591"/>
                    <a:pt x="4544" y="6255"/>
                  </a:cubicBezTo>
                  <a:cubicBezTo>
                    <a:pt x="6041" y="4331"/>
                    <a:pt x="7324" y="2246"/>
                    <a:pt x="8446" y="54"/>
                  </a:cubicBezTo>
                  <a:lnTo>
                    <a:pt x="4972"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3"/>
            <p:cNvSpPr/>
            <p:nvPr/>
          </p:nvSpPr>
          <p:spPr>
            <a:xfrm>
              <a:off x="6560164" y="1304169"/>
              <a:ext cx="277995" cy="347041"/>
            </a:xfrm>
            <a:custGeom>
              <a:avLst/>
              <a:gdLst/>
              <a:ahLst/>
              <a:cxnLst/>
              <a:rect l="l" t="t" r="r" b="b"/>
              <a:pathLst>
                <a:path w="16572" h="20688" extrusionOk="0">
                  <a:moveTo>
                    <a:pt x="7644" y="0"/>
                  </a:moveTo>
                  <a:cubicBezTo>
                    <a:pt x="5880" y="4116"/>
                    <a:pt x="0" y="4865"/>
                    <a:pt x="2940" y="8981"/>
                  </a:cubicBezTo>
                  <a:cubicBezTo>
                    <a:pt x="3095" y="9174"/>
                    <a:pt x="3467" y="9270"/>
                    <a:pt x="3896" y="9270"/>
                  </a:cubicBezTo>
                  <a:cubicBezTo>
                    <a:pt x="4653" y="9270"/>
                    <a:pt x="5588" y="8973"/>
                    <a:pt x="5827" y="8393"/>
                  </a:cubicBezTo>
                  <a:cubicBezTo>
                    <a:pt x="5899" y="7653"/>
                    <a:pt x="6263" y="7407"/>
                    <a:pt x="6727" y="7407"/>
                  </a:cubicBezTo>
                  <a:cubicBezTo>
                    <a:pt x="7637" y="7407"/>
                    <a:pt x="8929" y="8358"/>
                    <a:pt x="9141" y="8393"/>
                  </a:cubicBezTo>
                  <a:cubicBezTo>
                    <a:pt x="9248" y="8393"/>
                    <a:pt x="10371" y="8874"/>
                    <a:pt x="11707" y="10798"/>
                  </a:cubicBezTo>
                  <a:cubicBezTo>
                    <a:pt x="12135" y="11386"/>
                    <a:pt x="12242" y="12188"/>
                    <a:pt x="12028" y="12883"/>
                  </a:cubicBezTo>
                  <a:cubicBezTo>
                    <a:pt x="10745" y="14434"/>
                    <a:pt x="10264" y="16946"/>
                    <a:pt x="9783" y="19138"/>
                  </a:cubicBezTo>
                  <a:cubicBezTo>
                    <a:pt x="10585" y="19405"/>
                    <a:pt x="11226" y="19940"/>
                    <a:pt x="11654" y="20688"/>
                  </a:cubicBezTo>
                  <a:cubicBezTo>
                    <a:pt x="13204" y="18603"/>
                    <a:pt x="16572" y="13632"/>
                    <a:pt x="16037" y="11012"/>
                  </a:cubicBezTo>
                  <a:cubicBezTo>
                    <a:pt x="15716" y="9729"/>
                    <a:pt x="15182" y="8446"/>
                    <a:pt x="14433" y="7324"/>
                  </a:cubicBezTo>
                  <a:cubicBezTo>
                    <a:pt x="14433" y="7324"/>
                    <a:pt x="13044" y="4437"/>
                    <a:pt x="12135" y="3047"/>
                  </a:cubicBezTo>
                  <a:cubicBezTo>
                    <a:pt x="11226" y="1657"/>
                    <a:pt x="9195" y="214"/>
                    <a:pt x="8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3"/>
            <p:cNvSpPr/>
            <p:nvPr/>
          </p:nvSpPr>
          <p:spPr>
            <a:xfrm>
              <a:off x="6493803" y="1157941"/>
              <a:ext cx="135995" cy="145590"/>
            </a:xfrm>
            <a:custGeom>
              <a:avLst/>
              <a:gdLst/>
              <a:ahLst/>
              <a:cxnLst/>
              <a:rect l="l" t="t" r="r" b="b"/>
              <a:pathLst>
                <a:path w="8107" h="8679" extrusionOk="0">
                  <a:moveTo>
                    <a:pt x="2102" y="1"/>
                  </a:moveTo>
                  <a:cubicBezTo>
                    <a:pt x="1416" y="1"/>
                    <a:pt x="855" y="301"/>
                    <a:pt x="588" y="1073"/>
                  </a:cubicBezTo>
                  <a:cubicBezTo>
                    <a:pt x="588" y="1073"/>
                    <a:pt x="0" y="5189"/>
                    <a:pt x="588" y="7060"/>
                  </a:cubicBezTo>
                  <a:cubicBezTo>
                    <a:pt x="951" y="8465"/>
                    <a:pt x="1736" y="8679"/>
                    <a:pt x="2358" y="8679"/>
                  </a:cubicBezTo>
                  <a:cubicBezTo>
                    <a:pt x="2469" y="8679"/>
                    <a:pt x="2576" y="8672"/>
                    <a:pt x="2673" y="8664"/>
                  </a:cubicBezTo>
                  <a:cubicBezTo>
                    <a:pt x="3315" y="8557"/>
                    <a:pt x="6148" y="7808"/>
                    <a:pt x="6629" y="5937"/>
                  </a:cubicBezTo>
                  <a:cubicBezTo>
                    <a:pt x="7377" y="5937"/>
                    <a:pt x="8019" y="5296"/>
                    <a:pt x="8019" y="4548"/>
                  </a:cubicBezTo>
                  <a:cubicBezTo>
                    <a:pt x="8107" y="3932"/>
                    <a:pt x="7869" y="3208"/>
                    <a:pt x="7396" y="3208"/>
                  </a:cubicBezTo>
                  <a:cubicBezTo>
                    <a:pt x="7293" y="3208"/>
                    <a:pt x="7180" y="3242"/>
                    <a:pt x="7057" y="3318"/>
                  </a:cubicBezTo>
                  <a:cubicBezTo>
                    <a:pt x="6938" y="2372"/>
                    <a:pt x="4029" y="1"/>
                    <a:pt x="2102"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3"/>
            <p:cNvSpPr/>
            <p:nvPr/>
          </p:nvSpPr>
          <p:spPr>
            <a:xfrm>
              <a:off x="6481238" y="1100604"/>
              <a:ext cx="173990" cy="143493"/>
            </a:xfrm>
            <a:custGeom>
              <a:avLst/>
              <a:gdLst/>
              <a:ahLst/>
              <a:cxnLst/>
              <a:rect l="l" t="t" r="r" b="b"/>
              <a:pathLst>
                <a:path w="10372" h="8554" extrusionOk="0">
                  <a:moveTo>
                    <a:pt x="3369" y="1"/>
                  </a:moveTo>
                  <a:cubicBezTo>
                    <a:pt x="3262" y="214"/>
                    <a:pt x="3369" y="589"/>
                    <a:pt x="3369" y="749"/>
                  </a:cubicBezTo>
                  <a:cubicBezTo>
                    <a:pt x="3048" y="696"/>
                    <a:pt x="2781" y="535"/>
                    <a:pt x="2567" y="321"/>
                  </a:cubicBezTo>
                  <a:cubicBezTo>
                    <a:pt x="2567" y="321"/>
                    <a:pt x="2300" y="856"/>
                    <a:pt x="2567" y="1123"/>
                  </a:cubicBezTo>
                  <a:cubicBezTo>
                    <a:pt x="2567" y="1123"/>
                    <a:pt x="1819" y="802"/>
                    <a:pt x="1765" y="321"/>
                  </a:cubicBezTo>
                  <a:cubicBezTo>
                    <a:pt x="1452" y="739"/>
                    <a:pt x="1241" y="1360"/>
                    <a:pt x="1330" y="1688"/>
                  </a:cubicBezTo>
                  <a:lnTo>
                    <a:pt x="1330" y="1688"/>
                  </a:lnTo>
                  <a:cubicBezTo>
                    <a:pt x="1278" y="1609"/>
                    <a:pt x="955" y="1614"/>
                    <a:pt x="856" y="1123"/>
                  </a:cubicBezTo>
                  <a:lnTo>
                    <a:pt x="856" y="1123"/>
                  </a:lnTo>
                  <a:cubicBezTo>
                    <a:pt x="1" y="2673"/>
                    <a:pt x="1337" y="4437"/>
                    <a:pt x="1337" y="4437"/>
                  </a:cubicBezTo>
                  <a:cubicBezTo>
                    <a:pt x="2246" y="5293"/>
                    <a:pt x="5935" y="5400"/>
                    <a:pt x="5935" y="5400"/>
                  </a:cubicBezTo>
                  <a:cubicBezTo>
                    <a:pt x="5935" y="6095"/>
                    <a:pt x="6737" y="6255"/>
                    <a:pt x="7004" y="6629"/>
                  </a:cubicBezTo>
                  <a:cubicBezTo>
                    <a:pt x="7218" y="7003"/>
                    <a:pt x="6950" y="8073"/>
                    <a:pt x="6950" y="8073"/>
                  </a:cubicBezTo>
                  <a:cubicBezTo>
                    <a:pt x="6950" y="8073"/>
                    <a:pt x="6968" y="8107"/>
                    <a:pt x="7043" y="8107"/>
                  </a:cubicBezTo>
                  <a:cubicBezTo>
                    <a:pt x="7099" y="8107"/>
                    <a:pt x="7187" y="8088"/>
                    <a:pt x="7325" y="8019"/>
                  </a:cubicBezTo>
                  <a:cubicBezTo>
                    <a:pt x="7487" y="7369"/>
                    <a:pt x="7927" y="6658"/>
                    <a:pt x="8293" y="6658"/>
                  </a:cubicBezTo>
                  <a:cubicBezTo>
                    <a:pt x="8409" y="6658"/>
                    <a:pt x="8518" y="6729"/>
                    <a:pt x="8607" y="6896"/>
                  </a:cubicBezTo>
                  <a:cubicBezTo>
                    <a:pt x="8821" y="7431"/>
                    <a:pt x="8821" y="8019"/>
                    <a:pt x="8607" y="8554"/>
                  </a:cubicBezTo>
                  <a:cubicBezTo>
                    <a:pt x="8875" y="8073"/>
                    <a:pt x="9035" y="7538"/>
                    <a:pt x="9196" y="7057"/>
                  </a:cubicBezTo>
                  <a:cubicBezTo>
                    <a:pt x="9570" y="6202"/>
                    <a:pt x="10372" y="2941"/>
                    <a:pt x="8821" y="2780"/>
                  </a:cubicBezTo>
                  <a:cubicBezTo>
                    <a:pt x="8635" y="913"/>
                    <a:pt x="6205" y="513"/>
                    <a:pt x="5130" y="513"/>
                  </a:cubicBezTo>
                  <a:cubicBezTo>
                    <a:pt x="4974" y="513"/>
                    <a:pt x="4847" y="522"/>
                    <a:pt x="4759" y="535"/>
                  </a:cubicBezTo>
                  <a:cubicBezTo>
                    <a:pt x="4640" y="571"/>
                    <a:pt x="4522" y="588"/>
                    <a:pt x="4406" y="588"/>
                  </a:cubicBezTo>
                  <a:cubicBezTo>
                    <a:pt x="3998" y="588"/>
                    <a:pt x="3619" y="375"/>
                    <a:pt x="3369" y="1"/>
                  </a:cubicBezTo>
                  <a:close/>
                </a:path>
              </a:pathLst>
            </a:custGeom>
            <a:solidFill>
              <a:srgbClr val="9947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3"/>
            <p:cNvSpPr/>
            <p:nvPr/>
          </p:nvSpPr>
          <p:spPr>
            <a:xfrm>
              <a:off x="6500076" y="1320306"/>
              <a:ext cx="68174" cy="268132"/>
            </a:xfrm>
            <a:custGeom>
              <a:avLst/>
              <a:gdLst/>
              <a:ahLst/>
              <a:cxnLst/>
              <a:rect l="l" t="t" r="r" b="b"/>
              <a:pathLst>
                <a:path w="4064" h="15984" extrusionOk="0">
                  <a:moveTo>
                    <a:pt x="2032" y="0"/>
                  </a:moveTo>
                  <a:lnTo>
                    <a:pt x="856" y="1497"/>
                  </a:lnTo>
                  <a:lnTo>
                    <a:pt x="1444" y="2406"/>
                  </a:lnTo>
                  <a:lnTo>
                    <a:pt x="1" y="13097"/>
                  </a:lnTo>
                  <a:lnTo>
                    <a:pt x="2032" y="15984"/>
                  </a:lnTo>
                  <a:lnTo>
                    <a:pt x="4063" y="13151"/>
                  </a:lnTo>
                  <a:lnTo>
                    <a:pt x="2620" y="2513"/>
                  </a:lnTo>
                  <a:lnTo>
                    <a:pt x="3475" y="1497"/>
                  </a:lnTo>
                  <a:lnTo>
                    <a:pt x="2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3"/>
            <p:cNvSpPr/>
            <p:nvPr/>
          </p:nvSpPr>
          <p:spPr>
            <a:xfrm>
              <a:off x="7271274" y="2809775"/>
              <a:ext cx="104928" cy="681535"/>
            </a:xfrm>
            <a:custGeom>
              <a:avLst/>
              <a:gdLst/>
              <a:ahLst/>
              <a:cxnLst/>
              <a:rect l="l" t="t" r="r" b="b"/>
              <a:pathLst>
                <a:path w="6255" h="40628" extrusionOk="0">
                  <a:moveTo>
                    <a:pt x="0" y="1"/>
                  </a:moveTo>
                  <a:lnTo>
                    <a:pt x="0" y="37046"/>
                  </a:lnTo>
                  <a:lnTo>
                    <a:pt x="6255" y="40628"/>
                  </a:lnTo>
                  <a:lnTo>
                    <a:pt x="6255" y="3583"/>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3"/>
            <p:cNvSpPr/>
            <p:nvPr/>
          </p:nvSpPr>
          <p:spPr>
            <a:xfrm>
              <a:off x="7376184" y="2809775"/>
              <a:ext cx="104928" cy="681535"/>
            </a:xfrm>
            <a:custGeom>
              <a:avLst/>
              <a:gdLst/>
              <a:ahLst/>
              <a:cxnLst/>
              <a:rect l="l" t="t" r="r" b="b"/>
              <a:pathLst>
                <a:path w="6255" h="40628" extrusionOk="0">
                  <a:moveTo>
                    <a:pt x="6255" y="1"/>
                  </a:moveTo>
                  <a:lnTo>
                    <a:pt x="1" y="3583"/>
                  </a:lnTo>
                  <a:lnTo>
                    <a:pt x="1" y="40628"/>
                  </a:lnTo>
                  <a:lnTo>
                    <a:pt x="6255" y="37046"/>
                  </a:lnTo>
                  <a:lnTo>
                    <a:pt x="6255" y="1"/>
                  </a:lnTo>
                  <a:close/>
                </a:path>
              </a:pathLst>
            </a:custGeom>
            <a:solidFill>
              <a:srgbClr val="AE9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3"/>
            <p:cNvSpPr/>
            <p:nvPr/>
          </p:nvSpPr>
          <p:spPr>
            <a:xfrm>
              <a:off x="7271274" y="2748798"/>
              <a:ext cx="209838" cy="121082"/>
            </a:xfrm>
            <a:custGeom>
              <a:avLst/>
              <a:gdLst/>
              <a:ahLst/>
              <a:cxnLst/>
              <a:rect l="l" t="t" r="r" b="b"/>
              <a:pathLst>
                <a:path w="12509" h="7218" extrusionOk="0">
                  <a:moveTo>
                    <a:pt x="6255" y="1"/>
                  </a:moveTo>
                  <a:lnTo>
                    <a:pt x="0" y="3636"/>
                  </a:lnTo>
                  <a:lnTo>
                    <a:pt x="6255" y="7218"/>
                  </a:lnTo>
                  <a:lnTo>
                    <a:pt x="12509" y="3636"/>
                  </a:lnTo>
                  <a:lnTo>
                    <a:pt x="6255" y="1"/>
                  </a:lnTo>
                  <a:close/>
                </a:path>
              </a:pathLst>
            </a:custGeom>
            <a:solidFill>
              <a:srgbClr val="755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3"/>
            <p:cNvSpPr/>
            <p:nvPr/>
          </p:nvSpPr>
          <p:spPr>
            <a:xfrm>
              <a:off x="7513387" y="2596364"/>
              <a:ext cx="104928" cy="1034850"/>
            </a:xfrm>
            <a:custGeom>
              <a:avLst/>
              <a:gdLst/>
              <a:ahLst/>
              <a:cxnLst/>
              <a:rect l="l" t="t" r="r" b="b"/>
              <a:pathLst>
                <a:path w="6255" h="61690" extrusionOk="0">
                  <a:moveTo>
                    <a:pt x="0" y="0"/>
                  </a:moveTo>
                  <a:lnTo>
                    <a:pt x="0" y="58108"/>
                  </a:lnTo>
                  <a:lnTo>
                    <a:pt x="6255" y="61689"/>
                  </a:lnTo>
                  <a:lnTo>
                    <a:pt x="6255" y="358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93"/>
            <p:cNvSpPr/>
            <p:nvPr/>
          </p:nvSpPr>
          <p:spPr>
            <a:xfrm>
              <a:off x="7618298" y="2596364"/>
              <a:ext cx="104039" cy="1034850"/>
            </a:xfrm>
            <a:custGeom>
              <a:avLst/>
              <a:gdLst/>
              <a:ahLst/>
              <a:cxnLst/>
              <a:rect l="l" t="t" r="r" b="b"/>
              <a:pathLst>
                <a:path w="6202" h="61690" extrusionOk="0">
                  <a:moveTo>
                    <a:pt x="6202" y="0"/>
                  </a:moveTo>
                  <a:lnTo>
                    <a:pt x="1" y="3582"/>
                  </a:lnTo>
                  <a:lnTo>
                    <a:pt x="1" y="61689"/>
                  </a:lnTo>
                  <a:lnTo>
                    <a:pt x="6202" y="58108"/>
                  </a:lnTo>
                  <a:lnTo>
                    <a:pt x="6202" y="0"/>
                  </a:lnTo>
                  <a:close/>
                </a:path>
              </a:pathLst>
            </a:custGeom>
            <a:solidFill>
              <a:srgbClr val="EED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3"/>
            <p:cNvSpPr/>
            <p:nvPr/>
          </p:nvSpPr>
          <p:spPr>
            <a:xfrm>
              <a:off x="7513387" y="2535387"/>
              <a:ext cx="208949" cy="121065"/>
            </a:xfrm>
            <a:custGeom>
              <a:avLst/>
              <a:gdLst/>
              <a:ahLst/>
              <a:cxnLst/>
              <a:rect l="l" t="t" r="r" b="b"/>
              <a:pathLst>
                <a:path w="12456" h="7217" extrusionOk="0">
                  <a:moveTo>
                    <a:pt x="6255" y="0"/>
                  </a:moveTo>
                  <a:lnTo>
                    <a:pt x="0" y="3635"/>
                  </a:lnTo>
                  <a:lnTo>
                    <a:pt x="6255" y="7217"/>
                  </a:lnTo>
                  <a:lnTo>
                    <a:pt x="12456" y="3635"/>
                  </a:lnTo>
                  <a:lnTo>
                    <a:pt x="6255" y="0"/>
                  </a:lnTo>
                  <a:close/>
                </a:path>
              </a:pathLst>
            </a:custGeom>
            <a:solidFill>
              <a:srgbClr val="CC9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93"/>
            <p:cNvSpPr/>
            <p:nvPr/>
          </p:nvSpPr>
          <p:spPr>
            <a:xfrm>
              <a:off x="7754612" y="3158611"/>
              <a:ext cx="104928" cy="610694"/>
            </a:xfrm>
            <a:custGeom>
              <a:avLst/>
              <a:gdLst/>
              <a:ahLst/>
              <a:cxnLst/>
              <a:rect l="l" t="t" r="r" b="b"/>
              <a:pathLst>
                <a:path w="6255" h="36405" extrusionOk="0">
                  <a:moveTo>
                    <a:pt x="0" y="1"/>
                  </a:moveTo>
                  <a:lnTo>
                    <a:pt x="0" y="32823"/>
                  </a:lnTo>
                  <a:lnTo>
                    <a:pt x="6255" y="36405"/>
                  </a:lnTo>
                  <a:lnTo>
                    <a:pt x="6255" y="3636"/>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93"/>
            <p:cNvSpPr/>
            <p:nvPr/>
          </p:nvSpPr>
          <p:spPr>
            <a:xfrm>
              <a:off x="7859522" y="3158611"/>
              <a:ext cx="104928" cy="610694"/>
            </a:xfrm>
            <a:custGeom>
              <a:avLst/>
              <a:gdLst/>
              <a:ahLst/>
              <a:cxnLst/>
              <a:rect l="l" t="t" r="r" b="b"/>
              <a:pathLst>
                <a:path w="6255" h="36405" extrusionOk="0">
                  <a:moveTo>
                    <a:pt x="6255" y="1"/>
                  </a:moveTo>
                  <a:lnTo>
                    <a:pt x="1" y="3636"/>
                  </a:lnTo>
                  <a:lnTo>
                    <a:pt x="1" y="36405"/>
                  </a:lnTo>
                  <a:lnTo>
                    <a:pt x="6255" y="3282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3"/>
            <p:cNvSpPr/>
            <p:nvPr/>
          </p:nvSpPr>
          <p:spPr>
            <a:xfrm>
              <a:off x="7754612" y="3098523"/>
              <a:ext cx="209838" cy="121082"/>
            </a:xfrm>
            <a:custGeom>
              <a:avLst/>
              <a:gdLst/>
              <a:ahLst/>
              <a:cxnLst/>
              <a:rect l="l" t="t" r="r" b="b"/>
              <a:pathLst>
                <a:path w="12509" h="7218" extrusionOk="0">
                  <a:moveTo>
                    <a:pt x="6255" y="1"/>
                  </a:moveTo>
                  <a:lnTo>
                    <a:pt x="0" y="3583"/>
                  </a:lnTo>
                  <a:lnTo>
                    <a:pt x="6255" y="7218"/>
                  </a:lnTo>
                  <a:lnTo>
                    <a:pt x="12509" y="358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3"/>
            <p:cNvSpPr/>
            <p:nvPr/>
          </p:nvSpPr>
          <p:spPr>
            <a:xfrm>
              <a:off x="7754612" y="3160406"/>
              <a:ext cx="104928" cy="610694"/>
            </a:xfrm>
            <a:custGeom>
              <a:avLst/>
              <a:gdLst/>
              <a:ahLst/>
              <a:cxnLst/>
              <a:rect l="l" t="t" r="r" b="b"/>
              <a:pathLst>
                <a:path w="6255" h="36405" extrusionOk="0">
                  <a:moveTo>
                    <a:pt x="0" y="0"/>
                  </a:moveTo>
                  <a:lnTo>
                    <a:pt x="0" y="32823"/>
                  </a:lnTo>
                  <a:lnTo>
                    <a:pt x="6255" y="36404"/>
                  </a:lnTo>
                  <a:lnTo>
                    <a:pt x="6255" y="358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3"/>
            <p:cNvSpPr/>
            <p:nvPr/>
          </p:nvSpPr>
          <p:spPr>
            <a:xfrm>
              <a:off x="7859522" y="3160406"/>
              <a:ext cx="104039" cy="610694"/>
            </a:xfrm>
            <a:custGeom>
              <a:avLst/>
              <a:gdLst/>
              <a:ahLst/>
              <a:cxnLst/>
              <a:rect l="l" t="t" r="r" b="b"/>
              <a:pathLst>
                <a:path w="6202" h="36405" extrusionOk="0">
                  <a:moveTo>
                    <a:pt x="6202" y="0"/>
                  </a:moveTo>
                  <a:lnTo>
                    <a:pt x="1" y="3582"/>
                  </a:lnTo>
                  <a:lnTo>
                    <a:pt x="1" y="36404"/>
                  </a:lnTo>
                  <a:lnTo>
                    <a:pt x="6202" y="32823"/>
                  </a:lnTo>
                  <a:lnTo>
                    <a:pt x="6202" y="0"/>
                  </a:lnTo>
                  <a:close/>
                </a:path>
              </a:pathLst>
            </a:custGeom>
            <a:solidFill>
              <a:srgbClr val="F3D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3"/>
            <p:cNvSpPr/>
            <p:nvPr/>
          </p:nvSpPr>
          <p:spPr>
            <a:xfrm>
              <a:off x="7754612" y="3100318"/>
              <a:ext cx="208949" cy="120193"/>
            </a:xfrm>
            <a:custGeom>
              <a:avLst/>
              <a:gdLst/>
              <a:ahLst/>
              <a:cxnLst/>
              <a:rect l="l" t="t" r="r" b="b"/>
              <a:pathLst>
                <a:path w="12456" h="7165" extrusionOk="0">
                  <a:moveTo>
                    <a:pt x="6255" y="1"/>
                  </a:moveTo>
                  <a:lnTo>
                    <a:pt x="0" y="3582"/>
                  </a:lnTo>
                  <a:lnTo>
                    <a:pt x="6255" y="7164"/>
                  </a:lnTo>
                  <a:lnTo>
                    <a:pt x="12456" y="3582"/>
                  </a:lnTo>
                  <a:lnTo>
                    <a:pt x="6255" y="1"/>
                  </a:lnTo>
                  <a:close/>
                </a:path>
              </a:pathLst>
            </a:custGeom>
            <a:solidFill>
              <a:srgbClr val="C7A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3"/>
            <p:cNvSpPr/>
            <p:nvPr/>
          </p:nvSpPr>
          <p:spPr>
            <a:xfrm>
              <a:off x="7996725" y="3448265"/>
              <a:ext cx="104928" cy="462722"/>
            </a:xfrm>
            <a:custGeom>
              <a:avLst/>
              <a:gdLst/>
              <a:ahLst/>
              <a:cxnLst/>
              <a:rect l="l" t="t" r="r" b="b"/>
              <a:pathLst>
                <a:path w="6255" h="27584" extrusionOk="0">
                  <a:moveTo>
                    <a:pt x="0" y="0"/>
                  </a:moveTo>
                  <a:lnTo>
                    <a:pt x="0" y="24002"/>
                  </a:lnTo>
                  <a:lnTo>
                    <a:pt x="6255" y="27584"/>
                  </a:lnTo>
                  <a:lnTo>
                    <a:pt x="6255" y="358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3"/>
            <p:cNvSpPr/>
            <p:nvPr/>
          </p:nvSpPr>
          <p:spPr>
            <a:xfrm>
              <a:off x="8101636" y="3448265"/>
              <a:ext cx="104039" cy="462722"/>
            </a:xfrm>
            <a:custGeom>
              <a:avLst/>
              <a:gdLst/>
              <a:ahLst/>
              <a:cxnLst/>
              <a:rect l="l" t="t" r="r" b="b"/>
              <a:pathLst>
                <a:path w="6202" h="27584" extrusionOk="0">
                  <a:moveTo>
                    <a:pt x="6202" y="0"/>
                  </a:moveTo>
                  <a:lnTo>
                    <a:pt x="1" y="3582"/>
                  </a:lnTo>
                  <a:lnTo>
                    <a:pt x="1" y="27584"/>
                  </a:lnTo>
                  <a:lnTo>
                    <a:pt x="6202" y="24002"/>
                  </a:lnTo>
                  <a:lnTo>
                    <a:pt x="6202" y="0"/>
                  </a:lnTo>
                  <a:close/>
                </a:path>
              </a:pathLst>
            </a:custGeom>
            <a:solidFill>
              <a:srgbClr val="C9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3"/>
            <p:cNvSpPr/>
            <p:nvPr/>
          </p:nvSpPr>
          <p:spPr>
            <a:xfrm>
              <a:off x="7996725" y="3387272"/>
              <a:ext cx="208949" cy="121082"/>
            </a:xfrm>
            <a:custGeom>
              <a:avLst/>
              <a:gdLst/>
              <a:ahLst/>
              <a:cxnLst/>
              <a:rect l="l" t="t" r="r" b="b"/>
              <a:pathLst>
                <a:path w="12456" h="7218" extrusionOk="0">
                  <a:moveTo>
                    <a:pt x="6255" y="1"/>
                  </a:moveTo>
                  <a:lnTo>
                    <a:pt x="0" y="3636"/>
                  </a:lnTo>
                  <a:lnTo>
                    <a:pt x="6255" y="7218"/>
                  </a:lnTo>
                  <a:lnTo>
                    <a:pt x="12456" y="3636"/>
                  </a:lnTo>
                  <a:lnTo>
                    <a:pt x="6255" y="1"/>
                  </a:lnTo>
                  <a:close/>
                </a:path>
              </a:pathLst>
            </a:custGeom>
            <a:solidFill>
              <a:srgbClr val="A8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3"/>
            <p:cNvSpPr/>
            <p:nvPr/>
          </p:nvSpPr>
          <p:spPr>
            <a:xfrm>
              <a:off x="7180705" y="2487846"/>
              <a:ext cx="29608" cy="31403"/>
            </a:xfrm>
            <a:custGeom>
              <a:avLst/>
              <a:gdLst/>
              <a:ahLst/>
              <a:cxnLst/>
              <a:rect l="l" t="t" r="r" b="b"/>
              <a:pathLst>
                <a:path w="1765" h="1872" extrusionOk="0">
                  <a:moveTo>
                    <a:pt x="0" y="1"/>
                  </a:moveTo>
                  <a:lnTo>
                    <a:pt x="54" y="1872"/>
                  </a:lnTo>
                  <a:lnTo>
                    <a:pt x="1764" y="1070"/>
                  </a:lnTo>
                  <a:lnTo>
                    <a:pt x="0" y="1"/>
                  </a:lnTo>
                  <a:close/>
                </a:path>
              </a:pathLst>
            </a:custGeom>
            <a:solidFill>
              <a:srgbClr val="E3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3"/>
            <p:cNvSpPr/>
            <p:nvPr/>
          </p:nvSpPr>
          <p:spPr>
            <a:xfrm>
              <a:off x="6215807" y="3897517"/>
              <a:ext cx="29608" cy="37677"/>
            </a:xfrm>
            <a:custGeom>
              <a:avLst/>
              <a:gdLst/>
              <a:ahLst/>
              <a:cxnLst/>
              <a:rect l="l" t="t" r="r" b="b"/>
              <a:pathLst>
                <a:path w="1765" h="2246" extrusionOk="0">
                  <a:moveTo>
                    <a:pt x="1551" y="1"/>
                  </a:moveTo>
                  <a:lnTo>
                    <a:pt x="1" y="1123"/>
                  </a:lnTo>
                  <a:lnTo>
                    <a:pt x="1765" y="2246"/>
                  </a:lnTo>
                  <a:lnTo>
                    <a:pt x="1551" y="1"/>
                  </a:lnTo>
                  <a:close/>
                </a:path>
              </a:pathLst>
            </a:custGeom>
            <a:solidFill>
              <a:srgbClr val="77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3"/>
            <p:cNvSpPr/>
            <p:nvPr/>
          </p:nvSpPr>
          <p:spPr>
            <a:xfrm>
              <a:off x="6210439" y="2485884"/>
              <a:ext cx="973856" cy="1430891"/>
            </a:xfrm>
            <a:custGeom>
              <a:avLst/>
              <a:gdLst/>
              <a:ahLst/>
              <a:cxnLst/>
              <a:rect l="l" t="t" r="r" b="b"/>
              <a:pathLst>
                <a:path w="58054" h="85299" extrusionOk="0">
                  <a:moveTo>
                    <a:pt x="57458" y="0"/>
                  </a:moveTo>
                  <a:cubicBezTo>
                    <a:pt x="57291" y="0"/>
                    <a:pt x="57095" y="55"/>
                    <a:pt x="56878" y="171"/>
                  </a:cubicBezTo>
                  <a:lnTo>
                    <a:pt x="1176" y="32352"/>
                  </a:lnTo>
                  <a:cubicBezTo>
                    <a:pt x="481" y="32780"/>
                    <a:pt x="54" y="33421"/>
                    <a:pt x="0" y="34223"/>
                  </a:cubicBezTo>
                  <a:lnTo>
                    <a:pt x="0" y="84633"/>
                  </a:lnTo>
                  <a:cubicBezTo>
                    <a:pt x="0" y="85061"/>
                    <a:pt x="214" y="85298"/>
                    <a:pt x="562" y="85298"/>
                  </a:cubicBezTo>
                  <a:cubicBezTo>
                    <a:pt x="737" y="85298"/>
                    <a:pt x="945" y="85239"/>
                    <a:pt x="1176" y="85114"/>
                  </a:cubicBezTo>
                  <a:lnTo>
                    <a:pt x="56878" y="52987"/>
                  </a:lnTo>
                  <a:cubicBezTo>
                    <a:pt x="57573" y="52559"/>
                    <a:pt x="58000" y="51864"/>
                    <a:pt x="58054" y="51116"/>
                  </a:cubicBezTo>
                  <a:lnTo>
                    <a:pt x="58054" y="706"/>
                  </a:lnTo>
                  <a:cubicBezTo>
                    <a:pt x="58054" y="265"/>
                    <a:pt x="57826" y="0"/>
                    <a:pt x="57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3"/>
            <p:cNvSpPr/>
            <p:nvPr/>
          </p:nvSpPr>
          <p:spPr>
            <a:xfrm>
              <a:off x="6210439" y="3042042"/>
              <a:ext cx="522810" cy="874934"/>
            </a:xfrm>
            <a:custGeom>
              <a:avLst/>
              <a:gdLst/>
              <a:ahLst/>
              <a:cxnLst/>
              <a:rect l="l" t="t" r="r" b="b"/>
              <a:pathLst>
                <a:path w="31166" h="52157" extrusionOk="0">
                  <a:moveTo>
                    <a:pt x="374" y="0"/>
                  </a:moveTo>
                  <a:cubicBezTo>
                    <a:pt x="161" y="321"/>
                    <a:pt x="0" y="695"/>
                    <a:pt x="0" y="1069"/>
                  </a:cubicBezTo>
                  <a:lnTo>
                    <a:pt x="0" y="51479"/>
                  </a:lnTo>
                  <a:cubicBezTo>
                    <a:pt x="0" y="51931"/>
                    <a:pt x="226" y="52156"/>
                    <a:pt x="560" y="52156"/>
                  </a:cubicBezTo>
                  <a:cubicBezTo>
                    <a:pt x="740" y="52156"/>
                    <a:pt x="952" y="52091"/>
                    <a:pt x="1176" y="51960"/>
                  </a:cubicBezTo>
                  <a:lnTo>
                    <a:pt x="31165" y="34640"/>
                  </a:lnTo>
                  <a:lnTo>
                    <a:pt x="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3"/>
            <p:cNvSpPr/>
            <p:nvPr/>
          </p:nvSpPr>
          <p:spPr>
            <a:xfrm>
              <a:off x="6216713" y="2485884"/>
              <a:ext cx="967582" cy="1137261"/>
            </a:xfrm>
            <a:custGeom>
              <a:avLst/>
              <a:gdLst/>
              <a:ahLst/>
              <a:cxnLst/>
              <a:rect l="l" t="t" r="r" b="b"/>
              <a:pathLst>
                <a:path w="57680" h="67795" extrusionOk="0">
                  <a:moveTo>
                    <a:pt x="57084" y="0"/>
                  </a:moveTo>
                  <a:cubicBezTo>
                    <a:pt x="56917" y="0"/>
                    <a:pt x="56721" y="55"/>
                    <a:pt x="56504" y="171"/>
                  </a:cubicBezTo>
                  <a:lnTo>
                    <a:pt x="802" y="32352"/>
                  </a:lnTo>
                  <a:cubicBezTo>
                    <a:pt x="481" y="32566"/>
                    <a:pt x="161" y="32833"/>
                    <a:pt x="0" y="33154"/>
                  </a:cubicBezTo>
                  <a:lnTo>
                    <a:pt x="30791" y="67794"/>
                  </a:lnTo>
                  <a:lnTo>
                    <a:pt x="56504" y="52987"/>
                  </a:lnTo>
                  <a:cubicBezTo>
                    <a:pt x="57145" y="52559"/>
                    <a:pt x="57626" y="51864"/>
                    <a:pt x="57680" y="51116"/>
                  </a:cubicBezTo>
                  <a:lnTo>
                    <a:pt x="57680" y="706"/>
                  </a:lnTo>
                  <a:cubicBezTo>
                    <a:pt x="57680" y="265"/>
                    <a:pt x="57452" y="0"/>
                    <a:pt x="57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3"/>
            <p:cNvSpPr/>
            <p:nvPr/>
          </p:nvSpPr>
          <p:spPr>
            <a:xfrm>
              <a:off x="6240030" y="2504487"/>
              <a:ext cx="973856" cy="1431109"/>
            </a:xfrm>
            <a:custGeom>
              <a:avLst/>
              <a:gdLst/>
              <a:ahLst/>
              <a:cxnLst/>
              <a:rect l="l" t="t" r="r" b="b"/>
              <a:pathLst>
                <a:path w="58054" h="85312" extrusionOk="0">
                  <a:moveTo>
                    <a:pt x="57507" y="1"/>
                  </a:moveTo>
                  <a:cubicBezTo>
                    <a:pt x="57341" y="1"/>
                    <a:pt x="57145" y="60"/>
                    <a:pt x="56931" y="185"/>
                  </a:cubicBezTo>
                  <a:lnTo>
                    <a:pt x="1176" y="32366"/>
                  </a:lnTo>
                  <a:cubicBezTo>
                    <a:pt x="535" y="32740"/>
                    <a:pt x="107" y="33435"/>
                    <a:pt x="0" y="34237"/>
                  </a:cubicBezTo>
                  <a:lnTo>
                    <a:pt x="0" y="84647"/>
                  </a:lnTo>
                  <a:cubicBezTo>
                    <a:pt x="0" y="85074"/>
                    <a:pt x="238" y="85312"/>
                    <a:pt x="586" y="85312"/>
                  </a:cubicBezTo>
                  <a:cubicBezTo>
                    <a:pt x="760" y="85312"/>
                    <a:pt x="962" y="85252"/>
                    <a:pt x="1176" y="85128"/>
                  </a:cubicBezTo>
                  <a:lnTo>
                    <a:pt x="56931" y="53000"/>
                  </a:lnTo>
                  <a:cubicBezTo>
                    <a:pt x="57573" y="52573"/>
                    <a:pt x="58000" y="51878"/>
                    <a:pt x="58054" y="51129"/>
                  </a:cubicBezTo>
                  <a:lnTo>
                    <a:pt x="58054" y="666"/>
                  </a:lnTo>
                  <a:cubicBezTo>
                    <a:pt x="58054" y="238"/>
                    <a:pt x="57840" y="1"/>
                    <a:pt x="57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3"/>
            <p:cNvSpPr/>
            <p:nvPr/>
          </p:nvSpPr>
          <p:spPr>
            <a:xfrm>
              <a:off x="6273211" y="2582910"/>
              <a:ext cx="908400" cy="1274279"/>
            </a:xfrm>
            <a:custGeom>
              <a:avLst/>
              <a:gdLst/>
              <a:ahLst/>
              <a:cxnLst/>
              <a:rect l="l" t="t" r="r" b="b"/>
              <a:pathLst>
                <a:path w="54152" h="75963" extrusionOk="0">
                  <a:moveTo>
                    <a:pt x="54152" y="0"/>
                  </a:moveTo>
                  <a:lnTo>
                    <a:pt x="0" y="31273"/>
                  </a:lnTo>
                  <a:lnTo>
                    <a:pt x="0" y="75962"/>
                  </a:lnTo>
                  <a:lnTo>
                    <a:pt x="54152" y="44690"/>
                  </a:lnTo>
                  <a:lnTo>
                    <a:pt x="54152" y="0"/>
                  </a:lnTo>
                  <a:close/>
                </a:path>
              </a:pathLst>
            </a:custGeom>
            <a:solidFill>
              <a:srgbClr val="6A2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3"/>
            <p:cNvSpPr/>
            <p:nvPr/>
          </p:nvSpPr>
          <p:spPr>
            <a:xfrm>
              <a:off x="6273211" y="2582910"/>
              <a:ext cx="908400" cy="1274279"/>
            </a:xfrm>
            <a:custGeom>
              <a:avLst/>
              <a:gdLst/>
              <a:ahLst/>
              <a:cxnLst/>
              <a:rect l="l" t="t" r="r" b="b"/>
              <a:pathLst>
                <a:path w="54152" h="75963" extrusionOk="0">
                  <a:moveTo>
                    <a:pt x="54152" y="0"/>
                  </a:moveTo>
                  <a:lnTo>
                    <a:pt x="53136" y="588"/>
                  </a:lnTo>
                  <a:lnTo>
                    <a:pt x="53136" y="44102"/>
                  </a:lnTo>
                  <a:lnTo>
                    <a:pt x="0" y="74786"/>
                  </a:lnTo>
                  <a:lnTo>
                    <a:pt x="0" y="75962"/>
                  </a:lnTo>
                  <a:lnTo>
                    <a:pt x="54152" y="44690"/>
                  </a:lnTo>
                  <a:lnTo>
                    <a:pt x="54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3"/>
            <p:cNvSpPr/>
            <p:nvPr/>
          </p:nvSpPr>
          <p:spPr>
            <a:xfrm>
              <a:off x="7181594" y="2582910"/>
              <a:ext cx="17" cy="749692"/>
            </a:xfrm>
            <a:custGeom>
              <a:avLst/>
              <a:gdLst/>
              <a:ahLst/>
              <a:cxnLst/>
              <a:rect l="l" t="t" r="r" b="b"/>
              <a:pathLst>
                <a:path w="1" h="44691" extrusionOk="0">
                  <a:moveTo>
                    <a:pt x="1" y="0"/>
                  </a:moveTo>
                  <a:lnTo>
                    <a:pt x="1" y="44690"/>
                  </a:lnTo>
                </a:path>
              </a:pathLst>
            </a:custGeom>
            <a:solidFill>
              <a:srgbClr val="FCE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3"/>
            <p:cNvSpPr/>
            <p:nvPr/>
          </p:nvSpPr>
          <p:spPr>
            <a:xfrm>
              <a:off x="6711710" y="2794460"/>
              <a:ext cx="31403" cy="37190"/>
            </a:xfrm>
            <a:custGeom>
              <a:avLst/>
              <a:gdLst/>
              <a:ahLst/>
              <a:cxnLst/>
              <a:rect l="l" t="t" r="r" b="b"/>
              <a:pathLst>
                <a:path w="1872" h="2217" extrusionOk="0">
                  <a:moveTo>
                    <a:pt x="1413" y="1"/>
                  </a:moveTo>
                  <a:cubicBezTo>
                    <a:pt x="1267" y="1"/>
                    <a:pt x="1094" y="54"/>
                    <a:pt x="909" y="166"/>
                  </a:cubicBezTo>
                  <a:cubicBezTo>
                    <a:pt x="375" y="486"/>
                    <a:pt x="54" y="1021"/>
                    <a:pt x="0" y="1662"/>
                  </a:cubicBezTo>
                  <a:cubicBezTo>
                    <a:pt x="0" y="2026"/>
                    <a:pt x="199" y="2217"/>
                    <a:pt x="477" y="2217"/>
                  </a:cubicBezTo>
                  <a:cubicBezTo>
                    <a:pt x="608" y="2217"/>
                    <a:pt x="756" y="2175"/>
                    <a:pt x="909" y="2090"/>
                  </a:cubicBezTo>
                  <a:cubicBezTo>
                    <a:pt x="1444" y="1716"/>
                    <a:pt x="1818" y="1181"/>
                    <a:pt x="1871" y="540"/>
                  </a:cubicBezTo>
                  <a:cubicBezTo>
                    <a:pt x="1871" y="190"/>
                    <a:pt x="1689"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3"/>
            <p:cNvSpPr/>
            <p:nvPr/>
          </p:nvSpPr>
          <p:spPr>
            <a:xfrm>
              <a:off x="7868497" y="3769289"/>
              <a:ext cx="28702" cy="33198"/>
            </a:xfrm>
            <a:custGeom>
              <a:avLst/>
              <a:gdLst/>
              <a:ahLst/>
              <a:cxnLst/>
              <a:rect l="l" t="t" r="r" b="b"/>
              <a:pathLst>
                <a:path w="1711" h="1979" extrusionOk="0">
                  <a:moveTo>
                    <a:pt x="1711" y="1"/>
                  </a:moveTo>
                  <a:lnTo>
                    <a:pt x="0" y="963"/>
                  </a:lnTo>
                  <a:lnTo>
                    <a:pt x="1711" y="1978"/>
                  </a:lnTo>
                  <a:lnTo>
                    <a:pt x="1711" y="1"/>
                  </a:lnTo>
                  <a:close/>
                </a:path>
              </a:pathLst>
            </a:custGeom>
            <a:solidFill>
              <a:srgbClr val="60BC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3"/>
            <p:cNvSpPr/>
            <p:nvPr/>
          </p:nvSpPr>
          <p:spPr>
            <a:xfrm>
              <a:off x="6258852" y="3939672"/>
              <a:ext cx="45762" cy="33198"/>
            </a:xfrm>
            <a:custGeom>
              <a:avLst/>
              <a:gdLst/>
              <a:ahLst/>
              <a:cxnLst/>
              <a:rect l="l" t="t" r="r" b="b"/>
              <a:pathLst>
                <a:path w="2728" h="1979" extrusionOk="0">
                  <a:moveTo>
                    <a:pt x="1" y="0"/>
                  </a:moveTo>
                  <a:lnTo>
                    <a:pt x="1" y="1978"/>
                  </a:lnTo>
                  <a:lnTo>
                    <a:pt x="2727" y="54"/>
                  </a:lnTo>
                  <a:lnTo>
                    <a:pt x="1"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3"/>
            <p:cNvSpPr/>
            <p:nvPr/>
          </p:nvSpPr>
          <p:spPr>
            <a:xfrm>
              <a:off x="6256168" y="3416024"/>
              <a:ext cx="1643732" cy="943678"/>
            </a:xfrm>
            <a:custGeom>
              <a:avLst/>
              <a:gdLst/>
              <a:ahLst/>
              <a:cxnLst/>
              <a:rect l="l" t="t" r="r" b="b"/>
              <a:pathLst>
                <a:path w="97987" h="56255" extrusionOk="0">
                  <a:moveTo>
                    <a:pt x="57636" y="1"/>
                  </a:moveTo>
                  <a:cubicBezTo>
                    <a:pt x="57215" y="1"/>
                    <a:pt x="56808" y="110"/>
                    <a:pt x="56450" y="318"/>
                  </a:cubicBezTo>
                  <a:lnTo>
                    <a:pt x="695" y="32499"/>
                  </a:lnTo>
                  <a:cubicBezTo>
                    <a:pt x="54" y="32873"/>
                    <a:pt x="0" y="33408"/>
                    <a:pt x="535" y="33782"/>
                  </a:cubicBezTo>
                  <a:lnTo>
                    <a:pt x="39398" y="56020"/>
                  </a:lnTo>
                  <a:cubicBezTo>
                    <a:pt x="39732" y="56174"/>
                    <a:pt x="40091" y="56254"/>
                    <a:pt x="40445" y="56254"/>
                  </a:cubicBezTo>
                  <a:cubicBezTo>
                    <a:pt x="40827" y="56254"/>
                    <a:pt x="41203" y="56161"/>
                    <a:pt x="41536" y="55967"/>
                  </a:cubicBezTo>
                  <a:lnTo>
                    <a:pt x="97291" y="23786"/>
                  </a:lnTo>
                  <a:cubicBezTo>
                    <a:pt x="97933" y="23412"/>
                    <a:pt x="97986" y="22824"/>
                    <a:pt x="97452" y="22503"/>
                  </a:cubicBezTo>
                  <a:lnTo>
                    <a:pt x="58642" y="211"/>
                  </a:lnTo>
                  <a:cubicBezTo>
                    <a:pt x="58311" y="69"/>
                    <a:pt x="57969" y="1"/>
                    <a:pt x="5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3"/>
            <p:cNvSpPr/>
            <p:nvPr/>
          </p:nvSpPr>
          <p:spPr>
            <a:xfrm>
              <a:off x="6783440" y="3416024"/>
              <a:ext cx="1116460" cy="943325"/>
            </a:xfrm>
            <a:custGeom>
              <a:avLst/>
              <a:gdLst/>
              <a:ahLst/>
              <a:cxnLst/>
              <a:rect l="l" t="t" r="r" b="b"/>
              <a:pathLst>
                <a:path w="66555" h="56234" extrusionOk="0">
                  <a:moveTo>
                    <a:pt x="26204" y="1"/>
                  </a:moveTo>
                  <a:cubicBezTo>
                    <a:pt x="25783" y="1"/>
                    <a:pt x="25376" y="110"/>
                    <a:pt x="25018" y="318"/>
                  </a:cubicBezTo>
                  <a:lnTo>
                    <a:pt x="1" y="14752"/>
                  </a:lnTo>
                  <a:lnTo>
                    <a:pt x="8875" y="56234"/>
                  </a:lnTo>
                  <a:cubicBezTo>
                    <a:pt x="9302" y="56234"/>
                    <a:pt x="9730" y="56127"/>
                    <a:pt x="10104" y="55967"/>
                  </a:cubicBezTo>
                  <a:lnTo>
                    <a:pt x="65806" y="23786"/>
                  </a:lnTo>
                  <a:cubicBezTo>
                    <a:pt x="66501" y="23412"/>
                    <a:pt x="66554" y="22824"/>
                    <a:pt x="66020" y="22503"/>
                  </a:cubicBezTo>
                  <a:lnTo>
                    <a:pt x="27210" y="211"/>
                  </a:lnTo>
                  <a:cubicBezTo>
                    <a:pt x="26879" y="69"/>
                    <a:pt x="26537" y="1"/>
                    <a:pt x="2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3"/>
            <p:cNvSpPr/>
            <p:nvPr/>
          </p:nvSpPr>
          <p:spPr>
            <a:xfrm>
              <a:off x="6256168" y="3663472"/>
              <a:ext cx="676150" cy="696112"/>
            </a:xfrm>
            <a:custGeom>
              <a:avLst/>
              <a:gdLst/>
              <a:ahLst/>
              <a:cxnLst/>
              <a:rect l="l" t="t" r="r" b="b"/>
              <a:pathLst>
                <a:path w="40307" h="41497" extrusionOk="0">
                  <a:moveTo>
                    <a:pt x="31433" y="1"/>
                  </a:moveTo>
                  <a:lnTo>
                    <a:pt x="695" y="17748"/>
                  </a:lnTo>
                  <a:cubicBezTo>
                    <a:pt x="54" y="18122"/>
                    <a:pt x="0" y="18657"/>
                    <a:pt x="535" y="19031"/>
                  </a:cubicBezTo>
                  <a:lnTo>
                    <a:pt x="39344" y="41269"/>
                  </a:lnTo>
                  <a:cubicBezTo>
                    <a:pt x="39608" y="41401"/>
                    <a:pt x="39872" y="41497"/>
                    <a:pt x="40136" y="41497"/>
                  </a:cubicBezTo>
                  <a:cubicBezTo>
                    <a:pt x="40193" y="41497"/>
                    <a:pt x="40250" y="41492"/>
                    <a:pt x="40307" y="41483"/>
                  </a:cubicBezTo>
                  <a:lnTo>
                    <a:pt x="31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3"/>
            <p:cNvSpPr/>
            <p:nvPr/>
          </p:nvSpPr>
          <p:spPr>
            <a:xfrm>
              <a:off x="6256168" y="3382843"/>
              <a:ext cx="1643732" cy="943275"/>
            </a:xfrm>
            <a:custGeom>
              <a:avLst/>
              <a:gdLst/>
              <a:ahLst/>
              <a:cxnLst/>
              <a:rect l="l" t="t" r="r" b="b"/>
              <a:pathLst>
                <a:path w="97987" h="56231" extrusionOk="0">
                  <a:moveTo>
                    <a:pt x="57658" y="1"/>
                  </a:moveTo>
                  <a:cubicBezTo>
                    <a:pt x="57232" y="1"/>
                    <a:pt x="56808" y="110"/>
                    <a:pt x="56450" y="318"/>
                  </a:cubicBezTo>
                  <a:lnTo>
                    <a:pt x="695" y="32446"/>
                  </a:lnTo>
                  <a:cubicBezTo>
                    <a:pt x="54" y="32820"/>
                    <a:pt x="0" y="33408"/>
                    <a:pt x="535" y="33729"/>
                  </a:cubicBezTo>
                  <a:lnTo>
                    <a:pt x="39398" y="56020"/>
                  </a:lnTo>
                  <a:cubicBezTo>
                    <a:pt x="39705" y="56162"/>
                    <a:pt x="40034" y="56231"/>
                    <a:pt x="40360" y="56231"/>
                  </a:cubicBezTo>
                  <a:cubicBezTo>
                    <a:pt x="40771" y="56231"/>
                    <a:pt x="41179" y="56122"/>
                    <a:pt x="41536" y="55913"/>
                  </a:cubicBezTo>
                  <a:lnTo>
                    <a:pt x="97291" y="23732"/>
                  </a:lnTo>
                  <a:cubicBezTo>
                    <a:pt x="97933" y="23358"/>
                    <a:pt x="97986" y="22824"/>
                    <a:pt x="97452" y="22503"/>
                  </a:cubicBezTo>
                  <a:lnTo>
                    <a:pt x="58642" y="212"/>
                  </a:lnTo>
                  <a:cubicBezTo>
                    <a:pt x="58335" y="70"/>
                    <a:pt x="57996" y="1"/>
                    <a:pt x="57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3"/>
            <p:cNvSpPr/>
            <p:nvPr/>
          </p:nvSpPr>
          <p:spPr>
            <a:xfrm>
              <a:off x="7146618" y="3893927"/>
              <a:ext cx="313877" cy="179862"/>
            </a:xfrm>
            <a:custGeom>
              <a:avLst/>
              <a:gdLst/>
              <a:ahLst/>
              <a:cxnLst/>
              <a:rect l="l" t="t" r="r" b="b"/>
              <a:pathLst>
                <a:path w="18711" h="10722" extrusionOk="0">
                  <a:moveTo>
                    <a:pt x="17160" y="1"/>
                  </a:moveTo>
                  <a:lnTo>
                    <a:pt x="1" y="9944"/>
                  </a:lnTo>
                  <a:lnTo>
                    <a:pt x="1177" y="10585"/>
                  </a:lnTo>
                  <a:cubicBezTo>
                    <a:pt x="1364" y="10679"/>
                    <a:pt x="1562" y="10722"/>
                    <a:pt x="1761" y="10722"/>
                  </a:cubicBezTo>
                  <a:cubicBezTo>
                    <a:pt x="2016" y="10722"/>
                    <a:pt x="2273" y="10652"/>
                    <a:pt x="2513" y="10532"/>
                  </a:cubicBezTo>
                  <a:lnTo>
                    <a:pt x="18229" y="1444"/>
                  </a:lnTo>
                  <a:cubicBezTo>
                    <a:pt x="18657" y="1230"/>
                    <a:pt x="18710" y="910"/>
                    <a:pt x="18336" y="696"/>
                  </a:cubicBezTo>
                  <a:lnTo>
                    <a:pt x="17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3"/>
            <p:cNvSpPr/>
            <p:nvPr/>
          </p:nvSpPr>
          <p:spPr>
            <a:xfrm>
              <a:off x="7029143" y="3827682"/>
              <a:ext cx="397282" cy="228576"/>
            </a:xfrm>
            <a:custGeom>
              <a:avLst/>
              <a:gdLst/>
              <a:ahLst/>
              <a:cxnLst/>
              <a:rect l="l" t="t" r="r" b="b"/>
              <a:pathLst>
                <a:path w="23683" h="13626" extrusionOk="0">
                  <a:moveTo>
                    <a:pt x="16904" y="0"/>
                  </a:moveTo>
                  <a:cubicBezTo>
                    <a:pt x="16665" y="0"/>
                    <a:pt x="16424" y="67"/>
                    <a:pt x="16198" y="208"/>
                  </a:cubicBezTo>
                  <a:lnTo>
                    <a:pt x="482" y="9296"/>
                  </a:lnTo>
                  <a:cubicBezTo>
                    <a:pt x="54" y="9509"/>
                    <a:pt x="1" y="9830"/>
                    <a:pt x="375" y="10044"/>
                  </a:cubicBezTo>
                  <a:lnTo>
                    <a:pt x="6523" y="13626"/>
                  </a:lnTo>
                  <a:lnTo>
                    <a:pt x="23682" y="3683"/>
                  </a:lnTo>
                  <a:lnTo>
                    <a:pt x="17535" y="155"/>
                  </a:lnTo>
                  <a:cubicBezTo>
                    <a:pt x="17333" y="54"/>
                    <a:pt x="17119" y="0"/>
                    <a:pt x="16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3"/>
            <p:cNvSpPr/>
            <p:nvPr/>
          </p:nvSpPr>
          <p:spPr>
            <a:xfrm>
              <a:off x="7161867" y="3453633"/>
              <a:ext cx="129151" cy="74447"/>
            </a:xfrm>
            <a:custGeom>
              <a:avLst/>
              <a:gdLst/>
              <a:ahLst/>
              <a:cxnLst/>
              <a:rect l="l" t="t" r="r" b="b"/>
              <a:pathLst>
                <a:path w="7699" h="4438" extrusionOk="0">
                  <a:moveTo>
                    <a:pt x="4491" y="1"/>
                  </a:moveTo>
                  <a:lnTo>
                    <a:pt x="0" y="2567"/>
                  </a:lnTo>
                  <a:lnTo>
                    <a:pt x="3208" y="4438"/>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3"/>
            <p:cNvSpPr/>
            <p:nvPr/>
          </p:nvSpPr>
          <p:spPr>
            <a:xfrm>
              <a:off x="7181594" y="3493994"/>
              <a:ext cx="179358" cy="104039"/>
            </a:xfrm>
            <a:custGeom>
              <a:avLst/>
              <a:gdLst/>
              <a:ahLst/>
              <a:cxnLst/>
              <a:rect l="l" t="t" r="r" b="b"/>
              <a:pathLst>
                <a:path w="10692" h="6202" extrusionOk="0">
                  <a:moveTo>
                    <a:pt x="7484" y="0"/>
                  </a:moveTo>
                  <a:lnTo>
                    <a:pt x="1" y="4330"/>
                  </a:lnTo>
                  <a:lnTo>
                    <a:pt x="3208" y="6201"/>
                  </a:lnTo>
                  <a:lnTo>
                    <a:pt x="10692" y="1871"/>
                  </a:lnTo>
                  <a:lnTo>
                    <a:pt x="7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3"/>
            <p:cNvSpPr/>
            <p:nvPr/>
          </p:nvSpPr>
          <p:spPr>
            <a:xfrm>
              <a:off x="7083846" y="3577383"/>
              <a:ext cx="132741" cy="77148"/>
            </a:xfrm>
            <a:custGeom>
              <a:avLst/>
              <a:gdLst/>
              <a:ahLst/>
              <a:cxnLst/>
              <a:rect l="l" t="t" r="r" b="b"/>
              <a:pathLst>
                <a:path w="7913" h="4599" extrusionOk="0">
                  <a:moveTo>
                    <a:pt x="4758" y="1"/>
                  </a:moveTo>
                  <a:lnTo>
                    <a:pt x="1" y="2727"/>
                  </a:lnTo>
                  <a:lnTo>
                    <a:pt x="3208" y="4598"/>
                  </a:lnTo>
                  <a:lnTo>
                    <a:pt x="7912" y="1872"/>
                  </a:lnTo>
                  <a:lnTo>
                    <a:pt x="4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3"/>
            <p:cNvSpPr/>
            <p:nvPr/>
          </p:nvSpPr>
          <p:spPr>
            <a:xfrm>
              <a:off x="6986099" y="3633881"/>
              <a:ext cx="132741" cy="77131"/>
            </a:xfrm>
            <a:custGeom>
              <a:avLst/>
              <a:gdLst/>
              <a:ahLst/>
              <a:cxnLst/>
              <a:rect l="l" t="t" r="r" b="b"/>
              <a:pathLst>
                <a:path w="7913" h="4598" extrusionOk="0">
                  <a:moveTo>
                    <a:pt x="4705" y="1"/>
                  </a:moveTo>
                  <a:lnTo>
                    <a:pt x="1" y="2727"/>
                  </a:lnTo>
                  <a:lnTo>
                    <a:pt x="3208" y="4598"/>
                  </a:lnTo>
                  <a:lnTo>
                    <a:pt x="7913"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3"/>
            <p:cNvSpPr/>
            <p:nvPr/>
          </p:nvSpPr>
          <p:spPr>
            <a:xfrm>
              <a:off x="6887462" y="3691268"/>
              <a:ext cx="132741" cy="76242"/>
            </a:xfrm>
            <a:custGeom>
              <a:avLst/>
              <a:gdLst/>
              <a:ahLst/>
              <a:cxnLst/>
              <a:rect l="l" t="t" r="r" b="b"/>
              <a:pathLst>
                <a:path w="7913" h="4545" extrusionOk="0">
                  <a:moveTo>
                    <a:pt x="4705" y="1"/>
                  </a:moveTo>
                  <a:lnTo>
                    <a:pt x="1" y="2727"/>
                  </a:lnTo>
                  <a:lnTo>
                    <a:pt x="3208"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3"/>
            <p:cNvSpPr/>
            <p:nvPr/>
          </p:nvSpPr>
          <p:spPr>
            <a:xfrm>
              <a:off x="6788825" y="3747766"/>
              <a:ext cx="132741" cy="77131"/>
            </a:xfrm>
            <a:custGeom>
              <a:avLst/>
              <a:gdLst/>
              <a:ahLst/>
              <a:cxnLst/>
              <a:rect l="l" t="t" r="r" b="b"/>
              <a:pathLst>
                <a:path w="7913" h="4598" extrusionOk="0">
                  <a:moveTo>
                    <a:pt x="4705" y="1"/>
                  </a:moveTo>
                  <a:lnTo>
                    <a:pt x="1"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3"/>
            <p:cNvSpPr/>
            <p:nvPr/>
          </p:nvSpPr>
          <p:spPr>
            <a:xfrm>
              <a:off x="6691077" y="3805154"/>
              <a:ext cx="132741" cy="76242"/>
            </a:xfrm>
            <a:custGeom>
              <a:avLst/>
              <a:gdLst/>
              <a:ahLst/>
              <a:cxnLst/>
              <a:rect l="l" t="t" r="r" b="b"/>
              <a:pathLst>
                <a:path w="7913" h="4545" extrusionOk="0">
                  <a:moveTo>
                    <a:pt x="4705" y="1"/>
                  </a:moveTo>
                  <a:lnTo>
                    <a:pt x="1" y="2674"/>
                  </a:lnTo>
                  <a:lnTo>
                    <a:pt x="3155"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3"/>
            <p:cNvSpPr/>
            <p:nvPr/>
          </p:nvSpPr>
          <p:spPr>
            <a:xfrm>
              <a:off x="6592440" y="3861652"/>
              <a:ext cx="132741" cy="76242"/>
            </a:xfrm>
            <a:custGeom>
              <a:avLst/>
              <a:gdLst/>
              <a:ahLst/>
              <a:cxnLst/>
              <a:rect l="l" t="t" r="r" b="b"/>
              <a:pathLst>
                <a:path w="7913" h="4545" extrusionOk="0">
                  <a:moveTo>
                    <a:pt x="4705" y="1"/>
                  </a:moveTo>
                  <a:lnTo>
                    <a:pt x="1" y="2727"/>
                  </a:lnTo>
                  <a:lnTo>
                    <a:pt x="3208" y="4544"/>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3"/>
            <p:cNvSpPr/>
            <p:nvPr/>
          </p:nvSpPr>
          <p:spPr>
            <a:xfrm>
              <a:off x="6452553" y="3918150"/>
              <a:ext cx="173974" cy="100449"/>
            </a:xfrm>
            <a:custGeom>
              <a:avLst/>
              <a:gdLst/>
              <a:ahLst/>
              <a:cxnLst/>
              <a:rect l="l" t="t" r="r" b="b"/>
              <a:pathLst>
                <a:path w="10371" h="5988" extrusionOk="0">
                  <a:moveTo>
                    <a:pt x="7164" y="0"/>
                  </a:moveTo>
                  <a:lnTo>
                    <a:pt x="0" y="4170"/>
                  </a:lnTo>
                  <a:lnTo>
                    <a:pt x="3208" y="5987"/>
                  </a:lnTo>
                  <a:lnTo>
                    <a:pt x="10371" y="1871"/>
                  </a:lnTo>
                  <a:lnTo>
                    <a:pt x="7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3"/>
            <p:cNvSpPr/>
            <p:nvPr/>
          </p:nvSpPr>
          <p:spPr>
            <a:xfrm>
              <a:off x="7201322" y="3534338"/>
              <a:ext cx="229583" cy="132741"/>
            </a:xfrm>
            <a:custGeom>
              <a:avLst/>
              <a:gdLst/>
              <a:ahLst/>
              <a:cxnLst/>
              <a:rect l="l" t="t" r="r" b="b"/>
              <a:pathLst>
                <a:path w="13686" h="7913" extrusionOk="0">
                  <a:moveTo>
                    <a:pt x="10478" y="1"/>
                  </a:moveTo>
                  <a:lnTo>
                    <a:pt x="1" y="6095"/>
                  </a:lnTo>
                  <a:lnTo>
                    <a:pt x="3208" y="7912"/>
                  </a:lnTo>
                  <a:lnTo>
                    <a:pt x="13685" y="1872"/>
                  </a:lnTo>
                  <a:lnTo>
                    <a:pt x="10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3"/>
            <p:cNvSpPr/>
            <p:nvPr/>
          </p:nvSpPr>
          <p:spPr>
            <a:xfrm>
              <a:off x="7103574" y="3647334"/>
              <a:ext cx="132741" cy="76242"/>
            </a:xfrm>
            <a:custGeom>
              <a:avLst/>
              <a:gdLst/>
              <a:ahLst/>
              <a:cxnLst/>
              <a:rect l="l" t="t" r="r" b="b"/>
              <a:pathLst>
                <a:path w="7913" h="4545" extrusionOk="0">
                  <a:moveTo>
                    <a:pt x="4705" y="0"/>
                  </a:moveTo>
                  <a:lnTo>
                    <a:pt x="1" y="2727"/>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3"/>
            <p:cNvSpPr/>
            <p:nvPr/>
          </p:nvSpPr>
          <p:spPr>
            <a:xfrm>
              <a:off x="7004937" y="3703833"/>
              <a:ext cx="132741" cy="77131"/>
            </a:xfrm>
            <a:custGeom>
              <a:avLst/>
              <a:gdLst/>
              <a:ahLst/>
              <a:cxnLst/>
              <a:rect l="l" t="t" r="r" b="b"/>
              <a:pathLst>
                <a:path w="7913" h="4598" extrusionOk="0">
                  <a:moveTo>
                    <a:pt x="4705" y="0"/>
                  </a:moveTo>
                  <a:lnTo>
                    <a:pt x="1" y="2726"/>
                  </a:lnTo>
                  <a:lnTo>
                    <a:pt x="3208" y="4597"/>
                  </a:lnTo>
                  <a:lnTo>
                    <a:pt x="7912" y="1871"/>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3"/>
            <p:cNvSpPr/>
            <p:nvPr/>
          </p:nvSpPr>
          <p:spPr>
            <a:xfrm>
              <a:off x="6906300" y="3760314"/>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3"/>
            <p:cNvSpPr/>
            <p:nvPr/>
          </p:nvSpPr>
          <p:spPr>
            <a:xfrm>
              <a:off x="6808552" y="3817718"/>
              <a:ext cx="132741" cy="76226"/>
            </a:xfrm>
            <a:custGeom>
              <a:avLst/>
              <a:gdLst/>
              <a:ahLst/>
              <a:cxnLst/>
              <a:rect l="l" t="t" r="r" b="b"/>
              <a:pathLst>
                <a:path w="7913" h="4544" extrusionOk="0">
                  <a:moveTo>
                    <a:pt x="4705" y="0"/>
                  </a:moveTo>
                  <a:lnTo>
                    <a:pt x="1" y="2726"/>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3"/>
            <p:cNvSpPr/>
            <p:nvPr/>
          </p:nvSpPr>
          <p:spPr>
            <a:xfrm>
              <a:off x="6709915" y="3874199"/>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3"/>
            <p:cNvSpPr/>
            <p:nvPr/>
          </p:nvSpPr>
          <p:spPr>
            <a:xfrm>
              <a:off x="6522488" y="3931603"/>
              <a:ext cx="221514" cy="127339"/>
            </a:xfrm>
            <a:custGeom>
              <a:avLst/>
              <a:gdLst/>
              <a:ahLst/>
              <a:cxnLst/>
              <a:rect l="l" t="t" r="r" b="b"/>
              <a:pathLst>
                <a:path w="13205" h="7591" extrusionOk="0">
                  <a:moveTo>
                    <a:pt x="9997" y="0"/>
                  </a:moveTo>
                  <a:lnTo>
                    <a:pt x="1" y="5773"/>
                  </a:lnTo>
                  <a:lnTo>
                    <a:pt x="3155" y="7591"/>
                  </a:lnTo>
                  <a:lnTo>
                    <a:pt x="13205" y="1818"/>
                  </a:lnTo>
                  <a:lnTo>
                    <a:pt x="9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3"/>
            <p:cNvSpPr/>
            <p:nvPr/>
          </p:nvSpPr>
          <p:spPr>
            <a:xfrm>
              <a:off x="6878504" y="3687678"/>
              <a:ext cx="427746" cy="246626"/>
            </a:xfrm>
            <a:custGeom>
              <a:avLst/>
              <a:gdLst/>
              <a:ahLst/>
              <a:cxnLst/>
              <a:rect l="l" t="t" r="r" b="b"/>
              <a:pathLst>
                <a:path w="25499" h="14702" extrusionOk="0">
                  <a:moveTo>
                    <a:pt x="22292" y="1"/>
                  </a:moveTo>
                  <a:lnTo>
                    <a:pt x="0" y="12884"/>
                  </a:lnTo>
                  <a:lnTo>
                    <a:pt x="3208" y="14702"/>
                  </a:lnTo>
                  <a:lnTo>
                    <a:pt x="25499" y="1872"/>
                  </a:lnTo>
                  <a:lnTo>
                    <a:pt x="22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3"/>
            <p:cNvSpPr/>
            <p:nvPr/>
          </p:nvSpPr>
          <p:spPr>
            <a:xfrm>
              <a:off x="7064119" y="3510132"/>
              <a:ext cx="129151" cy="74447"/>
            </a:xfrm>
            <a:custGeom>
              <a:avLst/>
              <a:gdLst/>
              <a:ahLst/>
              <a:cxnLst/>
              <a:rect l="l" t="t" r="r" b="b"/>
              <a:pathLst>
                <a:path w="7699" h="4438" extrusionOk="0">
                  <a:moveTo>
                    <a:pt x="4491" y="1"/>
                  </a:moveTo>
                  <a:lnTo>
                    <a:pt x="1" y="2566"/>
                  </a:lnTo>
                  <a:lnTo>
                    <a:pt x="3208" y="4437"/>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3"/>
            <p:cNvSpPr/>
            <p:nvPr/>
          </p:nvSpPr>
          <p:spPr>
            <a:xfrm>
              <a:off x="7372595" y="3574699"/>
              <a:ext cx="129151" cy="74447"/>
            </a:xfrm>
            <a:custGeom>
              <a:avLst/>
              <a:gdLst/>
              <a:ahLst/>
              <a:cxnLst/>
              <a:rect l="l" t="t" r="r" b="b"/>
              <a:pathLst>
                <a:path w="7699" h="4438" extrusionOk="0">
                  <a:moveTo>
                    <a:pt x="4491" y="0"/>
                  </a:moveTo>
                  <a:lnTo>
                    <a:pt x="1" y="2620"/>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3"/>
            <p:cNvSpPr/>
            <p:nvPr/>
          </p:nvSpPr>
          <p:spPr>
            <a:xfrm>
              <a:off x="7274847" y="3631197"/>
              <a:ext cx="129151" cy="74447"/>
            </a:xfrm>
            <a:custGeom>
              <a:avLst/>
              <a:gdLst/>
              <a:ahLst/>
              <a:cxnLst/>
              <a:rect l="l" t="t" r="r" b="b"/>
              <a:pathLst>
                <a:path w="7699" h="4438" extrusionOk="0">
                  <a:moveTo>
                    <a:pt x="4491" y="0"/>
                  </a:moveTo>
                  <a:lnTo>
                    <a:pt x="1" y="2620"/>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3"/>
            <p:cNvSpPr/>
            <p:nvPr/>
          </p:nvSpPr>
          <p:spPr>
            <a:xfrm>
              <a:off x="6967277" y="3565724"/>
              <a:ext cx="128245" cy="74447"/>
            </a:xfrm>
            <a:custGeom>
              <a:avLst/>
              <a:gdLst/>
              <a:ahLst/>
              <a:cxnLst/>
              <a:rect l="l" t="t" r="r" b="b"/>
              <a:pathLst>
                <a:path w="7645" h="4438" extrusionOk="0">
                  <a:moveTo>
                    <a:pt x="4437" y="1"/>
                  </a:moveTo>
                  <a:lnTo>
                    <a:pt x="0" y="2620"/>
                  </a:lnTo>
                  <a:lnTo>
                    <a:pt x="3208" y="4438"/>
                  </a:lnTo>
                  <a:lnTo>
                    <a:pt x="7645" y="1872"/>
                  </a:lnTo>
                  <a:lnTo>
                    <a:pt x="4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3"/>
            <p:cNvSpPr/>
            <p:nvPr/>
          </p:nvSpPr>
          <p:spPr>
            <a:xfrm>
              <a:off x="6869529" y="3622222"/>
              <a:ext cx="129151" cy="74447"/>
            </a:xfrm>
            <a:custGeom>
              <a:avLst/>
              <a:gdLst/>
              <a:ahLst/>
              <a:cxnLst/>
              <a:rect l="l" t="t" r="r" b="b"/>
              <a:pathLst>
                <a:path w="7699" h="4438" extrusionOk="0">
                  <a:moveTo>
                    <a:pt x="4491" y="1"/>
                  </a:moveTo>
                  <a:lnTo>
                    <a:pt x="1" y="2620"/>
                  </a:lnTo>
                  <a:lnTo>
                    <a:pt x="3208" y="4438"/>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3"/>
            <p:cNvSpPr/>
            <p:nvPr/>
          </p:nvSpPr>
          <p:spPr>
            <a:xfrm>
              <a:off x="6771781" y="3678720"/>
              <a:ext cx="129151" cy="74447"/>
            </a:xfrm>
            <a:custGeom>
              <a:avLst/>
              <a:gdLst/>
              <a:ahLst/>
              <a:cxnLst/>
              <a:rect l="l" t="t" r="r" b="b"/>
              <a:pathLst>
                <a:path w="7699" h="4438" extrusionOk="0">
                  <a:moveTo>
                    <a:pt x="4491" y="0"/>
                  </a:moveTo>
                  <a:lnTo>
                    <a:pt x="1" y="2566"/>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3"/>
            <p:cNvSpPr/>
            <p:nvPr/>
          </p:nvSpPr>
          <p:spPr>
            <a:xfrm>
              <a:off x="6674050" y="3735219"/>
              <a:ext cx="129134" cy="74447"/>
            </a:xfrm>
            <a:custGeom>
              <a:avLst/>
              <a:gdLst/>
              <a:ahLst/>
              <a:cxnLst/>
              <a:rect l="l" t="t" r="r" b="b"/>
              <a:pathLst>
                <a:path w="7698" h="4438" extrusionOk="0">
                  <a:moveTo>
                    <a:pt x="4490" y="0"/>
                  </a:moveTo>
                  <a:lnTo>
                    <a:pt x="0" y="2566"/>
                  </a:lnTo>
                  <a:lnTo>
                    <a:pt x="3208" y="4437"/>
                  </a:lnTo>
                  <a:lnTo>
                    <a:pt x="7698" y="1818"/>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3"/>
            <p:cNvSpPr/>
            <p:nvPr/>
          </p:nvSpPr>
          <p:spPr>
            <a:xfrm>
              <a:off x="6577191" y="3790811"/>
              <a:ext cx="128262" cy="74447"/>
            </a:xfrm>
            <a:custGeom>
              <a:avLst/>
              <a:gdLst/>
              <a:ahLst/>
              <a:cxnLst/>
              <a:rect l="l" t="t" r="r" b="b"/>
              <a:pathLst>
                <a:path w="7646" h="4438" extrusionOk="0">
                  <a:moveTo>
                    <a:pt x="4438" y="0"/>
                  </a:moveTo>
                  <a:lnTo>
                    <a:pt x="1" y="2620"/>
                  </a:lnTo>
                  <a:lnTo>
                    <a:pt x="3208" y="4437"/>
                  </a:lnTo>
                  <a:lnTo>
                    <a:pt x="7645" y="1871"/>
                  </a:lnTo>
                  <a:lnTo>
                    <a:pt x="4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3"/>
            <p:cNvSpPr/>
            <p:nvPr/>
          </p:nvSpPr>
          <p:spPr>
            <a:xfrm>
              <a:off x="6479460" y="3847309"/>
              <a:ext cx="129134" cy="74447"/>
            </a:xfrm>
            <a:custGeom>
              <a:avLst/>
              <a:gdLst/>
              <a:ahLst/>
              <a:cxnLst/>
              <a:rect l="l" t="t" r="r" b="b"/>
              <a:pathLst>
                <a:path w="7698" h="4438" extrusionOk="0">
                  <a:moveTo>
                    <a:pt x="4490" y="0"/>
                  </a:moveTo>
                  <a:lnTo>
                    <a:pt x="0" y="2620"/>
                  </a:lnTo>
                  <a:lnTo>
                    <a:pt x="3207" y="4437"/>
                  </a:lnTo>
                  <a:lnTo>
                    <a:pt x="7698" y="1871"/>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3"/>
            <p:cNvSpPr/>
            <p:nvPr/>
          </p:nvSpPr>
          <p:spPr>
            <a:xfrm>
              <a:off x="6381712" y="3903807"/>
              <a:ext cx="129151" cy="74431"/>
            </a:xfrm>
            <a:custGeom>
              <a:avLst/>
              <a:gdLst/>
              <a:ahLst/>
              <a:cxnLst/>
              <a:rect l="l" t="t" r="r" b="b"/>
              <a:pathLst>
                <a:path w="7699" h="4437" extrusionOk="0">
                  <a:moveTo>
                    <a:pt x="4491" y="0"/>
                  </a:moveTo>
                  <a:lnTo>
                    <a:pt x="0" y="2566"/>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3"/>
            <p:cNvSpPr/>
            <p:nvPr/>
          </p:nvSpPr>
          <p:spPr>
            <a:xfrm>
              <a:off x="6779867" y="3914560"/>
              <a:ext cx="132724" cy="77131"/>
            </a:xfrm>
            <a:custGeom>
              <a:avLst/>
              <a:gdLst/>
              <a:ahLst/>
              <a:cxnLst/>
              <a:rect l="l" t="t" r="r" b="b"/>
              <a:pathLst>
                <a:path w="7912" h="4598" extrusionOk="0">
                  <a:moveTo>
                    <a:pt x="4704" y="0"/>
                  </a:moveTo>
                  <a:lnTo>
                    <a:pt x="0" y="2727"/>
                  </a:lnTo>
                  <a:lnTo>
                    <a:pt x="3207" y="4598"/>
                  </a:lnTo>
                  <a:lnTo>
                    <a:pt x="7912" y="1871"/>
                  </a:lnTo>
                  <a:lnTo>
                    <a:pt x="4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3"/>
            <p:cNvSpPr/>
            <p:nvPr/>
          </p:nvSpPr>
          <p:spPr>
            <a:xfrm>
              <a:off x="6686598" y="3971058"/>
              <a:ext cx="128245" cy="74447"/>
            </a:xfrm>
            <a:custGeom>
              <a:avLst/>
              <a:gdLst/>
              <a:ahLst/>
              <a:cxnLst/>
              <a:rect l="l" t="t" r="r" b="b"/>
              <a:pathLst>
                <a:path w="7645" h="4438" extrusionOk="0">
                  <a:moveTo>
                    <a:pt x="4491" y="0"/>
                  </a:moveTo>
                  <a:lnTo>
                    <a:pt x="1" y="2620"/>
                  </a:lnTo>
                  <a:lnTo>
                    <a:pt x="3208" y="4437"/>
                  </a:lnTo>
                  <a:lnTo>
                    <a:pt x="7645"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3"/>
            <p:cNvSpPr/>
            <p:nvPr/>
          </p:nvSpPr>
          <p:spPr>
            <a:xfrm>
              <a:off x="6592440" y="4024856"/>
              <a:ext cx="129151" cy="75337"/>
            </a:xfrm>
            <a:custGeom>
              <a:avLst/>
              <a:gdLst/>
              <a:ahLst/>
              <a:cxnLst/>
              <a:rect l="l" t="t" r="r" b="b"/>
              <a:pathLst>
                <a:path w="7699" h="4491" extrusionOk="0">
                  <a:moveTo>
                    <a:pt x="4491" y="1"/>
                  </a:moveTo>
                  <a:lnTo>
                    <a:pt x="1" y="2620"/>
                  </a:lnTo>
                  <a:lnTo>
                    <a:pt x="3208" y="4491"/>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93"/>
            <p:cNvSpPr/>
            <p:nvPr/>
          </p:nvSpPr>
          <p:spPr>
            <a:xfrm>
              <a:off x="6837254" y="4284919"/>
              <a:ext cx="56498" cy="51130"/>
            </a:xfrm>
            <a:custGeom>
              <a:avLst/>
              <a:gdLst/>
              <a:ahLst/>
              <a:cxnLst/>
              <a:rect l="l" t="t" r="r" b="b"/>
              <a:pathLst>
                <a:path w="3368" h="3048" extrusionOk="0">
                  <a:moveTo>
                    <a:pt x="0" y="0"/>
                  </a:moveTo>
                  <a:lnTo>
                    <a:pt x="0" y="1123"/>
                  </a:lnTo>
                  <a:lnTo>
                    <a:pt x="3368" y="3047"/>
                  </a:lnTo>
                  <a:lnTo>
                    <a:pt x="3368" y="192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93"/>
            <p:cNvSpPr/>
            <p:nvPr/>
          </p:nvSpPr>
          <p:spPr>
            <a:xfrm>
              <a:off x="6282169" y="3965674"/>
              <a:ext cx="55609" cy="51130"/>
            </a:xfrm>
            <a:custGeom>
              <a:avLst/>
              <a:gdLst/>
              <a:ahLst/>
              <a:cxnLst/>
              <a:rect l="l" t="t" r="r" b="b"/>
              <a:pathLst>
                <a:path w="3315"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93"/>
            <p:cNvSpPr/>
            <p:nvPr/>
          </p:nvSpPr>
          <p:spPr>
            <a:xfrm>
              <a:off x="6347625" y="4003333"/>
              <a:ext cx="55626" cy="51130"/>
            </a:xfrm>
            <a:custGeom>
              <a:avLst/>
              <a:gdLst/>
              <a:ahLst/>
              <a:cxnLst/>
              <a:rect l="l" t="t" r="r" b="b"/>
              <a:pathLst>
                <a:path w="3316"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93"/>
            <p:cNvSpPr/>
            <p:nvPr/>
          </p:nvSpPr>
          <p:spPr>
            <a:xfrm>
              <a:off x="6545805" y="2933525"/>
              <a:ext cx="277106" cy="361401"/>
            </a:xfrm>
            <a:custGeom>
              <a:avLst/>
              <a:gdLst/>
              <a:ahLst/>
              <a:cxnLst/>
              <a:rect l="l" t="t" r="r" b="b"/>
              <a:pathLst>
                <a:path w="16519" h="21544" extrusionOk="0">
                  <a:moveTo>
                    <a:pt x="9570" y="1"/>
                  </a:moveTo>
                  <a:lnTo>
                    <a:pt x="8875" y="4331"/>
                  </a:lnTo>
                  <a:cubicBezTo>
                    <a:pt x="4010" y="8394"/>
                    <a:pt x="268" y="15450"/>
                    <a:pt x="1" y="21544"/>
                  </a:cubicBezTo>
                  <a:lnTo>
                    <a:pt x="3208" y="19673"/>
                  </a:lnTo>
                  <a:cubicBezTo>
                    <a:pt x="3476" y="15931"/>
                    <a:pt x="5453" y="11761"/>
                    <a:pt x="8233" y="8875"/>
                  </a:cubicBezTo>
                  <a:lnTo>
                    <a:pt x="8233" y="8875"/>
                  </a:lnTo>
                  <a:lnTo>
                    <a:pt x="7859" y="11387"/>
                  </a:lnTo>
                  <a:lnTo>
                    <a:pt x="16519" y="2888"/>
                  </a:lnTo>
                  <a:lnTo>
                    <a:pt x="9570"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93"/>
            <p:cNvSpPr/>
            <p:nvPr/>
          </p:nvSpPr>
          <p:spPr>
            <a:xfrm>
              <a:off x="6813937" y="2952363"/>
              <a:ext cx="153357" cy="356922"/>
            </a:xfrm>
            <a:custGeom>
              <a:avLst/>
              <a:gdLst/>
              <a:ahLst/>
              <a:cxnLst/>
              <a:rect l="l" t="t" r="r" b="b"/>
              <a:pathLst>
                <a:path w="9142" h="21277" extrusionOk="0">
                  <a:moveTo>
                    <a:pt x="1658" y="1"/>
                  </a:moveTo>
                  <a:lnTo>
                    <a:pt x="0" y="4170"/>
                  </a:lnTo>
                  <a:cubicBezTo>
                    <a:pt x="2139" y="4651"/>
                    <a:pt x="3582" y="6683"/>
                    <a:pt x="3582" y="9890"/>
                  </a:cubicBezTo>
                  <a:cubicBezTo>
                    <a:pt x="3582" y="10157"/>
                    <a:pt x="3582" y="10425"/>
                    <a:pt x="3528" y="10692"/>
                  </a:cubicBezTo>
                  <a:lnTo>
                    <a:pt x="1551" y="10264"/>
                  </a:lnTo>
                  <a:lnTo>
                    <a:pt x="856" y="21276"/>
                  </a:lnTo>
                  <a:lnTo>
                    <a:pt x="4544" y="17107"/>
                  </a:lnTo>
                  <a:lnTo>
                    <a:pt x="4598" y="17107"/>
                  </a:lnTo>
                  <a:lnTo>
                    <a:pt x="4651" y="17000"/>
                  </a:lnTo>
                  <a:lnTo>
                    <a:pt x="9141" y="11921"/>
                  </a:lnTo>
                  <a:lnTo>
                    <a:pt x="6469" y="11333"/>
                  </a:lnTo>
                  <a:cubicBezTo>
                    <a:pt x="6682" y="10264"/>
                    <a:pt x="6789" y="9142"/>
                    <a:pt x="6789" y="8019"/>
                  </a:cubicBezTo>
                  <a:cubicBezTo>
                    <a:pt x="6789" y="3422"/>
                    <a:pt x="4758" y="535"/>
                    <a:pt x="1658" y="1"/>
                  </a:cubicBez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3"/>
            <p:cNvSpPr/>
            <p:nvPr/>
          </p:nvSpPr>
          <p:spPr>
            <a:xfrm>
              <a:off x="6540437" y="3290429"/>
              <a:ext cx="292338" cy="190128"/>
            </a:xfrm>
            <a:custGeom>
              <a:avLst/>
              <a:gdLst/>
              <a:ahLst/>
              <a:cxnLst/>
              <a:rect l="l" t="t" r="r" b="b"/>
              <a:pathLst>
                <a:path w="17427" h="11334" extrusionOk="0">
                  <a:moveTo>
                    <a:pt x="1604" y="1"/>
                  </a:moveTo>
                  <a:lnTo>
                    <a:pt x="0" y="11333"/>
                  </a:lnTo>
                  <a:lnTo>
                    <a:pt x="0" y="11333"/>
                  </a:lnTo>
                  <a:lnTo>
                    <a:pt x="3261" y="8126"/>
                  </a:lnTo>
                  <a:cubicBezTo>
                    <a:pt x="4212" y="8784"/>
                    <a:pt x="5363" y="9131"/>
                    <a:pt x="6648" y="9131"/>
                  </a:cubicBezTo>
                  <a:cubicBezTo>
                    <a:pt x="8181" y="9131"/>
                    <a:pt x="9905" y="8638"/>
                    <a:pt x="11707" y="7592"/>
                  </a:cubicBezTo>
                  <a:cubicBezTo>
                    <a:pt x="13899" y="6255"/>
                    <a:pt x="15823" y="4544"/>
                    <a:pt x="17427" y="2567"/>
                  </a:cubicBezTo>
                  <a:lnTo>
                    <a:pt x="15556" y="535"/>
                  </a:lnTo>
                  <a:cubicBezTo>
                    <a:pt x="14487" y="1872"/>
                    <a:pt x="13150" y="2994"/>
                    <a:pt x="11707" y="3850"/>
                  </a:cubicBezTo>
                  <a:cubicBezTo>
                    <a:pt x="10385" y="4621"/>
                    <a:pt x="9138" y="4963"/>
                    <a:pt x="8037" y="4963"/>
                  </a:cubicBezTo>
                  <a:cubicBezTo>
                    <a:pt x="7535" y="4963"/>
                    <a:pt x="7064" y="4892"/>
                    <a:pt x="6629" y="4758"/>
                  </a:cubicBezTo>
                  <a:lnTo>
                    <a:pt x="8660" y="2780"/>
                  </a:lnTo>
                  <a:lnTo>
                    <a:pt x="1604"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267496" y="111842"/>
            <a:ext cx="7922293" cy="5338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tx1"/>
                </a:solidFill>
                <a:latin typeface="Abril Fatface" panose="02000503000000020003" pitchFamily="2" charset="0"/>
                <a:ea typeface="Overpass SemiBold"/>
                <a:cs typeface="Overpass SemiBold"/>
                <a:sym typeface="Overpass SemiBold"/>
              </a:rPr>
              <a:t>Explore the relationship of each index</a:t>
            </a:r>
          </a:p>
        </p:txBody>
      </p:sp>
      <p:sp>
        <p:nvSpPr>
          <p:cNvPr id="776" name="Google Shape;776;p59"/>
          <p:cNvSpPr txBox="1">
            <a:spLocks noGrp="1"/>
          </p:cNvSpPr>
          <p:nvPr>
            <p:ph type="subTitle" idx="1"/>
          </p:nvPr>
        </p:nvSpPr>
        <p:spPr>
          <a:xfrm>
            <a:off x="337707" y="4490978"/>
            <a:ext cx="8580430" cy="53385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solidFill>
                  <a:schemeClr val="tx1"/>
                </a:solidFill>
                <a:latin typeface="+mn-lt"/>
              </a:rPr>
              <a:t>Multiple outliers in all index</a:t>
            </a:r>
          </a:p>
        </p:txBody>
      </p:sp>
      <p:pic>
        <p:nvPicPr>
          <p:cNvPr id="5" name="Picture 4">
            <a:extLst>
              <a:ext uri="{FF2B5EF4-FFF2-40B4-BE49-F238E27FC236}">
                <a16:creationId xmlns:a16="http://schemas.microsoft.com/office/drawing/2014/main" id="{F966DE11-D24E-6171-C69A-38821E04EC2D}"/>
              </a:ext>
            </a:extLst>
          </p:cNvPr>
          <p:cNvPicPr>
            <a:picLocks noChangeAspect="1"/>
          </p:cNvPicPr>
          <p:nvPr/>
        </p:nvPicPr>
        <p:blipFill rotWithShape="1">
          <a:blip r:embed="rId3"/>
          <a:srcRect l="729"/>
          <a:stretch/>
        </p:blipFill>
        <p:spPr>
          <a:xfrm>
            <a:off x="337707" y="630354"/>
            <a:ext cx="8468585" cy="38759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442273" y="343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tx1"/>
                </a:solidFill>
                <a:latin typeface="Abril Fatface" panose="02000503000000020003" pitchFamily="2" charset="0"/>
                <a:ea typeface="Overpass SemiBold"/>
                <a:cs typeface="Overpass SemiBold"/>
                <a:sym typeface="Overpass SemiBold"/>
              </a:rPr>
              <a:t>Explore the returns on time series </a:t>
            </a:r>
            <a:endParaRPr sz="2400">
              <a:solidFill>
                <a:schemeClr val="tx1"/>
              </a:solidFill>
              <a:latin typeface="Abril Fatface" panose="02000503000000020003" pitchFamily="2" charset="0"/>
              <a:ea typeface="Overpass SemiBold"/>
              <a:cs typeface="Overpass SemiBold"/>
              <a:sym typeface="Overpass SemiBold"/>
            </a:endParaRPr>
          </a:p>
        </p:txBody>
      </p:sp>
      <p:graphicFrame>
        <p:nvGraphicFramePr>
          <p:cNvPr id="14" name="Table 13">
            <a:extLst>
              <a:ext uri="{FF2B5EF4-FFF2-40B4-BE49-F238E27FC236}">
                <a16:creationId xmlns:a16="http://schemas.microsoft.com/office/drawing/2014/main" id="{21C8D9DB-CC5A-3FE2-9EC1-E8335AB1F517}"/>
              </a:ext>
            </a:extLst>
          </p:cNvPr>
          <p:cNvGraphicFramePr>
            <a:graphicFrameLocks noGrp="1"/>
          </p:cNvGraphicFramePr>
          <p:nvPr>
            <p:extLst>
              <p:ext uri="{D42A27DB-BD31-4B8C-83A1-F6EECF244321}">
                <p14:modId xmlns:p14="http://schemas.microsoft.com/office/powerpoint/2010/main" val="3310423644"/>
              </p:ext>
            </p:extLst>
          </p:nvPr>
        </p:nvGraphicFramePr>
        <p:xfrm>
          <a:off x="442275" y="574969"/>
          <a:ext cx="8182531" cy="365760"/>
        </p:xfrm>
        <a:graphic>
          <a:graphicData uri="http://schemas.openxmlformats.org/drawingml/2006/table">
            <a:tbl>
              <a:tblPr firstRow="1" bandRow="1">
                <a:tableStyleId>{3C2FFA5D-87B4-456A-9821-1D502468CF0F}</a:tableStyleId>
              </a:tblPr>
              <a:tblGrid>
                <a:gridCol w="8182531">
                  <a:extLst>
                    <a:ext uri="{9D8B030D-6E8A-4147-A177-3AD203B41FA5}">
                      <a16:colId xmlns:a16="http://schemas.microsoft.com/office/drawing/2014/main" val="2728810880"/>
                    </a:ext>
                  </a:extLst>
                </a:gridCol>
              </a:tblGrid>
              <a:tr h="317171">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600" b="1">
                          <a:solidFill>
                            <a:schemeClr val="accent1"/>
                          </a:solidFill>
                          <a:latin typeface="+mn-lt"/>
                        </a:rPr>
                        <a:t>Plotting time series with returns and date with all index</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2" name="Rectangle: Rounded Corners 1">
            <a:extLst>
              <a:ext uri="{FF2B5EF4-FFF2-40B4-BE49-F238E27FC236}">
                <a16:creationId xmlns:a16="http://schemas.microsoft.com/office/drawing/2014/main" id="{54BE9B32-8614-2CC3-441D-8E52E1F3B95A}"/>
              </a:ext>
            </a:extLst>
          </p:cNvPr>
          <p:cNvSpPr/>
          <p:nvPr/>
        </p:nvSpPr>
        <p:spPr>
          <a:xfrm>
            <a:off x="442275" y="3285641"/>
            <a:ext cx="8362049" cy="1776180"/>
          </a:xfrm>
          <a:prstGeom prst="roundRect">
            <a:avLst/>
          </a:prstGeom>
          <a:solidFill>
            <a:schemeClr val="bg1">
              <a:lumMod val="95000"/>
            </a:scheme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E86100-F835-774F-558D-71545AA951D2}"/>
              </a:ext>
            </a:extLst>
          </p:cNvPr>
          <p:cNvSpPr txBox="1"/>
          <p:nvPr/>
        </p:nvSpPr>
        <p:spPr>
          <a:xfrm>
            <a:off x="551548" y="3363073"/>
            <a:ext cx="8143502" cy="1990288"/>
          </a:xfrm>
          <a:prstGeom prst="rect">
            <a:avLst/>
          </a:prstGeom>
          <a:noFill/>
        </p:spPr>
        <p:txBody>
          <a:bodyPr wrap="square">
            <a:spAutoFit/>
          </a:bodyPr>
          <a:lstStyle/>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Time series plots reveal seasonal or cyclical patterns in index performance.</a:t>
            </a:r>
          </a:p>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Help us analyze how these events impact each index.</a:t>
            </a:r>
          </a:p>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Shows that Istanbul stock is moving at an average price.</a:t>
            </a:r>
          </a:p>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A few spikes (outliers)</a:t>
            </a:r>
          </a:p>
          <a:p>
            <a:pPr marL="285750" indent="-285750" algn="l">
              <a:spcAft>
                <a:spcPts val="1600"/>
              </a:spcAft>
              <a:buFont typeface="Arial" panose="020B0604020202020204" pitchFamily="34" charset="0"/>
              <a:buChar char="•"/>
            </a:pPr>
            <a:endParaRPr lang="en-US">
              <a:solidFill>
                <a:schemeClr val="bg1">
                  <a:lumMod val="10000"/>
                </a:schemeClr>
              </a:solidFill>
              <a:latin typeface="Montserrat" panose="00000500000000000000" pitchFamily="2" charset="0"/>
            </a:endParaRPr>
          </a:p>
        </p:txBody>
      </p:sp>
      <p:pic>
        <p:nvPicPr>
          <p:cNvPr id="6" name="Picture 5">
            <a:extLst>
              <a:ext uri="{FF2B5EF4-FFF2-40B4-BE49-F238E27FC236}">
                <a16:creationId xmlns:a16="http://schemas.microsoft.com/office/drawing/2014/main" id="{1F7A2435-27C0-FDB4-4C3C-FC24B78CC694}"/>
              </a:ext>
            </a:extLst>
          </p:cNvPr>
          <p:cNvPicPr>
            <a:picLocks noChangeAspect="1"/>
          </p:cNvPicPr>
          <p:nvPr/>
        </p:nvPicPr>
        <p:blipFill rotWithShape="1">
          <a:blip r:embed="rId3"/>
          <a:srcRect t="-299" b="299"/>
          <a:stretch/>
        </p:blipFill>
        <p:spPr>
          <a:xfrm>
            <a:off x="442273" y="982403"/>
            <a:ext cx="8259451" cy="22179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F911-8BE0-2F49-DDC6-320CF0A6D470}"/>
              </a:ext>
            </a:extLst>
          </p:cNvPr>
          <p:cNvSpPr>
            <a:spLocks noGrp="1"/>
          </p:cNvSpPr>
          <p:nvPr>
            <p:ph type="title"/>
          </p:nvPr>
        </p:nvSpPr>
        <p:spPr>
          <a:xfrm>
            <a:off x="-347276" y="99325"/>
            <a:ext cx="6505658" cy="572700"/>
          </a:xfrm>
        </p:spPr>
        <p:txBody>
          <a:bodyPr/>
          <a:lstStyle/>
          <a:p>
            <a:r>
              <a:rPr lang="en-US" sz="2400">
                <a:solidFill>
                  <a:schemeClr val="tx1"/>
                </a:solidFill>
                <a:latin typeface="Abril Fatface" panose="02000503000000020003" pitchFamily="2" charset="0"/>
                <a:ea typeface="Overpass SemiBold"/>
                <a:cs typeface="Overpass SemiBold"/>
                <a:sym typeface="Overpass SemiBold"/>
              </a:rPr>
              <a:t>Explore the relationship of each index</a:t>
            </a:r>
            <a:endParaRPr lang="en-SG" sz="2400"/>
          </a:p>
        </p:txBody>
      </p:sp>
      <p:pic>
        <p:nvPicPr>
          <p:cNvPr id="12" name="Picture 11">
            <a:extLst>
              <a:ext uri="{FF2B5EF4-FFF2-40B4-BE49-F238E27FC236}">
                <a16:creationId xmlns:a16="http://schemas.microsoft.com/office/drawing/2014/main" id="{9D2DE1FD-52BF-258E-2C0D-03E1F29B5144}"/>
              </a:ext>
            </a:extLst>
          </p:cNvPr>
          <p:cNvPicPr>
            <a:picLocks noChangeAspect="1"/>
          </p:cNvPicPr>
          <p:nvPr/>
        </p:nvPicPr>
        <p:blipFill>
          <a:blip r:embed="rId3"/>
          <a:stretch>
            <a:fillRect/>
          </a:stretch>
        </p:blipFill>
        <p:spPr>
          <a:xfrm>
            <a:off x="343508" y="2248200"/>
            <a:ext cx="1957155" cy="1420803"/>
          </a:xfrm>
          <a:prstGeom prst="rect">
            <a:avLst/>
          </a:prstGeom>
        </p:spPr>
      </p:pic>
      <p:pic>
        <p:nvPicPr>
          <p:cNvPr id="14" name="Picture 13">
            <a:extLst>
              <a:ext uri="{FF2B5EF4-FFF2-40B4-BE49-F238E27FC236}">
                <a16:creationId xmlns:a16="http://schemas.microsoft.com/office/drawing/2014/main" id="{D8BC96E3-E8BC-4A50-9F18-53FCA5CD964F}"/>
              </a:ext>
            </a:extLst>
          </p:cNvPr>
          <p:cNvPicPr>
            <a:picLocks noChangeAspect="1"/>
          </p:cNvPicPr>
          <p:nvPr/>
        </p:nvPicPr>
        <p:blipFill>
          <a:blip r:embed="rId4"/>
          <a:stretch>
            <a:fillRect/>
          </a:stretch>
        </p:blipFill>
        <p:spPr>
          <a:xfrm>
            <a:off x="396613" y="622652"/>
            <a:ext cx="1904050" cy="1472468"/>
          </a:xfrm>
          <a:prstGeom prst="rect">
            <a:avLst/>
          </a:prstGeom>
        </p:spPr>
      </p:pic>
      <p:pic>
        <p:nvPicPr>
          <p:cNvPr id="16" name="Picture 15">
            <a:extLst>
              <a:ext uri="{FF2B5EF4-FFF2-40B4-BE49-F238E27FC236}">
                <a16:creationId xmlns:a16="http://schemas.microsoft.com/office/drawing/2014/main" id="{038DC345-BEEF-A082-8D70-ACA27EB183AF}"/>
              </a:ext>
            </a:extLst>
          </p:cNvPr>
          <p:cNvPicPr>
            <a:picLocks noChangeAspect="1"/>
          </p:cNvPicPr>
          <p:nvPr/>
        </p:nvPicPr>
        <p:blipFill>
          <a:blip r:embed="rId5"/>
          <a:stretch>
            <a:fillRect/>
          </a:stretch>
        </p:blipFill>
        <p:spPr>
          <a:xfrm>
            <a:off x="6739934" y="1345349"/>
            <a:ext cx="1995477" cy="1438020"/>
          </a:xfrm>
          <a:prstGeom prst="rect">
            <a:avLst/>
          </a:prstGeom>
        </p:spPr>
      </p:pic>
      <p:pic>
        <p:nvPicPr>
          <p:cNvPr id="18" name="Picture 17">
            <a:extLst>
              <a:ext uri="{FF2B5EF4-FFF2-40B4-BE49-F238E27FC236}">
                <a16:creationId xmlns:a16="http://schemas.microsoft.com/office/drawing/2014/main" id="{2A9F1084-C9A2-AAD1-D478-F47E50D83B02}"/>
              </a:ext>
            </a:extLst>
          </p:cNvPr>
          <p:cNvPicPr>
            <a:picLocks noChangeAspect="1"/>
          </p:cNvPicPr>
          <p:nvPr/>
        </p:nvPicPr>
        <p:blipFill rotWithShape="1">
          <a:blip r:embed="rId6"/>
          <a:srcRect l="4062"/>
          <a:stretch/>
        </p:blipFill>
        <p:spPr>
          <a:xfrm>
            <a:off x="2501393" y="2240670"/>
            <a:ext cx="1953131" cy="1428333"/>
          </a:xfrm>
          <a:prstGeom prst="rect">
            <a:avLst/>
          </a:prstGeom>
        </p:spPr>
      </p:pic>
      <p:pic>
        <p:nvPicPr>
          <p:cNvPr id="20" name="Picture 19">
            <a:extLst>
              <a:ext uri="{FF2B5EF4-FFF2-40B4-BE49-F238E27FC236}">
                <a16:creationId xmlns:a16="http://schemas.microsoft.com/office/drawing/2014/main" id="{98B6B5DF-4153-6686-57F2-F65CA2335B7C}"/>
              </a:ext>
            </a:extLst>
          </p:cNvPr>
          <p:cNvPicPr>
            <a:picLocks noChangeAspect="1"/>
          </p:cNvPicPr>
          <p:nvPr/>
        </p:nvPicPr>
        <p:blipFill>
          <a:blip r:embed="rId7"/>
          <a:stretch>
            <a:fillRect/>
          </a:stretch>
        </p:blipFill>
        <p:spPr>
          <a:xfrm>
            <a:off x="2501393" y="622652"/>
            <a:ext cx="1984404" cy="1518566"/>
          </a:xfrm>
          <a:prstGeom prst="rect">
            <a:avLst/>
          </a:prstGeom>
        </p:spPr>
      </p:pic>
      <p:pic>
        <p:nvPicPr>
          <p:cNvPr id="22" name="Picture 21">
            <a:extLst>
              <a:ext uri="{FF2B5EF4-FFF2-40B4-BE49-F238E27FC236}">
                <a16:creationId xmlns:a16="http://schemas.microsoft.com/office/drawing/2014/main" id="{58F8DB4B-6765-D4FD-F623-712C14136E43}"/>
              </a:ext>
            </a:extLst>
          </p:cNvPr>
          <p:cNvPicPr>
            <a:picLocks noChangeAspect="1"/>
          </p:cNvPicPr>
          <p:nvPr/>
        </p:nvPicPr>
        <p:blipFill>
          <a:blip r:embed="rId8"/>
          <a:stretch>
            <a:fillRect/>
          </a:stretch>
        </p:blipFill>
        <p:spPr>
          <a:xfrm>
            <a:off x="4586073" y="2254895"/>
            <a:ext cx="1953131" cy="1438020"/>
          </a:xfrm>
          <a:prstGeom prst="rect">
            <a:avLst/>
          </a:prstGeom>
        </p:spPr>
      </p:pic>
      <p:pic>
        <p:nvPicPr>
          <p:cNvPr id="24" name="Picture 23">
            <a:extLst>
              <a:ext uri="{FF2B5EF4-FFF2-40B4-BE49-F238E27FC236}">
                <a16:creationId xmlns:a16="http://schemas.microsoft.com/office/drawing/2014/main" id="{83E8AA61-36A6-A9E0-4C0B-EC0075B07DBB}"/>
              </a:ext>
            </a:extLst>
          </p:cNvPr>
          <p:cNvPicPr>
            <a:picLocks noChangeAspect="1"/>
          </p:cNvPicPr>
          <p:nvPr/>
        </p:nvPicPr>
        <p:blipFill>
          <a:blip r:embed="rId9"/>
          <a:stretch>
            <a:fillRect/>
          </a:stretch>
        </p:blipFill>
        <p:spPr>
          <a:xfrm>
            <a:off x="4588116" y="683816"/>
            <a:ext cx="1953131" cy="1463058"/>
          </a:xfrm>
          <a:prstGeom prst="rect">
            <a:avLst/>
          </a:prstGeom>
        </p:spPr>
      </p:pic>
      <p:sp>
        <p:nvSpPr>
          <p:cNvPr id="7" name="Rectangle: Rounded Corners 6">
            <a:extLst>
              <a:ext uri="{FF2B5EF4-FFF2-40B4-BE49-F238E27FC236}">
                <a16:creationId xmlns:a16="http://schemas.microsoft.com/office/drawing/2014/main" id="{ABBD56F4-F656-8A81-79D9-5DD0A3F6D951}"/>
              </a:ext>
            </a:extLst>
          </p:cNvPr>
          <p:cNvSpPr/>
          <p:nvPr/>
        </p:nvSpPr>
        <p:spPr>
          <a:xfrm>
            <a:off x="396614" y="4061686"/>
            <a:ext cx="8460948" cy="918323"/>
          </a:xfrm>
          <a:prstGeom prst="roundRect">
            <a:avLst/>
          </a:prstGeom>
          <a:solidFill>
            <a:schemeClr val="bg1">
              <a:lumMod val="95000"/>
            </a:scheme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3F0C4D-5AE4-DCCE-0EAD-32AB707909EE}"/>
              </a:ext>
            </a:extLst>
          </p:cNvPr>
          <p:cNvSpPr txBox="1"/>
          <p:nvPr/>
        </p:nvSpPr>
        <p:spPr>
          <a:xfrm>
            <a:off x="693435" y="4151515"/>
            <a:ext cx="7522177" cy="738664"/>
          </a:xfrm>
          <a:prstGeom prst="rect">
            <a:avLst/>
          </a:prstGeom>
          <a:noFill/>
        </p:spPr>
        <p:txBody>
          <a:bodyPr wrap="square">
            <a:spAutoFit/>
          </a:bodyPr>
          <a:lstStyle/>
          <a:p>
            <a:pPr marL="285750" indent="-285750">
              <a:buFont typeface="Arial" panose="020B0604020202020204" pitchFamily="34" charset="0"/>
              <a:buChar char="•"/>
            </a:pPr>
            <a:r>
              <a:rPr lang="en-US" sz="1400">
                <a:latin typeface="Montserrat" panose="00000500000000000000" pitchFamily="2" charset="0"/>
              </a:rPr>
              <a:t>Each index does not have significant different.</a:t>
            </a:r>
          </a:p>
          <a:p>
            <a:pPr marL="285750" lvl="7" indent="-285750">
              <a:buFont typeface="Arial" panose="020B0604020202020204" pitchFamily="34" charset="0"/>
              <a:buChar char="•"/>
            </a:pPr>
            <a:r>
              <a:rPr lang="en-US">
                <a:latin typeface="Montserrat" panose="00000500000000000000" pitchFamily="2" charset="0"/>
              </a:rPr>
              <a:t>Similar overall performance in terms of stock returns.</a:t>
            </a:r>
          </a:p>
          <a:p>
            <a:pPr marL="285750" lvl="5" indent="-285750">
              <a:buFont typeface="Arial" panose="020B0604020202020204" pitchFamily="34" charset="0"/>
              <a:buChar char="•"/>
            </a:pPr>
            <a:r>
              <a:rPr lang="en-US">
                <a:latin typeface="Montserrat" panose="00000500000000000000" pitchFamily="2" charset="0"/>
              </a:rPr>
              <a:t>Indicate similar levels of risk or volatility.</a:t>
            </a:r>
          </a:p>
        </p:txBody>
      </p:sp>
    </p:spTree>
    <p:extLst>
      <p:ext uri="{BB962C8B-B14F-4D97-AF65-F5344CB8AC3E}">
        <p14:creationId xmlns:p14="http://schemas.microsoft.com/office/powerpoint/2010/main" val="122138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845E-1D2D-03C7-D0A0-9D0C1874870E}"/>
              </a:ext>
            </a:extLst>
          </p:cNvPr>
          <p:cNvSpPr>
            <a:spLocks noGrp="1"/>
          </p:cNvSpPr>
          <p:nvPr>
            <p:ph type="title"/>
          </p:nvPr>
        </p:nvSpPr>
        <p:spPr>
          <a:xfrm>
            <a:off x="366076" y="67178"/>
            <a:ext cx="9057373" cy="572700"/>
          </a:xfrm>
        </p:spPr>
        <p:txBody>
          <a:bodyPr/>
          <a:lstStyle/>
          <a:p>
            <a:pPr algn="l"/>
            <a:r>
              <a:rPr lang="en-US" sz="2400">
                <a:solidFill>
                  <a:schemeClr val="tx1"/>
                </a:solidFill>
                <a:latin typeface="Abril Fatface" panose="02000503000000020003" pitchFamily="2" charset="0"/>
                <a:ea typeface="Overpass SemiBold"/>
                <a:cs typeface="Overpass SemiBold"/>
                <a:sym typeface="Overpass SemiBold"/>
              </a:rPr>
              <a:t>Explore correlation</a:t>
            </a:r>
            <a:endParaRPr lang="en-US" sz="2400">
              <a:solidFill>
                <a:schemeClr val="tx1"/>
              </a:solidFill>
            </a:endParaRPr>
          </a:p>
        </p:txBody>
      </p:sp>
      <p:graphicFrame>
        <p:nvGraphicFramePr>
          <p:cNvPr id="7" name="Table 6">
            <a:extLst>
              <a:ext uri="{FF2B5EF4-FFF2-40B4-BE49-F238E27FC236}">
                <a16:creationId xmlns:a16="http://schemas.microsoft.com/office/drawing/2014/main" id="{FCB2EA56-3618-67FC-BA10-0C9B9ED55A38}"/>
              </a:ext>
            </a:extLst>
          </p:cNvPr>
          <p:cNvGraphicFramePr>
            <a:graphicFrameLocks noGrp="1"/>
          </p:cNvGraphicFramePr>
          <p:nvPr>
            <p:extLst>
              <p:ext uri="{D42A27DB-BD31-4B8C-83A1-F6EECF244321}">
                <p14:modId xmlns:p14="http://schemas.microsoft.com/office/powerpoint/2010/main" val="1074658686"/>
              </p:ext>
            </p:extLst>
          </p:nvPr>
        </p:nvGraphicFramePr>
        <p:xfrm>
          <a:off x="442276" y="558705"/>
          <a:ext cx="7893460" cy="365760"/>
        </p:xfrm>
        <a:graphic>
          <a:graphicData uri="http://schemas.openxmlformats.org/drawingml/2006/table">
            <a:tbl>
              <a:tblPr firstRow="1" bandRow="1">
                <a:tableStyleId>{3C2FFA5D-87B4-456A-9821-1D502468CF0F}</a:tableStyleId>
              </a:tblPr>
              <a:tblGrid>
                <a:gridCol w="7893460">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600" b="1">
                          <a:solidFill>
                            <a:schemeClr val="accent1"/>
                          </a:solidFill>
                          <a:latin typeface="+mn-lt"/>
                        </a:rPr>
                        <a:t>Plotting Heatmap to understand the correlation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pic>
        <p:nvPicPr>
          <p:cNvPr id="9" name="Picture 8">
            <a:extLst>
              <a:ext uri="{FF2B5EF4-FFF2-40B4-BE49-F238E27FC236}">
                <a16:creationId xmlns:a16="http://schemas.microsoft.com/office/drawing/2014/main" id="{B8AD169D-16CB-1E1F-4D51-571A67F24869}"/>
              </a:ext>
            </a:extLst>
          </p:cNvPr>
          <p:cNvPicPr>
            <a:picLocks noChangeAspect="1"/>
          </p:cNvPicPr>
          <p:nvPr/>
        </p:nvPicPr>
        <p:blipFill>
          <a:blip r:embed="rId3"/>
          <a:stretch>
            <a:fillRect/>
          </a:stretch>
        </p:blipFill>
        <p:spPr>
          <a:xfrm>
            <a:off x="461648" y="1034106"/>
            <a:ext cx="4380647" cy="3942766"/>
          </a:xfrm>
          <a:prstGeom prst="rect">
            <a:avLst/>
          </a:prstGeom>
          <a:ln>
            <a:noFill/>
          </a:ln>
          <a:effectLst>
            <a:outerShdw blurRad="292100" dist="139700" dir="2700000" algn="tl" rotWithShape="0">
              <a:srgbClr val="333333">
                <a:alpha val="65000"/>
              </a:srgbClr>
            </a:outerShdw>
          </a:effectLst>
        </p:spPr>
      </p:pic>
      <p:sp>
        <p:nvSpPr>
          <p:cNvPr id="3" name="Rectangle: Rounded Corners 2">
            <a:extLst>
              <a:ext uri="{FF2B5EF4-FFF2-40B4-BE49-F238E27FC236}">
                <a16:creationId xmlns:a16="http://schemas.microsoft.com/office/drawing/2014/main" id="{FC4A7EF2-01FC-F9D0-578F-9606DAB3B39C}"/>
              </a:ext>
            </a:extLst>
          </p:cNvPr>
          <p:cNvSpPr/>
          <p:nvPr/>
        </p:nvSpPr>
        <p:spPr>
          <a:xfrm>
            <a:off x="5144631" y="2246146"/>
            <a:ext cx="3657600" cy="1511815"/>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5443F9D-6A43-67F2-30B7-4746A49DC848}"/>
              </a:ext>
            </a:extLst>
          </p:cNvPr>
          <p:cNvSpPr txBox="1"/>
          <p:nvPr/>
        </p:nvSpPr>
        <p:spPr>
          <a:xfrm>
            <a:off x="5186597" y="2425843"/>
            <a:ext cx="3573668" cy="1159292"/>
          </a:xfrm>
          <a:prstGeom prst="rect">
            <a:avLst/>
          </a:prstGeom>
          <a:noFill/>
        </p:spPr>
        <p:txBody>
          <a:bodyPr wrap="square">
            <a:spAutoFit/>
          </a:bodyPr>
          <a:lstStyle/>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FSTE and EU shows the strong correlation with TL_BASED_ISE.</a:t>
            </a:r>
          </a:p>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NIKKEI AND BOVESPA shows poor relationship with TL_BASED_ISE.</a:t>
            </a:r>
          </a:p>
        </p:txBody>
      </p:sp>
    </p:spTree>
    <p:extLst>
      <p:ext uri="{BB962C8B-B14F-4D97-AF65-F5344CB8AC3E}">
        <p14:creationId xmlns:p14="http://schemas.microsoft.com/office/powerpoint/2010/main" val="356327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845E-1D2D-03C7-D0A0-9D0C1874870E}"/>
              </a:ext>
            </a:extLst>
          </p:cNvPr>
          <p:cNvSpPr>
            <a:spLocks noGrp="1"/>
          </p:cNvSpPr>
          <p:nvPr>
            <p:ph type="title"/>
          </p:nvPr>
        </p:nvSpPr>
        <p:spPr>
          <a:xfrm>
            <a:off x="366076" y="67178"/>
            <a:ext cx="9057373" cy="572700"/>
          </a:xfrm>
        </p:spPr>
        <p:txBody>
          <a:bodyPr/>
          <a:lstStyle/>
          <a:p>
            <a:pPr algn="l"/>
            <a:r>
              <a:rPr lang="en-US" sz="2400">
                <a:solidFill>
                  <a:schemeClr val="tx1"/>
                </a:solidFill>
                <a:latin typeface="Abril Fatface" panose="02000503000000020003" pitchFamily="2" charset="0"/>
                <a:ea typeface="Overpass SemiBold"/>
                <a:cs typeface="Overpass SemiBold"/>
                <a:sym typeface="Overpass SemiBold"/>
              </a:rPr>
              <a:t>Explore correlation</a:t>
            </a:r>
            <a:endParaRPr lang="en-US" sz="2400">
              <a:solidFill>
                <a:schemeClr val="tx1"/>
              </a:solidFill>
            </a:endParaRPr>
          </a:p>
        </p:txBody>
      </p:sp>
      <p:graphicFrame>
        <p:nvGraphicFramePr>
          <p:cNvPr id="7" name="Table 6">
            <a:extLst>
              <a:ext uri="{FF2B5EF4-FFF2-40B4-BE49-F238E27FC236}">
                <a16:creationId xmlns:a16="http://schemas.microsoft.com/office/drawing/2014/main" id="{FCB2EA56-3618-67FC-BA10-0C9B9ED55A38}"/>
              </a:ext>
            </a:extLst>
          </p:cNvPr>
          <p:cNvGraphicFramePr>
            <a:graphicFrameLocks noGrp="1"/>
          </p:cNvGraphicFramePr>
          <p:nvPr>
            <p:extLst>
              <p:ext uri="{D42A27DB-BD31-4B8C-83A1-F6EECF244321}">
                <p14:modId xmlns:p14="http://schemas.microsoft.com/office/powerpoint/2010/main" val="639888139"/>
              </p:ext>
            </p:extLst>
          </p:nvPr>
        </p:nvGraphicFramePr>
        <p:xfrm>
          <a:off x="442276" y="558705"/>
          <a:ext cx="7893460" cy="365760"/>
        </p:xfrm>
        <a:graphic>
          <a:graphicData uri="http://schemas.openxmlformats.org/drawingml/2006/table">
            <a:tbl>
              <a:tblPr firstRow="1" bandRow="1">
                <a:tableStyleId>{3C2FFA5D-87B4-456A-9821-1D502468CF0F}</a:tableStyleId>
              </a:tblPr>
              <a:tblGrid>
                <a:gridCol w="7893460">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600" b="1">
                          <a:solidFill>
                            <a:schemeClr val="accent1"/>
                          </a:solidFill>
                          <a:latin typeface="+mn-lt"/>
                        </a:rPr>
                        <a:t>Plotting joint plot for highest correlation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10" name="Google Shape;677;p57">
            <a:extLst>
              <a:ext uri="{FF2B5EF4-FFF2-40B4-BE49-F238E27FC236}">
                <a16:creationId xmlns:a16="http://schemas.microsoft.com/office/drawing/2014/main" id="{9621BD51-784B-1803-C5A6-4AE27F1FDC72}"/>
              </a:ext>
            </a:extLst>
          </p:cNvPr>
          <p:cNvSpPr txBox="1">
            <a:spLocks/>
          </p:cNvSpPr>
          <p:nvPr/>
        </p:nvSpPr>
        <p:spPr>
          <a:xfrm>
            <a:off x="108327" y="1000435"/>
            <a:ext cx="4786435" cy="46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1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lgn="ctr"/>
            <a:r>
              <a:rPr lang="en-US" sz="1200">
                <a:solidFill>
                  <a:schemeClr val="tx1"/>
                </a:solidFill>
                <a:latin typeface="+mn-lt"/>
              </a:rPr>
              <a:t>Chosen two index based on highest correction: </a:t>
            </a:r>
            <a:r>
              <a:rPr lang="en-US" sz="1200" b="1">
                <a:solidFill>
                  <a:schemeClr val="tx1"/>
                </a:solidFill>
                <a:latin typeface="+mn-lt"/>
              </a:rPr>
              <a:t>FTSE and EU</a:t>
            </a:r>
          </a:p>
        </p:txBody>
      </p:sp>
      <p:pic>
        <p:nvPicPr>
          <p:cNvPr id="12" name="Picture 11">
            <a:extLst>
              <a:ext uri="{FF2B5EF4-FFF2-40B4-BE49-F238E27FC236}">
                <a16:creationId xmlns:a16="http://schemas.microsoft.com/office/drawing/2014/main" id="{1FCB0BEE-1792-0D7C-1E29-5F7E33A544C4}"/>
              </a:ext>
            </a:extLst>
          </p:cNvPr>
          <p:cNvPicPr>
            <a:picLocks noChangeAspect="1"/>
          </p:cNvPicPr>
          <p:nvPr/>
        </p:nvPicPr>
        <p:blipFill>
          <a:blip r:embed="rId3"/>
          <a:stretch>
            <a:fillRect/>
          </a:stretch>
        </p:blipFill>
        <p:spPr>
          <a:xfrm>
            <a:off x="484175" y="1521011"/>
            <a:ext cx="4257157" cy="3361171"/>
          </a:xfrm>
          <a:prstGeom prst="rect">
            <a:avLst/>
          </a:prstGeom>
        </p:spPr>
      </p:pic>
      <p:sp>
        <p:nvSpPr>
          <p:cNvPr id="4" name="Rectangle: Rounded Corners 3">
            <a:extLst>
              <a:ext uri="{FF2B5EF4-FFF2-40B4-BE49-F238E27FC236}">
                <a16:creationId xmlns:a16="http://schemas.microsoft.com/office/drawing/2014/main" id="{04DB09A0-AAD8-82D4-FED1-D8BFABAD53DD}"/>
              </a:ext>
            </a:extLst>
          </p:cNvPr>
          <p:cNvSpPr/>
          <p:nvPr/>
        </p:nvSpPr>
        <p:spPr>
          <a:xfrm>
            <a:off x="5128120" y="1957531"/>
            <a:ext cx="3657600" cy="1711220"/>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EB00F3-94C4-5B06-E825-574587212E38}"/>
              </a:ext>
            </a:extLst>
          </p:cNvPr>
          <p:cNvSpPr txBox="1"/>
          <p:nvPr/>
        </p:nvSpPr>
        <p:spPr>
          <a:xfrm>
            <a:off x="5212051" y="2094696"/>
            <a:ext cx="3573669" cy="1795363"/>
          </a:xfrm>
          <a:prstGeom prst="rect">
            <a:avLst/>
          </a:prstGeom>
          <a:noFill/>
        </p:spPr>
        <p:txBody>
          <a:bodyPr wrap="square">
            <a:spAutoFit/>
          </a:bodyPr>
          <a:lstStyle/>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FSTE and EU plotted on a joint plot to show a strong linear relationship between the variables.</a:t>
            </a:r>
          </a:p>
          <a:p>
            <a:pPr marL="285750" indent="-285750" algn="l">
              <a:spcAft>
                <a:spcPts val="1600"/>
              </a:spcAft>
              <a:buFont typeface="Arial" panose="020B0604020202020204" pitchFamily="34" charset="0"/>
              <a:buChar char="•"/>
            </a:pPr>
            <a:r>
              <a:rPr lang="en-US">
                <a:solidFill>
                  <a:schemeClr val="bg1">
                    <a:lumMod val="10000"/>
                  </a:schemeClr>
                </a:solidFill>
                <a:latin typeface="Montserrat" panose="00000500000000000000" pitchFamily="2" charset="0"/>
              </a:rPr>
              <a:t>Strongly impact MACD Line</a:t>
            </a:r>
          </a:p>
          <a:p>
            <a:pPr marL="285750" indent="-285750" algn="l">
              <a:spcAft>
                <a:spcPts val="1600"/>
              </a:spcAft>
              <a:buFont typeface="Arial" panose="020B0604020202020204" pitchFamily="34" charset="0"/>
              <a:buChar char="•"/>
            </a:pPr>
            <a:endParaRPr lang="en-US">
              <a:solidFill>
                <a:schemeClr val="bg1">
                  <a:lumMod val="10000"/>
                </a:schemeClr>
              </a:solidFill>
              <a:latin typeface="Montserrat" panose="00000500000000000000" pitchFamily="2" charset="0"/>
            </a:endParaRPr>
          </a:p>
        </p:txBody>
      </p:sp>
    </p:spTree>
    <p:extLst>
      <p:ext uri="{BB962C8B-B14F-4D97-AF65-F5344CB8AC3E}">
        <p14:creationId xmlns:p14="http://schemas.microsoft.com/office/powerpoint/2010/main" val="82600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079B-B005-8FA0-C9DD-B32D17DC6A2F}"/>
              </a:ext>
            </a:extLst>
          </p:cNvPr>
          <p:cNvSpPr>
            <a:spLocks noGrp="1"/>
          </p:cNvSpPr>
          <p:nvPr>
            <p:ph type="title"/>
          </p:nvPr>
        </p:nvSpPr>
        <p:spPr>
          <a:xfrm>
            <a:off x="127000" y="96300"/>
            <a:ext cx="7704000" cy="572700"/>
          </a:xfrm>
        </p:spPr>
        <p:txBody>
          <a:bodyPr/>
          <a:lstStyle/>
          <a:p>
            <a:r>
              <a:rPr lang="en-US" sz="2400">
                <a:latin typeface="Abril Fatface" panose="02000503000000020003" pitchFamily="2" charset="0"/>
              </a:rPr>
              <a:t>Exploration of the MACD Line  vs Signal Line</a:t>
            </a:r>
          </a:p>
        </p:txBody>
      </p:sp>
      <p:sp>
        <p:nvSpPr>
          <p:cNvPr id="26" name="Rectangle: Rounded Corners 25">
            <a:extLst>
              <a:ext uri="{FF2B5EF4-FFF2-40B4-BE49-F238E27FC236}">
                <a16:creationId xmlns:a16="http://schemas.microsoft.com/office/drawing/2014/main" id="{7D7047D9-3875-379D-C2E2-9F341212E2C9}"/>
              </a:ext>
            </a:extLst>
          </p:cNvPr>
          <p:cNvSpPr/>
          <p:nvPr/>
        </p:nvSpPr>
        <p:spPr>
          <a:xfrm>
            <a:off x="565127" y="4033876"/>
            <a:ext cx="8294060" cy="830997"/>
          </a:xfrm>
          <a:prstGeom prst="roundRect">
            <a:avLst/>
          </a:prstGeom>
          <a:solidFill>
            <a:schemeClr val="bg1">
              <a:lumMod val="95000"/>
            </a:scheme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452B38-3E7A-608D-BBCC-31345488F5B5}"/>
              </a:ext>
            </a:extLst>
          </p:cNvPr>
          <p:cNvSpPr txBox="1"/>
          <p:nvPr/>
        </p:nvSpPr>
        <p:spPr>
          <a:xfrm>
            <a:off x="646682" y="4160505"/>
            <a:ext cx="8212505" cy="830997"/>
          </a:xfrm>
          <a:prstGeom prst="rect">
            <a:avLst/>
          </a:prstGeom>
          <a:noFill/>
        </p:spPr>
        <p:txBody>
          <a:bodyPr wrap="square">
            <a:spAutoFit/>
          </a:bodyPr>
          <a:lstStyle/>
          <a:p>
            <a:pPr marL="171450" indent="-171450">
              <a:buFont typeface="Arial" panose="020B0604020202020204" pitchFamily="34" charset="0"/>
              <a:buChar char="•"/>
            </a:pPr>
            <a:r>
              <a:rPr lang="en-US" sz="1200">
                <a:latin typeface="Montserrat" panose="00000500000000000000" pitchFamily="2" charset="0"/>
              </a:rPr>
              <a:t>Violin plot, box plot and histogram help us to visualize the distribution and shape of the data.</a:t>
            </a:r>
          </a:p>
          <a:p>
            <a:pPr marL="171450" indent="-171450">
              <a:buFont typeface="Arial" panose="020B0604020202020204" pitchFamily="34" charset="0"/>
              <a:buChar char="•"/>
            </a:pPr>
            <a:r>
              <a:rPr lang="en-US" sz="1200">
                <a:latin typeface="Montserrat" panose="00000500000000000000" pitchFamily="2" charset="0"/>
              </a:rPr>
              <a:t>MACD have a narrower box plot and better violin plot</a:t>
            </a:r>
          </a:p>
          <a:p>
            <a:pPr marL="171450" indent="-171450">
              <a:buFont typeface="Arial" panose="020B0604020202020204" pitchFamily="34" charset="0"/>
              <a:buChar char="•"/>
            </a:pPr>
            <a:r>
              <a:rPr lang="en-US" sz="1200" b="1">
                <a:latin typeface="Montserrat" panose="00000500000000000000" pitchFamily="2" charset="0"/>
              </a:rPr>
              <a:t>Choose MACD Line as our indicator.</a:t>
            </a:r>
          </a:p>
          <a:p>
            <a:pPr marL="171450" indent="-171450">
              <a:buFont typeface="Arial" panose="020B0604020202020204" pitchFamily="34" charset="0"/>
              <a:buChar char="•"/>
            </a:pPr>
            <a:endParaRPr lang="en-SG" sz="1200">
              <a:latin typeface="Montserrat" panose="00000500000000000000" pitchFamily="2" charset="0"/>
            </a:endParaRPr>
          </a:p>
        </p:txBody>
      </p:sp>
      <p:pic>
        <p:nvPicPr>
          <p:cNvPr id="6" name="Picture 5">
            <a:extLst>
              <a:ext uri="{FF2B5EF4-FFF2-40B4-BE49-F238E27FC236}">
                <a16:creationId xmlns:a16="http://schemas.microsoft.com/office/drawing/2014/main" id="{DE678885-B7E1-FFED-E610-CF8354C2F4C4}"/>
              </a:ext>
            </a:extLst>
          </p:cNvPr>
          <p:cNvPicPr>
            <a:picLocks noChangeAspect="1"/>
          </p:cNvPicPr>
          <p:nvPr/>
        </p:nvPicPr>
        <p:blipFill>
          <a:blip r:embed="rId3"/>
          <a:stretch>
            <a:fillRect/>
          </a:stretch>
        </p:blipFill>
        <p:spPr>
          <a:xfrm>
            <a:off x="112010" y="669000"/>
            <a:ext cx="8928901" cy="1415375"/>
          </a:xfrm>
          <a:prstGeom prst="rect">
            <a:avLst/>
          </a:prstGeom>
        </p:spPr>
      </p:pic>
      <p:pic>
        <p:nvPicPr>
          <p:cNvPr id="7" name="Picture 6">
            <a:extLst>
              <a:ext uri="{FF2B5EF4-FFF2-40B4-BE49-F238E27FC236}">
                <a16:creationId xmlns:a16="http://schemas.microsoft.com/office/drawing/2014/main" id="{8055A87E-984D-FE3B-D3F1-1DC6D8D259B5}"/>
              </a:ext>
            </a:extLst>
          </p:cNvPr>
          <p:cNvPicPr>
            <a:picLocks noChangeAspect="1"/>
          </p:cNvPicPr>
          <p:nvPr/>
        </p:nvPicPr>
        <p:blipFill rotWithShape="1">
          <a:blip r:embed="rId4"/>
          <a:srcRect t="1390"/>
          <a:stretch/>
        </p:blipFill>
        <p:spPr>
          <a:xfrm>
            <a:off x="565126" y="2211004"/>
            <a:ext cx="8475785" cy="1696243"/>
          </a:xfrm>
          <a:prstGeom prst="rect">
            <a:avLst/>
          </a:prstGeom>
        </p:spPr>
      </p:pic>
    </p:spTree>
    <p:extLst>
      <p:ext uri="{BB962C8B-B14F-4D97-AF65-F5344CB8AC3E}">
        <p14:creationId xmlns:p14="http://schemas.microsoft.com/office/powerpoint/2010/main" val="359394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7A74-F89C-5136-4ECF-7094D36AB874}"/>
              </a:ext>
            </a:extLst>
          </p:cNvPr>
          <p:cNvSpPr>
            <a:spLocks noGrp="1"/>
          </p:cNvSpPr>
          <p:nvPr>
            <p:ph type="title"/>
          </p:nvPr>
        </p:nvSpPr>
        <p:spPr>
          <a:xfrm>
            <a:off x="-668867" y="145732"/>
            <a:ext cx="5045800" cy="572700"/>
          </a:xfrm>
        </p:spPr>
        <p:txBody>
          <a:bodyPr/>
          <a:lstStyle/>
          <a:p>
            <a:r>
              <a:rPr lang="en-US" sz="2400">
                <a:latin typeface="Abril Fatface" panose="02000503000000020003" pitchFamily="2" charset="0"/>
              </a:rPr>
              <a:t>Explore Best Indicators</a:t>
            </a:r>
          </a:p>
        </p:txBody>
      </p:sp>
      <p:sp>
        <p:nvSpPr>
          <p:cNvPr id="7" name="Rectangle: Rounded Corners 6">
            <a:extLst>
              <a:ext uri="{FF2B5EF4-FFF2-40B4-BE49-F238E27FC236}">
                <a16:creationId xmlns:a16="http://schemas.microsoft.com/office/drawing/2014/main" id="{369EE47A-8ADF-0737-28BB-E5A8E340CF51}"/>
              </a:ext>
            </a:extLst>
          </p:cNvPr>
          <p:cNvSpPr/>
          <p:nvPr/>
        </p:nvSpPr>
        <p:spPr>
          <a:xfrm>
            <a:off x="420156" y="3472927"/>
            <a:ext cx="2654645" cy="1520047"/>
          </a:xfrm>
          <a:prstGeom prst="roundRect">
            <a:avLst/>
          </a:prstGeom>
          <a:solidFill>
            <a:schemeClr val="bg1">
              <a:lumMod val="95000"/>
            </a:scheme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748115-18C6-897F-40B5-476FFC82E28E}"/>
              </a:ext>
            </a:extLst>
          </p:cNvPr>
          <p:cNvSpPr/>
          <p:nvPr/>
        </p:nvSpPr>
        <p:spPr>
          <a:xfrm>
            <a:off x="3192905" y="3477718"/>
            <a:ext cx="5520902" cy="1520048"/>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7390C4C-165D-D254-C85D-87C6F1FFA0C4}"/>
              </a:ext>
            </a:extLst>
          </p:cNvPr>
          <p:cNvSpPr txBox="1"/>
          <p:nvPr/>
        </p:nvSpPr>
        <p:spPr>
          <a:xfrm>
            <a:off x="651778" y="3976132"/>
            <a:ext cx="2191400" cy="523220"/>
          </a:xfrm>
          <a:prstGeom prst="rect">
            <a:avLst/>
          </a:prstGeom>
          <a:noFill/>
        </p:spPr>
        <p:txBody>
          <a:bodyPr wrap="square">
            <a:spAutoFit/>
          </a:bodyPr>
          <a:lstStyle/>
          <a:p>
            <a:pPr marL="171450" indent="-171450">
              <a:buFont typeface="Arial" panose="020B0604020202020204" pitchFamily="34" charset="0"/>
              <a:buChar char="•"/>
            </a:pPr>
            <a:r>
              <a:rPr lang="en-US">
                <a:latin typeface="Montserrat" panose="00000500000000000000" pitchFamily="2" charset="0"/>
              </a:rPr>
              <a:t>Concentrated</a:t>
            </a:r>
          </a:p>
          <a:p>
            <a:pPr marL="171450" indent="-171450">
              <a:buFont typeface="Arial" panose="020B0604020202020204" pitchFamily="34" charset="0"/>
              <a:buChar char="•"/>
            </a:pPr>
            <a:r>
              <a:rPr lang="en-US">
                <a:latin typeface="Montserrat" panose="00000500000000000000" pitchFamily="2" charset="0"/>
              </a:rPr>
              <a:t>Few outliers</a:t>
            </a:r>
            <a:endParaRPr lang="en-SG">
              <a:latin typeface="Montserrat" panose="00000500000000000000" pitchFamily="2" charset="0"/>
            </a:endParaRPr>
          </a:p>
        </p:txBody>
      </p:sp>
      <p:sp>
        <p:nvSpPr>
          <p:cNvPr id="17" name="TextBox 16">
            <a:extLst>
              <a:ext uri="{FF2B5EF4-FFF2-40B4-BE49-F238E27FC236}">
                <a16:creationId xmlns:a16="http://schemas.microsoft.com/office/drawing/2014/main" id="{AFE8402F-DB94-E1B0-5B57-DFED1B41685E}"/>
              </a:ext>
            </a:extLst>
          </p:cNvPr>
          <p:cNvSpPr txBox="1"/>
          <p:nvPr/>
        </p:nvSpPr>
        <p:spPr>
          <a:xfrm>
            <a:off x="3415875" y="3863618"/>
            <a:ext cx="5297931" cy="738664"/>
          </a:xfrm>
          <a:prstGeom prst="rect">
            <a:avLst/>
          </a:prstGeom>
          <a:noFill/>
        </p:spPr>
        <p:txBody>
          <a:bodyPr wrap="square">
            <a:spAutoFit/>
          </a:bodyPr>
          <a:lstStyle/>
          <a:p>
            <a:pPr marL="171450" indent="-171450">
              <a:buFont typeface="Arial" panose="020B0604020202020204" pitchFamily="34" charset="0"/>
              <a:buChar char="•"/>
            </a:pPr>
            <a:r>
              <a:rPr lang="en-US">
                <a:solidFill>
                  <a:srgbClr val="0D0D0D"/>
                </a:solidFill>
                <a:latin typeface="Montserrat" panose="00000500000000000000" pitchFamily="2" charset="0"/>
              </a:rPr>
              <a:t>Reacts </a:t>
            </a:r>
            <a:r>
              <a:rPr lang="en-US" b="0" i="0">
                <a:solidFill>
                  <a:srgbClr val="0D0D0D"/>
                </a:solidFill>
                <a:effectLst/>
                <a:latin typeface="Montserrat" panose="00000500000000000000" pitchFamily="2" charset="0"/>
              </a:rPr>
              <a:t>to price changes relatively quickly. </a:t>
            </a:r>
          </a:p>
          <a:p>
            <a:pPr marL="171450" indent="-171450">
              <a:buFont typeface="Arial" panose="020B0604020202020204" pitchFamily="34" charset="0"/>
              <a:buChar char="•"/>
            </a:pPr>
            <a:r>
              <a:rPr lang="en-US">
                <a:latin typeface="Montserrat" panose="00000500000000000000" pitchFamily="2" charset="0"/>
              </a:rPr>
              <a:t>Help the models to understand the strength and direction of price movements.</a:t>
            </a:r>
          </a:p>
        </p:txBody>
      </p:sp>
      <p:pic>
        <p:nvPicPr>
          <p:cNvPr id="18" name="Picture 17">
            <a:extLst>
              <a:ext uri="{FF2B5EF4-FFF2-40B4-BE49-F238E27FC236}">
                <a16:creationId xmlns:a16="http://schemas.microsoft.com/office/drawing/2014/main" id="{E0DF1BA4-2B62-B518-EFAB-1A5087764FA7}"/>
              </a:ext>
            </a:extLst>
          </p:cNvPr>
          <p:cNvPicPr>
            <a:picLocks noChangeAspect="1"/>
          </p:cNvPicPr>
          <p:nvPr/>
        </p:nvPicPr>
        <p:blipFill rotWithShape="1">
          <a:blip r:embed="rId3"/>
          <a:srcRect t="1390"/>
          <a:stretch/>
        </p:blipFill>
        <p:spPr>
          <a:xfrm>
            <a:off x="215098" y="831047"/>
            <a:ext cx="8713804" cy="1865961"/>
          </a:xfrm>
          <a:prstGeom prst="rect">
            <a:avLst/>
          </a:prstGeom>
        </p:spPr>
      </p:pic>
      <p:graphicFrame>
        <p:nvGraphicFramePr>
          <p:cNvPr id="20" name="Table 19">
            <a:extLst>
              <a:ext uri="{FF2B5EF4-FFF2-40B4-BE49-F238E27FC236}">
                <a16:creationId xmlns:a16="http://schemas.microsoft.com/office/drawing/2014/main" id="{DFBF1A54-1291-AF13-D179-B2AE2B488B0E}"/>
              </a:ext>
            </a:extLst>
          </p:cNvPr>
          <p:cNvGraphicFramePr>
            <a:graphicFrameLocks noGrp="1"/>
          </p:cNvGraphicFramePr>
          <p:nvPr>
            <p:extLst>
              <p:ext uri="{D42A27DB-BD31-4B8C-83A1-F6EECF244321}">
                <p14:modId xmlns:p14="http://schemas.microsoft.com/office/powerpoint/2010/main" val="4011248280"/>
              </p:ext>
            </p:extLst>
          </p:nvPr>
        </p:nvGraphicFramePr>
        <p:xfrm>
          <a:off x="457223" y="2902088"/>
          <a:ext cx="8256583" cy="365760"/>
        </p:xfrm>
        <a:graphic>
          <a:graphicData uri="http://schemas.openxmlformats.org/drawingml/2006/table">
            <a:tbl>
              <a:tblPr firstRow="1" bandRow="1">
                <a:tableStyleId>{3C2FFA5D-87B4-456A-9821-1D502468CF0F}</a:tableStyleId>
              </a:tblPr>
              <a:tblGrid>
                <a:gridCol w="8256583">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600" b="1">
                          <a:solidFill>
                            <a:schemeClr val="accent1"/>
                          </a:solidFill>
                          <a:latin typeface="+mn-lt"/>
                        </a:rPr>
                        <a:t>Why MACD Line?</a:t>
                      </a:r>
                      <a:endParaRPr lang="en-SG" sz="1600" b="1">
                        <a:solidFill>
                          <a:schemeClr val="accent1"/>
                        </a:solidFill>
                        <a:latin typeface="+mn-lt"/>
                      </a:endParaRP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Tree>
    <p:extLst>
      <p:ext uri="{BB962C8B-B14F-4D97-AF65-F5344CB8AC3E}">
        <p14:creationId xmlns:p14="http://schemas.microsoft.com/office/powerpoint/2010/main" val="244414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900C95-1867-70F1-A7D4-885F5AC2EC60}"/>
              </a:ext>
            </a:extLst>
          </p:cNvPr>
          <p:cNvSpPr>
            <a:spLocks noGrp="1"/>
          </p:cNvSpPr>
          <p:nvPr>
            <p:ph type="title"/>
          </p:nvPr>
        </p:nvSpPr>
        <p:spPr>
          <a:xfrm>
            <a:off x="-174192" y="0"/>
            <a:ext cx="3207324" cy="572700"/>
          </a:xfrm>
        </p:spPr>
        <p:txBody>
          <a:bodyPr/>
          <a:lstStyle/>
          <a:p>
            <a:r>
              <a:rPr lang="en-US" sz="2400">
                <a:solidFill>
                  <a:schemeClr val="tx1"/>
                </a:solidFill>
                <a:latin typeface="Abril Fatface" panose="02000503000000020003" pitchFamily="2" charset="0"/>
              </a:rPr>
              <a:t>Explore outliers</a:t>
            </a:r>
          </a:p>
        </p:txBody>
      </p:sp>
      <p:sp>
        <p:nvSpPr>
          <p:cNvPr id="9" name="Rectangle: Rounded Corners 8">
            <a:extLst>
              <a:ext uri="{FF2B5EF4-FFF2-40B4-BE49-F238E27FC236}">
                <a16:creationId xmlns:a16="http://schemas.microsoft.com/office/drawing/2014/main" id="{46E38CC9-9419-4C1C-2FC0-CC175E68191B}"/>
              </a:ext>
            </a:extLst>
          </p:cNvPr>
          <p:cNvSpPr/>
          <p:nvPr/>
        </p:nvSpPr>
        <p:spPr>
          <a:xfrm>
            <a:off x="4226312" y="2322844"/>
            <a:ext cx="4500018" cy="1163862"/>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9AA4235-5935-0C01-35B3-A2E057CFE11B}"/>
              </a:ext>
            </a:extLst>
          </p:cNvPr>
          <p:cNvPicPr>
            <a:picLocks noChangeAspect="1"/>
          </p:cNvPicPr>
          <p:nvPr/>
        </p:nvPicPr>
        <p:blipFill>
          <a:blip r:embed="rId3"/>
          <a:stretch>
            <a:fillRect/>
          </a:stretch>
        </p:blipFill>
        <p:spPr>
          <a:xfrm>
            <a:off x="368899" y="1271239"/>
            <a:ext cx="3715045" cy="2964212"/>
          </a:xfrm>
          <a:prstGeom prst="rect">
            <a:avLst/>
          </a:prstGeom>
          <a:ln>
            <a:solidFill>
              <a:schemeClr val="tx1"/>
            </a:solidFill>
          </a:ln>
        </p:spPr>
      </p:pic>
      <p:sp>
        <p:nvSpPr>
          <p:cNvPr id="18" name="TextBox 17">
            <a:extLst>
              <a:ext uri="{FF2B5EF4-FFF2-40B4-BE49-F238E27FC236}">
                <a16:creationId xmlns:a16="http://schemas.microsoft.com/office/drawing/2014/main" id="{D455BE7F-0E39-BAE5-281D-0939EE14E5CA}"/>
              </a:ext>
            </a:extLst>
          </p:cNvPr>
          <p:cNvSpPr txBox="1"/>
          <p:nvPr/>
        </p:nvSpPr>
        <p:spPr>
          <a:xfrm>
            <a:off x="4511045" y="2427721"/>
            <a:ext cx="4120374" cy="954107"/>
          </a:xfrm>
          <a:prstGeom prst="rect">
            <a:avLst/>
          </a:prstGeom>
          <a:noFill/>
        </p:spPr>
        <p:txBody>
          <a:bodyPr wrap="square">
            <a:spAutoFit/>
          </a:bodyPr>
          <a:lstStyle/>
          <a:p>
            <a:pPr marL="285750" indent="-285750">
              <a:buFont typeface="Arial" panose="020B0604020202020204" pitchFamily="34" charset="0"/>
              <a:buChar char="•"/>
            </a:pPr>
            <a:r>
              <a:rPr lang="en-US">
                <a:solidFill>
                  <a:srgbClr val="0D0D0D"/>
                </a:solidFill>
                <a:latin typeface="Montserrat" panose="00000500000000000000" pitchFamily="2" charset="0"/>
              </a:rPr>
              <a:t>Improve a</a:t>
            </a:r>
            <a:r>
              <a:rPr lang="en-US" b="0" i="0">
                <a:solidFill>
                  <a:srgbClr val="0D0D0D"/>
                </a:solidFill>
                <a:effectLst/>
                <a:latin typeface="Montserrat" panose="00000500000000000000" pitchFamily="2" charset="0"/>
              </a:rPr>
              <a:t>ccuracy in predicting stock returns.</a:t>
            </a:r>
          </a:p>
          <a:p>
            <a:pPr marL="285750" indent="-285750">
              <a:buFont typeface="Arial" panose="020B0604020202020204" pitchFamily="34" charset="0"/>
              <a:buChar char="•"/>
            </a:pPr>
            <a:r>
              <a:rPr lang="en-US">
                <a:latin typeface="Montserrat" panose="00000500000000000000" pitchFamily="2" charset="0"/>
              </a:rPr>
              <a:t>Improve the interpretability of the model's predictions.</a:t>
            </a:r>
            <a:endParaRPr lang="en-SG">
              <a:latin typeface="Montserrat" panose="00000500000000000000" pitchFamily="2" charset="0"/>
            </a:endParaRPr>
          </a:p>
        </p:txBody>
      </p:sp>
      <p:graphicFrame>
        <p:nvGraphicFramePr>
          <p:cNvPr id="19" name="Table 18">
            <a:extLst>
              <a:ext uri="{FF2B5EF4-FFF2-40B4-BE49-F238E27FC236}">
                <a16:creationId xmlns:a16="http://schemas.microsoft.com/office/drawing/2014/main" id="{25101E9E-C04B-CD98-A22C-D84ADF567140}"/>
              </a:ext>
            </a:extLst>
          </p:cNvPr>
          <p:cNvGraphicFramePr>
            <a:graphicFrameLocks noGrp="1"/>
          </p:cNvGraphicFramePr>
          <p:nvPr>
            <p:extLst>
              <p:ext uri="{D42A27DB-BD31-4B8C-83A1-F6EECF244321}">
                <p14:modId xmlns:p14="http://schemas.microsoft.com/office/powerpoint/2010/main" val="2902999599"/>
              </p:ext>
            </p:extLst>
          </p:nvPr>
        </p:nvGraphicFramePr>
        <p:xfrm>
          <a:off x="4226311" y="1764462"/>
          <a:ext cx="4500017" cy="337296"/>
        </p:xfrm>
        <a:graphic>
          <a:graphicData uri="http://schemas.openxmlformats.org/drawingml/2006/table">
            <a:tbl>
              <a:tblPr firstRow="1" bandRow="1">
                <a:tableStyleId>{3C2FFA5D-87B4-456A-9821-1D502468CF0F}</a:tableStyleId>
              </a:tblPr>
              <a:tblGrid>
                <a:gridCol w="4500017">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400" b="1">
                          <a:solidFill>
                            <a:schemeClr val="accent1"/>
                          </a:solidFill>
                          <a:latin typeface="Montserrat" panose="00000500000000000000" pitchFamily="2" charset="0"/>
                        </a:rPr>
                        <a:t>Removing Outliers</a:t>
                      </a:r>
                      <a:endParaRPr lang="en-SG" sz="1400" b="1">
                        <a:solidFill>
                          <a:schemeClr val="accent1"/>
                        </a:solidFill>
                        <a:latin typeface="Montserrat" panose="00000500000000000000" pitchFamily="2" charset="0"/>
                      </a:endParaRP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Tree>
    <p:extLst>
      <p:ext uri="{BB962C8B-B14F-4D97-AF65-F5344CB8AC3E}">
        <p14:creationId xmlns:p14="http://schemas.microsoft.com/office/powerpoint/2010/main" val="256102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a:t>
            </a:r>
            <a:r>
              <a:rPr lang="en">
                <a:solidFill>
                  <a:schemeClr val="accent1"/>
                </a:solidFill>
                <a:latin typeface="Overpass SemiBold"/>
                <a:ea typeface="Overpass SemiBold"/>
                <a:cs typeface="Overpass SemiBold"/>
                <a:sym typeface="Overpass SemiBold"/>
              </a:rPr>
              <a:t>OF CONTENTS</a:t>
            </a:r>
            <a:endParaRPr>
              <a:solidFill>
                <a:schemeClr val="accent1"/>
              </a:solidFill>
              <a:latin typeface="Overpass SemiBold"/>
              <a:ea typeface="Overpass SemiBold"/>
              <a:cs typeface="Overpass SemiBold"/>
              <a:sym typeface="Overpass SemiBold"/>
            </a:endParaRPr>
          </a:p>
        </p:txBody>
      </p:sp>
      <p:sp>
        <p:nvSpPr>
          <p:cNvPr id="532" name="Google Shape;532;p54"/>
          <p:cNvSpPr txBox="1">
            <a:spLocks noGrp="1"/>
          </p:cNvSpPr>
          <p:nvPr>
            <p:ph type="title" idx="2"/>
          </p:nvPr>
        </p:nvSpPr>
        <p:spPr>
          <a:xfrm>
            <a:off x="720001" y="1254513"/>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33" name="Google Shape;533;p5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latin typeface="Abril Fatface" panose="02000503000000020003" pitchFamily="2" charset="0"/>
              </a:rPr>
              <a:t>PROBLEM DEFINITION</a:t>
            </a:r>
          </a:p>
        </p:txBody>
      </p:sp>
      <p:sp>
        <p:nvSpPr>
          <p:cNvPr id="535" name="Google Shape;535;p54"/>
          <p:cNvSpPr txBox="1">
            <a:spLocks noGrp="1"/>
          </p:cNvSpPr>
          <p:nvPr>
            <p:ph type="title" idx="4"/>
          </p:nvPr>
        </p:nvSpPr>
        <p:spPr>
          <a:xfrm>
            <a:off x="6073849" y="1246485"/>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36" name="Google Shape;536;p54"/>
          <p:cNvSpPr txBox="1">
            <a:spLocks noGrp="1"/>
          </p:cNvSpPr>
          <p:nvPr>
            <p:ph type="subTitle" idx="5"/>
          </p:nvPr>
        </p:nvSpPr>
        <p:spPr>
          <a:xfrm>
            <a:off x="6073849" y="1745775"/>
            <a:ext cx="2414472"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i="0">
              <a:solidFill>
                <a:schemeClr val="tx1"/>
              </a:solidFill>
              <a:effectLst/>
              <a:latin typeface="Abril Fatface" panose="02000503000000020003" pitchFamily="2" charset="0"/>
            </a:endParaRPr>
          </a:p>
          <a:p>
            <a:pPr marL="0" lvl="0" indent="0" algn="l" rtl="0">
              <a:spcBef>
                <a:spcPts val="0"/>
              </a:spcBef>
              <a:spcAft>
                <a:spcPts val="0"/>
              </a:spcAft>
              <a:buNone/>
            </a:pPr>
            <a:r>
              <a:rPr lang="en-US" i="0">
                <a:solidFill>
                  <a:schemeClr val="tx1"/>
                </a:solidFill>
                <a:effectLst/>
                <a:latin typeface="Abril Fatface" panose="02000503000000020003" pitchFamily="2" charset="0"/>
              </a:rPr>
              <a:t>EXPLORATORY  DATA ANALYSIS</a:t>
            </a:r>
          </a:p>
          <a:p>
            <a:pPr marL="0" lvl="0" indent="0" algn="l" rtl="0">
              <a:spcBef>
                <a:spcPts val="0"/>
              </a:spcBef>
              <a:spcAft>
                <a:spcPts val="0"/>
              </a:spcAft>
              <a:buNone/>
            </a:pPr>
            <a:endParaRPr lang="en-US">
              <a:solidFill>
                <a:schemeClr val="tx1"/>
              </a:solidFill>
              <a:latin typeface="Abril Fatface" panose="02000503000000020003" pitchFamily="2" charset="0"/>
            </a:endParaRPr>
          </a:p>
        </p:txBody>
      </p:sp>
      <p:sp>
        <p:nvSpPr>
          <p:cNvPr id="538" name="Google Shape;538;p54"/>
          <p:cNvSpPr txBox="1">
            <a:spLocks noGrp="1"/>
          </p:cNvSpPr>
          <p:nvPr>
            <p:ph type="title" idx="7"/>
          </p:nvPr>
        </p:nvSpPr>
        <p:spPr>
          <a:xfrm>
            <a:off x="720000" y="2929988"/>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42" name="Google Shape;542;p54"/>
          <p:cNvSpPr txBox="1">
            <a:spLocks noGrp="1"/>
          </p:cNvSpPr>
          <p:nvPr>
            <p:ph type="subTitle" idx="14"/>
          </p:nvPr>
        </p:nvSpPr>
        <p:spPr>
          <a:xfrm>
            <a:off x="3364747" y="3395036"/>
            <a:ext cx="2103590" cy="649403"/>
          </a:xfrm>
          <a:prstGeom prst="rect">
            <a:avLst/>
          </a:prstGeom>
        </p:spPr>
        <p:txBody>
          <a:bodyPr spcFirstLastPara="1" wrap="square" lIns="91425" tIns="91425" rIns="91425" bIns="91425" anchor="ctr" anchorCtr="0">
            <a:noAutofit/>
          </a:bodyPr>
          <a:lstStyle/>
          <a:p>
            <a:pPr marL="0" indent="0"/>
            <a:r>
              <a:rPr lang="en">
                <a:latin typeface="Abril Fatface"/>
              </a:rPr>
              <a:t>FINAL TAKEAWAY</a:t>
            </a:r>
            <a:endParaRPr lang="en">
              <a:latin typeface="Abril Fatface" panose="02000503000000020003" pitchFamily="2" charset="0"/>
            </a:endParaRPr>
          </a:p>
        </p:txBody>
      </p:sp>
      <p:sp>
        <p:nvSpPr>
          <p:cNvPr id="544" name="Google Shape;544;p54"/>
          <p:cNvSpPr txBox="1">
            <a:spLocks noGrp="1"/>
          </p:cNvSpPr>
          <p:nvPr>
            <p:ph type="title" idx="16"/>
          </p:nvPr>
        </p:nvSpPr>
        <p:spPr>
          <a:xfrm>
            <a:off x="3364763" y="1254513"/>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45" name="Google Shape;545;p54"/>
          <p:cNvSpPr txBox="1">
            <a:spLocks noGrp="1"/>
          </p:cNvSpPr>
          <p:nvPr>
            <p:ph type="subTitle" idx="17"/>
          </p:nvPr>
        </p:nvSpPr>
        <p:spPr>
          <a:xfrm>
            <a:off x="3364763" y="1772985"/>
            <a:ext cx="2394266" cy="7987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bril Fatface" panose="02000503000000020003" pitchFamily="2" charset="0"/>
              </a:rPr>
              <a:t>DATASET EXPLORATION &amp; PREPARATION</a:t>
            </a:r>
          </a:p>
        </p:txBody>
      </p:sp>
      <p:sp>
        <p:nvSpPr>
          <p:cNvPr id="547" name="Google Shape;547;p54"/>
          <p:cNvSpPr txBox="1">
            <a:spLocks noGrp="1"/>
          </p:cNvSpPr>
          <p:nvPr>
            <p:ph type="title" idx="19"/>
          </p:nvPr>
        </p:nvSpPr>
        <p:spPr>
          <a:xfrm>
            <a:off x="3364763" y="2929988"/>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48" name="Google Shape;548;p54"/>
          <p:cNvSpPr txBox="1">
            <a:spLocks noGrp="1"/>
          </p:cNvSpPr>
          <p:nvPr>
            <p:ph type="subTitle" idx="20"/>
          </p:nvPr>
        </p:nvSpPr>
        <p:spPr>
          <a:xfrm>
            <a:off x="665648" y="3456488"/>
            <a:ext cx="1795800" cy="526500"/>
          </a:xfrm>
          <a:prstGeom prst="rect">
            <a:avLst/>
          </a:prstGeom>
        </p:spPr>
        <p:txBody>
          <a:bodyPr spcFirstLastPara="1" wrap="square" lIns="91425" tIns="91425" rIns="91425" bIns="91425" anchor="ctr" anchorCtr="0">
            <a:noAutofit/>
          </a:bodyPr>
          <a:lstStyle/>
          <a:p>
            <a:pPr marL="0" indent="0"/>
            <a:r>
              <a:rPr lang="en">
                <a:latin typeface="Abril Fatface" panose="02000503000000020003" pitchFamily="2" charset="0"/>
              </a:rPr>
              <a:t>MODEL </a:t>
            </a:r>
            <a:endParaRPr lang="en-US">
              <a:latin typeface="Abril Fatface" panose="02000503000000020003" pitchFamily="2" charset="0"/>
            </a:endParaRPr>
          </a:p>
          <a:p>
            <a:pPr marL="0" indent="0"/>
            <a:r>
              <a:rPr lang="en">
                <a:latin typeface="Abril Fatface" panose="02000503000000020003" pitchFamily="2" charset="0"/>
              </a:rPr>
              <a:t>ANALYSIS</a:t>
            </a:r>
            <a:endParaRPr lang="en-US">
              <a:latin typeface="Abril Fatface" panose="02000503000000020003"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8192;p113">
            <a:extLst>
              <a:ext uri="{FF2B5EF4-FFF2-40B4-BE49-F238E27FC236}">
                <a16:creationId xmlns:a16="http://schemas.microsoft.com/office/drawing/2014/main" id="{BE0D7D25-6262-A9B9-1CD4-747A8871C973}"/>
              </a:ext>
            </a:extLst>
          </p:cNvPr>
          <p:cNvGrpSpPr/>
          <p:nvPr/>
        </p:nvGrpSpPr>
        <p:grpSpPr>
          <a:xfrm>
            <a:off x="4000500" y="1172308"/>
            <a:ext cx="4838700" cy="3150175"/>
            <a:chOff x="1047215" y="2564034"/>
            <a:chExt cx="2506508" cy="1603402"/>
          </a:xfrm>
        </p:grpSpPr>
        <p:sp>
          <p:nvSpPr>
            <p:cNvPr id="6" name="Google Shape;8193;p113">
              <a:extLst>
                <a:ext uri="{FF2B5EF4-FFF2-40B4-BE49-F238E27FC236}">
                  <a16:creationId xmlns:a16="http://schemas.microsoft.com/office/drawing/2014/main" id="{41B40CB9-0022-1B3D-2953-CC69D2A8590E}"/>
                </a:ext>
              </a:extLst>
            </p:cNvPr>
            <p:cNvSpPr/>
            <p:nvPr/>
          </p:nvSpPr>
          <p:spPr>
            <a:xfrm>
              <a:off x="1462477" y="3064406"/>
              <a:ext cx="220090" cy="152825"/>
            </a:xfrm>
            <a:custGeom>
              <a:avLst/>
              <a:gdLst/>
              <a:ahLst/>
              <a:cxnLst/>
              <a:rect l="l" t="t" r="r" b="b"/>
              <a:pathLst>
                <a:path w="17551" h="12187" extrusionOk="0">
                  <a:moveTo>
                    <a:pt x="17551" y="0"/>
                  </a:moveTo>
                  <a:lnTo>
                    <a:pt x="0" y="10133"/>
                  </a:lnTo>
                  <a:lnTo>
                    <a:pt x="0" y="12187"/>
                  </a:lnTo>
                  <a:lnTo>
                    <a:pt x="17551" y="2053"/>
                  </a:lnTo>
                  <a:lnTo>
                    <a:pt x="1755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94;p113">
              <a:extLst>
                <a:ext uri="{FF2B5EF4-FFF2-40B4-BE49-F238E27FC236}">
                  <a16:creationId xmlns:a16="http://schemas.microsoft.com/office/drawing/2014/main" id="{976D1CF0-EDB9-B3E9-7812-45CD4A9F19CA}"/>
                </a:ext>
              </a:extLst>
            </p:cNvPr>
            <p:cNvSpPr/>
            <p:nvPr/>
          </p:nvSpPr>
          <p:spPr>
            <a:xfrm>
              <a:off x="1293877" y="2968061"/>
              <a:ext cx="388690" cy="223425"/>
            </a:xfrm>
            <a:custGeom>
              <a:avLst/>
              <a:gdLst/>
              <a:ahLst/>
              <a:cxnLst/>
              <a:rect l="l" t="t" r="r" b="b"/>
              <a:pathLst>
                <a:path w="30996" h="17817" extrusionOk="0">
                  <a:moveTo>
                    <a:pt x="17551" y="1"/>
                  </a:moveTo>
                  <a:lnTo>
                    <a:pt x="1" y="10134"/>
                  </a:lnTo>
                  <a:lnTo>
                    <a:pt x="13445" y="17816"/>
                  </a:lnTo>
                  <a:lnTo>
                    <a:pt x="30996" y="7683"/>
                  </a:lnTo>
                  <a:lnTo>
                    <a:pt x="175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95;p113">
              <a:extLst>
                <a:ext uri="{FF2B5EF4-FFF2-40B4-BE49-F238E27FC236}">
                  <a16:creationId xmlns:a16="http://schemas.microsoft.com/office/drawing/2014/main" id="{EF78F617-487C-E3CF-9571-BF603DD7444B}"/>
                </a:ext>
              </a:extLst>
            </p:cNvPr>
            <p:cNvSpPr/>
            <p:nvPr/>
          </p:nvSpPr>
          <p:spPr>
            <a:xfrm>
              <a:off x="1293877" y="3095129"/>
              <a:ext cx="168613" cy="122102"/>
            </a:xfrm>
            <a:custGeom>
              <a:avLst/>
              <a:gdLst/>
              <a:ahLst/>
              <a:cxnLst/>
              <a:rect l="l" t="t" r="r" b="b"/>
              <a:pathLst>
                <a:path w="13446" h="9737" extrusionOk="0">
                  <a:moveTo>
                    <a:pt x="1" y="1"/>
                  </a:moveTo>
                  <a:lnTo>
                    <a:pt x="1" y="1988"/>
                  </a:lnTo>
                  <a:lnTo>
                    <a:pt x="13445" y="9737"/>
                  </a:lnTo>
                  <a:lnTo>
                    <a:pt x="13445" y="7683"/>
                  </a:lnTo>
                  <a:lnTo>
                    <a:pt x="1"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96;p113">
              <a:extLst>
                <a:ext uri="{FF2B5EF4-FFF2-40B4-BE49-F238E27FC236}">
                  <a16:creationId xmlns:a16="http://schemas.microsoft.com/office/drawing/2014/main" id="{D8C3EAD6-8D60-1C06-DF92-F342F800B78F}"/>
                </a:ext>
              </a:extLst>
            </p:cNvPr>
            <p:cNvSpPr/>
            <p:nvPr/>
          </p:nvSpPr>
          <p:spPr>
            <a:xfrm>
              <a:off x="1278929" y="2756285"/>
              <a:ext cx="255816" cy="350493"/>
            </a:xfrm>
            <a:custGeom>
              <a:avLst/>
              <a:gdLst/>
              <a:ahLst/>
              <a:cxnLst/>
              <a:rect l="l" t="t" r="r" b="b"/>
              <a:pathLst>
                <a:path w="20400" h="27950" extrusionOk="0">
                  <a:moveTo>
                    <a:pt x="17551" y="0"/>
                  </a:moveTo>
                  <a:lnTo>
                    <a:pt x="0" y="10133"/>
                  </a:lnTo>
                  <a:lnTo>
                    <a:pt x="2848" y="27949"/>
                  </a:lnTo>
                  <a:lnTo>
                    <a:pt x="20399" y="17816"/>
                  </a:lnTo>
                  <a:lnTo>
                    <a:pt x="1755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97;p113">
              <a:extLst>
                <a:ext uri="{FF2B5EF4-FFF2-40B4-BE49-F238E27FC236}">
                  <a16:creationId xmlns:a16="http://schemas.microsoft.com/office/drawing/2014/main" id="{715F93A3-6B2E-290C-0863-7980C56F3B59}"/>
                </a:ext>
              </a:extLst>
            </p:cNvPr>
            <p:cNvSpPr/>
            <p:nvPr/>
          </p:nvSpPr>
          <p:spPr>
            <a:xfrm>
              <a:off x="1258163" y="2744661"/>
              <a:ext cx="240868" cy="138705"/>
            </a:xfrm>
            <a:custGeom>
              <a:avLst/>
              <a:gdLst/>
              <a:ahLst/>
              <a:cxnLst/>
              <a:rect l="l" t="t" r="r" b="b"/>
              <a:pathLst>
                <a:path w="19208" h="11061" extrusionOk="0">
                  <a:moveTo>
                    <a:pt x="17551" y="0"/>
                  </a:moveTo>
                  <a:lnTo>
                    <a:pt x="1" y="10133"/>
                  </a:lnTo>
                  <a:lnTo>
                    <a:pt x="1656" y="11060"/>
                  </a:lnTo>
                  <a:lnTo>
                    <a:pt x="19207" y="927"/>
                  </a:lnTo>
                  <a:lnTo>
                    <a:pt x="17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98;p113">
              <a:extLst>
                <a:ext uri="{FF2B5EF4-FFF2-40B4-BE49-F238E27FC236}">
                  <a16:creationId xmlns:a16="http://schemas.microsoft.com/office/drawing/2014/main" id="{B343A496-AB00-7217-D754-FD48F5F6A06B}"/>
                </a:ext>
              </a:extLst>
            </p:cNvPr>
            <p:cNvSpPr/>
            <p:nvPr/>
          </p:nvSpPr>
          <p:spPr>
            <a:xfrm>
              <a:off x="1258163" y="2871728"/>
              <a:ext cx="56493" cy="235050"/>
            </a:xfrm>
            <a:custGeom>
              <a:avLst/>
              <a:gdLst/>
              <a:ahLst/>
              <a:cxnLst/>
              <a:rect l="l" t="t" r="r" b="b"/>
              <a:pathLst>
                <a:path w="4505" h="18744" extrusionOk="0">
                  <a:moveTo>
                    <a:pt x="1" y="0"/>
                  </a:moveTo>
                  <a:lnTo>
                    <a:pt x="2849" y="17816"/>
                  </a:lnTo>
                  <a:lnTo>
                    <a:pt x="4504" y="18743"/>
                  </a:lnTo>
                  <a:lnTo>
                    <a:pt x="4504" y="18743"/>
                  </a:lnTo>
                  <a:lnTo>
                    <a:pt x="1656" y="927"/>
                  </a:lnTo>
                  <a:lnTo>
                    <a:pt x="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9;p113">
              <a:extLst>
                <a:ext uri="{FF2B5EF4-FFF2-40B4-BE49-F238E27FC236}">
                  <a16:creationId xmlns:a16="http://schemas.microsoft.com/office/drawing/2014/main" id="{C9943753-F3FB-6F38-62D2-E02FB9D55379}"/>
                </a:ext>
              </a:extLst>
            </p:cNvPr>
            <p:cNvSpPr/>
            <p:nvPr/>
          </p:nvSpPr>
          <p:spPr>
            <a:xfrm>
              <a:off x="1378585" y="3027864"/>
              <a:ext cx="231727" cy="150079"/>
            </a:xfrm>
            <a:custGeom>
              <a:avLst/>
              <a:gdLst/>
              <a:ahLst/>
              <a:cxnLst/>
              <a:rect l="l" t="t" r="r" b="b"/>
              <a:pathLst>
                <a:path w="18479" h="11968" extrusionOk="0">
                  <a:moveTo>
                    <a:pt x="13710" y="0"/>
                  </a:moveTo>
                  <a:lnTo>
                    <a:pt x="1" y="2914"/>
                  </a:lnTo>
                  <a:cubicBezTo>
                    <a:pt x="266" y="6623"/>
                    <a:pt x="2518" y="9935"/>
                    <a:pt x="5962" y="11458"/>
                  </a:cubicBezTo>
                  <a:cubicBezTo>
                    <a:pt x="6669" y="11812"/>
                    <a:pt x="7385" y="11968"/>
                    <a:pt x="8098" y="11968"/>
                  </a:cubicBezTo>
                  <a:cubicBezTo>
                    <a:pt x="13387" y="11968"/>
                    <a:pt x="18479" y="3378"/>
                    <a:pt x="18479" y="3378"/>
                  </a:cubicBezTo>
                  <a:lnTo>
                    <a:pt x="17949" y="2583"/>
                  </a:lnTo>
                  <a:lnTo>
                    <a:pt x="13710" y="0"/>
                  </a:ln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0;p113">
              <a:extLst>
                <a:ext uri="{FF2B5EF4-FFF2-40B4-BE49-F238E27FC236}">
                  <a16:creationId xmlns:a16="http://schemas.microsoft.com/office/drawing/2014/main" id="{3008A7BE-43C7-AEB2-A690-8C659A59A92F}"/>
                </a:ext>
              </a:extLst>
            </p:cNvPr>
            <p:cNvSpPr/>
            <p:nvPr/>
          </p:nvSpPr>
          <p:spPr>
            <a:xfrm>
              <a:off x="1361154" y="2716421"/>
              <a:ext cx="215111" cy="351935"/>
            </a:xfrm>
            <a:custGeom>
              <a:avLst/>
              <a:gdLst/>
              <a:ahLst/>
              <a:cxnLst/>
              <a:rect l="l" t="t" r="r" b="b"/>
              <a:pathLst>
                <a:path w="17154" h="28065" extrusionOk="0">
                  <a:moveTo>
                    <a:pt x="4305" y="0"/>
                  </a:moveTo>
                  <a:lnTo>
                    <a:pt x="0" y="2914"/>
                  </a:lnTo>
                  <a:cubicBezTo>
                    <a:pt x="0" y="2914"/>
                    <a:pt x="1722" y="23512"/>
                    <a:pt x="3510" y="28015"/>
                  </a:cubicBezTo>
                  <a:cubicBezTo>
                    <a:pt x="3510" y="28015"/>
                    <a:pt x="4698" y="28065"/>
                    <a:pt x="6361" y="28065"/>
                  </a:cubicBezTo>
                  <a:cubicBezTo>
                    <a:pt x="9409" y="28065"/>
                    <a:pt x="14052" y="27898"/>
                    <a:pt x="15895" y="26956"/>
                  </a:cubicBezTo>
                  <a:cubicBezTo>
                    <a:pt x="15895" y="26956"/>
                    <a:pt x="17154" y="13047"/>
                    <a:pt x="16557" y="8411"/>
                  </a:cubicBezTo>
                  <a:cubicBezTo>
                    <a:pt x="16293" y="6027"/>
                    <a:pt x="15696" y="3709"/>
                    <a:pt x="14769" y="1457"/>
                  </a:cubicBezTo>
                  <a:lnTo>
                    <a:pt x="11855" y="265"/>
                  </a:lnTo>
                  <a:lnTo>
                    <a:pt x="43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01;p113">
              <a:extLst>
                <a:ext uri="{FF2B5EF4-FFF2-40B4-BE49-F238E27FC236}">
                  <a16:creationId xmlns:a16="http://schemas.microsoft.com/office/drawing/2014/main" id="{F8121521-E91D-A4E0-8F9B-B1BDC725FFCD}"/>
                </a:ext>
              </a:extLst>
            </p:cNvPr>
            <p:cNvSpPr/>
            <p:nvPr/>
          </p:nvSpPr>
          <p:spPr>
            <a:xfrm>
              <a:off x="1425936" y="2716421"/>
              <a:ext cx="107142" cy="338028"/>
            </a:xfrm>
            <a:custGeom>
              <a:avLst/>
              <a:gdLst/>
              <a:ahLst/>
              <a:cxnLst/>
              <a:rect l="l" t="t" r="r" b="b"/>
              <a:pathLst>
                <a:path w="8544" h="26956" extrusionOk="0">
                  <a:moveTo>
                    <a:pt x="0" y="0"/>
                  </a:moveTo>
                  <a:lnTo>
                    <a:pt x="0" y="0"/>
                  </a:lnTo>
                  <a:cubicBezTo>
                    <a:pt x="3113" y="8676"/>
                    <a:pt x="4835" y="17750"/>
                    <a:pt x="5166" y="26956"/>
                  </a:cubicBezTo>
                  <a:cubicBezTo>
                    <a:pt x="6226" y="26889"/>
                    <a:pt x="7351" y="26823"/>
                    <a:pt x="8279" y="26691"/>
                  </a:cubicBezTo>
                  <a:cubicBezTo>
                    <a:pt x="8411" y="21127"/>
                    <a:pt x="8544" y="9074"/>
                    <a:pt x="7351" y="2451"/>
                  </a:cubicBezTo>
                  <a:lnTo>
                    <a:pt x="4769" y="199"/>
                  </a:lnTo>
                  <a:lnTo>
                    <a:pt x="0" y="0"/>
                  </a:lnTo>
                  <a:close/>
                </a:path>
              </a:pathLst>
            </a:custGeom>
            <a:solidFill>
              <a:srgbClr val="D4D6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02;p113">
              <a:extLst>
                <a:ext uri="{FF2B5EF4-FFF2-40B4-BE49-F238E27FC236}">
                  <a16:creationId xmlns:a16="http://schemas.microsoft.com/office/drawing/2014/main" id="{D3A834FD-CC78-44A4-C00C-A94869EB4885}"/>
                </a:ext>
              </a:extLst>
            </p:cNvPr>
            <p:cNvSpPr/>
            <p:nvPr/>
          </p:nvSpPr>
          <p:spPr>
            <a:xfrm>
              <a:off x="1474929" y="2756160"/>
              <a:ext cx="50674" cy="285837"/>
            </a:xfrm>
            <a:custGeom>
              <a:avLst/>
              <a:gdLst/>
              <a:ahLst/>
              <a:cxnLst/>
              <a:rect l="l" t="t" r="r" b="b"/>
              <a:pathLst>
                <a:path w="4041" h="22794" extrusionOk="0">
                  <a:moveTo>
                    <a:pt x="1877" y="1"/>
                  </a:moveTo>
                  <a:cubicBezTo>
                    <a:pt x="1214" y="1"/>
                    <a:pt x="559" y="207"/>
                    <a:pt x="1" y="606"/>
                  </a:cubicBezTo>
                  <a:lnTo>
                    <a:pt x="1325" y="3123"/>
                  </a:lnTo>
                  <a:lnTo>
                    <a:pt x="1590" y="20872"/>
                  </a:lnTo>
                  <a:lnTo>
                    <a:pt x="2981" y="22793"/>
                  </a:lnTo>
                  <a:lnTo>
                    <a:pt x="4041" y="20541"/>
                  </a:lnTo>
                  <a:cubicBezTo>
                    <a:pt x="3709" y="15111"/>
                    <a:pt x="2716" y="2328"/>
                    <a:pt x="2716" y="2328"/>
                  </a:cubicBezTo>
                  <a:lnTo>
                    <a:pt x="3180" y="275"/>
                  </a:lnTo>
                  <a:cubicBezTo>
                    <a:pt x="2758" y="91"/>
                    <a:pt x="2316" y="1"/>
                    <a:pt x="1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3;p113">
              <a:extLst>
                <a:ext uri="{FF2B5EF4-FFF2-40B4-BE49-F238E27FC236}">
                  <a16:creationId xmlns:a16="http://schemas.microsoft.com/office/drawing/2014/main" id="{CF7436B1-2D98-25CA-47B6-9291E227C384}"/>
                </a:ext>
              </a:extLst>
            </p:cNvPr>
            <p:cNvSpPr/>
            <p:nvPr/>
          </p:nvSpPr>
          <p:spPr>
            <a:xfrm>
              <a:off x="1495696" y="2708947"/>
              <a:ext cx="29908" cy="60631"/>
            </a:xfrm>
            <a:custGeom>
              <a:avLst/>
              <a:gdLst/>
              <a:ahLst/>
              <a:cxnLst/>
              <a:rect l="l" t="t" r="r" b="b"/>
              <a:pathLst>
                <a:path w="2385" h="4835" extrusionOk="0">
                  <a:moveTo>
                    <a:pt x="199" y="0"/>
                  </a:moveTo>
                  <a:lnTo>
                    <a:pt x="0" y="3841"/>
                  </a:lnTo>
                  <a:lnTo>
                    <a:pt x="2385" y="4835"/>
                  </a:lnTo>
                  <a:lnTo>
                    <a:pt x="1457" y="861"/>
                  </a:lnTo>
                  <a:lnTo>
                    <a:pt x="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04;p113">
              <a:extLst>
                <a:ext uri="{FF2B5EF4-FFF2-40B4-BE49-F238E27FC236}">
                  <a16:creationId xmlns:a16="http://schemas.microsoft.com/office/drawing/2014/main" id="{478E6CB0-13CF-233E-4D7B-05B5A599F489}"/>
                </a:ext>
              </a:extLst>
            </p:cNvPr>
            <p:cNvSpPr/>
            <p:nvPr/>
          </p:nvSpPr>
          <p:spPr>
            <a:xfrm>
              <a:off x="1425096" y="2694827"/>
              <a:ext cx="77259" cy="62299"/>
            </a:xfrm>
            <a:custGeom>
              <a:avLst/>
              <a:gdLst/>
              <a:ahLst/>
              <a:cxnLst/>
              <a:rect l="l" t="t" r="r" b="b"/>
              <a:pathLst>
                <a:path w="6161" h="4968" extrusionOk="0">
                  <a:moveTo>
                    <a:pt x="398" y="0"/>
                  </a:moveTo>
                  <a:lnTo>
                    <a:pt x="1" y="1656"/>
                  </a:lnTo>
                  <a:lnTo>
                    <a:pt x="5630" y="4967"/>
                  </a:lnTo>
                  <a:lnTo>
                    <a:pt x="6160" y="927"/>
                  </a:lnTo>
                  <a:lnTo>
                    <a:pt x="398" y="0"/>
                  </a:ln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05;p113">
              <a:extLst>
                <a:ext uri="{FF2B5EF4-FFF2-40B4-BE49-F238E27FC236}">
                  <a16:creationId xmlns:a16="http://schemas.microsoft.com/office/drawing/2014/main" id="{CC82802E-D0A6-6D14-5346-7EC2BDD40EFF}"/>
                </a:ext>
              </a:extLst>
            </p:cNvPr>
            <p:cNvSpPr/>
            <p:nvPr/>
          </p:nvSpPr>
          <p:spPr>
            <a:xfrm>
              <a:off x="1412643" y="2575233"/>
              <a:ext cx="121262" cy="144524"/>
            </a:xfrm>
            <a:custGeom>
              <a:avLst/>
              <a:gdLst/>
              <a:ahLst/>
              <a:cxnLst/>
              <a:rect l="l" t="t" r="r" b="b"/>
              <a:pathLst>
                <a:path w="9670" h="11525" extrusionOk="0">
                  <a:moveTo>
                    <a:pt x="5100" y="0"/>
                  </a:moveTo>
                  <a:cubicBezTo>
                    <a:pt x="2252" y="0"/>
                    <a:pt x="0" y="2583"/>
                    <a:pt x="0" y="5762"/>
                  </a:cubicBezTo>
                  <a:cubicBezTo>
                    <a:pt x="0" y="8941"/>
                    <a:pt x="2252" y="11524"/>
                    <a:pt x="5100" y="11524"/>
                  </a:cubicBezTo>
                  <a:cubicBezTo>
                    <a:pt x="7948" y="11524"/>
                    <a:pt x="9670" y="8941"/>
                    <a:pt x="9670" y="5762"/>
                  </a:cubicBezTo>
                  <a:cubicBezTo>
                    <a:pt x="9670" y="2583"/>
                    <a:pt x="7948" y="0"/>
                    <a:pt x="5100" y="0"/>
                  </a:cubicBezTo>
                  <a:close/>
                </a:path>
              </a:pathLst>
            </a:custGeom>
            <a:solidFill>
              <a:srgbClr val="FED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06;p113">
              <a:extLst>
                <a:ext uri="{FF2B5EF4-FFF2-40B4-BE49-F238E27FC236}">
                  <a16:creationId xmlns:a16="http://schemas.microsoft.com/office/drawing/2014/main" id="{4A75465F-6199-6F61-0290-47BE0F6BBB21}"/>
                </a:ext>
              </a:extLst>
            </p:cNvPr>
            <p:cNvSpPr/>
            <p:nvPr/>
          </p:nvSpPr>
          <p:spPr>
            <a:xfrm>
              <a:off x="1390222" y="2564034"/>
              <a:ext cx="156976" cy="137790"/>
            </a:xfrm>
            <a:custGeom>
              <a:avLst/>
              <a:gdLst/>
              <a:ahLst/>
              <a:cxnLst/>
              <a:rect l="l" t="t" r="r" b="b"/>
              <a:pathLst>
                <a:path w="12518" h="10988" extrusionOk="0">
                  <a:moveTo>
                    <a:pt x="6461" y="1"/>
                  </a:moveTo>
                  <a:cubicBezTo>
                    <a:pt x="4804" y="1"/>
                    <a:pt x="2502" y="759"/>
                    <a:pt x="1258" y="2416"/>
                  </a:cubicBezTo>
                  <a:cubicBezTo>
                    <a:pt x="0" y="4138"/>
                    <a:pt x="795" y="7715"/>
                    <a:pt x="1590" y="9304"/>
                  </a:cubicBezTo>
                  <a:cubicBezTo>
                    <a:pt x="2197" y="10426"/>
                    <a:pt x="2970" y="10987"/>
                    <a:pt x="3535" y="10987"/>
                  </a:cubicBezTo>
                  <a:cubicBezTo>
                    <a:pt x="3771" y="10987"/>
                    <a:pt x="3970" y="10890"/>
                    <a:pt x="4106" y="10695"/>
                  </a:cubicBezTo>
                  <a:cubicBezTo>
                    <a:pt x="4504" y="10033"/>
                    <a:pt x="3841" y="9437"/>
                    <a:pt x="5563" y="9437"/>
                  </a:cubicBezTo>
                  <a:cubicBezTo>
                    <a:pt x="5580" y="9437"/>
                    <a:pt x="5597" y="9438"/>
                    <a:pt x="5613" y="9438"/>
                  </a:cubicBezTo>
                  <a:cubicBezTo>
                    <a:pt x="7204" y="9438"/>
                    <a:pt x="6491" y="6258"/>
                    <a:pt x="6491" y="6258"/>
                  </a:cubicBezTo>
                  <a:cubicBezTo>
                    <a:pt x="6491" y="6258"/>
                    <a:pt x="12517" y="6059"/>
                    <a:pt x="12054" y="3344"/>
                  </a:cubicBezTo>
                  <a:cubicBezTo>
                    <a:pt x="11789" y="1820"/>
                    <a:pt x="9074" y="165"/>
                    <a:pt x="7020" y="32"/>
                  </a:cubicBezTo>
                  <a:cubicBezTo>
                    <a:pt x="6845" y="11"/>
                    <a:pt x="6658" y="1"/>
                    <a:pt x="6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07;p113">
              <a:extLst>
                <a:ext uri="{FF2B5EF4-FFF2-40B4-BE49-F238E27FC236}">
                  <a16:creationId xmlns:a16="http://schemas.microsoft.com/office/drawing/2014/main" id="{2619896E-F1C0-5F8A-10F1-72D581BB52A9}"/>
                </a:ext>
              </a:extLst>
            </p:cNvPr>
            <p:cNvSpPr/>
            <p:nvPr/>
          </p:nvSpPr>
          <p:spPr>
            <a:xfrm>
              <a:off x="1392705" y="3051113"/>
              <a:ext cx="98853" cy="66462"/>
            </a:xfrm>
            <a:custGeom>
              <a:avLst/>
              <a:gdLst/>
              <a:ahLst/>
              <a:cxnLst/>
              <a:rect l="l" t="t" r="r" b="b"/>
              <a:pathLst>
                <a:path w="7883" h="5300" extrusionOk="0">
                  <a:moveTo>
                    <a:pt x="7750" y="1"/>
                  </a:moveTo>
                  <a:lnTo>
                    <a:pt x="398" y="133"/>
                  </a:lnTo>
                  <a:lnTo>
                    <a:pt x="1" y="5299"/>
                  </a:lnTo>
                  <a:lnTo>
                    <a:pt x="1" y="5299"/>
                  </a:lnTo>
                  <a:lnTo>
                    <a:pt x="7882" y="4173"/>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08;p113">
              <a:extLst>
                <a:ext uri="{FF2B5EF4-FFF2-40B4-BE49-F238E27FC236}">
                  <a16:creationId xmlns:a16="http://schemas.microsoft.com/office/drawing/2014/main" id="{02CB3AB7-6BB6-8FBF-A6C5-CCB845CE3C3B}"/>
                </a:ext>
              </a:extLst>
            </p:cNvPr>
            <p:cNvSpPr/>
            <p:nvPr/>
          </p:nvSpPr>
          <p:spPr>
            <a:xfrm>
              <a:off x="1530569" y="3017895"/>
              <a:ext cx="34071" cy="79742"/>
            </a:xfrm>
            <a:custGeom>
              <a:avLst/>
              <a:gdLst/>
              <a:ahLst/>
              <a:cxnLst/>
              <a:rect l="l" t="t" r="r" b="b"/>
              <a:pathLst>
                <a:path w="2717" h="6359" extrusionOk="0">
                  <a:moveTo>
                    <a:pt x="2650" y="0"/>
                  </a:moveTo>
                  <a:lnTo>
                    <a:pt x="1" y="3047"/>
                  </a:lnTo>
                  <a:lnTo>
                    <a:pt x="1" y="6359"/>
                  </a:lnTo>
                  <a:lnTo>
                    <a:pt x="2054" y="5829"/>
                  </a:lnTo>
                  <a:cubicBezTo>
                    <a:pt x="2451" y="5762"/>
                    <a:pt x="2716" y="5431"/>
                    <a:pt x="2716" y="5034"/>
                  </a:cubicBezTo>
                  <a:lnTo>
                    <a:pt x="2650" y="0"/>
                  </a:ln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09;p113">
              <a:extLst>
                <a:ext uri="{FF2B5EF4-FFF2-40B4-BE49-F238E27FC236}">
                  <a16:creationId xmlns:a16="http://schemas.microsoft.com/office/drawing/2014/main" id="{C57CE2BE-82B1-E68A-A821-D4BFDFE53086}"/>
                </a:ext>
              </a:extLst>
            </p:cNvPr>
            <p:cNvSpPr/>
            <p:nvPr/>
          </p:nvSpPr>
          <p:spPr>
            <a:xfrm>
              <a:off x="1415139" y="2705624"/>
              <a:ext cx="80569" cy="82225"/>
            </a:xfrm>
            <a:custGeom>
              <a:avLst/>
              <a:gdLst/>
              <a:ahLst/>
              <a:cxnLst/>
              <a:rect l="l" t="t" r="r" b="b"/>
              <a:pathLst>
                <a:path w="6425" h="6557" extrusionOk="0">
                  <a:moveTo>
                    <a:pt x="662" y="0"/>
                  </a:moveTo>
                  <a:lnTo>
                    <a:pt x="0" y="861"/>
                  </a:lnTo>
                  <a:lnTo>
                    <a:pt x="3908" y="6557"/>
                  </a:lnTo>
                  <a:lnTo>
                    <a:pt x="6424" y="4106"/>
                  </a:lnTo>
                  <a:lnTo>
                    <a:pt x="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10;p113">
              <a:extLst>
                <a:ext uri="{FF2B5EF4-FFF2-40B4-BE49-F238E27FC236}">
                  <a16:creationId xmlns:a16="http://schemas.microsoft.com/office/drawing/2014/main" id="{EEE12047-45A0-F744-4CF2-4B1F976E834A}"/>
                </a:ext>
              </a:extLst>
            </p:cNvPr>
            <p:cNvSpPr/>
            <p:nvPr/>
          </p:nvSpPr>
          <p:spPr>
            <a:xfrm>
              <a:off x="2684162" y="4035879"/>
              <a:ext cx="143696" cy="82551"/>
            </a:xfrm>
            <a:custGeom>
              <a:avLst/>
              <a:gdLst/>
              <a:ahLst/>
              <a:cxnLst/>
              <a:rect l="l" t="t" r="r" b="b"/>
              <a:pathLst>
                <a:path w="11459" h="6583" extrusionOk="0">
                  <a:moveTo>
                    <a:pt x="9562" y="1"/>
                  </a:moveTo>
                  <a:cubicBezTo>
                    <a:pt x="8804" y="1"/>
                    <a:pt x="7714" y="116"/>
                    <a:pt x="6292" y="549"/>
                  </a:cubicBezTo>
                  <a:cubicBezTo>
                    <a:pt x="6292" y="549"/>
                    <a:pt x="6955" y="2072"/>
                    <a:pt x="4968" y="2072"/>
                  </a:cubicBezTo>
                  <a:cubicBezTo>
                    <a:pt x="3532" y="2072"/>
                    <a:pt x="2188" y="1434"/>
                    <a:pt x="1367" y="1434"/>
                  </a:cubicBezTo>
                  <a:cubicBezTo>
                    <a:pt x="976" y="1434"/>
                    <a:pt x="703" y="1578"/>
                    <a:pt x="597" y="2006"/>
                  </a:cubicBezTo>
                  <a:cubicBezTo>
                    <a:pt x="1" y="4125"/>
                    <a:pt x="2385" y="6244"/>
                    <a:pt x="4637" y="6443"/>
                  </a:cubicBezTo>
                  <a:cubicBezTo>
                    <a:pt x="5216" y="6537"/>
                    <a:pt x="5806" y="6582"/>
                    <a:pt x="6398" y="6582"/>
                  </a:cubicBezTo>
                  <a:cubicBezTo>
                    <a:pt x="7902" y="6582"/>
                    <a:pt x="9417" y="6285"/>
                    <a:pt x="10796" y="5715"/>
                  </a:cubicBezTo>
                  <a:cubicBezTo>
                    <a:pt x="11061" y="5648"/>
                    <a:pt x="11326" y="5383"/>
                    <a:pt x="11326" y="5118"/>
                  </a:cubicBezTo>
                  <a:cubicBezTo>
                    <a:pt x="11458" y="3463"/>
                    <a:pt x="11260" y="1741"/>
                    <a:pt x="10862" y="151"/>
                  </a:cubicBezTo>
                  <a:cubicBezTo>
                    <a:pt x="10862" y="151"/>
                    <a:pt x="10429" y="1"/>
                    <a:pt x="9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11;p113">
              <a:extLst>
                <a:ext uri="{FF2B5EF4-FFF2-40B4-BE49-F238E27FC236}">
                  <a16:creationId xmlns:a16="http://schemas.microsoft.com/office/drawing/2014/main" id="{336DD11F-D558-816E-7CA7-C7CEA271FB2A}"/>
                </a:ext>
              </a:extLst>
            </p:cNvPr>
            <p:cNvSpPr/>
            <p:nvPr/>
          </p:nvSpPr>
          <p:spPr>
            <a:xfrm>
              <a:off x="2748116" y="3806147"/>
              <a:ext cx="279893" cy="253571"/>
            </a:xfrm>
            <a:custGeom>
              <a:avLst/>
              <a:gdLst/>
              <a:ahLst/>
              <a:cxnLst/>
              <a:rect l="l" t="t" r="r" b="b"/>
              <a:pathLst>
                <a:path w="22320" h="20221" extrusionOk="0">
                  <a:moveTo>
                    <a:pt x="2989" y="1"/>
                  </a:moveTo>
                  <a:cubicBezTo>
                    <a:pt x="2091" y="1"/>
                    <a:pt x="1255" y="420"/>
                    <a:pt x="729" y="1185"/>
                  </a:cubicBezTo>
                  <a:cubicBezTo>
                    <a:pt x="199" y="1781"/>
                    <a:pt x="0" y="2576"/>
                    <a:pt x="66" y="3371"/>
                  </a:cubicBezTo>
                  <a:cubicBezTo>
                    <a:pt x="199" y="6550"/>
                    <a:pt x="596" y="19067"/>
                    <a:pt x="994" y="19332"/>
                  </a:cubicBezTo>
                  <a:cubicBezTo>
                    <a:pt x="2106" y="19911"/>
                    <a:pt x="3369" y="20220"/>
                    <a:pt x="4620" y="20220"/>
                  </a:cubicBezTo>
                  <a:cubicBezTo>
                    <a:pt x="5230" y="20220"/>
                    <a:pt x="5838" y="20147"/>
                    <a:pt x="6424" y="19995"/>
                  </a:cubicBezTo>
                  <a:lnTo>
                    <a:pt x="5828" y="7014"/>
                  </a:lnTo>
                  <a:lnTo>
                    <a:pt x="5828" y="7014"/>
                  </a:lnTo>
                  <a:cubicBezTo>
                    <a:pt x="8279" y="8669"/>
                    <a:pt x="11061" y="9861"/>
                    <a:pt x="13908" y="10722"/>
                  </a:cubicBezTo>
                  <a:cubicBezTo>
                    <a:pt x="14589" y="10917"/>
                    <a:pt x="15286" y="11012"/>
                    <a:pt x="15977" y="11012"/>
                  </a:cubicBezTo>
                  <a:cubicBezTo>
                    <a:pt x="18110" y="11012"/>
                    <a:pt x="20191" y="10105"/>
                    <a:pt x="21591" y="8404"/>
                  </a:cubicBezTo>
                  <a:lnTo>
                    <a:pt x="22320" y="3702"/>
                  </a:lnTo>
                  <a:lnTo>
                    <a:pt x="4040" y="192"/>
                  </a:lnTo>
                  <a:cubicBezTo>
                    <a:pt x="3690" y="63"/>
                    <a:pt x="3335" y="1"/>
                    <a:pt x="29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12;p113">
              <a:extLst>
                <a:ext uri="{FF2B5EF4-FFF2-40B4-BE49-F238E27FC236}">
                  <a16:creationId xmlns:a16="http://schemas.microsoft.com/office/drawing/2014/main" id="{37192DA9-0B90-68B9-71B2-68670522360F}"/>
                </a:ext>
              </a:extLst>
            </p:cNvPr>
            <p:cNvSpPr/>
            <p:nvPr/>
          </p:nvSpPr>
          <p:spPr>
            <a:xfrm>
              <a:off x="2572042" y="4081675"/>
              <a:ext cx="148674" cy="85761"/>
            </a:xfrm>
            <a:custGeom>
              <a:avLst/>
              <a:gdLst/>
              <a:ahLst/>
              <a:cxnLst/>
              <a:rect l="l" t="t" r="r" b="b"/>
              <a:pathLst>
                <a:path w="11856" h="6839" extrusionOk="0">
                  <a:moveTo>
                    <a:pt x="9958" y="1"/>
                  </a:moveTo>
                  <a:cubicBezTo>
                    <a:pt x="9180" y="1"/>
                    <a:pt x="8029" y="125"/>
                    <a:pt x="6491" y="605"/>
                  </a:cubicBezTo>
                  <a:cubicBezTo>
                    <a:pt x="6491" y="605"/>
                    <a:pt x="7220" y="2195"/>
                    <a:pt x="5100" y="2195"/>
                  </a:cubicBezTo>
                  <a:cubicBezTo>
                    <a:pt x="3682" y="2151"/>
                    <a:pt x="2293" y="1513"/>
                    <a:pt x="1411" y="1513"/>
                  </a:cubicBezTo>
                  <a:cubicBezTo>
                    <a:pt x="974" y="1513"/>
                    <a:pt x="662" y="1669"/>
                    <a:pt x="530" y="2129"/>
                  </a:cubicBezTo>
                  <a:cubicBezTo>
                    <a:pt x="1" y="4314"/>
                    <a:pt x="2451" y="6434"/>
                    <a:pt x="4769" y="6699"/>
                  </a:cubicBezTo>
                  <a:cubicBezTo>
                    <a:pt x="5386" y="6792"/>
                    <a:pt x="6003" y="6838"/>
                    <a:pt x="6616" y="6838"/>
                  </a:cubicBezTo>
                  <a:cubicBezTo>
                    <a:pt x="8178" y="6838"/>
                    <a:pt x="9720" y="6541"/>
                    <a:pt x="11193" y="5970"/>
                  </a:cubicBezTo>
                  <a:cubicBezTo>
                    <a:pt x="11525" y="5838"/>
                    <a:pt x="11723" y="5639"/>
                    <a:pt x="11723" y="5308"/>
                  </a:cubicBezTo>
                  <a:cubicBezTo>
                    <a:pt x="11856" y="3586"/>
                    <a:pt x="11657" y="1798"/>
                    <a:pt x="11193" y="142"/>
                  </a:cubicBezTo>
                  <a:cubicBezTo>
                    <a:pt x="11193" y="142"/>
                    <a:pt x="10788" y="1"/>
                    <a:pt x="99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13;p113">
              <a:extLst>
                <a:ext uri="{FF2B5EF4-FFF2-40B4-BE49-F238E27FC236}">
                  <a16:creationId xmlns:a16="http://schemas.microsoft.com/office/drawing/2014/main" id="{CEC7F48F-235F-E37A-B694-6B4CDB252638}"/>
                </a:ext>
              </a:extLst>
            </p:cNvPr>
            <p:cNvSpPr/>
            <p:nvPr/>
          </p:nvSpPr>
          <p:spPr>
            <a:xfrm>
              <a:off x="2896777" y="3930631"/>
              <a:ext cx="196840" cy="141200"/>
            </a:xfrm>
            <a:custGeom>
              <a:avLst/>
              <a:gdLst/>
              <a:ahLst/>
              <a:cxnLst/>
              <a:rect l="l" t="t" r="r" b="b"/>
              <a:pathLst>
                <a:path w="15697" h="11260" extrusionOk="0">
                  <a:moveTo>
                    <a:pt x="15697" y="1"/>
                  </a:moveTo>
                  <a:lnTo>
                    <a:pt x="0" y="9074"/>
                  </a:lnTo>
                  <a:lnTo>
                    <a:pt x="0" y="11260"/>
                  </a:lnTo>
                  <a:lnTo>
                    <a:pt x="15697" y="2186"/>
                  </a:lnTo>
                  <a:lnTo>
                    <a:pt x="156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14;p113">
              <a:extLst>
                <a:ext uri="{FF2B5EF4-FFF2-40B4-BE49-F238E27FC236}">
                  <a16:creationId xmlns:a16="http://schemas.microsoft.com/office/drawing/2014/main" id="{A17D6291-F145-939D-E1BC-B41A7FD31FB2}"/>
                </a:ext>
              </a:extLst>
            </p:cNvPr>
            <p:cNvSpPr/>
            <p:nvPr/>
          </p:nvSpPr>
          <p:spPr>
            <a:xfrm>
              <a:off x="2717380" y="3827653"/>
              <a:ext cx="376238" cy="216779"/>
            </a:xfrm>
            <a:custGeom>
              <a:avLst/>
              <a:gdLst/>
              <a:ahLst/>
              <a:cxnLst/>
              <a:rect l="l" t="t" r="r" b="b"/>
              <a:pathLst>
                <a:path w="30003" h="17287" extrusionOk="0">
                  <a:moveTo>
                    <a:pt x="15697" y="0"/>
                  </a:moveTo>
                  <a:lnTo>
                    <a:pt x="1" y="9074"/>
                  </a:lnTo>
                  <a:lnTo>
                    <a:pt x="14306" y="17286"/>
                  </a:lnTo>
                  <a:lnTo>
                    <a:pt x="30003" y="8213"/>
                  </a:lnTo>
                  <a:lnTo>
                    <a:pt x="156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15;p113">
              <a:extLst>
                <a:ext uri="{FF2B5EF4-FFF2-40B4-BE49-F238E27FC236}">
                  <a16:creationId xmlns:a16="http://schemas.microsoft.com/office/drawing/2014/main" id="{54DCA082-9BDC-6DF3-9117-942982651C04}"/>
                </a:ext>
              </a:extLst>
            </p:cNvPr>
            <p:cNvSpPr/>
            <p:nvPr/>
          </p:nvSpPr>
          <p:spPr>
            <a:xfrm>
              <a:off x="2717380" y="3941428"/>
              <a:ext cx="179410" cy="130403"/>
            </a:xfrm>
            <a:custGeom>
              <a:avLst/>
              <a:gdLst/>
              <a:ahLst/>
              <a:cxnLst/>
              <a:rect l="l" t="t" r="r" b="b"/>
              <a:pathLst>
                <a:path w="14307" h="10399" extrusionOk="0">
                  <a:moveTo>
                    <a:pt x="1" y="1"/>
                  </a:moveTo>
                  <a:lnTo>
                    <a:pt x="1" y="2120"/>
                  </a:lnTo>
                  <a:lnTo>
                    <a:pt x="14306" y="10399"/>
                  </a:lnTo>
                  <a:lnTo>
                    <a:pt x="14306" y="821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16;p113">
              <a:extLst>
                <a:ext uri="{FF2B5EF4-FFF2-40B4-BE49-F238E27FC236}">
                  <a16:creationId xmlns:a16="http://schemas.microsoft.com/office/drawing/2014/main" id="{00821F3E-5978-02C3-A414-D330E80D93DB}"/>
                </a:ext>
              </a:extLst>
            </p:cNvPr>
            <p:cNvSpPr/>
            <p:nvPr/>
          </p:nvSpPr>
          <p:spPr>
            <a:xfrm>
              <a:off x="2637651" y="3843516"/>
              <a:ext cx="291530" cy="263265"/>
            </a:xfrm>
            <a:custGeom>
              <a:avLst/>
              <a:gdLst/>
              <a:ahLst/>
              <a:cxnLst/>
              <a:rect l="l" t="t" r="r" b="b"/>
              <a:pathLst>
                <a:path w="23248" h="20994" extrusionOk="0">
                  <a:moveTo>
                    <a:pt x="3174" y="1"/>
                  </a:moveTo>
                  <a:cubicBezTo>
                    <a:pt x="2253" y="1"/>
                    <a:pt x="1369" y="421"/>
                    <a:pt x="795" y="1186"/>
                  </a:cubicBezTo>
                  <a:cubicBezTo>
                    <a:pt x="266" y="1848"/>
                    <a:pt x="1" y="2643"/>
                    <a:pt x="133" y="3504"/>
                  </a:cubicBezTo>
                  <a:cubicBezTo>
                    <a:pt x="266" y="6815"/>
                    <a:pt x="663" y="19796"/>
                    <a:pt x="1127" y="20061"/>
                  </a:cubicBezTo>
                  <a:cubicBezTo>
                    <a:pt x="2258" y="20670"/>
                    <a:pt x="3503" y="20993"/>
                    <a:pt x="4769" y="20993"/>
                  </a:cubicBezTo>
                  <a:cubicBezTo>
                    <a:pt x="5430" y="20993"/>
                    <a:pt x="6097" y="20905"/>
                    <a:pt x="6756" y="20723"/>
                  </a:cubicBezTo>
                  <a:lnTo>
                    <a:pt x="6094" y="7279"/>
                  </a:lnTo>
                  <a:lnTo>
                    <a:pt x="6094" y="7279"/>
                  </a:lnTo>
                  <a:cubicBezTo>
                    <a:pt x="8677" y="8935"/>
                    <a:pt x="11525" y="10259"/>
                    <a:pt x="14505" y="11120"/>
                  </a:cubicBezTo>
                  <a:cubicBezTo>
                    <a:pt x="15226" y="11333"/>
                    <a:pt x="15960" y="11437"/>
                    <a:pt x="16686" y="11437"/>
                  </a:cubicBezTo>
                  <a:cubicBezTo>
                    <a:pt x="18891" y="11437"/>
                    <a:pt x="21024" y="10480"/>
                    <a:pt x="22519" y="8736"/>
                  </a:cubicBezTo>
                  <a:lnTo>
                    <a:pt x="23247" y="3835"/>
                  </a:lnTo>
                  <a:lnTo>
                    <a:pt x="4239" y="192"/>
                  </a:lnTo>
                  <a:cubicBezTo>
                    <a:pt x="3889" y="63"/>
                    <a:pt x="3529" y="1"/>
                    <a:pt x="3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17;p113">
              <a:extLst>
                <a:ext uri="{FF2B5EF4-FFF2-40B4-BE49-F238E27FC236}">
                  <a16:creationId xmlns:a16="http://schemas.microsoft.com/office/drawing/2014/main" id="{DE54DBE2-4B00-0241-1C4A-D6FC17E3F098}"/>
                </a:ext>
              </a:extLst>
            </p:cNvPr>
            <p:cNvSpPr/>
            <p:nvPr/>
          </p:nvSpPr>
          <p:spPr>
            <a:xfrm>
              <a:off x="1871921" y="4029233"/>
              <a:ext cx="143683" cy="82187"/>
            </a:xfrm>
            <a:custGeom>
              <a:avLst/>
              <a:gdLst/>
              <a:ahLst/>
              <a:cxnLst/>
              <a:rect l="l" t="t" r="r" b="b"/>
              <a:pathLst>
                <a:path w="11458" h="6554" extrusionOk="0">
                  <a:moveTo>
                    <a:pt x="1896" y="1"/>
                  </a:moveTo>
                  <a:cubicBezTo>
                    <a:pt x="1030" y="1"/>
                    <a:pt x="596" y="151"/>
                    <a:pt x="596" y="151"/>
                  </a:cubicBezTo>
                  <a:cubicBezTo>
                    <a:pt x="133" y="1741"/>
                    <a:pt x="0" y="3397"/>
                    <a:pt x="133" y="5119"/>
                  </a:cubicBezTo>
                  <a:cubicBezTo>
                    <a:pt x="133" y="5384"/>
                    <a:pt x="398" y="5582"/>
                    <a:pt x="662" y="5715"/>
                  </a:cubicBezTo>
                  <a:cubicBezTo>
                    <a:pt x="2103" y="6291"/>
                    <a:pt x="3613" y="6554"/>
                    <a:pt x="5118" y="6554"/>
                  </a:cubicBezTo>
                  <a:cubicBezTo>
                    <a:pt x="5688" y="6554"/>
                    <a:pt x="6257" y="6516"/>
                    <a:pt x="6822" y="6443"/>
                  </a:cubicBezTo>
                  <a:cubicBezTo>
                    <a:pt x="9074" y="6178"/>
                    <a:pt x="11458" y="4125"/>
                    <a:pt x="10862" y="2006"/>
                  </a:cubicBezTo>
                  <a:cubicBezTo>
                    <a:pt x="10755" y="1579"/>
                    <a:pt x="10483" y="1434"/>
                    <a:pt x="10094" y="1434"/>
                  </a:cubicBezTo>
                  <a:cubicBezTo>
                    <a:pt x="9278" y="1434"/>
                    <a:pt x="7948" y="2072"/>
                    <a:pt x="6557" y="2072"/>
                  </a:cubicBezTo>
                  <a:cubicBezTo>
                    <a:pt x="4504" y="2072"/>
                    <a:pt x="5166" y="549"/>
                    <a:pt x="5166" y="549"/>
                  </a:cubicBezTo>
                  <a:cubicBezTo>
                    <a:pt x="3744" y="116"/>
                    <a:pt x="2654" y="1"/>
                    <a:pt x="1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18;p113">
              <a:extLst>
                <a:ext uri="{FF2B5EF4-FFF2-40B4-BE49-F238E27FC236}">
                  <a16:creationId xmlns:a16="http://schemas.microsoft.com/office/drawing/2014/main" id="{EEB4CE40-58E6-8884-FA06-1DCDF47CB246}"/>
                </a:ext>
              </a:extLst>
            </p:cNvPr>
            <p:cNvSpPr/>
            <p:nvPr/>
          </p:nvSpPr>
          <p:spPr>
            <a:xfrm>
              <a:off x="1671757" y="3799500"/>
              <a:ext cx="279905" cy="253571"/>
            </a:xfrm>
            <a:custGeom>
              <a:avLst/>
              <a:gdLst/>
              <a:ahLst/>
              <a:cxnLst/>
              <a:rect l="l" t="t" r="r" b="b"/>
              <a:pathLst>
                <a:path w="22321" h="20221" extrusionOk="0">
                  <a:moveTo>
                    <a:pt x="19303" y="1"/>
                  </a:moveTo>
                  <a:cubicBezTo>
                    <a:pt x="18959" y="1"/>
                    <a:pt x="18612" y="63"/>
                    <a:pt x="18280" y="192"/>
                  </a:cubicBezTo>
                  <a:lnTo>
                    <a:pt x="1" y="3702"/>
                  </a:lnTo>
                  <a:lnTo>
                    <a:pt x="663" y="8405"/>
                  </a:lnTo>
                  <a:cubicBezTo>
                    <a:pt x="2114" y="10105"/>
                    <a:pt x="4206" y="11012"/>
                    <a:pt x="6342" y="11012"/>
                  </a:cubicBezTo>
                  <a:cubicBezTo>
                    <a:pt x="7034" y="11012"/>
                    <a:pt x="7731" y="10917"/>
                    <a:pt x="8412" y="10723"/>
                  </a:cubicBezTo>
                  <a:cubicBezTo>
                    <a:pt x="11260" y="9862"/>
                    <a:pt x="13975" y="8669"/>
                    <a:pt x="16492" y="7014"/>
                  </a:cubicBezTo>
                  <a:lnTo>
                    <a:pt x="16492" y="7014"/>
                  </a:lnTo>
                  <a:lnTo>
                    <a:pt x="15896" y="19995"/>
                  </a:lnTo>
                  <a:cubicBezTo>
                    <a:pt x="16482" y="20147"/>
                    <a:pt x="17083" y="20220"/>
                    <a:pt x="17684" y="20220"/>
                  </a:cubicBezTo>
                  <a:cubicBezTo>
                    <a:pt x="18915" y="20220"/>
                    <a:pt x="20148" y="19911"/>
                    <a:pt x="21261" y="19332"/>
                  </a:cubicBezTo>
                  <a:cubicBezTo>
                    <a:pt x="21724" y="19067"/>
                    <a:pt x="22122" y="6550"/>
                    <a:pt x="22254" y="3371"/>
                  </a:cubicBezTo>
                  <a:cubicBezTo>
                    <a:pt x="22320" y="2576"/>
                    <a:pt x="22122" y="1782"/>
                    <a:pt x="21592" y="1186"/>
                  </a:cubicBezTo>
                  <a:cubicBezTo>
                    <a:pt x="21066" y="421"/>
                    <a:pt x="20195" y="1"/>
                    <a:pt x="19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19;p113">
              <a:extLst>
                <a:ext uri="{FF2B5EF4-FFF2-40B4-BE49-F238E27FC236}">
                  <a16:creationId xmlns:a16="http://schemas.microsoft.com/office/drawing/2014/main" id="{2AC10B2D-C476-C7D0-51AF-E24C960B631F}"/>
                </a:ext>
              </a:extLst>
            </p:cNvPr>
            <p:cNvSpPr/>
            <p:nvPr/>
          </p:nvSpPr>
          <p:spPr>
            <a:xfrm>
              <a:off x="1979050" y="4075405"/>
              <a:ext cx="148674" cy="85385"/>
            </a:xfrm>
            <a:custGeom>
              <a:avLst/>
              <a:gdLst/>
              <a:ahLst/>
              <a:cxnLst/>
              <a:rect l="l" t="t" r="r" b="b"/>
              <a:pathLst>
                <a:path w="11856" h="6809" extrusionOk="0">
                  <a:moveTo>
                    <a:pt x="2033" y="1"/>
                  </a:moveTo>
                  <a:cubicBezTo>
                    <a:pt x="1116" y="1"/>
                    <a:pt x="663" y="178"/>
                    <a:pt x="663" y="178"/>
                  </a:cubicBezTo>
                  <a:cubicBezTo>
                    <a:pt x="133" y="1834"/>
                    <a:pt x="1" y="3556"/>
                    <a:pt x="133" y="5278"/>
                  </a:cubicBezTo>
                  <a:cubicBezTo>
                    <a:pt x="133" y="5609"/>
                    <a:pt x="398" y="5808"/>
                    <a:pt x="663" y="5940"/>
                  </a:cubicBezTo>
                  <a:cubicBezTo>
                    <a:pt x="2137" y="6511"/>
                    <a:pt x="3679" y="6808"/>
                    <a:pt x="5240" y="6808"/>
                  </a:cubicBezTo>
                  <a:cubicBezTo>
                    <a:pt x="5854" y="6808"/>
                    <a:pt x="6471" y="6762"/>
                    <a:pt x="7087" y="6669"/>
                  </a:cubicBezTo>
                  <a:cubicBezTo>
                    <a:pt x="9405" y="6470"/>
                    <a:pt x="11856" y="4285"/>
                    <a:pt x="11260" y="2099"/>
                  </a:cubicBezTo>
                  <a:cubicBezTo>
                    <a:pt x="11153" y="1650"/>
                    <a:pt x="10873" y="1498"/>
                    <a:pt x="10469" y="1498"/>
                  </a:cubicBezTo>
                  <a:cubicBezTo>
                    <a:pt x="9624" y="1498"/>
                    <a:pt x="8236" y="2165"/>
                    <a:pt x="6756" y="2165"/>
                  </a:cubicBezTo>
                  <a:cubicBezTo>
                    <a:pt x="4637" y="2165"/>
                    <a:pt x="5299" y="576"/>
                    <a:pt x="5299" y="576"/>
                  </a:cubicBezTo>
                  <a:cubicBezTo>
                    <a:pt x="3884" y="124"/>
                    <a:pt x="2798" y="1"/>
                    <a:pt x="2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20;p113">
              <a:extLst>
                <a:ext uri="{FF2B5EF4-FFF2-40B4-BE49-F238E27FC236}">
                  <a16:creationId xmlns:a16="http://schemas.microsoft.com/office/drawing/2014/main" id="{EE817B91-8F4B-DA73-A303-A9D47BAE045C}"/>
                </a:ext>
              </a:extLst>
            </p:cNvPr>
            <p:cNvSpPr/>
            <p:nvPr/>
          </p:nvSpPr>
          <p:spPr>
            <a:xfrm>
              <a:off x="1606148" y="3923985"/>
              <a:ext cx="196853" cy="141200"/>
            </a:xfrm>
            <a:custGeom>
              <a:avLst/>
              <a:gdLst/>
              <a:ahLst/>
              <a:cxnLst/>
              <a:rect l="l" t="t" r="r" b="b"/>
              <a:pathLst>
                <a:path w="15698" h="11260" extrusionOk="0">
                  <a:moveTo>
                    <a:pt x="1" y="1"/>
                  </a:moveTo>
                  <a:lnTo>
                    <a:pt x="1" y="2186"/>
                  </a:lnTo>
                  <a:lnTo>
                    <a:pt x="15697" y="11260"/>
                  </a:lnTo>
                  <a:lnTo>
                    <a:pt x="15697" y="907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221;p113">
              <a:extLst>
                <a:ext uri="{FF2B5EF4-FFF2-40B4-BE49-F238E27FC236}">
                  <a16:creationId xmlns:a16="http://schemas.microsoft.com/office/drawing/2014/main" id="{F7387805-BDBB-CCF8-4BDF-35CB91D3EDD6}"/>
                </a:ext>
              </a:extLst>
            </p:cNvPr>
            <p:cNvSpPr/>
            <p:nvPr/>
          </p:nvSpPr>
          <p:spPr>
            <a:xfrm>
              <a:off x="1606148" y="3821006"/>
              <a:ext cx="376238" cy="216779"/>
            </a:xfrm>
            <a:custGeom>
              <a:avLst/>
              <a:gdLst/>
              <a:ahLst/>
              <a:cxnLst/>
              <a:rect l="l" t="t" r="r" b="b"/>
              <a:pathLst>
                <a:path w="30003" h="17287" extrusionOk="0">
                  <a:moveTo>
                    <a:pt x="14306" y="0"/>
                  </a:moveTo>
                  <a:lnTo>
                    <a:pt x="1" y="8213"/>
                  </a:lnTo>
                  <a:lnTo>
                    <a:pt x="15697" y="17286"/>
                  </a:lnTo>
                  <a:lnTo>
                    <a:pt x="30003" y="9074"/>
                  </a:lnTo>
                  <a:lnTo>
                    <a:pt x="14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22;p113">
              <a:extLst>
                <a:ext uri="{FF2B5EF4-FFF2-40B4-BE49-F238E27FC236}">
                  <a16:creationId xmlns:a16="http://schemas.microsoft.com/office/drawing/2014/main" id="{F0EAA7A5-AAC1-BBAA-58CF-B51158368FB6}"/>
                </a:ext>
              </a:extLst>
            </p:cNvPr>
            <p:cNvSpPr/>
            <p:nvPr/>
          </p:nvSpPr>
          <p:spPr>
            <a:xfrm>
              <a:off x="1802988" y="3934782"/>
              <a:ext cx="179397" cy="130403"/>
            </a:xfrm>
            <a:custGeom>
              <a:avLst/>
              <a:gdLst/>
              <a:ahLst/>
              <a:cxnLst/>
              <a:rect l="l" t="t" r="r" b="b"/>
              <a:pathLst>
                <a:path w="14306" h="10399" extrusionOk="0">
                  <a:moveTo>
                    <a:pt x="14306" y="1"/>
                  </a:moveTo>
                  <a:lnTo>
                    <a:pt x="0" y="8213"/>
                  </a:lnTo>
                  <a:lnTo>
                    <a:pt x="0" y="10399"/>
                  </a:lnTo>
                  <a:lnTo>
                    <a:pt x="14306" y="2120"/>
                  </a:lnTo>
                  <a:lnTo>
                    <a:pt x="143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23;p113">
              <a:extLst>
                <a:ext uri="{FF2B5EF4-FFF2-40B4-BE49-F238E27FC236}">
                  <a16:creationId xmlns:a16="http://schemas.microsoft.com/office/drawing/2014/main" id="{4D601034-5EB1-B162-2B4D-BCB849B8CCA3}"/>
                </a:ext>
              </a:extLst>
            </p:cNvPr>
            <p:cNvSpPr/>
            <p:nvPr/>
          </p:nvSpPr>
          <p:spPr>
            <a:xfrm>
              <a:off x="1770598" y="3836882"/>
              <a:ext cx="290690" cy="263252"/>
            </a:xfrm>
            <a:custGeom>
              <a:avLst/>
              <a:gdLst/>
              <a:ahLst/>
              <a:cxnLst/>
              <a:rect l="l" t="t" r="r" b="b"/>
              <a:pathLst>
                <a:path w="23181" h="20993" extrusionOk="0">
                  <a:moveTo>
                    <a:pt x="20073" y="0"/>
                  </a:moveTo>
                  <a:cubicBezTo>
                    <a:pt x="19718" y="0"/>
                    <a:pt x="19358" y="62"/>
                    <a:pt x="19008" y="191"/>
                  </a:cubicBezTo>
                  <a:lnTo>
                    <a:pt x="0" y="3834"/>
                  </a:lnTo>
                  <a:lnTo>
                    <a:pt x="662" y="8735"/>
                  </a:lnTo>
                  <a:cubicBezTo>
                    <a:pt x="2158" y="10479"/>
                    <a:pt x="4290" y="11436"/>
                    <a:pt x="6496" y="11436"/>
                  </a:cubicBezTo>
                  <a:cubicBezTo>
                    <a:pt x="7221" y="11436"/>
                    <a:pt x="7955" y="11332"/>
                    <a:pt x="8676" y="11119"/>
                  </a:cubicBezTo>
                  <a:cubicBezTo>
                    <a:pt x="11657" y="10258"/>
                    <a:pt x="14504" y="8934"/>
                    <a:pt x="17087" y="7278"/>
                  </a:cubicBezTo>
                  <a:lnTo>
                    <a:pt x="17087" y="7278"/>
                  </a:lnTo>
                  <a:lnTo>
                    <a:pt x="16425" y="20723"/>
                  </a:lnTo>
                  <a:cubicBezTo>
                    <a:pt x="17084" y="20904"/>
                    <a:pt x="17751" y="20993"/>
                    <a:pt x="18412" y="20993"/>
                  </a:cubicBezTo>
                  <a:cubicBezTo>
                    <a:pt x="19678" y="20993"/>
                    <a:pt x="20924" y="20669"/>
                    <a:pt x="22055" y="20060"/>
                  </a:cubicBezTo>
                  <a:cubicBezTo>
                    <a:pt x="22518" y="19729"/>
                    <a:pt x="22916" y="6814"/>
                    <a:pt x="23048" y="3503"/>
                  </a:cubicBezTo>
                  <a:cubicBezTo>
                    <a:pt x="23181" y="2642"/>
                    <a:pt x="22982" y="1847"/>
                    <a:pt x="22452" y="1185"/>
                  </a:cubicBezTo>
                  <a:cubicBezTo>
                    <a:pt x="21878" y="420"/>
                    <a:pt x="20994" y="0"/>
                    <a:pt x="20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24;p113">
              <a:extLst>
                <a:ext uri="{FF2B5EF4-FFF2-40B4-BE49-F238E27FC236}">
                  <a16:creationId xmlns:a16="http://schemas.microsoft.com/office/drawing/2014/main" id="{1A3357E3-D0E7-3671-35CC-7EE14BF3B4C9}"/>
                </a:ext>
              </a:extLst>
            </p:cNvPr>
            <p:cNvSpPr/>
            <p:nvPr/>
          </p:nvSpPr>
          <p:spPr>
            <a:xfrm>
              <a:off x="1378585" y="3744374"/>
              <a:ext cx="143696" cy="82187"/>
            </a:xfrm>
            <a:custGeom>
              <a:avLst/>
              <a:gdLst/>
              <a:ahLst/>
              <a:cxnLst/>
              <a:rect l="l" t="t" r="r" b="b"/>
              <a:pathLst>
                <a:path w="11459" h="6554" extrusionOk="0">
                  <a:moveTo>
                    <a:pt x="1927" y="0"/>
                  </a:moveTo>
                  <a:cubicBezTo>
                    <a:pt x="1078" y="0"/>
                    <a:pt x="663" y="151"/>
                    <a:pt x="663" y="151"/>
                  </a:cubicBezTo>
                  <a:cubicBezTo>
                    <a:pt x="200" y="1740"/>
                    <a:pt x="1" y="3396"/>
                    <a:pt x="133" y="5118"/>
                  </a:cubicBezTo>
                  <a:cubicBezTo>
                    <a:pt x="133" y="5383"/>
                    <a:pt x="398" y="5582"/>
                    <a:pt x="663" y="5714"/>
                  </a:cubicBezTo>
                  <a:cubicBezTo>
                    <a:pt x="2104" y="6290"/>
                    <a:pt x="3614" y="6553"/>
                    <a:pt x="5118" y="6553"/>
                  </a:cubicBezTo>
                  <a:cubicBezTo>
                    <a:pt x="5689" y="6553"/>
                    <a:pt x="6258" y="6515"/>
                    <a:pt x="6823" y="6443"/>
                  </a:cubicBezTo>
                  <a:cubicBezTo>
                    <a:pt x="9074" y="6178"/>
                    <a:pt x="11459" y="4124"/>
                    <a:pt x="10929" y="2005"/>
                  </a:cubicBezTo>
                  <a:cubicBezTo>
                    <a:pt x="10822" y="1578"/>
                    <a:pt x="10543" y="1433"/>
                    <a:pt x="10145" y="1433"/>
                  </a:cubicBezTo>
                  <a:cubicBezTo>
                    <a:pt x="9309" y="1433"/>
                    <a:pt x="7948" y="2071"/>
                    <a:pt x="6558" y="2071"/>
                  </a:cubicBezTo>
                  <a:cubicBezTo>
                    <a:pt x="4505" y="2071"/>
                    <a:pt x="5167" y="548"/>
                    <a:pt x="5167" y="548"/>
                  </a:cubicBezTo>
                  <a:cubicBezTo>
                    <a:pt x="3745" y="115"/>
                    <a:pt x="2670" y="0"/>
                    <a:pt x="1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25;p113">
              <a:extLst>
                <a:ext uri="{FF2B5EF4-FFF2-40B4-BE49-F238E27FC236}">
                  <a16:creationId xmlns:a16="http://schemas.microsoft.com/office/drawing/2014/main" id="{B282978B-590C-B2B6-7810-5B0697B9E2C4}"/>
                </a:ext>
              </a:extLst>
            </p:cNvPr>
            <p:cNvSpPr/>
            <p:nvPr/>
          </p:nvSpPr>
          <p:spPr>
            <a:xfrm>
              <a:off x="1178434" y="3514642"/>
              <a:ext cx="279893" cy="253747"/>
            </a:xfrm>
            <a:custGeom>
              <a:avLst/>
              <a:gdLst/>
              <a:ahLst/>
              <a:cxnLst/>
              <a:rect l="l" t="t" r="r" b="b"/>
              <a:pathLst>
                <a:path w="22320" h="20235" extrusionOk="0">
                  <a:moveTo>
                    <a:pt x="19357" y="0"/>
                  </a:moveTo>
                  <a:cubicBezTo>
                    <a:pt x="19020" y="0"/>
                    <a:pt x="18678" y="62"/>
                    <a:pt x="18346" y="191"/>
                  </a:cubicBezTo>
                  <a:lnTo>
                    <a:pt x="1" y="3702"/>
                  </a:lnTo>
                  <a:lnTo>
                    <a:pt x="729" y="8404"/>
                  </a:lnTo>
                  <a:cubicBezTo>
                    <a:pt x="2130" y="10104"/>
                    <a:pt x="4210" y="11012"/>
                    <a:pt x="6343" y="11012"/>
                  </a:cubicBezTo>
                  <a:cubicBezTo>
                    <a:pt x="7034" y="11012"/>
                    <a:pt x="7731" y="10916"/>
                    <a:pt x="8412" y="10722"/>
                  </a:cubicBezTo>
                  <a:cubicBezTo>
                    <a:pt x="11260" y="9927"/>
                    <a:pt x="14041" y="8669"/>
                    <a:pt x="16492" y="7013"/>
                  </a:cubicBezTo>
                  <a:lnTo>
                    <a:pt x="16492" y="7013"/>
                  </a:lnTo>
                  <a:lnTo>
                    <a:pt x="15896" y="19994"/>
                  </a:lnTo>
                  <a:cubicBezTo>
                    <a:pt x="16511" y="20154"/>
                    <a:pt x="17150" y="20235"/>
                    <a:pt x="17791" y="20235"/>
                  </a:cubicBezTo>
                  <a:cubicBezTo>
                    <a:pt x="19012" y="20235"/>
                    <a:pt x="20240" y="19940"/>
                    <a:pt x="21327" y="19332"/>
                  </a:cubicBezTo>
                  <a:cubicBezTo>
                    <a:pt x="21724" y="19067"/>
                    <a:pt x="22121" y="6549"/>
                    <a:pt x="22254" y="3370"/>
                  </a:cubicBezTo>
                  <a:cubicBezTo>
                    <a:pt x="22320" y="2576"/>
                    <a:pt x="22121" y="1781"/>
                    <a:pt x="21658" y="1185"/>
                  </a:cubicBezTo>
                  <a:cubicBezTo>
                    <a:pt x="21084" y="420"/>
                    <a:pt x="20234" y="0"/>
                    <a:pt x="19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26;p113">
              <a:extLst>
                <a:ext uri="{FF2B5EF4-FFF2-40B4-BE49-F238E27FC236}">
                  <a16:creationId xmlns:a16="http://schemas.microsoft.com/office/drawing/2014/main" id="{7838D05E-F985-BA88-2C2C-18D2D005D6AC}"/>
                </a:ext>
              </a:extLst>
            </p:cNvPr>
            <p:cNvSpPr/>
            <p:nvPr/>
          </p:nvSpPr>
          <p:spPr>
            <a:xfrm>
              <a:off x="1485726" y="3790171"/>
              <a:ext cx="148674" cy="85749"/>
            </a:xfrm>
            <a:custGeom>
              <a:avLst/>
              <a:gdLst/>
              <a:ahLst/>
              <a:cxnLst/>
              <a:rect l="l" t="t" r="r" b="b"/>
              <a:pathLst>
                <a:path w="11856" h="6838" extrusionOk="0">
                  <a:moveTo>
                    <a:pt x="1898" y="0"/>
                  </a:moveTo>
                  <a:cubicBezTo>
                    <a:pt x="1069" y="0"/>
                    <a:pt x="663" y="141"/>
                    <a:pt x="663" y="141"/>
                  </a:cubicBezTo>
                  <a:cubicBezTo>
                    <a:pt x="199" y="1863"/>
                    <a:pt x="1" y="3585"/>
                    <a:pt x="133" y="5307"/>
                  </a:cubicBezTo>
                  <a:cubicBezTo>
                    <a:pt x="133" y="5638"/>
                    <a:pt x="398" y="5837"/>
                    <a:pt x="663" y="5970"/>
                  </a:cubicBezTo>
                  <a:cubicBezTo>
                    <a:pt x="2137" y="6540"/>
                    <a:pt x="3678" y="6837"/>
                    <a:pt x="5240" y="6837"/>
                  </a:cubicBezTo>
                  <a:cubicBezTo>
                    <a:pt x="5854" y="6837"/>
                    <a:pt x="6470" y="6792"/>
                    <a:pt x="7087" y="6698"/>
                  </a:cubicBezTo>
                  <a:cubicBezTo>
                    <a:pt x="9405" y="6433"/>
                    <a:pt x="11856" y="4314"/>
                    <a:pt x="11326" y="2128"/>
                  </a:cubicBezTo>
                  <a:cubicBezTo>
                    <a:pt x="11219" y="1679"/>
                    <a:pt x="10932" y="1527"/>
                    <a:pt x="10519" y="1527"/>
                  </a:cubicBezTo>
                  <a:cubicBezTo>
                    <a:pt x="9654" y="1527"/>
                    <a:pt x="8235" y="2194"/>
                    <a:pt x="6756" y="2194"/>
                  </a:cubicBezTo>
                  <a:cubicBezTo>
                    <a:pt x="4637" y="2194"/>
                    <a:pt x="5365" y="605"/>
                    <a:pt x="5365" y="605"/>
                  </a:cubicBezTo>
                  <a:cubicBezTo>
                    <a:pt x="3827" y="124"/>
                    <a:pt x="2676" y="0"/>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27;p113">
              <a:extLst>
                <a:ext uri="{FF2B5EF4-FFF2-40B4-BE49-F238E27FC236}">
                  <a16:creationId xmlns:a16="http://schemas.microsoft.com/office/drawing/2014/main" id="{D11CC698-8431-38AF-BE4A-5C7E10AEAC4D}"/>
                </a:ext>
              </a:extLst>
            </p:cNvPr>
            <p:cNvSpPr/>
            <p:nvPr/>
          </p:nvSpPr>
          <p:spPr>
            <a:xfrm>
              <a:off x="1112824" y="3639126"/>
              <a:ext cx="196840" cy="141200"/>
            </a:xfrm>
            <a:custGeom>
              <a:avLst/>
              <a:gdLst/>
              <a:ahLst/>
              <a:cxnLst/>
              <a:rect l="l" t="t" r="r" b="b"/>
              <a:pathLst>
                <a:path w="15697" h="11260" extrusionOk="0">
                  <a:moveTo>
                    <a:pt x="1" y="0"/>
                  </a:moveTo>
                  <a:lnTo>
                    <a:pt x="1" y="2186"/>
                  </a:lnTo>
                  <a:lnTo>
                    <a:pt x="15697" y="11259"/>
                  </a:lnTo>
                  <a:lnTo>
                    <a:pt x="15697" y="907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228;p113">
              <a:extLst>
                <a:ext uri="{FF2B5EF4-FFF2-40B4-BE49-F238E27FC236}">
                  <a16:creationId xmlns:a16="http://schemas.microsoft.com/office/drawing/2014/main" id="{00D41A84-4BB4-06BF-8346-18C668C477C0}"/>
                </a:ext>
              </a:extLst>
            </p:cNvPr>
            <p:cNvSpPr/>
            <p:nvPr/>
          </p:nvSpPr>
          <p:spPr>
            <a:xfrm>
              <a:off x="1112824" y="3536135"/>
              <a:ext cx="376238" cy="216779"/>
            </a:xfrm>
            <a:custGeom>
              <a:avLst/>
              <a:gdLst/>
              <a:ahLst/>
              <a:cxnLst/>
              <a:rect l="l" t="t" r="r" b="b"/>
              <a:pathLst>
                <a:path w="30003" h="17287" extrusionOk="0">
                  <a:moveTo>
                    <a:pt x="14306" y="1"/>
                  </a:moveTo>
                  <a:lnTo>
                    <a:pt x="1" y="8213"/>
                  </a:lnTo>
                  <a:lnTo>
                    <a:pt x="15697" y="17287"/>
                  </a:lnTo>
                  <a:lnTo>
                    <a:pt x="30002" y="9074"/>
                  </a:lnTo>
                  <a:lnTo>
                    <a:pt x="1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29;p113">
              <a:extLst>
                <a:ext uri="{FF2B5EF4-FFF2-40B4-BE49-F238E27FC236}">
                  <a16:creationId xmlns:a16="http://schemas.microsoft.com/office/drawing/2014/main" id="{B71784B2-90CE-AD26-E713-1C49F0F91BFF}"/>
                </a:ext>
              </a:extLst>
            </p:cNvPr>
            <p:cNvSpPr/>
            <p:nvPr/>
          </p:nvSpPr>
          <p:spPr>
            <a:xfrm>
              <a:off x="1309652" y="3649923"/>
              <a:ext cx="179410" cy="130403"/>
            </a:xfrm>
            <a:custGeom>
              <a:avLst/>
              <a:gdLst/>
              <a:ahLst/>
              <a:cxnLst/>
              <a:rect l="l" t="t" r="r" b="b"/>
              <a:pathLst>
                <a:path w="14307" h="10399" extrusionOk="0">
                  <a:moveTo>
                    <a:pt x="14306" y="0"/>
                  </a:moveTo>
                  <a:lnTo>
                    <a:pt x="1" y="8213"/>
                  </a:lnTo>
                  <a:lnTo>
                    <a:pt x="1" y="10398"/>
                  </a:lnTo>
                  <a:lnTo>
                    <a:pt x="14306" y="2119"/>
                  </a:lnTo>
                  <a:lnTo>
                    <a:pt x="143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30;p113">
              <a:extLst>
                <a:ext uri="{FF2B5EF4-FFF2-40B4-BE49-F238E27FC236}">
                  <a16:creationId xmlns:a16="http://schemas.microsoft.com/office/drawing/2014/main" id="{DDF3BA75-A2F0-34A7-6942-39AE37CD2903}"/>
                </a:ext>
              </a:extLst>
            </p:cNvPr>
            <p:cNvSpPr/>
            <p:nvPr/>
          </p:nvSpPr>
          <p:spPr>
            <a:xfrm>
              <a:off x="1277261" y="3552011"/>
              <a:ext cx="291530" cy="263252"/>
            </a:xfrm>
            <a:custGeom>
              <a:avLst/>
              <a:gdLst/>
              <a:ahLst/>
              <a:cxnLst/>
              <a:rect l="l" t="t" r="r" b="b"/>
              <a:pathLst>
                <a:path w="23248" h="20993" extrusionOk="0">
                  <a:moveTo>
                    <a:pt x="20075" y="0"/>
                  </a:moveTo>
                  <a:cubicBezTo>
                    <a:pt x="19719" y="0"/>
                    <a:pt x="19359" y="63"/>
                    <a:pt x="19009" y="192"/>
                  </a:cubicBezTo>
                  <a:lnTo>
                    <a:pt x="1" y="3834"/>
                  </a:lnTo>
                  <a:lnTo>
                    <a:pt x="729" y="8735"/>
                  </a:lnTo>
                  <a:cubicBezTo>
                    <a:pt x="2175" y="10480"/>
                    <a:pt x="4332" y="11436"/>
                    <a:pt x="6525" y="11436"/>
                  </a:cubicBezTo>
                  <a:cubicBezTo>
                    <a:pt x="7247" y="11436"/>
                    <a:pt x="7972" y="11333"/>
                    <a:pt x="8677" y="11120"/>
                  </a:cubicBezTo>
                  <a:cubicBezTo>
                    <a:pt x="11724" y="10259"/>
                    <a:pt x="14505" y="9000"/>
                    <a:pt x="17088" y="7278"/>
                  </a:cubicBezTo>
                  <a:lnTo>
                    <a:pt x="17088" y="7278"/>
                  </a:lnTo>
                  <a:lnTo>
                    <a:pt x="16492" y="20723"/>
                  </a:lnTo>
                  <a:cubicBezTo>
                    <a:pt x="17151" y="20905"/>
                    <a:pt x="17818" y="20993"/>
                    <a:pt x="18479" y="20993"/>
                  </a:cubicBezTo>
                  <a:cubicBezTo>
                    <a:pt x="19745" y="20993"/>
                    <a:pt x="20990" y="20670"/>
                    <a:pt x="22122" y="20061"/>
                  </a:cubicBezTo>
                  <a:cubicBezTo>
                    <a:pt x="22585" y="19796"/>
                    <a:pt x="22983" y="6815"/>
                    <a:pt x="23115" y="3503"/>
                  </a:cubicBezTo>
                  <a:cubicBezTo>
                    <a:pt x="23247" y="2642"/>
                    <a:pt x="22983" y="1847"/>
                    <a:pt x="22519" y="1185"/>
                  </a:cubicBezTo>
                  <a:cubicBezTo>
                    <a:pt x="21897" y="420"/>
                    <a:pt x="21000" y="0"/>
                    <a:pt x="20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31;p113">
              <a:extLst>
                <a:ext uri="{FF2B5EF4-FFF2-40B4-BE49-F238E27FC236}">
                  <a16:creationId xmlns:a16="http://schemas.microsoft.com/office/drawing/2014/main" id="{790F7FC9-E8F1-AFA7-82EB-1F2117D9BEBF}"/>
                </a:ext>
              </a:extLst>
            </p:cNvPr>
            <p:cNvSpPr/>
            <p:nvPr/>
          </p:nvSpPr>
          <p:spPr>
            <a:xfrm>
              <a:off x="3341107" y="3134166"/>
              <a:ext cx="13" cy="13"/>
            </a:xfrm>
            <a:custGeom>
              <a:avLst/>
              <a:gdLst/>
              <a:ahLst/>
              <a:cxnLst/>
              <a:rect l="l" t="t" r="r" b="b"/>
              <a:pathLst>
                <a:path w="1" h="1" extrusionOk="0">
                  <a:moveTo>
                    <a:pt x="0" y="1"/>
                  </a:move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32;p113">
              <a:extLst>
                <a:ext uri="{FF2B5EF4-FFF2-40B4-BE49-F238E27FC236}">
                  <a16:creationId xmlns:a16="http://schemas.microsoft.com/office/drawing/2014/main" id="{AD731346-6C37-8090-C757-36AD3AC874E0}"/>
                </a:ext>
              </a:extLst>
            </p:cNvPr>
            <p:cNvSpPr/>
            <p:nvPr/>
          </p:nvSpPr>
          <p:spPr>
            <a:xfrm>
              <a:off x="1241560" y="3997908"/>
              <a:ext cx="13" cy="45683"/>
            </a:xfrm>
            <a:custGeom>
              <a:avLst/>
              <a:gdLst/>
              <a:ahLst/>
              <a:cxnLst/>
              <a:rect l="l" t="t" r="r" b="b"/>
              <a:pathLst>
                <a:path w="1" h="3643" extrusionOk="0">
                  <a:moveTo>
                    <a:pt x="0" y="1855"/>
                  </a:moveTo>
                  <a:lnTo>
                    <a:pt x="0" y="0"/>
                  </a:lnTo>
                  <a:lnTo>
                    <a:pt x="0" y="1722"/>
                  </a:lnTo>
                  <a:lnTo>
                    <a:pt x="0" y="3643"/>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3;p113">
              <a:extLst>
                <a:ext uri="{FF2B5EF4-FFF2-40B4-BE49-F238E27FC236}">
                  <a16:creationId xmlns:a16="http://schemas.microsoft.com/office/drawing/2014/main" id="{D605DC1B-C146-77A8-ED67-B3E84C582527}"/>
                </a:ext>
              </a:extLst>
            </p:cNvPr>
            <p:cNvSpPr/>
            <p:nvPr/>
          </p:nvSpPr>
          <p:spPr>
            <a:xfrm>
              <a:off x="2084524" y="3083504"/>
              <a:ext cx="185228" cy="132071"/>
            </a:xfrm>
            <a:custGeom>
              <a:avLst/>
              <a:gdLst/>
              <a:ahLst/>
              <a:cxnLst/>
              <a:rect l="l" t="t" r="r" b="b"/>
              <a:pathLst>
                <a:path w="14771" h="10532" extrusionOk="0">
                  <a:moveTo>
                    <a:pt x="1" y="1"/>
                  </a:moveTo>
                  <a:lnTo>
                    <a:pt x="1" y="2054"/>
                  </a:lnTo>
                  <a:lnTo>
                    <a:pt x="14770" y="10531"/>
                  </a:lnTo>
                  <a:lnTo>
                    <a:pt x="14770" y="8478"/>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34;p113">
              <a:extLst>
                <a:ext uri="{FF2B5EF4-FFF2-40B4-BE49-F238E27FC236}">
                  <a16:creationId xmlns:a16="http://schemas.microsoft.com/office/drawing/2014/main" id="{2B61AF23-EB6D-EAAC-D01D-74FCA9E79A59}"/>
                </a:ext>
              </a:extLst>
            </p:cNvPr>
            <p:cNvSpPr/>
            <p:nvPr/>
          </p:nvSpPr>
          <p:spPr>
            <a:xfrm>
              <a:off x="2084524" y="2987172"/>
              <a:ext cx="352988" cy="202646"/>
            </a:xfrm>
            <a:custGeom>
              <a:avLst/>
              <a:gdLst/>
              <a:ahLst/>
              <a:cxnLst/>
              <a:rect l="l" t="t" r="r" b="b"/>
              <a:pathLst>
                <a:path w="28149" h="16160" extrusionOk="0">
                  <a:moveTo>
                    <a:pt x="13379" y="0"/>
                  </a:moveTo>
                  <a:lnTo>
                    <a:pt x="1" y="7683"/>
                  </a:lnTo>
                  <a:lnTo>
                    <a:pt x="14770" y="16160"/>
                  </a:lnTo>
                  <a:lnTo>
                    <a:pt x="28148" y="8477"/>
                  </a:lnTo>
                  <a:lnTo>
                    <a:pt x="13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35;p113">
              <a:extLst>
                <a:ext uri="{FF2B5EF4-FFF2-40B4-BE49-F238E27FC236}">
                  <a16:creationId xmlns:a16="http://schemas.microsoft.com/office/drawing/2014/main" id="{F36ADF15-BA8C-C8F5-8728-6B4716641782}"/>
                </a:ext>
              </a:extLst>
            </p:cNvPr>
            <p:cNvSpPr/>
            <p:nvPr/>
          </p:nvSpPr>
          <p:spPr>
            <a:xfrm>
              <a:off x="2269740" y="3093473"/>
              <a:ext cx="167773" cy="122102"/>
            </a:xfrm>
            <a:custGeom>
              <a:avLst/>
              <a:gdLst/>
              <a:ahLst/>
              <a:cxnLst/>
              <a:rect l="l" t="t" r="r" b="b"/>
              <a:pathLst>
                <a:path w="13379" h="9737" extrusionOk="0">
                  <a:moveTo>
                    <a:pt x="13378" y="0"/>
                  </a:moveTo>
                  <a:lnTo>
                    <a:pt x="0" y="7683"/>
                  </a:lnTo>
                  <a:lnTo>
                    <a:pt x="0" y="9736"/>
                  </a:lnTo>
                  <a:lnTo>
                    <a:pt x="13378" y="1987"/>
                  </a:lnTo>
                  <a:lnTo>
                    <a:pt x="13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36;p113">
              <a:extLst>
                <a:ext uri="{FF2B5EF4-FFF2-40B4-BE49-F238E27FC236}">
                  <a16:creationId xmlns:a16="http://schemas.microsoft.com/office/drawing/2014/main" id="{B205548B-9B46-CF92-A904-E4D70697B510}"/>
                </a:ext>
              </a:extLst>
            </p:cNvPr>
            <p:cNvSpPr/>
            <p:nvPr/>
          </p:nvSpPr>
          <p:spPr>
            <a:xfrm>
              <a:off x="2232358" y="2775384"/>
              <a:ext cx="220930" cy="330554"/>
            </a:xfrm>
            <a:custGeom>
              <a:avLst/>
              <a:gdLst/>
              <a:ahLst/>
              <a:cxnLst/>
              <a:rect l="l" t="t" r="r" b="b"/>
              <a:pathLst>
                <a:path w="17618" h="26360" extrusionOk="0">
                  <a:moveTo>
                    <a:pt x="2849" y="0"/>
                  </a:moveTo>
                  <a:lnTo>
                    <a:pt x="1" y="17816"/>
                  </a:lnTo>
                  <a:lnTo>
                    <a:pt x="14704" y="26360"/>
                  </a:lnTo>
                  <a:lnTo>
                    <a:pt x="17618" y="8478"/>
                  </a:lnTo>
                  <a:lnTo>
                    <a:pt x="2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37;p113">
              <a:extLst>
                <a:ext uri="{FF2B5EF4-FFF2-40B4-BE49-F238E27FC236}">
                  <a16:creationId xmlns:a16="http://schemas.microsoft.com/office/drawing/2014/main" id="{A7956493-2BF4-CE01-1BD1-36F3F8272226}"/>
                </a:ext>
              </a:extLst>
            </p:cNvPr>
            <p:cNvSpPr/>
            <p:nvPr/>
          </p:nvSpPr>
          <p:spPr>
            <a:xfrm>
              <a:off x="2268072" y="2762931"/>
              <a:ext cx="205982" cy="118766"/>
            </a:xfrm>
            <a:custGeom>
              <a:avLst/>
              <a:gdLst/>
              <a:ahLst/>
              <a:cxnLst/>
              <a:rect l="l" t="t" r="r" b="b"/>
              <a:pathLst>
                <a:path w="16426" h="9471" extrusionOk="0">
                  <a:moveTo>
                    <a:pt x="1656" y="0"/>
                  </a:moveTo>
                  <a:lnTo>
                    <a:pt x="1" y="993"/>
                  </a:lnTo>
                  <a:lnTo>
                    <a:pt x="14770" y="9471"/>
                  </a:lnTo>
                  <a:lnTo>
                    <a:pt x="16426" y="8544"/>
                  </a:lnTo>
                  <a:lnTo>
                    <a:pt x="16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38;p113">
              <a:extLst>
                <a:ext uri="{FF2B5EF4-FFF2-40B4-BE49-F238E27FC236}">
                  <a16:creationId xmlns:a16="http://schemas.microsoft.com/office/drawing/2014/main" id="{C620DBAA-AB4B-EDDC-FC8C-B003D7E5317B}"/>
                </a:ext>
              </a:extLst>
            </p:cNvPr>
            <p:cNvSpPr/>
            <p:nvPr/>
          </p:nvSpPr>
          <p:spPr>
            <a:xfrm>
              <a:off x="2416734" y="2870061"/>
              <a:ext cx="57320" cy="235877"/>
            </a:xfrm>
            <a:custGeom>
              <a:avLst/>
              <a:gdLst/>
              <a:ahLst/>
              <a:cxnLst/>
              <a:rect l="l" t="t" r="r" b="b"/>
              <a:pathLst>
                <a:path w="4571" h="18810" extrusionOk="0">
                  <a:moveTo>
                    <a:pt x="4571" y="1"/>
                  </a:moveTo>
                  <a:lnTo>
                    <a:pt x="2915" y="928"/>
                  </a:lnTo>
                  <a:lnTo>
                    <a:pt x="1" y="18810"/>
                  </a:lnTo>
                  <a:lnTo>
                    <a:pt x="1656" y="17816"/>
                  </a:lnTo>
                  <a:lnTo>
                    <a:pt x="4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39;p113">
              <a:extLst>
                <a:ext uri="{FF2B5EF4-FFF2-40B4-BE49-F238E27FC236}">
                  <a16:creationId xmlns:a16="http://schemas.microsoft.com/office/drawing/2014/main" id="{1A81FDA8-8DD9-D16B-42CF-D2B488C48F5D}"/>
                </a:ext>
              </a:extLst>
            </p:cNvPr>
            <p:cNvSpPr/>
            <p:nvPr/>
          </p:nvSpPr>
          <p:spPr>
            <a:xfrm>
              <a:off x="2502282" y="3320209"/>
              <a:ext cx="220102" cy="152825"/>
            </a:xfrm>
            <a:custGeom>
              <a:avLst/>
              <a:gdLst/>
              <a:ahLst/>
              <a:cxnLst/>
              <a:rect l="l" t="t" r="r" b="b"/>
              <a:pathLst>
                <a:path w="17552" h="12187" extrusionOk="0">
                  <a:moveTo>
                    <a:pt x="0" y="0"/>
                  </a:moveTo>
                  <a:lnTo>
                    <a:pt x="0" y="2053"/>
                  </a:lnTo>
                  <a:lnTo>
                    <a:pt x="17551" y="12186"/>
                  </a:lnTo>
                  <a:lnTo>
                    <a:pt x="17551" y="10133"/>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40;p113">
              <a:extLst>
                <a:ext uri="{FF2B5EF4-FFF2-40B4-BE49-F238E27FC236}">
                  <a16:creationId xmlns:a16="http://schemas.microsoft.com/office/drawing/2014/main" id="{231485BA-F55B-5F9C-74B9-BE0A74B3D456}"/>
                </a:ext>
              </a:extLst>
            </p:cNvPr>
            <p:cNvSpPr/>
            <p:nvPr/>
          </p:nvSpPr>
          <p:spPr>
            <a:xfrm>
              <a:off x="2304613" y="3059415"/>
              <a:ext cx="68945" cy="67152"/>
            </a:xfrm>
            <a:custGeom>
              <a:avLst/>
              <a:gdLst/>
              <a:ahLst/>
              <a:cxnLst/>
              <a:rect l="l" t="t" r="r" b="b"/>
              <a:pathLst>
                <a:path w="5498" h="5355" extrusionOk="0">
                  <a:moveTo>
                    <a:pt x="3842" y="1"/>
                  </a:moveTo>
                  <a:lnTo>
                    <a:pt x="1" y="1458"/>
                  </a:lnTo>
                  <a:cubicBezTo>
                    <a:pt x="1" y="1458"/>
                    <a:pt x="1812" y="5354"/>
                    <a:pt x="3385" y="5354"/>
                  </a:cubicBezTo>
                  <a:cubicBezTo>
                    <a:pt x="3541" y="5354"/>
                    <a:pt x="3693" y="5316"/>
                    <a:pt x="3842" y="5233"/>
                  </a:cubicBezTo>
                  <a:cubicBezTo>
                    <a:pt x="5498" y="4372"/>
                    <a:pt x="4902" y="1789"/>
                    <a:pt x="4902" y="1789"/>
                  </a:cubicBezTo>
                  <a:lnTo>
                    <a:pt x="3842" y="1"/>
                  </a:lnTo>
                  <a:close/>
                </a:path>
              </a:pathLst>
            </a:custGeom>
            <a:solidFill>
              <a:srgbClr val="1C7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41;p113">
              <a:extLst>
                <a:ext uri="{FF2B5EF4-FFF2-40B4-BE49-F238E27FC236}">
                  <a16:creationId xmlns:a16="http://schemas.microsoft.com/office/drawing/2014/main" id="{ACB0D001-1DA2-0322-8CF2-0359E7E8602D}"/>
                </a:ext>
              </a:extLst>
            </p:cNvPr>
            <p:cNvSpPr/>
            <p:nvPr/>
          </p:nvSpPr>
          <p:spPr>
            <a:xfrm>
              <a:off x="2190010" y="2763759"/>
              <a:ext cx="199336" cy="331395"/>
            </a:xfrm>
            <a:custGeom>
              <a:avLst/>
              <a:gdLst/>
              <a:ahLst/>
              <a:cxnLst/>
              <a:rect l="l" t="t" r="r" b="b"/>
              <a:pathLst>
                <a:path w="15896" h="26427" extrusionOk="0">
                  <a:moveTo>
                    <a:pt x="11789" y="0"/>
                  </a:moveTo>
                  <a:lnTo>
                    <a:pt x="4437" y="199"/>
                  </a:lnTo>
                  <a:lnTo>
                    <a:pt x="1590" y="1391"/>
                  </a:lnTo>
                  <a:cubicBezTo>
                    <a:pt x="1590" y="1391"/>
                    <a:pt x="1258" y="4504"/>
                    <a:pt x="596" y="8941"/>
                  </a:cubicBezTo>
                  <a:cubicBezTo>
                    <a:pt x="0" y="13379"/>
                    <a:pt x="994" y="25167"/>
                    <a:pt x="994" y="25167"/>
                  </a:cubicBezTo>
                  <a:cubicBezTo>
                    <a:pt x="3522" y="26372"/>
                    <a:pt x="12564" y="26426"/>
                    <a:pt x="14188" y="26426"/>
                  </a:cubicBezTo>
                  <a:cubicBezTo>
                    <a:pt x="14350" y="26426"/>
                    <a:pt x="14438" y="26426"/>
                    <a:pt x="14438" y="26426"/>
                  </a:cubicBezTo>
                  <a:cubicBezTo>
                    <a:pt x="15167" y="20796"/>
                    <a:pt x="15895" y="2782"/>
                    <a:pt x="15895" y="2782"/>
                  </a:cubicBezTo>
                  <a:lnTo>
                    <a:pt x="11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42;p113">
              <a:extLst>
                <a:ext uri="{FF2B5EF4-FFF2-40B4-BE49-F238E27FC236}">
                  <a16:creationId xmlns:a16="http://schemas.microsoft.com/office/drawing/2014/main" id="{62835322-DADA-3501-3952-BDBDA5A83022}"/>
                </a:ext>
              </a:extLst>
            </p:cNvPr>
            <p:cNvSpPr/>
            <p:nvPr/>
          </p:nvSpPr>
          <p:spPr>
            <a:xfrm>
              <a:off x="2223229" y="2763759"/>
              <a:ext cx="103819" cy="339696"/>
            </a:xfrm>
            <a:custGeom>
              <a:avLst/>
              <a:gdLst/>
              <a:ahLst/>
              <a:cxnLst/>
              <a:rect l="l" t="t" r="r" b="b"/>
              <a:pathLst>
                <a:path w="8279" h="27089" extrusionOk="0">
                  <a:moveTo>
                    <a:pt x="8279" y="0"/>
                  </a:moveTo>
                  <a:lnTo>
                    <a:pt x="3643" y="133"/>
                  </a:lnTo>
                  <a:lnTo>
                    <a:pt x="1126" y="2318"/>
                  </a:lnTo>
                  <a:cubicBezTo>
                    <a:pt x="0" y="8809"/>
                    <a:pt x="66" y="21392"/>
                    <a:pt x="199" y="26757"/>
                  </a:cubicBezTo>
                  <a:cubicBezTo>
                    <a:pt x="1192" y="26956"/>
                    <a:pt x="2252" y="27022"/>
                    <a:pt x="3312" y="27088"/>
                  </a:cubicBezTo>
                  <a:cubicBezTo>
                    <a:pt x="3510" y="13644"/>
                    <a:pt x="8014" y="927"/>
                    <a:pt x="8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43;p113">
              <a:extLst>
                <a:ext uri="{FF2B5EF4-FFF2-40B4-BE49-F238E27FC236}">
                  <a16:creationId xmlns:a16="http://schemas.microsoft.com/office/drawing/2014/main" id="{71172FE7-0A35-AC8F-9EF4-E967A9595FF6}"/>
                </a:ext>
              </a:extLst>
            </p:cNvPr>
            <p:cNvSpPr/>
            <p:nvPr/>
          </p:nvSpPr>
          <p:spPr>
            <a:xfrm>
              <a:off x="2229875" y="2755445"/>
              <a:ext cx="29908" cy="59816"/>
            </a:xfrm>
            <a:custGeom>
              <a:avLst/>
              <a:gdLst/>
              <a:ahLst/>
              <a:cxnLst/>
              <a:rect l="l" t="t" r="r" b="b"/>
              <a:pathLst>
                <a:path w="2385" h="4770" extrusionOk="0">
                  <a:moveTo>
                    <a:pt x="2186" y="1"/>
                  </a:moveTo>
                  <a:lnTo>
                    <a:pt x="927" y="862"/>
                  </a:lnTo>
                  <a:lnTo>
                    <a:pt x="0" y="4770"/>
                  </a:lnTo>
                  <a:lnTo>
                    <a:pt x="2384" y="3776"/>
                  </a:lnTo>
                  <a:lnTo>
                    <a:pt x="21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44;p113">
              <a:extLst>
                <a:ext uri="{FF2B5EF4-FFF2-40B4-BE49-F238E27FC236}">
                  <a16:creationId xmlns:a16="http://schemas.microsoft.com/office/drawing/2014/main" id="{76D0864A-7379-0657-AB0E-38E3BD09D9E3}"/>
                </a:ext>
              </a:extLst>
            </p:cNvPr>
            <p:cNvSpPr/>
            <p:nvPr/>
          </p:nvSpPr>
          <p:spPr>
            <a:xfrm>
              <a:off x="2252297" y="2742165"/>
              <a:ext cx="75591" cy="60643"/>
            </a:xfrm>
            <a:custGeom>
              <a:avLst/>
              <a:gdLst/>
              <a:ahLst/>
              <a:cxnLst/>
              <a:rect l="l" t="t" r="r" b="b"/>
              <a:pathLst>
                <a:path w="6028" h="4836" extrusionOk="0">
                  <a:moveTo>
                    <a:pt x="5630" y="0"/>
                  </a:moveTo>
                  <a:lnTo>
                    <a:pt x="0" y="928"/>
                  </a:lnTo>
                  <a:lnTo>
                    <a:pt x="596" y="4835"/>
                  </a:lnTo>
                  <a:lnTo>
                    <a:pt x="6027" y="1656"/>
                  </a:lnTo>
                  <a:lnTo>
                    <a:pt x="5630" y="0"/>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45;p113">
              <a:extLst>
                <a:ext uri="{FF2B5EF4-FFF2-40B4-BE49-F238E27FC236}">
                  <a16:creationId xmlns:a16="http://schemas.microsoft.com/office/drawing/2014/main" id="{49431145-E284-5CEA-DD84-201C07B6176B}"/>
                </a:ext>
              </a:extLst>
            </p:cNvPr>
            <p:cNvSpPr/>
            <p:nvPr/>
          </p:nvSpPr>
          <p:spPr>
            <a:xfrm>
              <a:off x="2222401" y="2626722"/>
              <a:ext cx="117939" cy="139533"/>
            </a:xfrm>
            <a:custGeom>
              <a:avLst/>
              <a:gdLst/>
              <a:ahLst/>
              <a:cxnLst/>
              <a:rect l="l" t="t" r="r" b="b"/>
              <a:pathLst>
                <a:path w="9405" h="11127" extrusionOk="0">
                  <a:moveTo>
                    <a:pt x="4437" y="0"/>
                  </a:moveTo>
                  <a:cubicBezTo>
                    <a:pt x="1656" y="0"/>
                    <a:pt x="0" y="2517"/>
                    <a:pt x="0" y="5564"/>
                  </a:cubicBezTo>
                  <a:cubicBezTo>
                    <a:pt x="0" y="8676"/>
                    <a:pt x="1656" y="11127"/>
                    <a:pt x="4437" y="11127"/>
                  </a:cubicBezTo>
                  <a:cubicBezTo>
                    <a:pt x="7153" y="11127"/>
                    <a:pt x="9405" y="8610"/>
                    <a:pt x="9405" y="5564"/>
                  </a:cubicBezTo>
                  <a:cubicBezTo>
                    <a:pt x="9405" y="2517"/>
                    <a:pt x="7153" y="0"/>
                    <a:pt x="4437" y="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246;p113">
              <a:extLst>
                <a:ext uri="{FF2B5EF4-FFF2-40B4-BE49-F238E27FC236}">
                  <a16:creationId xmlns:a16="http://schemas.microsoft.com/office/drawing/2014/main" id="{51B406B4-2952-7D0B-20E8-2FD1EA7C6D69}"/>
                </a:ext>
              </a:extLst>
            </p:cNvPr>
            <p:cNvSpPr/>
            <p:nvPr/>
          </p:nvSpPr>
          <p:spPr>
            <a:xfrm>
              <a:off x="2259770" y="2752962"/>
              <a:ext cx="78074" cy="79742"/>
            </a:xfrm>
            <a:custGeom>
              <a:avLst/>
              <a:gdLst/>
              <a:ahLst/>
              <a:cxnLst/>
              <a:rect l="l" t="t" r="r" b="b"/>
              <a:pathLst>
                <a:path w="6226" h="6359" extrusionOk="0">
                  <a:moveTo>
                    <a:pt x="5564" y="0"/>
                  </a:moveTo>
                  <a:lnTo>
                    <a:pt x="0" y="3974"/>
                  </a:lnTo>
                  <a:lnTo>
                    <a:pt x="2385" y="6358"/>
                  </a:lnTo>
                  <a:lnTo>
                    <a:pt x="6226" y="795"/>
                  </a:lnTo>
                  <a:lnTo>
                    <a:pt x="5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47;p113">
              <a:extLst>
                <a:ext uri="{FF2B5EF4-FFF2-40B4-BE49-F238E27FC236}">
                  <a16:creationId xmlns:a16="http://schemas.microsoft.com/office/drawing/2014/main" id="{44389D06-CEAC-0303-024F-B2DF53E9C11D}"/>
                </a:ext>
              </a:extLst>
            </p:cNvPr>
            <p:cNvSpPr/>
            <p:nvPr/>
          </p:nvSpPr>
          <p:spPr>
            <a:xfrm>
              <a:off x="2210125" y="2619950"/>
              <a:ext cx="150154" cy="129701"/>
            </a:xfrm>
            <a:custGeom>
              <a:avLst/>
              <a:gdLst/>
              <a:ahLst/>
              <a:cxnLst/>
              <a:rect l="l" t="t" r="r" b="b"/>
              <a:pathLst>
                <a:path w="11974" h="10343" extrusionOk="0">
                  <a:moveTo>
                    <a:pt x="5849" y="1"/>
                  </a:moveTo>
                  <a:cubicBezTo>
                    <a:pt x="4674" y="1"/>
                    <a:pt x="394" y="394"/>
                    <a:pt x="52" y="6104"/>
                  </a:cubicBezTo>
                  <a:cubicBezTo>
                    <a:pt x="0" y="6311"/>
                    <a:pt x="191" y="6477"/>
                    <a:pt x="403" y="6477"/>
                  </a:cubicBezTo>
                  <a:cubicBezTo>
                    <a:pt x="462" y="6477"/>
                    <a:pt x="524" y="6464"/>
                    <a:pt x="582" y="6435"/>
                  </a:cubicBezTo>
                  <a:cubicBezTo>
                    <a:pt x="1376" y="5971"/>
                    <a:pt x="2237" y="5574"/>
                    <a:pt x="3165" y="5375"/>
                  </a:cubicBezTo>
                  <a:lnTo>
                    <a:pt x="3165" y="5375"/>
                  </a:lnTo>
                  <a:lnTo>
                    <a:pt x="2900" y="5773"/>
                  </a:lnTo>
                  <a:cubicBezTo>
                    <a:pt x="2900" y="5773"/>
                    <a:pt x="2845" y="6046"/>
                    <a:pt x="3233" y="6046"/>
                  </a:cubicBezTo>
                  <a:cubicBezTo>
                    <a:pt x="3272" y="6046"/>
                    <a:pt x="3315" y="6043"/>
                    <a:pt x="3363" y="6037"/>
                  </a:cubicBezTo>
                  <a:lnTo>
                    <a:pt x="6012" y="5375"/>
                  </a:lnTo>
                  <a:cubicBezTo>
                    <a:pt x="6344" y="6435"/>
                    <a:pt x="7072" y="7230"/>
                    <a:pt x="7999" y="7627"/>
                  </a:cubicBezTo>
                  <a:cubicBezTo>
                    <a:pt x="7999" y="7627"/>
                    <a:pt x="8264" y="9945"/>
                    <a:pt x="9059" y="10342"/>
                  </a:cubicBezTo>
                  <a:cubicBezTo>
                    <a:pt x="11112" y="8620"/>
                    <a:pt x="11973" y="5839"/>
                    <a:pt x="11311" y="3256"/>
                  </a:cubicBezTo>
                  <a:cubicBezTo>
                    <a:pt x="11311" y="3256"/>
                    <a:pt x="10450" y="11"/>
                    <a:pt x="6145" y="11"/>
                  </a:cubicBezTo>
                  <a:cubicBezTo>
                    <a:pt x="6145" y="11"/>
                    <a:pt x="6037" y="1"/>
                    <a:pt x="5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48;p113">
              <a:extLst>
                <a:ext uri="{FF2B5EF4-FFF2-40B4-BE49-F238E27FC236}">
                  <a16:creationId xmlns:a16="http://schemas.microsoft.com/office/drawing/2014/main" id="{E8C062AF-A62A-2BC2-38A6-A657937EDD2C}"/>
                </a:ext>
              </a:extLst>
            </p:cNvPr>
            <p:cNvSpPr/>
            <p:nvPr/>
          </p:nvSpPr>
          <p:spPr>
            <a:xfrm>
              <a:off x="2920027" y="3543609"/>
              <a:ext cx="13" cy="1680"/>
            </a:xfrm>
            <a:custGeom>
              <a:avLst/>
              <a:gdLst/>
              <a:ahLst/>
              <a:cxnLst/>
              <a:rect l="l" t="t" r="r" b="b"/>
              <a:pathLst>
                <a:path w="1" h="134" extrusionOk="0">
                  <a:moveTo>
                    <a:pt x="1" y="133"/>
                  </a:moveTo>
                  <a:lnTo>
                    <a:pt x="1" y="1"/>
                  </a:lnTo>
                  <a:lnTo>
                    <a:pt x="1" y="1"/>
                  </a:lnTo>
                  <a:cubicBezTo>
                    <a:pt x="1" y="67"/>
                    <a:pt x="1" y="133"/>
                    <a:pt x="1" y="133"/>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249;p113">
              <a:extLst>
                <a:ext uri="{FF2B5EF4-FFF2-40B4-BE49-F238E27FC236}">
                  <a16:creationId xmlns:a16="http://schemas.microsoft.com/office/drawing/2014/main" id="{4561EAC5-E8CC-B4E9-16A8-C1DF8F35A07C}"/>
                </a:ext>
              </a:extLst>
            </p:cNvPr>
            <p:cNvSpPr/>
            <p:nvPr/>
          </p:nvSpPr>
          <p:spPr>
            <a:xfrm>
              <a:off x="1331246" y="3283655"/>
              <a:ext cx="1589621" cy="681662"/>
            </a:xfrm>
            <a:custGeom>
              <a:avLst/>
              <a:gdLst/>
              <a:ahLst/>
              <a:cxnLst/>
              <a:rect l="l" t="t" r="r" b="b"/>
              <a:pathLst>
                <a:path w="126764" h="54359" extrusionOk="0">
                  <a:moveTo>
                    <a:pt x="1" y="1"/>
                  </a:moveTo>
                  <a:lnTo>
                    <a:pt x="1" y="7220"/>
                  </a:lnTo>
                  <a:cubicBezTo>
                    <a:pt x="1" y="12320"/>
                    <a:pt x="3312" y="17353"/>
                    <a:pt x="9935" y="21261"/>
                  </a:cubicBezTo>
                  <a:lnTo>
                    <a:pt x="56958" y="48547"/>
                  </a:lnTo>
                  <a:cubicBezTo>
                    <a:pt x="63614" y="52422"/>
                    <a:pt x="72406" y="54359"/>
                    <a:pt x="81215" y="54359"/>
                  </a:cubicBezTo>
                  <a:cubicBezTo>
                    <a:pt x="90023" y="54359"/>
                    <a:pt x="98848" y="52422"/>
                    <a:pt x="105571" y="48547"/>
                  </a:cubicBezTo>
                  <a:lnTo>
                    <a:pt x="116631" y="42189"/>
                  </a:lnTo>
                  <a:cubicBezTo>
                    <a:pt x="123386" y="38215"/>
                    <a:pt x="126764" y="33049"/>
                    <a:pt x="126698" y="27884"/>
                  </a:cubicBezTo>
                  <a:lnTo>
                    <a:pt x="126698" y="20929"/>
                  </a:lnTo>
                  <a:cubicBezTo>
                    <a:pt x="126698" y="26029"/>
                    <a:pt x="123320" y="31129"/>
                    <a:pt x="116631" y="35036"/>
                  </a:cubicBezTo>
                  <a:lnTo>
                    <a:pt x="105571" y="41394"/>
                  </a:lnTo>
                  <a:cubicBezTo>
                    <a:pt x="98848" y="45269"/>
                    <a:pt x="90023" y="47206"/>
                    <a:pt x="81215" y="47206"/>
                  </a:cubicBezTo>
                  <a:cubicBezTo>
                    <a:pt x="72406" y="47206"/>
                    <a:pt x="63614" y="45269"/>
                    <a:pt x="56958" y="41394"/>
                  </a:cubicBezTo>
                  <a:lnTo>
                    <a:pt x="9935" y="14108"/>
                  </a:lnTo>
                  <a:cubicBezTo>
                    <a:pt x="3312" y="10200"/>
                    <a:pt x="1" y="5167"/>
                    <a:pt x="1"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250;p113">
              <a:extLst>
                <a:ext uri="{FF2B5EF4-FFF2-40B4-BE49-F238E27FC236}">
                  <a16:creationId xmlns:a16="http://schemas.microsoft.com/office/drawing/2014/main" id="{B81B2DE7-FCB1-9CD1-3D73-0921905EDE67}"/>
                </a:ext>
              </a:extLst>
            </p:cNvPr>
            <p:cNvSpPr/>
            <p:nvPr/>
          </p:nvSpPr>
          <p:spPr>
            <a:xfrm>
              <a:off x="1288899" y="2954154"/>
              <a:ext cx="1673501" cy="921464"/>
            </a:xfrm>
            <a:custGeom>
              <a:avLst/>
              <a:gdLst/>
              <a:ahLst/>
              <a:cxnLst/>
              <a:rect l="l" t="t" r="r" b="b"/>
              <a:pathLst>
                <a:path w="133453" h="73482" extrusionOk="0">
                  <a:moveTo>
                    <a:pt x="48836" y="0"/>
                  </a:moveTo>
                  <a:cubicBezTo>
                    <a:pt x="40036" y="0"/>
                    <a:pt x="31227" y="1938"/>
                    <a:pt x="24505" y="5812"/>
                  </a:cubicBezTo>
                  <a:lnTo>
                    <a:pt x="13445" y="12170"/>
                  </a:lnTo>
                  <a:cubicBezTo>
                    <a:pt x="66" y="19919"/>
                    <a:pt x="0" y="32569"/>
                    <a:pt x="13312" y="40318"/>
                  </a:cubicBezTo>
                  <a:lnTo>
                    <a:pt x="60335" y="67670"/>
                  </a:lnTo>
                  <a:cubicBezTo>
                    <a:pt x="66991" y="71545"/>
                    <a:pt x="75783" y="73482"/>
                    <a:pt x="84592" y="73482"/>
                  </a:cubicBezTo>
                  <a:cubicBezTo>
                    <a:pt x="93400" y="73482"/>
                    <a:pt x="102225" y="71545"/>
                    <a:pt x="108948" y="67670"/>
                  </a:cubicBezTo>
                  <a:lnTo>
                    <a:pt x="120008" y="61246"/>
                  </a:lnTo>
                  <a:cubicBezTo>
                    <a:pt x="133386" y="53563"/>
                    <a:pt x="133452" y="40847"/>
                    <a:pt x="120140" y="33099"/>
                  </a:cubicBezTo>
                  <a:lnTo>
                    <a:pt x="73117" y="5812"/>
                  </a:lnTo>
                  <a:cubicBezTo>
                    <a:pt x="66428" y="1938"/>
                    <a:pt x="57636" y="0"/>
                    <a:pt x="48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251;p113">
              <a:extLst>
                <a:ext uri="{FF2B5EF4-FFF2-40B4-BE49-F238E27FC236}">
                  <a16:creationId xmlns:a16="http://schemas.microsoft.com/office/drawing/2014/main" id="{368E8DF8-48A3-9994-FA12-9268738BA40C}"/>
                </a:ext>
              </a:extLst>
            </p:cNvPr>
            <p:cNvSpPr/>
            <p:nvPr/>
          </p:nvSpPr>
          <p:spPr>
            <a:xfrm>
              <a:off x="2307937" y="3546932"/>
              <a:ext cx="612930" cy="418874"/>
            </a:xfrm>
            <a:custGeom>
              <a:avLst/>
              <a:gdLst/>
              <a:ahLst/>
              <a:cxnLst/>
              <a:rect l="l" t="t" r="r" b="b"/>
              <a:pathLst>
                <a:path w="48878" h="33403" extrusionOk="0">
                  <a:moveTo>
                    <a:pt x="48812" y="1"/>
                  </a:moveTo>
                  <a:cubicBezTo>
                    <a:pt x="48812" y="5034"/>
                    <a:pt x="45434" y="10134"/>
                    <a:pt x="38745" y="14041"/>
                  </a:cubicBezTo>
                  <a:lnTo>
                    <a:pt x="27685" y="20399"/>
                  </a:lnTo>
                  <a:cubicBezTo>
                    <a:pt x="21030" y="24252"/>
                    <a:pt x="12266" y="26201"/>
                    <a:pt x="3523" y="26201"/>
                  </a:cubicBezTo>
                  <a:cubicBezTo>
                    <a:pt x="2347" y="26201"/>
                    <a:pt x="1171" y="26166"/>
                    <a:pt x="1" y="26095"/>
                  </a:cubicBezTo>
                  <a:lnTo>
                    <a:pt x="1" y="33314"/>
                  </a:lnTo>
                  <a:cubicBezTo>
                    <a:pt x="1094" y="33373"/>
                    <a:pt x="2192" y="33402"/>
                    <a:pt x="3290" y="33402"/>
                  </a:cubicBezTo>
                  <a:cubicBezTo>
                    <a:pt x="12110" y="33402"/>
                    <a:pt x="20971" y="31505"/>
                    <a:pt x="27685" y="27618"/>
                  </a:cubicBezTo>
                  <a:lnTo>
                    <a:pt x="38745" y="21194"/>
                  </a:lnTo>
                  <a:cubicBezTo>
                    <a:pt x="45500" y="17287"/>
                    <a:pt x="48878" y="12121"/>
                    <a:pt x="48812" y="6955"/>
                  </a:cubicBezTo>
                  <a:lnTo>
                    <a:pt x="4881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252;p113">
              <a:extLst>
                <a:ext uri="{FF2B5EF4-FFF2-40B4-BE49-F238E27FC236}">
                  <a16:creationId xmlns:a16="http://schemas.microsoft.com/office/drawing/2014/main" id="{40BEEE75-84BF-3CD0-409E-96BB8E86658F}"/>
                </a:ext>
              </a:extLst>
            </p:cNvPr>
            <p:cNvSpPr/>
            <p:nvPr/>
          </p:nvSpPr>
          <p:spPr>
            <a:xfrm>
              <a:off x="2920027" y="3543609"/>
              <a:ext cx="13" cy="2508"/>
            </a:xfrm>
            <a:custGeom>
              <a:avLst/>
              <a:gdLst/>
              <a:ahLst/>
              <a:cxnLst/>
              <a:rect l="l" t="t" r="r" b="b"/>
              <a:pathLst>
                <a:path w="1" h="200" extrusionOk="0">
                  <a:moveTo>
                    <a:pt x="1" y="199"/>
                  </a:moveTo>
                  <a:lnTo>
                    <a:pt x="1" y="1"/>
                  </a:lnTo>
                  <a:lnTo>
                    <a:pt x="1" y="1"/>
                  </a:lnTo>
                  <a:cubicBezTo>
                    <a:pt x="1" y="67"/>
                    <a:pt x="1" y="133"/>
                    <a:pt x="1" y="199"/>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253;p113">
              <a:extLst>
                <a:ext uri="{FF2B5EF4-FFF2-40B4-BE49-F238E27FC236}">
                  <a16:creationId xmlns:a16="http://schemas.microsoft.com/office/drawing/2014/main" id="{F9233AB9-76FC-0604-7B34-6ECE49917585}"/>
                </a:ext>
              </a:extLst>
            </p:cNvPr>
            <p:cNvSpPr/>
            <p:nvPr/>
          </p:nvSpPr>
          <p:spPr>
            <a:xfrm>
              <a:off x="1841185" y="3476131"/>
              <a:ext cx="443515" cy="257057"/>
            </a:xfrm>
            <a:custGeom>
              <a:avLst/>
              <a:gdLst/>
              <a:ahLst/>
              <a:cxnLst/>
              <a:rect l="l" t="t" r="r" b="b"/>
              <a:pathLst>
                <a:path w="35368" h="20499" extrusionOk="0">
                  <a:moveTo>
                    <a:pt x="14613" y="1"/>
                  </a:moveTo>
                  <a:cubicBezTo>
                    <a:pt x="14406" y="1"/>
                    <a:pt x="14207" y="50"/>
                    <a:pt x="14041" y="150"/>
                  </a:cubicBezTo>
                  <a:lnTo>
                    <a:pt x="332" y="8031"/>
                  </a:lnTo>
                  <a:cubicBezTo>
                    <a:pt x="1" y="8230"/>
                    <a:pt x="1" y="8693"/>
                    <a:pt x="332" y="8892"/>
                  </a:cubicBezTo>
                  <a:lnTo>
                    <a:pt x="20134" y="20350"/>
                  </a:lnTo>
                  <a:cubicBezTo>
                    <a:pt x="20366" y="20449"/>
                    <a:pt x="20615" y="20499"/>
                    <a:pt x="20863" y="20499"/>
                  </a:cubicBezTo>
                  <a:cubicBezTo>
                    <a:pt x="21111" y="20499"/>
                    <a:pt x="21360" y="20449"/>
                    <a:pt x="21591" y="20350"/>
                  </a:cubicBezTo>
                  <a:lnTo>
                    <a:pt x="35036" y="12535"/>
                  </a:lnTo>
                  <a:cubicBezTo>
                    <a:pt x="35367" y="12336"/>
                    <a:pt x="35367" y="11806"/>
                    <a:pt x="35036" y="11607"/>
                  </a:cubicBezTo>
                  <a:lnTo>
                    <a:pt x="15233" y="150"/>
                  </a:lnTo>
                  <a:cubicBezTo>
                    <a:pt x="15035" y="50"/>
                    <a:pt x="14820" y="1"/>
                    <a:pt x="14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254;p113">
              <a:extLst>
                <a:ext uri="{FF2B5EF4-FFF2-40B4-BE49-F238E27FC236}">
                  <a16:creationId xmlns:a16="http://schemas.microsoft.com/office/drawing/2014/main" id="{7B708EE7-8F79-F9C7-1F87-37A54B03A0DA}"/>
                </a:ext>
              </a:extLst>
            </p:cNvPr>
            <p:cNvSpPr/>
            <p:nvPr/>
          </p:nvSpPr>
          <p:spPr>
            <a:xfrm>
              <a:off x="1842853" y="3581818"/>
              <a:ext cx="441007" cy="162995"/>
            </a:xfrm>
            <a:custGeom>
              <a:avLst/>
              <a:gdLst/>
              <a:ahLst/>
              <a:cxnLst/>
              <a:rect l="l" t="t" r="r" b="b"/>
              <a:pathLst>
                <a:path w="35168" h="12998" extrusionOk="0">
                  <a:moveTo>
                    <a:pt x="0" y="0"/>
                  </a:moveTo>
                  <a:lnTo>
                    <a:pt x="0" y="994"/>
                  </a:lnTo>
                  <a:cubicBezTo>
                    <a:pt x="0" y="1126"/>
                    <a:pt x="66" y="1325"/>
                    <a:pt x="265" y="1391"/>
                  </a:cubicBezTo>
                  <a:lnTo>
                    <a:pt x="20001" y="12849"/>
                  </a:lnTo>
                  <a:cubicBezTo>
                    <a:pt x="20233" y="12948"/>
                    <a:pt x="20482" y="12998"/>
                    <a:pt x="20730" y="12998"/>
                  </a:cubicBezTo>
                  <a:cubicBezTo>
                    <a:pt x="20978" y="12998"/>
                    <a:pt x="21227" y="12948"/>
                    <a:pt x="21458" y="12849"/>
                  </a:cubicBezTo>
                  <a:lnTo>
                    <a:pt x="34903" y="5034"/>
                  </a:lnTo>
                  <a:cubicBezTo>
                    <a:pt x="35102" y="4968"/>
                    <a:pt x="35168" y="4769"/>
                    <a:pt x="35168" y="4570"/>
                  </a:cubicBezTo>
                  <a:lnTo>
                    <a:pt x="35168" y="3643"/>
                  </a:lnTo>
                  <a:cubicBezTo>
                    <a:pt x="35168" y="3842"/>
                    <a:pt x="35102" y="4040"/>
                    <a:pt x="34903" y="4107"/>
                  </a:cubicBezTo>
                  <a:lnTo>
                    <a:pt x="21458" y="11855"/>
                  </a:lnTo>
                  <a:cubicBezTo>
                    <a:pt x="21227" y="11988"/>
                    <a:pt x="20978" y="12054"/>
                    <a:pt x="20730" y="12054"/>
                  </a:cubicBezTo>
                  <a:cubicBezTo>
                    <a:pt x="20482" y="12054"/>
                    <a:pt x="20233" y="11988"/>
                    <a:pt x="20001" y="11855"/>
                  </a:cubicBezTo>
                  <a:lnTo>
                    <a:pt x="199" y="464"/>
                  </a:lnTo>
                  <a:cubicBezTo>
                    <a:pt x="66" y="398"/>
                    <a:pt x="0" y="199"/>
                    <a:pt x="0" y="0"/>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255;p113">
              <a:extLst>
                <a:ext uri="{FF2B5EF4-FFF2-40B4-BE49-F238E27FC236}">
                  <a16:creationId xmlns:a16="http://schemas.microsoft.com/office/drawing/2014/main" id="{1D6BE0B7-3891-2349-393E-17ADE66C6113}"/>
                </a:ext>
              </a:extLst>
            </p:cNvPr>
            <p:cNvSpPr/>
            <p:nvPr/>
          </p:nvSpPr>
          <p:spPr>
            <a:xfrm>
              <a:off x="2024733" y="3246499"/>
              <a:ext cx="269924" cy="376024"/>
            </a:xfrm>
            <a:custGeom>
              <a:avLst/>
              <a:gdLst/>
              <a:ahLst/>
              <a:cxnLst/>
              <a:rect l="l" t="t" r="r" b="b"/>
              <a:pathLst>
                <a:path w="21525" h="29986" extrusionOk="0">
                  <a:moveTo>
                    <a:pt x="729" y="0"/>
                  </a:moveTo>
                  <a:cubicBezTo>
                    <a:pt x="663" y="0"/>
                    <a:pt x="596" y="17"/>
                    <a:pt x="530" y="50"/>
                  </a:cubicBezTo>
                  <a:lnTo>
                    <a:pt x="0" y="315"/>
                  </a:lnTo>
                  <a:lnTo>
                    <a:pt x="398" y="911"/>
                  </a:lnTo>
                  <a:lnTo>
                    <a:pt x="596" y="1043"/>
                  </a:lnTo>
                  <a:lnTo>
                    <a:pt x="596" y="17269"/>
                  </a:lnTo>
                  <a:cubicBezTo>
                    <a:pt x="596" y="17534"/>
                    <a:pt x="729" y="17733"/>
                    <a:pt x="928" y="17866"/>
                  </a:cubicBezTo>
                  <a:lnTo>
                    <a:pt x="20200" y="28992"/>
                  </a:lnTo>
                  <a:lnTo>
                    <a:pt x="20200" y="29125"/>
                  </a:lnTo>
                  <a:lnTo>
                    <a:pt x="20796" y="29986"/>
                  </a:lnTo>
                  <a:lnTo>
                    <a:pt x="21393" y="29654"/>
                  </a:lnTo>
                  <a:cubicBezTo>
                    <a:pt x="21459" y="29588"/>
                    <a:pt x="21525" y="29456"/>
                    <a:pt x="21525" y="29389"/>
                  </a:cubicBezTo>
                  <a:lnTo>
                    <a:pt x="21525" y="12369"/>
                  </a:lnTo>
                  <a:cubicBezTo>
                    <a:pt x="21525" y="12104"/>
                    <a:pt x="21393" y="11905"/>
                    <a:pt x="21260" y="11772"/>
                  </a:cubicBezTo>
                  <a:lnTo>
                    <a:pt x="928" y="50"/>
                  </a:lnTo>
                  <a:cubicBezTo>
                    <a:pt x="861" y="17"/>
                    <a:pt x="795"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256;p113">
              <a:extLst>
                <a:ext uri="{FF2B5EF4-FFF2-40B4-BE49-F238E27FC236}">
                  <a16:creationId xmlns:a16="http://schemas.microsoft.com/office/drawing/2014/main" id="{F71F9B8D-5020-EBD7-9173-33A789890F1C}"/>
                </a:ext>
              </a:extLst>
            </p:cNvPr>
            <p:cNvSpPr/>
            <p:nvPr/>
          </p:nvSpPr>
          <p:spPr>
            <a:xfrm>
              <a:off x="2023065" y="3250625"/>
              <a:ext cx="264958" cy="372940"/>
            </a:xfrm>
            <a:custGeom>
              <a:avLst/>
              <a:gdLst/>
              <a:ahLst/>
              <a:cxnLst/>
              <a:rect l="l" t="t" r="r" b="b"/>
              <a:pathLst>
                <a:path w="21129" h="29740" extrusionOk="0">
                  <a:moveTo>
                    <a:pt x="297" y="0"/>
                  </a:moveTo>
                  <a:cubicBezTo>
                    <a:pt x="143" y="0"/>
                    <a:pt x="1" y="123"/>
                    <a:pt x="1" y="317"/>
                  </a:cubicBezTo>
                  <a:lnTo>
                    <a:pt x="1" y="17404"/>
                  </a:lnTo>
                  <a:cubicBezTo>
                    <a:pt x="1" y="17603"/>
                    <a:pt x="133" y="17868"/>
                    <a:pt x="332" y="18000"/>
                  </a:cubicBezTo>
                  <a:lnTo>
                    <a:pt x="20665" y="29723"/>
                  </a:lnTo>
                  <a:cubicBezTo>
                    <a:pt x="20700" y="29735"/>
                    <a:pt x="20737" y="29740"/>
                    <a:pt x="20774" y="29740"/>
                  </a:cubicBezTo>
                  <a:cubicBezTo>
                    <a:pt x="20949" y="29740"/>
                    <a:pt x="21128" y="29621"/>
                    <a:pt x="21128" y="29458"/>
                  </a:cubicBezTo>
                  <a:lnTo>
                    <a:pt x="21128" y="12371"/>
                  </a:lnTo>
                  <a:cubicBezTo>
                    <a:pt x="21128" y="12106"/>
                    <a:pt x="20996" y="11907"/>
                    <a:pt x="20797" y="11775"/>
                  </a:cubicBezTo>
                  <a:lnTo>
                    <a:pt x="465" y="52"/>
                  </a:lnTo>
                  <a:cubicBezTo>
                    <a:pt x="411" y="16"/>
                    <a:pt x="353" y="0"/>
                    <a:pt x="297" y="0"/>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57;p113">
              <a:extLst>
                <a:ext uri="{FF2B5EF4-FFF2-40B4-BE49-F238E27FC236}">
                  <a16:creationId xmlns:a16="http://schemas.microsoft.com/office/drawing/2014/main" id="{FB39D506-D12B-F7A7-03BC-9B0F6825B08D}"/>
                </a:ext>
              </a:extLst>
            </p:cNvPr>
            <p:cNvSpPr/>
            <p:nvPr/>
          </p:nvSpPr>
          <p:spPr>
            <a:xfrm>
              <a:off x="2028884" y="3266224"/>
              <a:ext cx="250825" cy="335533"/>
            </a:xfrm>
            <a:custGeom>
              <a:avLst/>
              <a:gdLst/>
              <a:ahLst/>
              <a:cxnLst/>
              <a:rect l="l" t="t" r="r" b="b"/>
              <a:pathLst>
                <a:path w="20002" h="26757" extrusionOk="0">
                  <a:moveTo>
                    <a:pt x="20002" y="11590"/>
                  </a:moveTo>
                  <a:lnTo>
                    <a:pt x="1" y="0"/>
                  </a:lnTo>
                  <a:lnTo>
                    <a:pt x="1" y="15233"/>
                  </a:lnTo>
                  <a:lnTo>
                    <a:pt x="20002" y="26757"/>
                  </a:lnTo>
                  <a:close/>
                </a:path>
              </a:pathLst>
            </a:custGeom>
            <a:solidFill>
              <a:srgbClr val="728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258;p113">
              <a:extLst>
                <a:ext uri="{FF2B5EF4-FFF2-40B4-BE49-F238E27FC236}">
                  <a16:creationId xmlns:a16="http://schemas.microsoft.com/office/drawing/2014/main" id="{C326E715-6164-8DB9-D932-5CDA5FB38694}"/>
                </a:ext>
              </a:extLst>
            </p:cNvPr>
            <p:cNvSpPr/>
            <p:nvPr/>
          </p:nvSpPr>
          <p:spPr>
            <a:xfrm>
              <a:off x="2011441" y="3495443"/>
              <a:ext cx="27425" cy="14960"/>
            </a:xfrm>
            <a:custGeom>
              <a:avLst/>
              <a:gdLst/>
              <a:ahLst/>
              <a:cxnLst/>
              <a:rect l="l" t="t" r="r" b="b"/>
              <a:pathLst>
                <a:path w="2187" h="1193" extrusionOk="0">
                  <a:moveTo>
                    <a:pt x="994" y="0"/>
                  </a:moveTo>
                  <a:lnTo>
                    <a:pt x="1" y="530"/>
                  </a:lnTo>
                  <a:lnTo>
                    <a:pt x="1127" y="1193"/>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259;p113">
              <a:extLst>
                <a:ext uri="{FF2B5EF4-FFF2-40B4-BE49-F238E27FC236}">
                  <a16:creationId xmlns:a16="http://schemas.microsoft.com/office/drawing/2014/main" id="{3654C525-8F51-3621-1C27-A1EA9C698B4A}"/>
                </a:ext>
              </a:extLst>
            </p:cNvPr>
            <p:cNvSpPr/>
            <p:nvPr/>
          </p:nvSpPr>
          <p:spPr>
            <a:xfrm>
              <a:off x="2029712" y="3505412"/>
              <a:ext cx="26597" cy="15788"/>
            </a:xfrm>
            <a:custGeom>
              <a:avLst/>
              <a:gdLst/>
              <a:ahLst/>
              <a:cxnLst/>
              <a:rect l="l" t="t" r="r" b="b"/>
              <a:pathLst>
                <a:path w="2121" h="1259" extrusionOk="0">
                  <a:moveTo>
                    <a:pt x="994" y="0"/>
                  </a:moveTo>
                  <a:lnTo>
                    <a:pt x="1" y="596"/>
                  </a:lnTo>
                  <a:lnTo>
                    <a:pt x="1127" y="1259"/>
                  </a:lnTo>
                  <a:lnTo>
                    <a:pt x="2120"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60;p113">
              <a:extLst>
                <a:ext uri="{FF2B5EF4-FFF2-40B4-BE49-F238E27FC236}">
                  <a16:creationId xmlns:a16="http://schemas.microsoft.com/office/drawing/2014/main" id="{F6D10B21-E2F1-F25F-A1CA-A7166C2BC652}"/>
                </a:ext>
              </a:extLst>
            </p:cNvPr>
            <p:cNvSpPr/>
            <p:nvPr/>
          </p:nvSpPr>
          <p:spPr>
            <a:xfrm>
              <a:off x="2047155" y="3515369"/>
              <a:ext cx="27425" cy="15800"/>
            </a:xfrm>
            <a:custGeom>
              <a:avLst/>
              <a:gdLst/>
              <a:ahLst/>
              <a:cxnLst/>
              <a:rect l="l" t="t" r="r" b="b"/>
              <a:pathLst>
                <a:path w="2187" h="1260" extrusionOk="0">
                  <a:moveTo>
                    <a:pt x="994" y="1"/>
                  </a:moveTo>
                  <a:lnTo>
                    <a:pt x="1" y="597"/>
                  </a:lnTo>
                  <a:lnTo>
                    <a:pt x="1127" y="1259"/>
                  </a:lnTo>
                  <a:lnTo>
                    <a:pt x="2186"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261;p113">
              <a:extLst>
                <a:ext uri="{FF2B5EF4-FFF2-40B4-BE49-F238E27FC236}">
                  <a16:creationId xmlns:a16="http://schemas.microsoft.com/office/drawing/2014/main" id="{CBCC8A91-AED5-C64F-804D-886E964A7787}"/>
                </a:ext>
              </a:extLst>
            </p:cNvPr>
            <p:cNvSpPr/>
            <p:nvPr/>
          </p:nvSpPr>
          <p:spPr>
            <a:xfrm>
              <a:off x="2065426" y="3526166"/>
              <a:ext cx="26585" cy="15800"/>
            </a:xfrm>
            <a:custGeom>
              <a:avLst/>
              <a:gdLst/>
              <a:ahLst/>
              <a:cxnLst/>
              <a:rect l="l" t="t" r="r" b="b"/>
              <a:pathLst>
                <a:path w="2120"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262;p113">
              <a:extLst>
                <a:ext uri="{FF2B5EF4-FFF2-40B4-BE49-F238E27FC236}">
                  <a16:creationId xmlns:a16="http://schemas.microsoft.com/office/drawing/2014/main" id="{CC292B4A-57EE-DDB8-4875-54D45BF8782B}"/>
                </a:ext>
              </a:extLst>
            </p:cNvPr>
            <p:cNvSpPr/>
            <p:nvPr/>
          </p:nvSpPr>
          <p:spPr>
            <a:xfrm>
              <a:off x="2082869" y="3536135"/>
              <a:ext cx="27425" cy="15800"/>
            </a:xfrm>
            <a:custGeom>
              <a:avLst/>
              <a:gdLst/>
              <a:ahLst/>
              <a:cxnLst/>
              <a:rect l="l" t="t" r="r" b="b"/>
              <a:pathLst>
                <a:path w="2187" h="1260" extrusionOk="0">
                  <a:moveTo>
                    <a:pt x="994" y="1"/>
                  </a:moveTo>
                  <a:lnTo>
                    <a:pt x="0" y="597"/>
                  </a:lnTo>
                  <a:lnTo>
                    <a:pt x="1193" y="1259"/>
                  </a:lnTo>
                  <a:lnTo>
                    <a:pt x="2186"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263;p113">
              <a:extLst>
                <a:ext uri="{FF2B5EF4-FFF2-40B4-BE49-F238E27FC236}">
                  <a16:creationId xmlns:a16="http://schemas.microsoft.com/office/drawing/2014/main" id="{C00AD656-6213-8A6C-8363-B424462A51B9}"/>
                </a:ext>
              </a:extLst>
            </p:cNvPr>
            <p:cNvSpPr/>
            <p:nvPr/>
          </p:nvSpPr>
          <p:spPr>
            <a:xfrm>
              <a:off x="2101139" y="3546932"/>
              <a:ext cx="26585" cy="14960"/>
            </a:xfrm>
            <a:custGeom>
              <a:avLst/>
              <a:gdLst/>
              <a:ahLst/>
              <a:cxnLst/>
              <a:rect l="l" t="t" r="r" b="b"/>
              <a:pathLst>
                <a:path w="2120" h="1193" extrusionOk="0">
                  <a:moveTo>
                    <a:pt x="994" y="1"/>
                  </a:moveTo>
                  <a:lnTo>
                    <a:pt x="1" y="530"/>
                  </a:lnTo>
                  <a:lnTo>
                    <a:pt x="1126" y="1193"/>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264;p113">
              <a:extLst>
                <a:ext uri="{FF2B5EF4-FFF2-40B4-BE49-F238E27FC236}">
                  <a16:creationId xmlns:a16="http://schemas.microsoft.com/office/drawing/2014/main" id="{C9384239-5F60-0CAB-636A-5B23927C4E29}"/>
                </a:ext>
              </a:extLst>
            </p:cNvPr>
            <p:cNvSpPr/>
            <p:nvPr/>
          </p:nvSpPr>
          <p:spPr>
            <a:xfrm>
              <a:off x="2118583" y="3556901"/>
              <a:ext cx="27412" cy="15788"/>
            </a:xfrm>
            <a:custGeom>
              <a:avLst/>
              <a:gdLst/>
              <a:ahLst/>
              <a:cxnLst/>
              <a:rect l="l" t="t" r="r" b="b"/>
              <a:pathLst>
                <a:path w="2186" h="1259" extrusionOk="0">
                  <a:moveTo>
                    <a:pt x="994" y="0"/>
                  </a:moveTo>
                  <a:lnTo>
                    <a:pt x="0" y="596"/>
                  </a:lnTo>
                  <a:lnTo>
                    <a:pt x="1192" y="1259"/>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265;p113">
              <a:extLst>
                <a:ext uri="{FF2B5EF4-FFF2-40B4-BE49-F238E27FC236}">
                  <a16:creationId xmlns:a16="http://schemas.microsoft.com/office/drawing/2014/main" id="{1A9FB1EF-74DD-CB71-A98F-5F6C510272F8}"/>
                </a:ext>
              </a:extLst>
            </p:cNvPr>
            <p:cNvSpPr/>
            <p:nvPr/>
          </p:nvSpPr>
          <p:spPr>
            <a:xfrm>
              <a:off x="2136853" y="3566871"/>
              <a:ext cx="26585" cy="15788"/>
            </a:xfrm>
            <a:custGeom>
              <a:avLst/>
              <a:gdLst/>
              <a:ahLst/>
              <a:cxnLst/>
              <a:rect l="l" t="t" r="r" b="b"/>
              <a:pathLst>
                <a:path w="2120" h="1259" extrusionOk="0">
                  <a:moveTo>
                    <a:pt x="994" y="0"/>
                  </a:moveTo>
                  <a:lnTo>
                    <a:pt x="0" y="596"/>
                  </a:lnTo>
                  <a:lnTo>
                    <a:pt x="1126" y="1259"/>
                  </a:lnTo>
                  <a:lnTo>
                    <a:pt x="2120"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266;p113">
              <a:extLst>
                <a:ext uri="{FF2B5EF4-FFF2-40B4-BE49-F238E27FC236}">
                  <a16:creationId xmlns:a16="http://schemas.microsoft.com/office/drawing/2014/main" id="{0AFD5434-BE6E-544E-E6EA-7E8B1B0D9B03}"/>
                </a:ext>
              </a:extLst>
            </p:cNvPr>
            <p:cNvSpPr/>
            <p:nvPr/>
          </p:nvSpPr>
          <p:spPr>
            <a:xfrm>
              <a:off x="2154297" y="3577668"/>
              <a:ext cx="27412" cy="14960"/>
            </a:xfrm>
            <a:custGeom>
              <a:avLst/>
              <a:gdLst/>
              <a:ahLst/>
              <a:cxnLst/>
              <a:rect l="l" t="t" r="r" b="b"/>
              <a:pathLst>
                <a:path w="2186" h="1193" extrusionOk="0">
                  <a:moveTo>
                    <a:pt x="994" y="0"/>
                  </a:moveTo>
                  <a:lnTo>
                    <a:pt x="0" y="596"/>
                  </a:lnTo>
                  <a:lnTo>
                    <a:pt x="1192" y="1192"/>
                  </a:lnTo>
                  <a:lnTo>
                    <a:pt x="2186"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267;p113">
              <a:extLst>
                <a:ext uri="{FF2B5EF4-FFF2-40B4-BE49-F238E27FC236}">
                  <a16:creationId xmlns:a16="http://schemas.microsoft.com/office/drawing/2014/main" id="{61F0663B-3385-C9D4-7B4B-48652014B0D7}"/>
                </a:ext>
              </a:extLst>
            </p:cNvPr>
            <p:cNvSpPr/>
            <p:nvPr/>
          </p:nvSpPr>
          <p:spPr>
            <a:xfrm>
              <a:off x="2172567" y="3587624"/>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268;p113">
              <a:extLst>
                <a:ext uri="{FF2B5EF4-FFF2-40B4-BE49-F238E27FC236}">
                  <a16:creationId xmlns:a16="http://schemas.microsoft.com/office/drawing/2014/main" id="{828C233A-D9C7-7801-0C2E-6394A20FB882}"/>
                </a:ext>
              </a:extLst>
            </p:cNvPr>
            <p:cNvSpPr/>
            <p:nvPr/>
          </p:nvSpPr>
          <p:spPr>
            <a:xfrm>
              <a:off x="2190010" y="3598421"/>
              <a:ext cx="27412" cy="14973"/>
            </a:xfrm>
            <a:custGeom>
              <a:avLst/>
              <a:gdLst/>
              <a:ahLst/>
              <a:cxnLst/>
              <a:rect l="l" t="t" r="r" b="b"/>
              <a:pathLst>
                <a:path w="2186" h="1194" extrusionOk="0">
                  <a:moveTo>
                    <a:pt x="994" y="1"/>
                  </a:moveTo>
                  <a:lnTo>
                    <a:pt x="0" y="531"/>
                  </a:lnTo>
                  <a:lnTo>
                    <a:pt x="1192" y="1193"/>
                  </a:lnTo>
                  <a:lnTo>
                    <a:pt x="2186" y="597"/>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69;p113">
              <a:extLst>
                <a:ext uri="{FF2B5EF4-FFF2-40B4-BE49-F238E27FC236}">
                  <a16:creationId xmlns:a16="http://schemas.microsoft.com/office/drawing/2014/main" id="{BF7E32D3-2C7C-8B5A-A85A-29C7648244A3}"/>
                </a:ext>
              </a:extLst>
            </p:cNvPr>
            <p:cNvSpPr/>
            <p:nvPr/>
          </p:nvSpPr>
          <p:spPr>
            <a:xfrm>
              <a:off x="2208281" y="3608391"/>
              <a:ext cx="26585" cy="15788"/>
            </a:xfrm>
            <a:custGeom>
              <a:avLst/>
              <a:gdLst/>
              <a:ahLst/>
              <a:cxnLst/>
              <a:rect l="l" t="t" r="r" b="b"/>
              <a:pathLst>
                <a:path w="2120" h="1259" extrusionOk="0">
                  <a:moveTo>
                    <a:pt x="994" y="1"/>
                  </a:moveTo>
                  <a:lnTo>
                    <a:pt x="0" y="597"/>
                  </a:lnTo>
                  <a:lnTo>
                    <a:pt x="1126" y="1259"/>
                  </a:lnTo>
                  <a:lnTo>
                    <a:pt x="2119"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270;p113">
              <a:extLst>
                <a:ext uri="{FF2B5EF4-FFF2-40B4-BE49-F238E27FC236}">
                  <a16:creationId xmlns:a16="http://schemas.microsoft.com/office/drawing/2014/main" id="{6B8CDFF3-0418-3060-1B34-777E922E1F83}"/>
                </a:ext>
              </a:extLst>
            </p:cNvPr>
            <p:cNvSpPr/>
            <p:nvPr/>
          </p:nvSpPr>
          <p:spPr>
            <a:xfrm>
              <a:off x="2225712" y="3618360"/>
              <a:ext cx="27425" cy="15788"/>
            </a:xfrm>
            <a:custGeom>
              <a:avLst/>
              <a:gdLst/>
              <a:ahLst/>
              <a:cxnLst/>
              <a:rect l="l" t="t" r="r" b="b"/>
              <a:pathLst>
                <a:path w="2187" h="1259" extrusionOk="0">
                  <a:moveTo>
                    <a:pt x="1061" y="0"/>
                  </a:moveTo>
                  <a:lnTo>
                    <a:pt x="1" y="596"/>
                  </a:lnTo>
                  <a:lnTo>
                    <a:pt x="1193" y="1259"/>
                  </a:lnTo>
                  <a:lnTo>
                    <a:pt x="2186" y="663"/>
                  </a:lnTo>
                  <a:lnTo>
                    <a:pt x="106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271;p113">
              <a:extLst>
                <a:ext uri="{FF2B5EF4-FFF2-40B4-BE49-F238E27FC236}">
                  <a16:creationId xmlns:a16="http://schemas.microsoft.com/office/drawing/2014/main" id="{16C17AEA-C2D2-9834-7747-F713701C9E61}"/>
                </a:ext>
              </a:extLst>
            </p:cNvPr>
            <p:cNvSpPr/>
            <p:nvPr/>
          </p:nvSpPr>
          <p:spPr>
            <a:xfrm>
              <a:off x="1995666" y="3504572"/>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272;p113">
              <a:extLst>
                <a:ext uri="{FF2B5EF4-FFF2-40B4-BE49-F238E27FC236}">
                  <a16:creationId xmlns:a16="http://schemas.microsoft.com/office/drawing/2014/main" id="{8C6DCB79-1DD8-2148-5C65-39B421F7A90C}"/>
                </a:ext>
              </a:extLst>
            </p:cNvPr>
            <p:cNvSpPr/>
            <p:nvPr/>
          </p:nvSpPr>
          <p:spPr>
            <a:xfrm>
              <a:off x="2013109" y="3514541"/>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273;p113">
              <a:extLst>
                <a:ext uri="{FF2B5EF4-FFF2-40B4-BE49-F238E27FC236}">
                  <a16:creationId xmlns:a16="http://schemas.microsoft.com/office/drawing/2014/main" id="{3F9EBC43-BCEC-6011-2892-FB27609B83B1}"/>
                </a:ext>
              </a:extLst>
            </p:cNvPr>
            <p:cNvSpPr/>
            <p:nvPr/>
          </p:nvSpPr>
          <p:spPr>
            <a:xfrm>
              <a:off x="2031379" y="3525338"/>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274;p113">
              <a:extLst>
                <a:ext uri="{FF2B5EF4-FFF2-40B4-BE49-F238E27FC236}">
                  <a16:creationId xmlns:a16="http://schemas.microsoft.com/office/drawing/2014/main" id="{A58A7E59-8EDD-E168-CDDD-F460E825C577}"/>
                </a:ext>
              </a:extLst>
            </p:cNvPr>
            <p:cNvSpPr/>
            <p:nvPr/>
          </p:nvSpPr>
          <p:spPr>
            <a:xfrm>
              <a:off x="2048823" y="3535308"/>
              <a:ext cx="26585" cy="15788"/>
            </a:xfrm>
            <a:custGeom>
              <a:avLst/>
              <a:gdLst/>
              <a:ahLst/>
              <a:cxnLst/>
              <a:rect l="l" t="t" r="r" b="b"/>
              <a:pathLst>
                <a:path w="2120" h="1259" extrusionOk="0">
                  <a:moveTo>
                    <a:pt x="994" y="0"/>
                  </a:moveTo>
                  <a:lnTo>
                    <a:pt x="0" y="597"/>
                  </a:lnTo>
                  <a:lnTo>
                    <a:pt x="1126" y="1259"/>
                  </a:lnTo>
                  <a:lnTo>
                    <a:pt x="2119"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275;p113">
              <a:extLst>
                <a:ext uri="{FF2B5EF4-FFF2-40B4-BE49-F238E27FC236}">
                  <a16:creationId xmlns:a16="http://schemas.microsoft.com/office/drawing/2014/main" id="{DD8BD8D5-CB21-06A2-43C2-55E23FA4C386}"/>
                </a:ext>
              </a:extLst>
            </p:cNvPr>
            <p:cNvSpPr/>
            <p:nvPr/>
          </p:nvSpPr>
          <p:spPr>
            <a:xfrm>
              <a:off x="2067093" y="3546105"/>
              <a:ext cx="26585" cy="14960"/>
            </a:xfrm>
            <a:custGeom>
              <a:avLst/>
              <a:gdLst/>
              <a:ahLst/>
              <a:cxnLst/>
              <a:rect l="l" t="t" r="r" b="b"/>
              <a:pathLst>
                <a:path w="2120" h="1193" extrusionOk="0">
                  <a:moveTo>
                    <a:pt x="994" y="0"/>
                  </a:moveTo>
                  <a:lnTo>
                    <a:pt x="0" y="530"/>
                  </a:lnTo>
                  <a:lnTo>
                    <a:pt x="1126" y="1193"/>
                  </a:lnTo>
                  <a:lnTo>
                    <a:pt x="2119"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276;p113">
              <a:extLst>
                <a:ext uri="{FF2B5EF4-FFF2-40B4-BE49-F238E27FC236}">
                  <a16:creationId xmlns:a16="http://schemas.microsoft.com/office/drawing/2014/main" id="{20A30FC6-BF2E-33BA-EC09-E076ED67FD0A}"/>
                </a:ext>
              </a:extLst>
            </p:cNvPr>
            <p:cNvSpPr/>
            <p:nvPr/>
          </p:nvSpPr>
          <p:spPr>
            <a:xfrm>
              <a:off x="2084524" y="3556074"/>
              <a:ext cx="27425" cy="15788"/>
            </a:xfrm>
            <a:custGeom>
              <a:avLst/>
              <a:gdLst/>
              <a:ahLst/>
              <a:cxnLst/>
              <a:rect l="l" t="t" r="r" b="b"/>
              <a:pathLst>
                <a:path w="2187" h="1259" extrusionOk="0">
                  <a:moveTo>
                    <a:pt x="994" y="0"/>
                  </a:moveTo>
                  <a:lnTo>
                    <a:pt x="1" y="596"/>
                  </a:lnTo>
                  <a:lnTo>
                    <a:pt x="1127" y="1259"/>
                  </a:lnTo>
                  <a:lnTo>
                    <a:pt x="2186"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277;p113">
              <a:extLst>
                <a:ext uri="{FF2B5EF4-FFF2-40B4-BE49-F238E27FC236}">
                  <a16:creationId xmlns:a16="http://schemas.microsoft.com/office/drawing/2014/main" id="{8ABB305D-9E73-F5BB-68DB-21E567EA9FAC}"/>
                </a:ext>
              </a:extLst>
            </p:cNvPr>
            <p:cNvSpPr/>
            <p:nvPr/>
          </p:nvSpPr>
          <p:spPr>
            <a:xfrm>
              <a:off x="2102795" y="3566031"/>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278;p113">
              <a:extLst>
                <a:ext uri="{FF2B5EF4-FFF2-40B4-BE49-F238E27FC236}">
                  <a16:creationId xmlns:a16="http://schemas.microsoft.com/office/drawing/2014/main" id="{92A6F443-995D-1E65-815B-A50EAFE9D103}"/>
                </a:ext>
              </a:extLst>
            </p:cNvPr>
            <p:cNvSpPr/>
            <p:nvPr/>
          </p:nvSpPr>
          <p:spPr>
            <a:xfrm>
              <a:off x="2120238" y="3576828"/>
              <a:ext cx="26597" cy="14973"/>
            </a:xfrm>
            <a:custGeom>
              <a:avLst/>
              <a:gdLst/>
              <a:ahLst/>
              <a:cxnLst/>
              <a:rect l="l" t="t" r="r" b="b"/>
              <a:pathLst>
                <a:path w="2121" h="1194" extrusionOk="0">
                  <a:moveTo>
                    <a:pt x="994" y="1"/>
                  </a:moveTo>
                  <a:lnTo>
                    <a:pt x="1" y="597"/>
                  </a:lnTo>
                  <a:lnTo>
                    <a:pt x="1127" y="1193"/>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279;p113">
              <a:extLst>
                <a:ext uri="{FF2B5EF4-FFF2-40B4-BE49-F238E27FC236}">
                  <a16:creationId xmlns:a16="http://schemas.microsoft.com/office/drawing/2014/main" id="{D26C4253-7A73-1F46-807E-D3681BDBAD3B}"/>
                </a:ext>
              </a:extLst>
            </p:cNvPr>
            <p:cNvSpPr/>
            <p:nvPr/>
          </p:nvSpPr>
          <p:spPr>
            <a:xfrm>
              <a:off x="2138509" y="3586797"/>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280;p113">
              <a:extLst>
                <a:ext uri="{FF2B5EF4-FFF2-40B4-BE49-F238E27FC236}">
                  <a16:creationId xmlns:a16="http://schemas.microsoft.com/office/drawing/2014/main" id="{BA0C6D4C-47C6-427A-7A4A-5E46F7807B7C}"/>
                </a:ext>
              </a:extLst>
            </p:cNvPr>
            <p:cNvSpPr/>
            <p:nvPr/>
          </p:nvSpPr>
          <p:spPr>
            <a:xfrm>
              <a:off x="2155952" y="3596766"/>
              <a:ext cx="26585" cy="15788"/>
            </a:xfrm>
            <a:custGeom>
              <a:avLst/>
              <a:gdLst/>
              <a:ahLst/>
              <a:cxnLst/>
              <a:rect l="l" t="t" r="r" b="b"/>
              <a:pathLst>
                <a:path w="2120" h="1259" extrusionOk="0">
                  <a:moveTo>
                    <a:pt x="994" y="0"/>
                  </a:moveTo>
                  <a:lnTo>
                    <a:pt x="1" y="596"/>
                  </a:lnTo>
                  <a:lnTo>
                    <a:pt x="1127"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281;p113">
              <a:extLst>
                <a:ext uri="{FF2B5EF4-FFF2-40B4-BE49-F238E27FC236}">
                  <a16:creationId xmlns:a16="http://schemas.microsoft.com/office/drawing/2014/main" id="{6A07F104-257A-DC66-456D-1F535C26E3FC}"/>
                </a:ext>
              </a:extLst>
            </p:cNvPr>
            <p:cNvSpPr/>
            <p:nvPr/>
          </p:nvSpPr>
          <p:spPr>
            <a:xfrm>
              <a:off x="2174223" y="3607563"/>
              <a:ext cx="26597" cy="15788"/>
            </a:xfrm>
            <a:custGeom>
              <a:avLst/>
              <a:gdLst/>
              <a:ahLst/>
              <a:cxnLst/>
              <a:rect l="l" t="t" r="r" b="b"/>
              <a:pathLst>
                <a:path w="2121" h="1259" extrusionOk="0">
                  <a:moveTo>
                    <a:pt x="994" y="0"/>
                  </a:moveTo>
                  <a:lnTo>
                    <a:pt x="1" y="596"/>
                  </a:lnTo>
                  <a:lnTo>
                    <a:pt x="1127"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282;p113">
              <a:extLst>
                <a:ext uri="{FF2B5EF4-FFF2-40B4-BE49-F238E27FC236}">
                  <a16:creationId xmlns:a16="http://schemas.microsoft.com/office/drawing/2014/main" id="{81280266-53ED-E75E-CEF1-EC1A96F54428}"/>
                </a:ext>
              </a:extLst>
            </p:cNvPr>
            <p:cNvSpPr/>
            <p:nvPr/>
          </p:nvSpPr>
          <p:spPr>
            <a:xfrm>
              <a:off x="2191666" y="3617532"/>
              <a:ext cx="27425" cy="15788"/>
            </a:xfrm>
            <a:custGeom>
              <a:avLst/>
              <a:gdLst/>
              <a:ahLst/>
              <a:cxnLst/>
              <a:rect l="l" t="t" r="r" b="b"/>
              <a:pathLst>
                <a:path w="2187" h="1259" extrusionOk="0">
                  <a:moveTo>
                    <a:pt x="994" y="0"/>
                  </a:moveTo>
                  <a:lnTo>
                    <a:pt x="1" y="596"/>
                  </a:lnTo>
                  <a:lnTo>
                    <a:pt x="1126" y="1259"/>
                  </a:lnTo>
                  <a:lnTo>
                    <a:pt x="2186"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283;p113">
              <a:extLst>
                <a:ext uri="{FF2B5EF4-FFF2-40B4-BE49-F238E27FC236}">
                  <a16:creationId xmlns:a16="http://schemas.microsoft.com/office/drawing/2014/main" id="{0D13153F-9C83-28F4-DFD8-CB54521C51B5}"/>
                </a:ext>
              </a:extLst>
            </p:cNvPr>
            <p:cNvSpPr/>
            <p:nvPr/>
          </p:nvSpPr>
          <p:spPr>
            <a:xfrm>
              <a:off x="2209936" y="3628329"/>
              <a:ext cx="26585" cy="14960"/>
            </a:xfrm>
            <a:custGeom>
              <a:avLst/>
              <a:gdLst/>
              <a:ahLst/>
              <a:cxnLst/>
              <a:rect l="l" t="t" r="r" b="b"/>
              <a:pathLst>
                <a:path w="2120" h="1193" extrusionOk="0">
                  <a:moveTo>
                    <a:pt x="994" y="0"/>
                  </a:moveTo>
                  <a:lnTo>
                    <a:pt x="1" y="530"/>
                  </a:lnTo>
                  <a:lnTo>
                    <a:pt x="1126" y="1192"/>
                  </a:lnTo>
                  <a:lnTo>
                    <a:pt x="2120"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284;p113">
              <a:extLst>
                <a:ext uri="{FF2B5EF4-FFF2-40B4-BE49-F238E27FC236}">
                  <a16:creationId xmlns:a16="http://schemas.microsoft.com/office/drawing/2014/main" id="{18ABB194-4815-F44A-78B3-C5E7FB357676}"/>
                </a:ext>
              </a:extLst>
            </p:cNvPr>
            <p:cNvSpPr/>
            <p:nvPr/>
          </p:nvSpPr>
          <p:spPr>
            <a:xfrm>
              <a:off x="1979050" y="3513714"/>
              <a:ext cx="26597" cy="15788"/>
            </a:xfrm>
            <a:custGeom>
              <a:avLst/>
              <a:gdLst/>
              <a:ahLst/>
              <a:cxnLst/>
              <a:rect l="l" t="t" r="r" b="b"/>
              <a:pathLst>
                <a:path w="2121" h="1259" extrusionOk="0">
                  <a:moveTo>
                    <a:pt x="994" y="0"/>
                  </a:moveTo>
                  <a:lnTo>
                    <a:pt x="1" y="597"/>
                  </a:lnTo>
                  <a:lnTo>
                    <a:pt x="1127"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285;p113">
              <a:extLst>
                <a:ext uri="{FF2B5EF4-FFF2-40B4-BE49-F238E27FC236}">
                  <a16:creationId xmlns:a16="http://schemas.microsoft.com/office/drawing/2014/main" id="{7F111031-E1CF-03F8-1A69-E98AC0B7D916}"/>
                </a:ext>
              </a:extLst>
            </p:cNvPr>
            <p:cNvSpPr/>
            <p:nvPr/>
          </p:nvSpPr>
          <p:spPr>
            <a:xfrm>
              <a:off x="1996493" y="3524511"/>
              <a:ext cx="27425" cy="15788"/>
            </a:xfrm>
            <a:custGeom>
              <a:avLst/>
              <a:gdLst/>
              <a:ahLst/>
              <a:cxnLst/>
              <a:rect l="l" t="t" r="r" b="b"/>
              <a:pathLst>
                <a:path w="2187" h="1259" extrusionOk="0">
                  <a:moveTo>
                    <a:pt x="1060" y="0"/>
                  </a:moveTo>
                  <a:lnTo>
                    <a:pt x="1" y="597"/>
                  </a:lnTo>
                  <a:lnTo>
                    <a:pt x="1193" y="1259"/>
                  </a:lnTo>
                  <a:lnTo>
                    <a:pt x="2186" y="663"/>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286;p113">
              <a:extLst>
                <a:ext uri="{FF2B5EF4-FFF2-40B4-BE49-F238E27FC236}">
                  <a16:creationId xmlns:a16="http://schemas.microsoft.com/office/drawing/2014/main" id="{4BF5361A-89DF-CAF0-435C-1D5412FBD762}"/>
                </a:ext>
              </a:extLst>
            </p:cNvPr>
            <p:cNvSpPr/>
            <p:nvPr/>
          </p:nvSpPr>
          <p:spPr>
            <a:xfrm>
              <a:off x="2014764" y="3534480"/>
              <a:ext cx="26585" cy="15788"/>
            </a:xfrm>
            <a:custGeom>
              <a:avLst/>
              <a:gdLst/>
              <a:ahLst/>
              <a:cxnLst/>
              <a:rect l="l" t="t" r="r" b="b"/>
              <a:pathLst>
                <a:path w="2120" h="1259" extrusionOk="0">
                  <a:moveTo>
                    <a:pt x="994" y="0"/>
                  </a:moveTo>
                  <a:lnTo>
                    <a:pt x="1" y="596"/>
                  </a:lnTo>
                  <a:lnTo>
                    <a:pt x="1127"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287;p113">
              <a:extLst>
                <a:ext uri="{FF2B5EF4-FFF2-40B4-BE49-F238E27FC236}">
                  <a16:creationId xmlns:a16="http://schemas.microsoft.com/office/drawing/2014/main" id="{84CBF6DC-1CC5-EDEA-1BF2-962E7FB45979}"/>
                </a:ext>
              </a:extLst>
            </p:cNvPr>
            <p:cNvSpPr/>
            <p:nvPr/>
          </p:nvSpPr>
          <p:spPr>
            <a:xfrm>
              <a:off x="2032207" y="3545277"/>
              <a:ext cx="27425" cy="14960"/>
            </a:xfrm>
            <a:custGeom>
              <a:avLst/>
              <a:gdLst/>
              <a:ahLst/>
              <a:cxnLst/>
              <a:rect l="l" t="t" r="r" b="b"/>
              <a:pathLst>
                <a:path w="2187" h="1193" extrusionOk="0">
                  <a:moveTo>
                    <a:pt x="1060" y="0"/>
                  </a:moveTo>
                  <a:lnTo>
                    <a:pt x="0" y="530"/>
                  </a:lnTo>
                  <a:lnTo>
                    <a:pt x="1193" y="1192"/>
                  </a:lnTo>
                  <a:lnTo>
                    <a:pt x="2186" y="662"/>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288;p113">
              <a:extLst>
                <a:ext uri="{FF2B5EF4-FFF2-40B4-BE49-F238E27FC236}">
                  <a16:creationId xmlns:a16="http://schemas.microsoft.com/office/drawing/2014/main" id="{C5EE14A3-6E6F-92D8-7EC3-AA7C46C2A6AE}"/>
                </a:ext>
              </a:extLst>
            </p:cNvPr>
            <p:cNvSpPr/>
            <p:nvPr/>
          </p:nvSpPr>
          <p:spPr>
            <a:xfrm>
              <a:off x="2050478" y="3555234"/>
              <a:ext cx="26585" cy="15800"/>
            </a:xfrm>
            <a:custGeom>
              <a:avLst/>
              <a:gdLst/>
              <a:ahLst/>
              <a:cxnLst/>
              <a:rect l="l" t="t" r="r" b="b"/>
              <a:pathLst>
                <a:path w="2120" h="1260" extrusionOk="0">
                  <a:moveTo>
                    <a:pt x="994" y="1"/>
                  </a:moveTo>
                  <a:lnTo>
                    <a:pt x="1"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289;p113">
              <a:extLst>
                <a:ext uri="{FF2B5EF4-FFF2-40B4-BE49-F238E27FC236}">
                  <a16:creationId xmlns:a16="http://schemas.microsoft.com/office/drawing/2014/main" id="{524FF052-F706-D15A-9B11-8C2BA5A53A11}"/>
                </a:ext>
              </a:extLst>
            </p:cNvPr>
            <p:cNvSpPr/>
            <p:nvPr/>
          </p:nvSpPr>
          <p:spPr>
            <a:xfrm>
              <a:off x="2067921" y="3565203"/>
              <a:ext cx="27412" cy="15800"/>
            </a:xfrm>
            <a:custGeom>
              <a:avLst/>
              <a:gdLst/>
              <a:ahLst/>
              <a:cxnLst/>
              <a:rect l="l" t="t" r="r" b="b"/>
              <a:pathLst>
                <a:path w="2186" h="1260" extrusionOk="0">
                  <a:moveTo>
                    <a:pt x="1060" y="1"/>
                  </a:moveTo>
                  <a:lnTo>
                    <a:pt x="0" y="597"/>
                  </a:lnTo>
                  <a:lnTo>
                    <a:pt x="1192" y="1259"/>
                  </a:lnTo>
                  <a:lnTo>
                    <a:pt x="2186" y="663"/>
                  </a:lnTo>
                  <a:lnTo>
                    <a:pt x="106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290;p113">
              <a:extLst>
                <a:ext uri="{FF2B5EF4-FFF2-40B4-BE49-F238E27FC236}">
                  <a16:creationId xmlns:a16="http://schemas.microsoft.com/office/drawing/2014/main" id="{36D61328-C1F3-6F60-9EEB-2CF710F30695}"/>
                </a:ext>
              </a:extLst>
            </p:cNvPr>
            <p:cNvSpPr/>
            <p:nvPr/>
          </p:nvSpPr>
          <p:spPr>
            <a:xfrm>
              <a:off x="2086192" y="3576000"/>
              <a:ext cx="26585" cy="14960"/>
            </a:xfrm>
            <a:custGeom>
              <a:avLst/>
              <a:gdLst/>
              <a:ahLst/>
              <a:cxnLst/>
              <a:rect l="l" t="t" r="r" b="b"/>
              <a:pathLst>
                <a:path w="2120" h="1193" extrusionOk="0">
                  <a:moveTo>
                    <a:pt x="994" y="1"/>
                  </a:moveTo>
                  <a:lnTo>
                    <a:pt x="0" y="597"/>
                  </a:lnTo>
                  <a:lnTo>
                    <a:pt x="1126" y="1193"/>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291;p113">
              <a:extLst>
                <a:ext uri="{FF2B5EF4-FFF2-40B4-BE49-F238E27FC236}">
                  <a16:creationId xmlns:a16="http://schemas.microsoft.com/office/drawing/2014/main" id="{D81D5131-818E-5CC7-BB6E-DD5884072248}"/>
                </a:ext>
              </a:extLst>
            </p:cNvPr>
            <p:cNvSpPr/>
            <p:nvPr/>
          </p:nvSpPr>
          <p:spPr>
            <a:xfrm>
              <a:off x="2103635" y="3585969"/>
              <a:ext cx="27412" cy="15788"/>
            </a:xfrm>
            <a:custGeom>
              <a:avLst/>
              <a:gdLst/>
              <a:ahLst/>
              <a:cxnLst/>
              <a:rect l="l" t="t" r="r" b="b"/>
              <a:pathLst>
                <a:path w="2186" h="1259" extrusionOk="0">
                  <a:moveTo>
                    <a:pt x="1060" y="0"/>
                  </a:moveTo>
                  <a:lnTo>
                    <a:pt x="0" y="597"/>
                  </a:lnTo>
                  <a:lnTo>
                    <a:pt x="1192" y="1259"/>
                  </a:lnTo>
                  <a:lnTo>
                    <a:pt x="2186" y="663"/>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292;p113">
              <a:extLst>
                <a:ext uri="{FF2B5EF4-FFF2-40B4-BE49-F238E27FC236}">
                  <a16:creationId xmlns:a16="http://schemas.microsoft.com/office/drawing/2014/main" id="{9B4EF49D-6B30-6EAE-95BB-B4C87A63E00C}"/>
                </a:ext>
              </a:extLst>
            </p:cNvPr>
            <p:cNvSpPr/>
            <p:nvPr/>
          </p:nvSpPr>
          <p:spPr>
            <a:xfrm>
              <a:off x="2121906" y="3596766"/>
              <a:ext cx="26585" cy="14960"/>
            </a:xfrm>
            <a:custGeom>
              <a:avLst/>
              <a:gdLst/>
              <a:ahLst/>
              <a:cxnLst/>
              <a:rect l="l" t="t" r="r" b="b"/>
              <a:pathLst>
                <a:path w="2120" h="1193" extrusionOk="0">
                  <a:moveTo>
                    <a:pt x="994" y="0"/>
                  </a:moveTo>
                  <a:lnTo>
                    <a:pt x="0" y="530"/>
                  </a:lnTo>
                  <a:lnTo>
                    <a:pt x="1126" y="1193"/>
                  </a:lnTo>
                  <a:lnTo>
                    <a:pt x="2120" y="596"/>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293;p113">
              <a:extLst>
                <a:ext uri="{FF2B5EF4-FFF2-40B4-BE49-F238E27FC236}">
                  <a16:creationId xmlns:a16="http://schemas.microsoft.com/office/drawing/2014/main" id="{12D3B19A-BF1B-8570-FAA3-3B6C7AD9A756}"/>
                </a:ext>
              </a:extLst>
            </p:cNvPr>
            <p:cNvSpPr/>
            <p:nvPr/>
          </p:nvSpPr>
          <p:spPr>
            <a:xfrm>
              <a:off x="2140176" y="3606735"/>
              <a:ext cx="26585" cy="15788"/>
            </a:xfrm>
            <a:custGeom>
              <a:avLst/>
              <a:gdLst/>
              <a:ahLst/>
              <a:cxnLst/>
              <a:rect l="l" t="t" r="r" b="b"/>
              <a:pathLst>
                <a:path w="2120" h="1259" extrusionOk="0">
                  <a:moveTo>
                    <a:pt x="994" y="0"/>
                  </a:moveTo>
                  <a:lnTo>
                    <a:pt x="0" y="596"/>
                  </a:lnTo>
                  <a:lnTo>
                    <a:pt x="1126" y="1259"/>
                  </a:lnTo>
                  <a:lnTo>
                    <a:pt x="2120"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94;p113">
              <a:extLst>
                <a:ext uri="{FF2B5EF4-FFF2-40B4-BE49-F238E27FC236}">
                  <a16:creationId xmlns:a16="http://schemas.microsoft.com/office/drawing/2014/main" id="{0E414A72-12AD-2EAE-118A-66C2982BC3B1}"/>
                </a:ext>
              </a:extLst>
            </p:cNvPr>
            <p:cNvSpPr/>
            <p:nvPr/>
          </p:nvSpPr>
          <p:spPr>
            <a:xfrm>
              <a:off x="2157620" y="3616692"/>
              <a:ext cx="26585" cy="15800"/>
            </a:xfrm>
            <a:custGeom>
              <a:avLst/>
              <a:gdLst/>
              <a:ahLst/>
              <a:cxnLst/>
              <a:rect l="l" t="t" r="r" b="b"/>
              <a:pathLst>
                <a:path w="2120" h="1260" extrusionOk="0">
                  <a:moveTo>
                    <a:pt x="994" y="1"/>
                  </a:moveTo>
                  <a:lnTo>
                    <a:pt x="0" y="597"/>
                  </a:lnTo>
                  <a:lnTo>
                    <a:pt x="1126" y="1259"/>
                  </a:lnTo>
                  <a:lnTo>
                    <a:pt x="2119"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95;p113">
              <a:extLst>
                <a:ext uri="{FF2B5EF4-FFF2-40B4-BE49-F238E27FC236}">
                  <a16:creationId xmlns:a16="http://schemas.microsoft.com/office/drawing/2014/main" id="{07331392-3006-E5DD-6560-5D161CFC2B44}"/>
                </a:ext>
              </a:extLst>
            </p:cNvPr>
            <p:cNvSpPr/>
            <p:nvPr/>
          </p:nvSpPr>
          <p:spPr>
            <a:xfrm>
              <a:off x="2175050" y="3627489"/>
              <a:ext cx="27425" cy="14973"/>
            </a:xfrm>
            <a:custGeom>
              <a:avLst/>
              <a:gdLst/>
              <a:ahLst/>
              <a:cxnLst/>
              <a:rect l="l" t="t" r="r" b="b"/>
              <a:pathLst>
                <a:path w="2187" h="1194" extrusionOk="0">
                  <a:moveTo>
                    <a:pt x="1061" y="1"/>
                  </a:moveTo>
                  <a:lnTo>
                    <a:pt x="1" y="531"/>
                  </a:lnTo>
                  <a:lnTo>
                    <a:pt x="1193" y="1193"/>
                  </a:lnTo>
                  <a:lnTo>
                    <a:pt x="2187" y="663"/>
                  </a:lnTo>
                  <a:lnTo>
                    <a:pt x="106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296;p113">
              <a:extLst>
                <a:ext uri="{FF2B5EF4-FFF2-40B4-BE49-F238E27FC236}">
                  <a16:creationId xmlns:a16="http://schemas.microsoft.com/office/drawing/2014/main" id="{21B7AB49-B3DC-56A2-503C-009618626552}"/>
                </a:ext>
              </a:extLst>
            </p:cNvPr>
            <p:cNvSpPr/>
            <p:nvPr/>
          </p:nvSpPr>
          <p:spPr>
            <a:xfrm>
              <a:off x="2193321" y="3637458"/>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297;p113">
              <a:extLst>
                <a:ext uri="{FF2B5EF4-FFF2-40B4-BE49-F238E27FC236}">
                  <a16:creationId xmlns:a16="http://schemas.microsoft.com/office/drawing/2014/main" id="{E5DDFE6B-05CC-8947-57D6-891F797B242C}"/>
                </a:ext>
              </a:extLst>
            </p:cNvPr>
            <p:cNvSpPr/>
            <p:nvPr/>
          </p:nvSpPr>
          <p:spPr>
            <a:xfrm>
              <a:off x="1962447" y="3523683"/>
              <a:ext cx="27412" cy="15788"/>
            </a:xfrm>
            <a:custGeom>
              <a:avLst/>
              <a:gdLst/>
              <a:ahLst/>
              <a:cxnLst/>
              <a:rect l="l" t="t" r="r" b="b"/>
              <a:pathLst>
                <a:path w="2186" h="1259" extrusionOk="0">
                  <a:moveTo>
                    <a:pt x="994" y="0"/>
                  </a:moveTo>
                  <a:lnTo>
                    <a:pt x="0" y="596"/>
                  </a:lnTo>
                  <a:lnTo>
                    <a:pt x="1192" y="1259"/>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298;p113">
              <a:extLst>
                <a:ext uri="{FF2B5EF4-FFF2-40B4-BE49-F238E27FC236}">
                  <a16:creationId xmlns:a16="http://schemas.microsoft.com/office/drawing/2014/main" id="{943F64AD-066D-93EA-EA1D-F580D66123DD}"/>
                </a:ext>
              </a:extLst>
            </p:cNvPr>
            <p:cNvSpPr/>
            <p:nvPr/>
          </p:nvSpPr>
          <p:spPr>
            <a:xfrm>
              <a:off x="1980718" y="3533640"/>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299;p113">
              <a:extLst>
                <a:ext uri="{FF2B5EF4-FFF2-40B4-BE49-F238E27FC236}">
                  <a16:creationId xmlns:a16="http://schemas.microsoft.com/office/drawing/2014/main" id="{C13E6D2D-AABC-121B-CB1A-D34C5744E3B7}"/>
                </a:ext>
              </a:extLst>
            </p:cNvPr>
            <p:cNvSpPr/>
            <p:nvPr/>
          </p:nvSpPr>
          <p:spPr>
            <a:xfrm>
              <a:off x="1998161" y="3544437"/>
              <a:ext cx="27412" cy="14973"/>
            </a:xfrm>
            <a:custGeom>
              <a:avLst/>
              <a:gdLst/>
              <a:ahLst/>
              <a:cxnLst/>
              <a:rect l="l" t="t" r="r" b="b"/>
              <a:pathLst>
                <a:path w="2186" h="1194" extrusionOk="0">
                  <a:moveTo>
                    <a:pt x="994" y="1"/>
                  </a:moveTo>
                  <a:lnTo>
                    <a:pt x="0" y="531"/>
                  </a:lnTo>
                  <a:lnTo>
                    <a:pt x="1192" y="1193"/>
                  </a:lnTo>
                  <a:lnTo>
                    <a:pt x="2186"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00;p113">
              <a:extLst>
                <a:ext uri="{FF2B5EF4-FFF2-40B4-BE49-F238E27FC236}">
                  <a16:creationId xmlns:a16="http://schemas.microsoft.com/office/drawing/2014/main" id="{F00BA322-B9B1-35B9-BBC5-24A56D290D10}"/>
                </a:ext>
              </a:extLst>
            </p:cNvPr>
            <p:cNvSpPr/>
            <p:nvPr/>
          </p:nvSpPr>
          <p:spPr>
            <a:xfrm>
              <a:off x="2016432" y="3554406"/>
              <a:ext cx="26585" cy="15800"/>
            </a:xfrm>
            <a:custGeom>
              <a:avLst/>
              <a:gdLst/>
              <a:ahLst/>
              <a:cxnLst/>
              <a:rect l="l" t="t" r="r" b="b"/>
              <a:pathLst>
                <a:path w="2120" h="1260" extrusionOk="0">
                  <a:moveTo>
                    <a:pt x="994" y="1"/>
                  </a:moveTo>
                  <a:lnTo>
                    <a:pt x="0" y="597"/>
                  </a:lnTo>
                  <a:lnTo>
                    <a:pt x="1126" y="1259"/>
                  </a:lnTo>
                  <a:lnTo>
                    <a:pt x="2119"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01;p113">
              <a:extLst>
                <a:ext uri="{FF2B5EF4-FFF2-40B4-BE49-F238E27FC236}">
                  <a16:creationId xmlns:a16="http://schemas.microsoft.com/office/drawing/2014/main" id="{42086364-A125-243D-6A02-E04B556872E4}"/>
                </a:ext>
              </a:extLst>
            </p:cNvPr>
            <p:cNvSpPr/>
            <p:nvPr/>
          </p:nvSpPr>
          <p:spPr>
            <a:xfrm>
              <a:off x="2033862" y="3564375"/>
              <a:ext cx="27425" cy="15788"/>
            </a:xfrm>
            <a:custGeom>
              <a:avLst/>
              <a:gdLst/>
              <a:ahLst/>
              <a:cxnLst/>
              <a:rect l="l" t="t" r="r" b="b"/>
              <a:pathLst>
                <a:path w="2187" h="1259" extrusionOk="0">
                  <a:moveTo>
                    <a:pt x="994" y="0"/>
                  </a:moveTo>
                  <a:lnTo>
                    <a:pt x="1" y="597"/>
                  </a:lnTo>
                  <a:lnTo>
                    <a:pt x="1193" y="1259"/>
                  </a:lnTo>
                  <a:lnTo>
                    <a:pt x="2187"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02;p113">
              <a:extLst>
                <a:ext uri="{FF2B5EF4-FFF2-40B4-BE49-F238E27FC236}">
                  <a16:creationId xmlns:a16="http://schemas.microsoft.com/office/drawing/2014/main" id="{3D8024F4-D88F-40F9-35EC-BF04CACACF92}"/>
                </a:ext>
              </a:extLst>
            </p:cNvPr>
            <p:cNvSpPr/>
            <p:nvPr/>
          </p:nvSpPr>
          <p:spPr>
            <a:xfrm>
              <a:off x="2052133" y="3575172"/>
              <a:ext cx="26597" cy="14960"/>
            </a:xfrm>
            <a:custGeom>
              <a:avLst/>
              <a:gdLst/>
              <a:ahLst/>
              <a:cxnLst/>
              <a:rect l="l" t="t" r="r" b="b"/>
              <a:pathLst>
                <a:path w="2121" h="1193" extrusionOk="0">
                  <a:moveTo>
                    <a:pt x="994" y="0"/>
                  </a:moveTo>
                  <a:lnTo>
                    <a:pt x="1" y="597"/>
                  </a:lnTo>
                  <a:lnTo>
                    <a:pt x="1127" y="1193"/>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303;p113">
              <a:extLst>
                <a:ext uri="{FF2B5EF4-FFF2-40B4-BE49-F238E27FC236}">
                  <a16:creationId xmlns:a16="http://schemas.microsoft.com/office/drawing/2014/main" id="{3727532F-41A2-73BF-70C3-A9FB9D9950C7}"/>
                </a:ext>
              </a:extLst>
            </p:cNvPr>
            <p:cNvSpPr/>
            <p:nvPr/>
          </p:nvSpPr>
          <p:spPr>
            <a:xfrm>
              <a:off x="2069576" y="3585142"/>
              <a:ext cx="27425" cy="15788"/>
            </a:xfrm>
            <a:custGeom>
              <a:avLst/>
              <a:gdLst/>
              <a:ahLst/>
              <a:cxnLst/>
              <a:rect l="l" t="t" r="r" b="b"/>
              <a:pathLst>
                <a:path w="2187" h="1259" extrusionOk="0">
                  <a:moveTo>
                    <a:pt x="1060" y="0"/>
                  </a:moveTo>
                  <a:lnTo>
                    <a:pt x="1" y="596"/>
                  </a:lnTo>
                  <a:lnTo>
                    <a:pt x="1193" y="1259"/>
                  </a:lnTo>
                  <a:lnTo>
                    <a:pt x="2186" y="663"/>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04;p113">
              <a:extLst>
                <a:ext uri="{FF2B5EF4-FFF2-40B4-BE49-F238E27FC236}">
                  <a16:creationId xmlns:a16="http://schemas.microsoft.com/office/drawing/2014/main" id="{4B33478E-D6B4-EEC9-CA87-A42715375632}"/>
                </a:ext>
              </a:extLst>
            </p:cNvPr>
            <p:cNvSpPr/>
            <p:nvPr/>
          </p:nvSpPr>
          <p:spPr>
            <a:xfrm>
              <a:off x="2087847" y="3595098"/>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305;p113">
              <a:extLst>
                <a:ext uri="{FF2B5EF4-FFF2-40B4-BE49-F238E27FC236}">
                  <a16:creationId xmlns:a16="http://schemas.microsoft.com/office/drawing/2014/main" id="{EF5CFBCE-4E3E-D3F2-B862-C53C321B06E3}"/>
                </a:ext>
              </a:extLst>
            </p:cNvPr>
            <p:cNvSpPr/>
            <p:nvPr/>
          </p:nvSpPr>
          <p:spPr>
            <a:xfrm>
              <a:off x="2105290" y="3605895"/>
              <a:ext cx="27425" cy="15800"/>
            </a:xfrm>
            <a:custGeom>
              <a:avLst/>
              <a:gdLst/>
              <a:ahLst/>
              <a:cxnLst/>
              <a:rect l="l" t="t" r="r" b="b"/>
              <a:pathLst>
                <a:path w="2187" h="1260" extrusionOk="0">
                  <a:moveTo>
                    <a:pt x="1060" y="1"/>
                  </a:moveTo>
                  <a:lnTo>
                    <a:pt x="1" y="597"/>
                  </a:lnTo>
                  <a:lnTo>
                    <a:pt x="1193" y="1259"/>
                  </a:lnTo>
                  <a:lnTo>
                    <a:pt x="2186" y="663"/>
                  </a:lnTo>
                  <a:lnTo>
                    <a:pt x="106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06;p113">
              <a:extLst>
                <a:ext uri="{FF2B5EF4-FFF2-40B4-BE49-F238E27FC236}">
                  <a16:creationId xmlns:a16="http://schemas.microsoft.com/office/drawing/2014/main" id="{3C483EC6-976C-B8F6-B823-065905F352B9}"/>
                </a:ext>
              </a:extLst>
            </p:cNvPr>
            <p:cNvSpPr/>
            <p:nvPr/>
          </p:nvSpPr>
          <p:spPr>
            <a:xfrm>
              <a:off x="2123561" y="3615865"/>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307;p113">
              <a:extLst>
                <a:ext uri="{FF2B5EF4-FFF2-40B4-BE49-F238E27FC236}">
                  <a16:creationId xmlns:a16="http://schemas.microsoft.com/office/drawing/2014/main" id="{11FBD52C-F567-F54F-B1D5-30A6BD37B481}"/>
                </a:ext>
              </a:extLst>
            </p:cNvPr>
            <p:cNvSpPr/>
            <p:nvPr/>
          </p:nvSpPr>
          <p:spPr>
            <a:xfrm>
              <a:off x="2141004" y="3626661"/>
              <a:ext cx="27425" cy="14960"/>
            </a:xfrm>
            <a:custGeom>
              <a:avLst/>
              <a:gdLst/>
              <a:ahLst/>
              <a:cxnLst/>
              <a:rect l="l" t="t" r="r" b="b"/>
              <a:pathLst>
                <a:path w="2187" h="1193" extrusionOk="0">
                  <a:moveTo>
                    <a:pt x="1060" y="1"/>
                  </a:moveTo>
                  <a:lnTo>
                    <a:pt x="1" y="531"/>
                  </a:lnTo>
                  <a:lnTo>
                    <a:pt x="1193" y="1193"/>
                  </a:lnTo>
                  <a:lnTo>
                    <a:pt x="2186" y="663"/>
                  </a:lnTo>
                  <a:lnTo>
                    <a:pt x="106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08;p113">
              <a:extLst>
                <a:ext uri="{FF2B5EF4-FFF2-40B4-BE49-F238E27FC236}">
                  <a16:creationId xmlns:a16="http://schemas.microsoft.com/office/drawing/2014/main" id="{E9797BB7-BD30-4711-7C4B-1AD895231F29}"/>
                </a:ext>
              </a:extLst>
            </p:cNvPr>
            <p:cNvSpPr/>
            <p:nvPr/>
          </p:nvSpPr>
          <p:spPr>
            <a:xfrm>
              <a:off x="2159275" y="3636631"/>
              <a:ext cx="26585" cy="15788"/>
            </a:xfrm>
            <a:custGeom>
              <a:avLst/>
              <a:gdLst/>
              <a:ahLst/>
              <a:cxnLst/>
              <a:rect l="l" t="t" r="r" b="b"/>
              <a:pathLst>
                <a:path w="2120" h="1259" extrusionOk="0">
                  <a:moveTo>
                    <a:pt x="994" y="0"/>
                  </a:moveTo>
                  <a:lnTo>
                    <a:pt x="1" y="597"/>
                  </a:lnTo>
                  <a:lnTo>
                    <a:pt x="1126"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309;p113">
              <a:extLst>
                <a:ext uri="{FF2B5EF4-FFF2-40B4-BE49-F238E27FC236}">
                  <a16:creationId xmlns:a16="http://schemas.microsoft.com/office/drawing/2014/main" id="{86AEA120-ABE3-9CF5-BF39-BB43C79EDCB8}"/>
                </a:ext>
              </a:extLst>
            </p:cNvPr>
            <p:cNvSpPr/>
            <p:nvPr/>
          </p:nvSpPr>
          <p:spPr>
            <a:xfrm>
              <a:off x="2176718" y="3646600"/>
              <a:ext cx="27412" cy="15788"/>
            </a:xfrm>
            <a:custGeom>
              <a:avLst/>
              <a:gdLst/>
              <a:ahLst/>
              <a:cxnLst/>
              <a:rect l="l" t="t" r="r" b="b"/>
              <a:pathLst>
                <a:path w="2186" h="1259" extrusionOk="0">
                  <a:moveTo>
                    <a:pt x="1060" y="0"/>
                  </a:moveTo>
                  <a:lnTo>
                    <a:pt x="0" y="596"/>
                  </a:lnTo>
                  <a:lnTo>
                    <a:pt x="1193" y="1259"/>
                  </a:lnTo>
                  <a:lnTo>
                    <a:pt x="2186" y="662"/>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10;p113">
              <a:extLst>
                <a:ext uri="{FF2B5EF4-FFF2-40B4-BE49-F238E27FC236}">
                  <a16:creationId xmlns:a16="http://schemas.microsoft.com/office/drawing/2014/main" id="{729AE529-AFE0-E683-5212-57E4B32CAFFE}"/>
                </a:ext>
              </a:extLst>
            </p:cNvPr>
            <p:cNvSpPr/>
            <p:nvPr/>
          </p:nvSpPr>
          <p:spPr>
            <a:xfrm>
              <a:off x="1946659" y="3532812"/>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311;p113">
              <a:extLst>
                <a:ext uri="{FF2B5EF4-FFF2-40B4-BE49-F238E27FC236}">
                  <a16:creationId xmlns:a16="http://schemas.microsoft.com/office/drawing/2014/main" id="{B1FFAF4A-DB61-3BDD-6554-FDA7D2D99491}"/>
                </a:ext>
              </a:extLst>
            </p:cNvPr>
            <p:cNvSpPr/>
            <p:nvPr/>
          </p:nvSpPr>
          <p:spPr>
            <a:xfrm>
              <a:off x="1964102" y="3543609"/>
              <a:ext cx="27425" cy="14960"/>
            </a:xfrm>
            <a:custGeom>
              <a:avLst/>
              <a:gdLst/>
              <a:ahLst/>
              <a:cxnLst/>
              <a:rect l="l" t="t" r="r" b="b"/>
              <a:pathLst>
                <a:path w="2187" h="1193" extrusionOk="0">
                  <a:moveTo>
                    <a:pt x="994" y="1"/>
                  </a:moveTo>
                  <a:lnTo>
                    <a:pt x="1" y="531"/>
                  </a:lnTo>
                  <a:lnTo>
                    <a:pt x="1127" y="1193"/>
                  </a:lnTo>
                  <a:lnTo>
                    <a:pt x="2186" y="597"/>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12;p113">
              <a:extLst>
                <a:ext uri="{FF2B5EF4-FFF2-40B4-BE49-F238E27FC236}">
                  <a16:creationId xmlns:a16="http://schemas.microsoft.com/office/drawing/2014/main" id="{750ACBB7-5340-5CF8-DEF9-F789AB7B9C59}"/>
                </a:ext>
              </a:extLst>
            </p:cNvPr>
            <p:cNvSpPr/>
            <p:nvPr/>
          </p:nvSpPr>
          <p:spPr>
            <a:xfrm>
              <a:off x="1982373" y="3553578"/>
              <a:ext cx="26597" cy="15788"/>
            </a:xfrm>
            <a:custGeom>
              <a:avLst/>
              <a:gdLst/>
              <a:ahLst/>
              <a:cxnLst/>
              <a:rect l="l" t="t" r="r" b="b"/>
              <a:pathLst>
                <a:path w="2121" h="1259" extrusionOk="0">
                  <a:moveTo>
                    <a:pt x="994" y="0"/>
                  </a:moveTo>
                  <a:lnTo>
                    <a:pt x="1" y="597"/>
                  </a:lnTo>
                  <a:lnTo>
                    <a:pt x="1127"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313;p113">
              <a:extLst>
                <a:ext uri="{FF2B5EF4-FFF2-40B4-BE49-F238E27FC236}">
                  <a16:creationId xmlns:a16="http://schemas.microsoft.com/office/drawing/2014/main" id="{BAB92843-FBD2-EFB0-D7C3-B1B7E5EBEC58}"/>
                </a:ext>
              </a:extLst>
            </p:cNvPr>
            <p:cNvSpPr/>
            <p:nvPr/>
          </p:nvSpPr>
          <p:spPr>
            <a:xfrm>
              <a:off x="1999816" y="3563548"/>
              <a:ext cx="27425" cy="15788"/>
            </a:xfrm>
            <a:custGeom>
              <a:avLst/>
              <a:gdLst/>
              <a:ahLst/>
              <a:cxnLst/>
              <a:rect l="l" t="t" r="r" b="b"/>
              <a:pathLst>
                <a:path w="2187" h="1259" extrusionOk="0">
                  <a:moveTo>
                    <a:pt x="994" y="0"/>
                  </a:moveTo>
                  <a:lnTo>
                    <a:pt x="1" y="596"/>
                  </a:lnTo>
                  <a:lnTo>
                    <a:pt x="1126" y="1259"/>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14;p113">
              <a:extLst>
                <a:ext uri="{FF2B5EF4-FFF2-40B4-BE49-F238E27FC236}">
                  <a16:creationId xmlns:a16="http://schemas.microsoft.com/office/drawing/2014/main" id="{0602B625-501A-8D29-42D1-3FC2B66439DD}"/>
                </a:ext>
              </a:extLst>
            </p:cNvPr>
            <p:cNvSpPr/>
            <p:nvPr/>
          </p:nvSpPr>
          <p:spPr>
            <a:xfrm>
              <a:off x="2018087" y="3574345"/>
              <a:ext cx="26585" cy="14960"/>
            </a:xfrm>
            <a:custGeom>
              <a:avLst/>
              <a:gdLst/>
              <a:ahLst/>
              <a:cxnLst/>
              <a:rect l="l" t="t" r="r" b="b"/>
              <a:pathLst>
                <a:path w="2120" h="1193" extrusionOk="0">
                  <a:moveTo>
                    <a:pt x="994" y="0"/>
                  </a:moveTo>
                  <a:lnTo>
                    <a:pt x="1" y="596"/>
                  </a:lnTo>
                  <a:lnTo>
                    <a:pt x="1126" y="1192"/>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315;p113">
              <a:extLst>
                <a:ext uri="{FF2B5EF4-FFF2-40B4-BE49-F238E27FC236}">
                  <a16:creationId xmlns:a16="http://schemas.microsoft.com/office/drawing/2014/main" id="{F02BF9EF-FA24-D8DD-174E-DB8BDA5F2340}"/>
                </a:ext>
              </a:extLst>
            </p:cNvPr>
            <p:cNvSpPr/>
            <p:nvPr/>
          </p:nvSpPr>
          <p:spPr>
            <a:xfrm>
              <a:off x="2035530" y="3584301"/>
              <a:ext cx="27412" cy="15800"/>
            </a:xfrm>
            <a:custGeom>
              <a:avLst/>
              <a:gdLst/>
              <a:ahLst/>
              <a:cxnLst/>
              <a:rect l="l" t="t" r="r" b="b"/>
              <a:pathLst>
                <a:path w="2186" h="1260" extrusionOk="0">
                  <a:moveTo>
                    <a:pt x="994" y="1"/>
                  </a:moveTo>
                  <a:lnTo>
                    <a:pt x="0" y="597"/>
                  </a:lnTo>
                  <a:lnTo>
                    <a:pt x="1126" y="1259"/>
                  </a:lnTo>
                  <a:lnTo>
                    <a:pt x="2186"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316;p113">
              <a:extLst>
                <a:ext uri="{FF2B5EF4-FFF2-40B4-BE49-F238E27FC236}">
                  <a16:creationId xmlns:a16="http://schemas.microsoft.com/office/drawing/2014/main" id="{BBBEEC1C-8868-F692-0629-26D1793FF524}"/>
                </a:ext>
              </a:extLst>
            </p:cNvPr>
            <p:cNvSpPr/>
            <p:nvPr/>
          </p:nvSpPr>
          <p:spPr>
            <a:xfrm>
              <a:off x="2053801" y="3594271"/>
              <a:ext cx="26585" cy="15800"/>
            </a:xfrm>
            <a:custGeom>
              <a:avLst/>
              <a:gdLst/>
              <a:ahLst/>
              <a:cxnLst/>
              <a:rect l="l" t="t" r="r" b="b"/>
              <a:pathLst>
                <a:path w="2120" h="1260" extrusionOk="0">
                  <a:moveTo>
                    <a:pt x="994" y="1"/>
                  </a:moveTo>
                  <a:lnTo>
                    <a:pt x="0" y="597"/>
                  </a:lnTo>
                  <a:lnTo>
                    <a:pt x="1126"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317;p113">
              <a:extLst>
                <a:ext uri="{FF2B5EF4-FFF2-40B4-BE49-F238E27FC236}">
                  <a16:creationId xmlns:a16="http://schemas.microsoft.com/office/drawing/2014/main" id="{A9081A86-2C17-326D-F220-290899DA0C24}"/>
                </a:ext>
              </a:extLst>
            </p:cNvPr>
            <p:cNvSpPr/>
            <p:nvPr/>
          </p:nvSpPr>
          <p:spPr>
            <a:xfrm>
              <a:off x="2071244" y="3605068"/>
              <a:ext cx="27412" cy="15800"/>
            </a:xfrm>
            <a:custGeom>
              <a:avLst/>
              <a:gdLst/>
              <a:ahLst/>
              <a:cxnLst/>
              <a:rect l="l" t="t" r="r" b="b"/>
              <a:pathLst>
                <a:path w="2186" h="1260" extrusionOk="0">
                  <a:moveTo>
                    <a:pt x="994" y="1"/>
                  </a:moveTo>
                  <a:lnTo>
                    <a:pt x="0" y="597"/>
                  </a:lnTo>
                  <a:lnTo>
                    <a:pt x="1192" y="1259"/>
                  </a:lnTo>
                  <a:lnTo>
                    <a:pt x="2186"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318;p113">
              <a:extLst>
                <a:ext uri="{FF2B5EF4-FFF2-40B4-BE49-F238E27FC236}">
                  <a16:creationId xmlns:a16="http://schemas.microsoft.com/office/drawing/2014/main" id="{34C74976-A334-474C-2C25-B3F8D58904CE}"/>
                </a:ext>
              </a:extLst>
            </p:cNvPr>
            <p:cNvSpPr/>
            <p:nvPr/>
          </p:nvSpPr>
          <p:spPr>
            <a:xfrm>
              <a:off x="2089515" y="3615037"/>
              <a:ext cx="26585" cy="15788"/>
            </a:xfrm>
            <a:custGeom>
              <a:avLst/>
              <a:gdLst/>
              <a:ahLst/>
              <a:cxnLst/>
              <a:rect l="l" t="t" r="r" b="b"/>
              <a:pathLst>
                <a:path w="2120" h="1259" extrusionOk="0">
                  <a:moveTo>
                    <a:pt x="994" y="0"/>
                  </a:moveTo>
                  <a:lnTo>
                    <a:pt x="0" y="597"/>
                  </a:lnTo>
                  <a:lnTo>
                    <a:pt x="1126"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319;p113">
              <a:extLst>
                <a:ext uri="{FF2B5EF4-FFF2-40B4-BE49-F238E27FC236}">
                  <a16:creationId xmlns:a16="http://schemas.microsoft.com/office/drawing/2014/main" id="{6307980D-9004-8AD2-1C32-7AA82E9CDF34}"/>
                </a:ext>
              </a:extLst>
            </p:cNvPr>
            <p:cNvSpPr/>
            <p:nvPr/>
          </p:nvSpPr>
          <p:spPr>
            <a:xfrm>
              <a:off x="2106958" y="3625834"/>
              <a:ext cx="27412" cy="14960"/>
            </a:xfrm>
            <a:custGeom>
              <a:avLst/>
              <a:gdLst/>
              <a:ahLst/>
              <a:cxnLst/>
              <a:rect l="l" t="t" r="r" b="b"/>
              <a:pathLst>
                <a:path w="2186" h="1193" extrusionOk="0">
                  <a:moveTo>
                    <a:pt x="994" y="0"/>
                  </a:moveTo>
                  <a:lnTo>
                    <a:pt x="0" y="530"/>
                  </a:lnTo>
                  <a:lnTo>
                    <a:pt x="1192" y="1193"/>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20;p113">
              <a:extLst>
                <a:ext uri="{FF2B5EF4-FFF2-40B4-BE49-F238E27FC236}">
                  <a16:creationId xmlns:a16="http://schemas.microsoft.com/office/drawing/2014/main" id="{F5B5AD46-5909-A632-9923-1C6DA5E30BF9}"/>
                </a:ext>
              </a:extLst>
            </p:cNvPr>
            <p:cNvSpPr/>
            <p:nvPr/>
          </p:nvSpPr>
          <p:spPr>
            <a:xfrm>
              <a:off x="2125229" y="3635803"/>
              <a:ext cx="26585" cy="15788"/>
            </a:xfrm>
            <a:custGeom>
              <a:avLst/>
              <a:gdLst/>
              <a:ahLst/>
              <a:cxnLst/>
              <a:rect l="l" t="t" r="r" b="b"/>
              <a:pathLst>
                <a:path w="2120" h="1259" extrusionOk="0">
                  <a:moveTo>
                    <a:pt x="994" y="0"/>
                  </a:moveTo>
                  <a:lnTo>
                    <a:pt x="0" y="596"/>
                  </a:lnTo>
                  <a:lnTo>
                    <a:pt x="1126" y="1259"/>
                  </a:lnTo>
                  <a:lnTo>
                    <a:pt x="2120"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21;p113">
              <a:extLst>
                <a:ext uri="{FF2B5EF4-FFF2-40B4-BE49-F238E27FC236}">
                  <a16:creationId xmlns:a16="http://schemas.microsoft.com/office/drawing/2014/main" id="{CDA44F9C-8687-33C5-B590-038460DE9CD2}"/>
                </a:ext>
              </a:extLst>
            </p:cNvPr>
            <p:cNvSpPr/>
            <p:nvPr/>
          </p:nvSpPr>
          <p:spPr>
            <a:xfrm>
              <a:off x="2142659" y="3645760"/>
              <a:ext cx="27425" cy="15800"/>
            </a:xfrm>
            <a:custGeom>
              <a:avLst/>
              <a:gdLst/>
              <a:ahLst/>
              <a:cxnLst/>
              <a:rect l="l" t="t" r="r" b="b"/>
              <a:pathLst>
                <a:path w="2187" h="1260" extrusionOk="0">
                  <a:moveTo>
                    <a:pt x="994" y="1"/>
                  </a:moveTo>
                  <a:lnTo>
                    <a:pt x="1" y="597"/>
                  </a:lnTo>
                  <a:lnTo>
                    <a:pt x="1193" y="1259"/>
                  </a:lnTo>
                  <a:lnTo>
                    <a:pt x="2187"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22;p113">
              <a:extLst>
                <a:ext uri="{FF2B5EF4-FFF2-40B4-BE49-F238E27FC236}">
                  <a16:creationId xmlns:a16="http://schemas.microsoft.com/office/drawing/2014/main" id="{B82F9480-3383-F729-041F-2CDEF2430ACF}"/>
                </a:ext>
              </a:extLst>
            </p:cNvPr>
            <p:cNvSpPr/>
            <p:nvPr/>
          </p:nvSpPr>
          <p:spPr>
            <a:xfrm>
              <a:off x="2160943" y="3656557"/>
              <a:ext cx="26585" cy="15800"/>
            </a:xfrm>
            <a:custGeom>
              <a:avLst/>
              <a:gdLst/>
              <a:ahLst/>
              <a:cxnLst/>
              <a:rect l="l" t="t" r="r" b="b"/>
              <a:pathLst>
                <a:path w="2120" h="1260" extrusionOk="0">
                  <a:moveTo>
                    <a:pt x="993" y="1"/>
                  </a:moveTo>
                  <a:lnTo>
                    <a:pt x="0" y="597"/>
                  </a:lnTo>
                  <a:lnTo>
                    <a:pt x="1126" y="1259"/>
                  </a:lnTo>
                  <a:lnTo>
                    <a:pt x="2119" y="663"/>
                  </a:lnTo>
                  <a:lnTo>
                    <a:pt x="993"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23;p113">
              <a:extLst>
                <a:ext uri="{FF2B5EF4-FFF2-40B4-BE49-F238E27FC236}">
                  <a16:creationId xmlns:a16="http://schemas.microsoft.com/office/drawing/2014/main" id="{0F4A817B-67E4-25FB-EBC4-5E9238471B55}"/>
                </a:ext>
              </a:extLst>
            </p:cNvPr>
            <p:cNvSpPr/>
            <p:nvPr/>
          </p:nvSpPr>
          <p:spPr>
            <a:xfrm>
              <a:off x="1930056" y="3542781"/>
              <a:ext cx="26585" cy="14960"/>
            </a:xfrm>
            <a:custGeom>
              <a:avLst/>
              <a:gdLst/>
              <a:ahLst/>
              <a:cxnLst/>
              <a:rect l="l" t="t" r="r" b="b"/>
              <a:pathLst>
                <a:path w="2120" h="1193" extrusionOk="0">
                  <a:moveTo>
                    <a:pt x="994" y="1"/>
                  </a:moveTo>
                  <a:lnTo>
                    <a:pt x="0" y="530"/>
                  </a:lnTo>
                  <a:lnTo>
                    <a:pt x="1126" y="1193"/>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24;p113">
              <a:extLst>
                <a:ext uri="{FF2B5EF4-FFF2-40B4-BE49-F238E27FC236}">
                  <a16:creationId xmlns:a16="http://schemas.microsoft.com/office/drawing/2014/main" id="{4B1286F2-3BA0-16BE-4F52-78C340E6A697}"/>
                </a:ext>
              </a:extLst>
            </p:cNvPr>
            <p:cNvSpPr/>
            <p:nvPr/>
          </p:nvSpPr>
          <p:spPr>
            <a:xfrm>
              <a:off x="1947499" y="3552751"/>
              <a:ext cx="27412" cy="15788"/>
            </a:xfrm>
            <a:custGeom>
              <a:avLst/>
              <a:gdLst/>
              <a:ahLst/>
              <a:cxnLst/>
              <a:rect l="l" t="t" r="r" b="b"/>
              <a:pathLst>
                <a:path w="2186" h="1259" extrusionOk="0">
                  <a:moveTo>
                    <a:pt x="1060" y="0"/>
                  </a:moveTo>
                  <a:lnTo>
                    <a:pt x="0" y="596"/>
                  </a:lnTo>
                  <a:lnTo>
                    <a:pt x="1192" y="1259"/>
                  </a:lnTo>
                  <a:lnTo>
                    <a:pt x="2186" y="663"/>
                  </a:lnTo>
                  <a:lnTo>
                    <a:pt x="106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25;p113">
              <a:extLst>
                <a:ext uri="{FF2B5EF4-FFF2-40B4-BE49-F238E27FC236}">
                  <a16:creationId xmlns:a16="http://schemas.microsoft.com/office/drawing/2014/main" id="{41D651D3-89FA-0547-85C0-E17AFFADB340}"/>
                </a:ext>
              </a:extLst>
            </p:cNvPr>
            <p:cNvSpPr/>
            <p:nvPr/>
          </p:nvSpPr>
          <p:spPr>
            <a:xfrm>
              <a:off x="1965770" y="3562720"/>
              <a:ext cx="26585" cy="15788"/>
            </a:xfrm>
            <a:custGeom>
              <a:avLst/>
              <a:gdLst/>
              <a:ahLst/>
              <a:cxnLst/>
              <a:rect l="l" t="t" r="r" b="b"/>
              <a:pathLst>
                <a:path w="2120" h="1259" extrusionOk="0">
                  <a:moveTo>
                    <a:pt x="994" y="0"/>
                  </a:moveTo>
                  <a:lnTo>
                    <a:pt x="0" y="596"/>
                  </a:lnTo>
                  <a:lnTo>
                    <a:pt x="1126" y="1258"/>
                  </a:lnTo>
                  <a:lnTo>
                    <a:pt x="2119"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26;p113">
              <a:extLst>
                <a:ext uri="{FF2B5EF4-FFF2-40B4-BE49-F238E27FC236}">
                  <a16:creationId xmlns:a16="http://schemas.microsoft.com/office/drawing/2014/main" id="{812B2710-BAC5-BB42-627B-6DC72AE8199C}"/>
                </a:ext>
              </a:extLst>
            </p:cNvPr>
            <p:cNvSpPr/>
            <p:nvPr/>
          </p:nvSpPr>
          <p:spPr>
            <a:xfrm>
              <a:off x="1984041" y="3573517"/>
              <a:ext cx="26585" cy="14960"/>
            </a:xfrm>
            <a:custGeom>
              <a:avLst/>
              <a:gdLst/>
              <a:ahLst/>
              <a:cxnLst/>
              <a:rect l="l" t="t" r="r" b="b"/>
              <a:pathLst>
                <a:path w="2120" h="1193" extrusionOk="0">
                  <a:moveTo>
                    <a:pt x="994" y="0"/>
                  </a:moveTo>
                  <a:lnTo>
                    <a:pt x="0" y="596"/>
                  </a:lnTo>
                  <a:lnTo>
                    <a:pt x="1126" y="1192"/>
                  </a:lnTo>
                  <a:lnTo>
                    <a:pt x="2120" y="662"/>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27;p113">
              <a:extLst>
                <a:ext uri="{FF2B5EF4-FFF2-40B4-BE49-F238E27FC236}">
                  <a16:creationId xmlns:a16="http://schemas.microsoft.com/office/drawing/2014/main" id="{3C82CDCB-586C-CD57-D88C-E4F522BDD536}"/>
                </a:ext>
              </a:extLst>
            </p:cNvPr>
            <p:cNvSpPr/>
            <p:nvPr/>
          </p:nvSpPr>
          <p:spPr>
            <a:xfrm>
              <a:off x="2001472" y="3583474"/>
              <a:ext cx="26597" cy="15800"/>
            </a:xfrm>
            <a:custGeom>
              <a:avLst/>
              <a:gdLst/>
              <a:ahLst/>
              <a:cxnLst/>
              <a:rect l="l" t="t" r="r" b="b"/>
              <a:pathLst>
                <a:path w="2121"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28;p113">
              <a:extLst>
                <a:ext uri="{FF2B5EF4-FFF2-40B4-BE49-F238E27FC236}">
                  <a16:creationId xmlns:a16="http://schemas.microsoft.com/office/drawing/2014/main" id="{0FD3DF6E-8FAC-A4EB-62C8-9B9740B11A78}"/>
                </a:ext>
              </a:extLst>
            </p:cNvPr>
            <p:cNvSpPr/>
            <p:nvPr/>
          </p:nvSpPr>
          <p:spPr>
            <a:xfrm>
              <a:off x="2019755" y="3593443"/>
              <a:ext cx="26585" cy="15788"/>
            </a:xfrm>
            <a:custGeom>
              <a:avLst/>
              <a:gdLst/>
              <a:ahLst/>
              <a:cxnLst/>
              <a:rect l="l" t="t" r="r" b="b"/>
              <a:pathLst>
                <a:path w="2120" h="1259" extrusionOk="0">
                  <a:moveTo>
                    <a:pt x="993" y="1"/>
                  </a:moveTo>
                  <a:lnTo>
                    <a:pt x="0" y="597"/>
                  </a:lnTo>
                  <a:lnTo>
                    <a:pt x="1126" y="1259"/>
                  </a:lnTo>
                  <a:lnTo>
                    <a:pt x="2119" y="663"/>
                  </a:lnTo>
                  <a:lnTo>
                    <a:pt x="993"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29;p113">
              <a:extLst>
                <a:ext uri="{FF2B5EF4-FFF2-40B4-BE49-F238E27FC236}">
                  <a16:creationId xmlns:a16="http://schemas.microsoft.com/office/drawing/2014/main" id="{E6EED3E4-EA0A-5FB6-EB5B-730197ADF0F0}"/>
                </a:ext>
              </a:extLst>
            </p:cNvPr>
            <p:cNvSpPr/>
            <p:nvPr/>
          </p:nvSpPr>
          <p:spPr>
            <a:xfrm>
              <a:off x="2037185" y="3604240"/>
              <a:ext cx="98853" cy="56493"/>
            </a:xfrm>
            <a:custGeom>
              <a:avLst/>
              <a:gdLst/>
              <a:ahLst/>
              <a:cxnLst/>
              <a:rect l="l" t="t" r="r" b="b"/>
              <a:pathLst>
                <a:path w="7883" h="4505" extrusionOk="0">
                  <a:moveTo>
                    <a:pt x="994" y="0"/>
                  </a:moveTo>
                  <a:lnTo>
                    <a:pt x="1" y="597"/>
                  </a:lnTo>
                  <a:lnTo>
                    <a:pt x="1458" y="1391"/>
                  </a:lnTo>
                  <a:lnTo>
                    <a:pt x="1723" y="1590"/>
                  </a:lnTo>
                  <a:lnTo>
                    <a:pt x="2849" y="2186"/>
                  </a:lnTo>
                  <a:lnTo>
                    <a:pt x="3445" y="2517"/>
                  </a:lnTo>
                  <a:lnTo>
                    <a:pt x="4306" y="3047"/>
                  </a:lnTo>
                  <a:lnTo>
                    <a:pt x="5101" y="3511"/>
                  </a:lnTo>
                  <a:lnTo>
                    <a:pt x="6822" y="4504"/>
                  </a:lnTo>
                  <a:lnTo>
                    <a:pt x="7882" y="3908"/>
                  </a:lnTo>
                  <a:lnTo>
                    <a:pt x="6160" y="2981"/>
                  </a:lnTo>
                  <a:lnTo>
                    <a:pt x="5299" y="2451"/>
                  </a:lnTo>
                  <a:lnTo>
                    <a:pt x="4438" y="1987"/>
                  </a:lnTo>
                  <a:lnTo>
                    <a:pt x="3842" y="1656"/>
                  </a:lnTo>
                  <a:lnTo>
                    <a:pt x="2716" y="994"/>
                  </a:lnTo>
                  <a:lnTo>
                    <a:pt x="2451" y="795"/>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30;p113">
              <a:extLst>
                <a:ext uri="{FF2B5EF4-FFF2-40B4-BE49-F238E27FC236}">
                  <a16:creationId xmlns:a16="http://schemas.microsoft.com/office/drawing/2014/main" id="{97FA6A9F-8572-8662-49EC-FA949F8FEE34}"/>
                </a:ext>
              </a:extLst>
            </p:cNvPr>
            <p:cNvSpPr/>
            <p:nvPr/>
          </p:nvSpPr>
          <p:spPr>
            <a:xfrm>
              <a:off x="2126884" y="3655729"/>
              <a:ext cx="26585" cy="15800"/>
            </a:xfrm>
            <a:custGeom>
              <a:avLst/>
              <a:gdLst/>
              <a:ahLst/>
              <a:cxnLst/>
              <a:rect l="l" t="t" r="r" b="b"/>
              <a:pathLst>
                <a:path w="2120" h="1260" extrusionOk="0">
                  <a:moveTo>
                    <a:pt x="994" y="1"/>
                  </a:moveTo>
                  <a:lnTo>
                    <a:pt x="1" y="597"/>
                  </a:lnTo>
                  <a:lnTo>
                    <a:pt x="1127" y="1259"/>
                  </a:lnTo>
                  <a:lnTo>
                    <a:pt x="2120" y="663"/>
                  </a:lnTo>
                  <a:lnTo>
                    <a:pt x="99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331;p113">
              <a:extLst>
                <a:ext uri="{FF2B5EF4-FFF2-40B4-BE49-F238E27FC236}">
                  <a16:creationId xmlns:a16="http://schemas.microsoft.com/office/drawing/2014/main" id="{B7AD7C39-AF52-BF94-4B4E-B70771FCFF8C}"/>
                </a:ext>
              </a:extLst>
            </p:cNvPr>
            <p:cNvSpPr/>
            <p:nvPr/>
          </p:nvSpPr>
          <p:spPr>
            <a:xfrm>
              <a:off x="2144327" y="3665699"/>
              <a:ext cx="27412" cy="15788"/>
            </a:xfrm>
            <a:custGeom>
              <a:avLst/>
              <a:gdLst/>
              <a:ahLst/>
              <a:cxnLst/>
              <a:rect l="l" t="t" r="r" b="b"/>
              <a:pathLst>
                <a:path w="2186" h="1259" extrusionOk="0">
                  <a:moveTo>
                    <a:pt x="994" y="0"/>
                  </a:moveTo>
                  <a:lnTo>
                    <a:pt x="0" y="597"/>
                  </a:lnTo>
                  <a:lnTo>
                    <a:pt x="1126" y="1259"/>
                  </a:lnTo>
                  <a:lnTo>
                    <a:pt x="2186" y="663"/>
                  </a:lnTo>
                  <a:lnTo>
                    <a:pt x="994"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332;p113">
              <a:extLst>
                <a:ext uri="{FF2B5EF4-FFF2-40B4-BE49-F238E27FC236}">
                  <a16:creationId xmlns:a16="http://schemas.microsoft.com/office/drawing/2014/main" id="{499779F7-4FCD-408E-E024-6FD2BD1EC8A0}"/>
                </a:ext>
              </a:extLst>
            </p:cNvPr>
            <p:cNvSpPr/>
            <p:nvPr/>
          </p:nvSpPr>
          <p:spPr>
            <a:xfrm>
              <a:off x="1947499" y="3601745"/>
              <a:ext cx="112960" cy="65421"/>
            </a:xfrm>
            <a:custGeom>
              <a:avLst/>
              <a:gdLst/>
              <a:ahLst/>
              <a:cxnLst/>
              <a:rect l="l" t="t" r="r" b="b"/>
              <a:pathLst>
                <a:path w="9008" h="5217" extrusionOk="0">
                  <a:moveTo>
                    <a:pt x="3643" y="1"/>
                  </a:moveTo>
                  <a:lnTo>
                    <a:pt x="66" y="2120"/>
                  </a:lnTo>
                  <a:cubicBezTo>
                    <a:pt x="0" y="2120"/>
                    <a:pt x="0" y="2253"/>
                    <a:pt x="66" y="2319"/>
                  </a:cubicBezTo>
                  <a:lnTo>
                    <a:pt x="5034" y="5167"/>
                  </a:lnTo>
                  <a:cubicBezTo>
                    <a:pt x="5100" y="5200"/>
                    <a:pt x="5166" y="5216"/>
                    <a:pt x="5224" y="5216"/>
                  </a:cubicBezTo>
                  <a:cubicBezTo>
                    <a:pt x="5282" y="5216"/>
                    <a:pt x="5332" y="5200"/>
                    <a:pt x="5365" y="5167"/>
                  </a:cubicBezTo>
                  <a:lnTo>
                    <a:pt x="8941" y="3114"/>
                  </a:lnTo>
                  <a:cubicBezTo>
                    <a:pt x="9007" y="3047"/>
                    <a:pt x="9007" y="2981"/>
                    <a:pt x="8941" y="2915"/>
                  </a:cubicBezTo>
                  <a:lnTo>
                    <a:pt x="3974"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333;p113">
              <a:extLst>
                <a:ext uri="{FF2B5EF4-FFF2-40B4-BE49-F238E27FC236}">
                  <a16:creationId xmlns:a16="http://schemas.microsoft.com/office/drawing/2014/main" id="{5A754D5E-5E95-3503-3F54-6373EEB54268}"/>
                </a:ext>
              </a:extLst>
            </p:cNvPr>
            <p:cNvSpPr/>
            <p:nvPr/>
          </p:nvSpPr>
          <p:spPr>
            <a:xfrm>
              <a:off x="2047155" y="3299443"/>
              <a:ext cx="212628" cy="270764"/>
            </a:xfrm>
            <a:custGeom>
              <a:avLst/>
              <a:gdLst/>
              <a:ahLst/>
              <a:cxnLst/>
              <a:rect l="l" t="t" r="r" b="b"/>
              <a:pathLst>
                <a:path w="16956" h="21592" extrusionOk="0">
                  <a:moveTo>
                    <a:pt x="1193" y="5431"/>
                  </a:moveTo>
                  <a:lnTo>
                    <a:pt x="1921" y="5828"/>
                  </a:lnTo>
                  <a:lnTo>
                    <a:pt x="1921" y="11723"/>
                  </a:lnTo>
                  <a:lnTo>
                    <a:pt x="1193" y="11326"/>
                  </a:lnTo>
                  <a:lnTo>
                    <a:pt x="1193" y="5431"/>
                  </a:lnTo>
                  <a:close/>
                  <a:moveTo>
                    <a:pt x="2054" y="6491"/>
                  </a:moveTo>
                  <a:lnTo>
                    <a:pt x="2782" y="6888"/>
                  </a:lnTo>
                  <a:lnTo>
                    <a:pt x="2782" y="12253"/>
                  </a:lnTo>
                  <a:lnTo>
                    <a:pt x="2054" y="11855"/>
                  </a:lnTo>
                  <a:lnTo>
                    <a:pt x="2054" y="6491"/>
                  </a:lnTo>
                  <a:close/>
                  <a:moveTo>
                    <a:pt x="4372" y="10994"/>
                  </a:moveTo>
                  <a:lnTo>
                    <a:pt x="5034" y="11392"/>
                  </a:lnTo>
                  <a:lnTo>
                    <a:pt x="5034" y="13577"/>
                  </a:lnTo>
                  <a:lnTo>
                    <a:pt x="4372" y="13180"/>
                  </a:lnTo>
                  <a:lnTo>
                    <a:pt x="4372" y="10994"/>
                  </a:lnTo>
                  <a:close/>
                  <a:moveTo>
                    <a:pt x="5233" y="10796"/>
                  </a:moveTo>
                  <a:lnTo>
                    <a:pt x="5895" y="11193"/>
                  </a:lnTo>
                  <a:lnTo>
                    <a:pt x="5895" y="14107"/>
                  </a:lnTo>
                  <a:lnTo>
                    <a:pt x="5233" y="13644"/>
                  </a:lnTo>
                  <a:lnTo>
                    <a:pt x="5233" y="10796"/>
                  </a:lnTo>
                  <a:close/>
                  <a:moveTo>
                    <a:pt x="7551" y="9140"/>
                  </a:moveTo>
                  <a:lnTo>
                    <a:pt x="8279" y="9537"/>
                  </a:lnTo>
                  <a:lnTo>
                    <a:pt x="8279" y="15432"/>
                  </a:lnTo>
                  <a:lnTo>
                    <a:pt x="7551" y="15034"/>
                  </a:lnTo>
                  <a:lnTo>
                    <a:pt x="7551" y="9140"/>
                  </a:lnTo>
                  <a:close/>
                  <a:moveTo>
                    <a:pt x="8412" y="10200"/>
                  </a:moveTo>
                  <a:lnTo>
                    <a:pt x="9140" y="10597"/>
                  </a:lnTo>
                  <a:lnTo>
                    <a:pt x="9140" y="15962"/>
                  </a:lnTo>
                  <a:lnTo>
                    <a:pt x="8412" y="15498"/>
                  </a:lnTo>
                  <a:lnTo>
                    <a:pt x="8412" y="10200"/>
                  </a:lnTo>
                  <a:close/>
                  <a:moveTo>
                    <a:pt x="10796" y="9868"/>
                  </a:moveTo>
                  <a:lnTo>
                    <a:pt x="11458" y="10266"/>
                  </a:lnTo>
                  <a:lnTo>
                    <a:pt x="11458" y="17286"/>
                  </a:lnTo>
                  <a:lnTo>
                    <a:pt x="10796" y="16889"/>
                  </a:lnTo>
                  <a:lnTo>
                    <a:pt x="10796" y="9868"/>
                  </a:lnTo>
                  <a:close/>
                  <a:moveTo>
                    <a:pt x="11591" y="9736"/>
                  </a:moveTo>
                  <a:lnTo>
                    <a:pt x="12319" y="10133"/>
                  </a:lnTo>
                  <a:lnTo>
                    <a:pt x="12319" y="17816"/>
                  </a:lnTo>
                  <a:lnTo>
                    <a:pt x="11591" y="17419"/>
                  </a:lnTo>
                  <a:lnTo>
                    <a:pt x="11591" y="9736"/>
                  </a:lnTo>
                  <a:close/>
                  <a:moveTo>
                    <a:pt x="13975" y="11789"/>
                  </a:moveTo>
                  <a:lnTo>
                    <a:pt x="14637" y="12187"/>
                  </a:lnTo>
                  <a:lnTo>
                    <a:pt x="14637" y="19141"/>
                  </a:lnTo>
                  <a:lnTo>
                    <a:pt x="13975" y="18743"/>
                  </a:lnTo>
                  <a:lnTo>
                    <a:pt x="13975" y="11789"/>
                  </a:lnTo>
                  <a:close/>
                  <a:moveTo>
                    <a:pt x="14836" y="10001"/>
                  </a:moveTo>
                  <a:lnTo>
                    <a:pt x="15498" y="10398"/>
                  </a:lnTo>
                  <a:lnTo>
                    <a:pt x="15498" y="19670"/>
                  </a:lnTo>
                  <a:lnTo>
                    <a:pt x="14836" y="19273"/>
                  </a:lnTo>
                  <a:lnTo>
                    <a:pt x="14836" y="10001"/>
                  </a:lnTo>
                  <a:close/>
                  <a:moveTo>
                    <a:pt x="1" y="0"/>
                  </a:moveTo>
                  <a:lnTo>
                    <a:pt x="1" y="11723"/>
                  </a:lnTo>
                  <a:lnTo>
                    <a:pt x="16955" y="21591"/>
                  </a:lnTo>
                  <a:lnTo>
                    <a:pt x="16955" y="98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334;p113">
              <a:extLst>
                <a:ext uri="{FF2B5EF4-FFF2-40B4-BE49-F238E27FC236}">
                  <a16:creationId xmlns:a16="http://schemas.microsoft.com/office/drawing/2014/main" id="{5EECA400-FA4F-4CEB-5FD2-E04059B28493}"/>
                </a:ext>
              </a:extLst>
            </p:cNvPr>
            <p:cNvSpPr/>
            <p:nvPr/>
          </p:nvSpPr>
          <p:spPr>
            <a:xfrm>
              <a:off x="2423380" y="3503744"/>
              <a:ext cx="408628" cy="232554"/>
            </a:xfrm>
            <a:custGeom>
              <a:avLst/>
              <a:gdLst/>
              <a:ahLst/>
              <a:cxnLst/>
              <a:rect l="l" t="t" r="r" b="b"/>
              <a:pathLst>
                <a:path w="32586" h="18545" extrusionOk="0">
                  <a:moveTo>
                    <a:pt x="12717" y="1"/>
                  </a:moveTo>
                  <a:lnTo>
                    <a:pt x="1" y="7286"/>
                  </a:lnTo>
                  <a:lnTo>
                    <a:pt x="19936" y="18545"/>
                  </a:lnTo>
                  <a:lnTo>
                    <a:pt x="32585" y="11260"/>
                  </a:lnTo>
                  <a:lnTo>
                    <a:pt x="1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335;p113">
              <a:extLst>
                <a:ext uri="{FF2B5EF4-FFF2-40B4-BE49-F238E27FC236}">
                  <a16:creationId xmlns:a16="http://schemas.microsoft.com/office/drawing/2014/main" id="{87078B87-E389-4DBD-06F6-610949995303}"/>
                </a:ext>
              </a:extLst>
            </p:cNvPr>
            <p:cNvSpPr/>
            <p:nvPr/>
          </p:nvSpPr>
          <p:spPr>
            <a:xfrm>
              <a:off x="2375214" y="3591788"/>
              <a:ext cx="249170" cy="147006"/>
            </a:xfrm>
            <a:custGeom>
              <a:avLst/>
              <a:gdLst/>
              <a:ahLst/>
              <a:cxnLst/>
              <a:rect l="l" t="t" r="r" b="b"/>
              <a:pathLst>
                <a:path w="19870" h="11723" extrusionOk="0">
                  <a:moveTo>
                    <a:pt x="0" y="0"/>
                  </a:moveTo>
                  <a:lnTo>
                    <a:pt x="0" y="331"/>
                  </a:lnTo>
                  <a:lnTo>
                    <a:pt x="19869" y="11723"/>
                  </a:lnTo>
                  <a:lnTo>
                    <a:pt x="19869" y="11259"/>
                  </a:lnTo>
                  <a:lnTo>
                    <a:pt x="0" y="0"/>
                  </a:lnTo>
                  <a:close/>
                </a:path>
              </a:pathLst>
            </a:custGeom>
            <a:solidFill>
              <a:srgbClr val="F0C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336;p113">
              <a:extLst>
                <a:ext uri="{FF2B5EF4-FFF2-40B4-BE49-F238E27FC236}">
                  <a16:creationId xmlns:a16="http://schemas.microsoft.com/office/drawing/2014/main" id="{7C310FC3-9919-7BCC-8EEB-26341594551B}"/>
                </a:ext>
              </a:extLst>
            </p:cNvPr>
            <p:cNvSpPr/>
            <p:nvPr/>
          </p:nvSpPr>
          <p:spPr>
            <a:xfrm>
              <a:off x="2375214" y="3499594"/>
              <a:ext cx="407788" cy="233394"/>
            </a:xfrm>
            <a:custGeom>
              <a:avLst/>
              <a:gdLst/>
              <a:ahLst/>
              <a:cxnLst/>
              <a:rect l="l" t="t" r="r" b="b"/>
              <a:pathLst>
                <a:path w="32519" h="18612" extrusionOk="0">
                  <a:moveTo>
                    <a:pt x="12650" y="1"/>
                  </a:moveTo>
                  <a:lnTo>
                    <a:pt x="0" y="7352"/>
                  </a:lnTo>
                  <a:lnTo>
                    <a:pt x="19869" y="18611"/>
                  </a:lnTo>
                  <a:lnTo>
                    <a:pt x="32519" y="11260"/>
                  </a:lnTo>
                  <a:lnTo>
                    <a:pt x="126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337;p113">
              <a:extLst>
                <a:ext uri="{FF2B5EF4-FFF2-40B4-BE49-F238E27FC236}">
                  <a16:creationId xmlns:a16="http://schemas.microsoft.com/office/drawing/2014/main" id="{3DCBF157-7B3A-9749-B4EB-DC17AF4E2C8A}"/>
                </a:ext>
              </a:extLst>
            </p:cNvPr>
            <p:cNvSpPr/>
            <p:nvPr/>
          </p:nvSpPr>
          <p:spPr>
            <a:xfrm>
              <a:off x="2624371" y="3640782"/>
              <a:ext cx="158631" cy="98013"/>
            </a:xfrm>
            <a:custGeom>
              <a:avLst/>
              <a:gdLst/>
              <a:ahLst/>
              <a:cxnLst/>
              <a:rect l="l" t="t" r="r" b="b"/>
              <a:pathLst>
                <a:path w="12650" h="7816" extrusionOk="0">
                  <a:moveTo>
                    <a:pt x="12650" y="1"/>
                  </a:moveTo>
                  <a:lnTo>
                    <a:pt x="0" y="7352"/>
                  </a:lnTo>
                  <a:lnTo>
                    <a:pt x="0" y="7816"/>
                  </a:lnTo>
                  <a:lnTo>
                    <a:pt x="12650" y="464"/>
                  </a:lnTo>
                  <a:lnTo>
                    <a:pt x="12650" y="1"/>
                  </a:lnTo>
                  <a:close/>
                </a:path>
              </a:pathLst>
            </a:custGeom>
            <a:solidFill>
              <a:srgbClr val="F5D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338;p113">
              <a:extLst>
                <a:ext uri="{FF2B5EF4-FFF2-40B4-BE49-F238E27FC236}">
                  <a16:creationId xmlns:a16="http://schemas.microsoft.com/office/drawing/2014/main" id="{72C64A75-F079-1C28-138C-0F5C881B3020}"/>
                </a:ext>
              </a:extLst>
            </p:cNvPr>
            <p:cNvSpPr/>
            <p:nvPr/>
          </p:nvSpPr>
          <p:spPr>
            <a:xfrm>
              <a:off x="2439155" y="3515369"/>
              <a:ext cx="100508" cy="57320"/>
            </a:xfrm>
            <a:custGeom>
              <a:avLst/>
              <a:gdLst/>
              <a:ahLst/>
              <a:cxnLst/>
              <a:rect l="l" t="t" r="r" b="b"/>
              <a:pathLst>
                <a:path w="8015" h="4571" extrusionOk="0">
                  <a:moveTo>
                    <a:pt x="7683" y="1"/>
                  </a:moveTo>
                  <a:lnTo>
                    <a:pt x="1" y="4372"/>
                  </a:lnTo>
                  <a:lnTo>
                    <a:pt x="398" y="4571"/>
                  </a:lnTo>
                  <a:lnTo>
                    <a:pt x="8015" y="133"/>
                  </a:lnTo>
                  <a:lnTo>
                    <a:pt x="7683"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339;p113">
              <a:extLst>
                <a:ext uri="{FF2B5EF4-FFF2-40B4-BE49-F238E27FC236}">
                  <a16:creationId xmlns:a16="http://schemas.microsoft.com/office/drawing/2014/main" id="{A90997E4-A3FD-FD16-8F90-E81D993EFA76}"/>
                </a:ext>
              </a:extLst>
            </p:cNvPr>
            <p:cNvSpPr/>
            <p:nvPr/>
          </p:nvSpPr>
          <p:spPr>
            <a:xfrm>
              <a:off x="2449952" y="3520360"/>
              <a:ext cx="99680" cy="58148"/>
            </a:xfrm>
            <a:custGeom>
              <a:avLst/>
              <a:gdLst/>
              <a:ahLst/>
              <a:cxnLst/>
              <a:rect l="l" t="t" r="r" b="b"/>
              <a:pathLst>
                <a:path w="7949" h="4637" extrusionOk="0">
                  <a:moveTo>
                    <a:pt x="7617" y="0"/>
                  </a:moveTo>
                  <a:lnTo>
                    <a:pt x="1" y="4438"/>
                  </a:lnTo>
                  <a:lnTo>
                    <a:pt x="332" y="4636"/>
                  </a:lnTo>
                  <a:lnTo>
                    <a:pt x="7948" y="199"/>
                  </a:lnTo>
                  <a:lnTo>
                    <a:pt x="7617"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340;p113">
              <a:extLst>
                <a:ext uri="{FF2B5EF4-FFF2-40B4-BE49-F238E27FC236}">
                  <a16:creationId xmlns:a16="http://schemas.microsoft.com/office/drawing/2014/main" id="{CED491DB-DC2E-5418-2D63-813914695AB9}"/>
                </a:ext>
              </a:extLst>
            </p:cNvPr>
            <p:cNvSpPr/>
            <p:nvPr/>
          </p:nvSpPr>
          <p:spPr>
            <a:xfrm>
              <a:off x="2436672" y="3533640"/>
              <a:ext cx="136209" cy="78914"/>
            </a:xfrm>
            <a:custGeom>
              <a:avLst/>
              <a:gdLst/>
              <a:ahLst/>
              <a:cxnLst/>
              <a:rect l="l" t="t" r="r" b="b"/>
              <a:pathLst>
                <a:path w="10862" h="6293" extrusionOk="0">
                  <a:moveTo>
                    <a:pt x="10531" y="1"/>
                  </a:moveTo>
                  <a:lnTo>
                    <a:pt x="0" y="6094"/>
                  </a:lnTo>
                  <a:lnTo>
                    <a:pt x="331" y="6293"/>
                  </a:lnTo>
                  <a:lnTo>
                    <a:pt x="10862" y="200"/>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341;p113">
              <a:extLst>
                <a:ext uri="{FF2B5EF4-FFF2-40B4-BE49-F238E27FC236}">
                  <a16:creationId xmlns:a16="http://schemas.microsoft.com/office/drawing/2014/main" id="{97113B2E-CCD2-9482-FD02-9C7FF64C3DF6}"/>
                </a:ext>
              </a:extLst>
            </p:cNvPr>
            <p:cNvSpPr/>
            <p:nvPr/>
          </p:nvSpPr>
          <p:spPr>
            <a:xfrm>
              <a:off x="2445801" y="3539458"/>
              <a:ext cx="136222" cy="78087"/>
            </a:xfrm>
            <a:custGeom>
              <a:avLst/>
              <a:gdLst/>
              <a:ahLst/>
              <a:cxnLst/>
              <a:rect l="l" t="t" r="r" b="b"/>
              <a:pathLst>
                <a:path w="10863" h="6227" extrusionOk="0">
                  <a:moveTo>
                    <a:pt x="10531" y="1"/>
                  </a:moveTo>
                  <a:lnTo>
                    <a:pt x="1" y="6027"/>
                  </a:lnTo>
                  <a:lnTo>
                    <a:pt x="332" y="6226"/>
                  </a:lnTo>
                  <a:lnTo>
                    <a:pt x="10862" y="133"/>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342;p113">
              <a:extLst>
                <a:ext uri="{FF2B5EF4-FFF2-40B4-BE49-F238E27FC236}">
                  <a16:creationId xmlns:a16="http://schemas.microsoft.com/office/drawing/2014/main" id="{22D07B13-65A9-568F-08C9-CF3B3C7B10DA}"/>
                </a:ext>
              </a:extLst>
            </p:cNvPr>
            <p:cNvSpPr/>
            <p:nvPr/>
          </p:nvSpPr>
          <p:spPr>
            <a:xfrm>
              <a:off x="2454943" y="3544437"/>
              <a:ext cx="136209" cy="78087"/>
            </a:xfrm>
            <a:custGeom>
              <a:avLst/>
              <a:gdLst/>
              <a:ahLst/>
              <a:cxnLst/>
              <a:rect l="l" t="t" r="r" b="b"/>
              <a:pathLst>
                <a:path w="10862" h="6227" extrusionOk="0">
                  <a:moveTo>
                    <a:pt x="10531" y="1"/>
                  </a:moveTo>
                  <a:lnTo>
                    <a:pt x="0" y="6094"/>
                  </a:lnTo>
                  <a:lnTo>
                    <a:pt x="331" y="6227"/>
                  </a:lnTo>
                  <a:lnTo>
                    <a:pt x="10862" y="200"/>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343;p113">
              <a:extLst>
                <a:ext uri="{FF2B5EF4-FFF2-40B4-BE49-F238E27FC236}">
                  <a16:creationId xmlns:a16="http://schemas.microsoft.com/office/drawing/2014/main" id="{B1F40E78-40DB-3DDE-A891-2EA9210FB3D4}"/>
                </a:ext>
              </a:extLst>
            </p:cNvPr>
            <p:cNvSpPr/>
            <p:nvPr/>
          </p:nvSpPr>
          <p:spPr>
            <a:xfrm>
              <a:off x="2464072" y="3549428"/>
              <a:ext cx="136222" cy="78914"/>
            </a:xfrm>
            <a:custGeom>
              <a:avLst/>
              <a:gdLst/>
              <a:ahLst/>
              <a:cxnLst/>
              <a:rect l="l" t="t" r="r" b="b"/>
              <a:pathLst>
                <a:path w="10863" h="6293" extrusionOk="0">
                  <a:moveTo>
                    <a:pt x="10531" y="0"/>
                  </a:moveTo>
                  <a:lnTo>
                    <a:pt x="1" y="6093"/>
                  </a:lnTo>
                  <a:lnTo>
                    <a:pt x="332" y="6292"/>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344;p113">
              <a:extLst>
                <a:ext uri="{FF2B5EF4-FFF2-40B4-BE49-F238E27FC236}">
                  <a16:creationId xmlns:a16="http://schemas.microsoft.com/office/drawing/2014/main" id="{E76E4D3E-3868-70C7-8D43-224F9A57C168}"/>
                </a:ext>
              </a:extLst>
            </p:cNvPr>
            <p:cNvSpPr/>
            <p:nvPr/>
          </p:nvSpPr>
          <p:spPr>
            <a:xfrm>
              <a:off x="2473214" y="3554406"/>
              <a:ext cx="136209" cy="78914"/>
            </a:xfrm>
            <a:custGeom>
              <a:avLst/>
              <a:gdLst/>
              <a:ahLst/>
              <a:cxnLst/>
              <a:rect l="l" t="t" r="r" b="b"/>
              <a:pathLst>
                <a:path w="10862" h="6293" extrusionOk="0">
                  <a:moveTo>
                    <a:pt x="10531" y="1"/>
                  </a:moveTo>
                  <a:lnTo>
                    <a:pt x="0" y="6094"/>
                  </a:lnTo>
                  <a:lnTo>
                    <a:pt x="331" y="6293"/>
                  </a:lnTo>
                  <a:lnTo>
                    <a:pt x="10862" y="199"/>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345;p113">
              <a:extLst>
                <a:ext uri="{FF2B5EF4-FFF2-40B4-BE49-F238E27FC236}">
                  <a16:creationId xmlns:a16="http://schemas.microsoft.com/office/drawing/2014/main" id="{8A372481-E4D6-5761-E103-C402ED970959}"/>
                </a:ext>
              </a:extLst>
            </p:cNvPr>
            <p:cNvSpPr/>
            <p:nvPr/>
          </p:nvSpPr>
          <p:spPr>
            <a:xfrm>
              <a:off x="2482343" y="3560225"/>
              <a:ext cx="136222" cy="78074"/>
            </a:xfrm>
            <a:custGeom>
              <a:avLst/>
              <a:gdLst/>
              <a:ahLst/>
              <a:cxnLst/>
              <a:rect l="l" t="t" r="r" b="b"/>
              <a:pathLst>
                <a:path w="10863" h="6226" extrusionOk="0">
                  <a:moveTo>
                    <a:pt x="10531" y="0"/>
                  </a:moveTo>
                  <a:lnTo>
                    <a:pt x="1" y="6027"/>
                  </a:lnTo>
                  <a:lnTo>
                    <a:pt x="332" y="6226"/>
                  </a:lnTo>
                  <a:lnTo>
                    <a:pt x="10862" y="133"/>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346;p113">
              <a:extLst>
                <a:ext uri="{FF2B5EF4-FFF2-40B4-BE49-F238E27FC236}">
                  <a16:creationId xmlns:a16="http://schemas.microsoft.com/office/drawing/2014/main" id="{831BF549-4C8C-9787-C92C-38880C4CAB09}"/>
                </a:ext>
              </a:extLst>
            </p:cNvPr>
            <p:cNvSpPr/>
            <p:nvPr/>
          </p:nvSpPr>
          <p:spPr>
            <a:xfrm>
              <a:off x="2491485" y="3565203"/>
              <a:ext cx="136209" cy="78087"/>
            </a:xfrm>
            <a:custGeom>
              <a:avLst/>
              <a:gdLst/>
              <a:ahLst/>
              <a:cxnLst/>
              <a:rect l="l" t="t" r="r" b="b"/>
              <a:pathLst>
                <a:path w="10862" h="6227" extrusionOk="0">
                  <a:moveTo>
                    <a:pt x="10531" y="1"/>
                  </a:moveTo>
                  <a:lnTo>
                    <a:pt x="0" y="6094"/>
                  </a:lnTo>
                  <a:lnTo>
                    <a:pt x="331" y="6226"/>
                  </a:lnTo>
                  <a:lnTo>
                    <a:pt x="10862" y="199"/>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347;p113">
              <a:extLst>
                <a:ext uri="{FF2B5EF4-FFF2-40B4-BE49-F238E27FC236}">
                  <a16:creationId xmlns:a16="http://schemas.microsoft.com/office/drawing/2014/main" id="{C8E83FF3-ECE2-2CA5-6BDC-A78477C1C745}"/>
                </a:ext>
              </a:extLst>
            </p:cNvPr>
            <p:cNvSpPr/>
            <p:nvPr/>
          </p:nvSpPr>
          <p:spPr>
            <a:xfrm>
              <a:off x="2500614" y="3570194"/>
              <a:ext cx="136222" cy="78902"/>
            </a:xfrm>
            <a:custGeom>
              <a:avLst/>
              <a:gdLst/>
              <a:ahLst/>
              <a:cxnLst/>
              <a:rect l="l" t="t" r="r" b="b"/>
              <a:pathLst>
                <a:path w="10863" h="6292" extrusionOk="0">
                  <a:moveTo>
                    <a:pt x="10531" y="0"/>
                  </a:moveTo>
                  <a:lnTo>
                    <a:pt x="1" y="6093"/>
                  </a:lnTo>
                  <a:lnTo>
                    <a:pt x="332" y="6292"/>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348;p113">
              <a:extLst>
                <a:ext uri="{FF2B5EF4-FFF2-40B4-BE49-F238E27FC236}">
                  <a16:creationId xmlns:a16="http://schemas.microsoft.com/office/drawing/2014/main" id="{D6B9C0D5-C5FE-95B7-AA23-FC7ED2094F51}"/>
                </a:ext>
              </a:extLst>
            </p:cNvPr>
            <p:cNvSpPr/>
            <p:nvPr/>
          </p:nvSpPr>
          <p:spPr>
            <a:xfrm>
              <a:off x="2509755" y="3575172"/>
              <a:ext cx="136209" cy="78914"/>
            </a:xfrm>
            <a:custGeom>
              <a:avLst/>
              <a:gdLst/>
              <a:ahLst/>
              <a:cxnLst/>
              <a:rect l="l" t="t" r="r" b="b"/>
              <a:pathLst>
                <a:path w="10862" h="6293" extrusionOk="0">
                  <a:moveTo>
                    <a:pt x="10531" y="0"/>
                  </a:moveTo>
                  <a:lnTo>
                    <a:pt x="0" y="6094"/>
                  </a:lnTo>
                  <a:lnTo>
                    <a:pt x="332" y="6292"/>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349;p113">
              <a:extLst>
                <a:ext uri="{FF2B5EF4-FFF2-40B4-BE49-F238E27FC236}">
                  <a16:creationId xmlns:a16="http://schemas.microsoft.com/office/drawing/2014/main" id="{1C2F7B4C-AEFA-CE57-28F5-5A45E6C7FB86}"/>
                </a:ext>
              </a:extLst>
            </p:cNvPr>
            <p:cNvSpPr/>
            <p:nvPr/>
          </p:nvSpPr>
          <p:spPr>
            <a:xfrm>
              <a:off x="2518884" y="3580991"/>
              <a:ext cx="136222" cy="78074"/>
            </a:xfrm>
            <a:custGeom>
              <a:avLst/>
              <a:gdLst/>
              <a:ahLst/>
              <a:cxnLst/>
              <a:rect l="l" t="t" r="r" b="b"/>
              <a:pathLst>
                <a:path w="10863" h="6226" extrusionOk="0">
                  <a:moveTo>
                    <a:pt x="10531" y="0"/>
                  </a:moveTo>
                  <a:lnTo>
                    <a:pt x="1" y="6027"/>
                  </a:lnTo>
                  <a:lnTo>
                    <a:pt x="332" y="6226"/>
                  </a:lnTo>
                  <a:lnTo>
                    <a:pt x="10863" y="133"/>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350;p113">
              <a:extLst>
                <a:ext uri="{FF2B5EF4-FFF2-40B4-BE49-F238E27FC236}">
                  <a16:creationId xmlns:a16="http://schemas.microsoft.com/office/drawing/2014/main" id="{3983D8F5-91B1-C0C1-B35B-DD613CC32C0D}"/>
                </a:ext>
              </a:extLst>
            </p:cNvPr>
            <p:cNvSpPr/>
            <p:nvPr/>
          </p:nvSpPr>
          <p:spPr>
            <a:xfrm>
              <a:off x="2528026" y="3585969"/>
              <a:ext cx="136222" cy="78074"/>
            </a:xfrm>
            <a:custGeom>
              <a:avLst/>
              <a:gdLst/>
              <a:ahLst/>
              <a:cxnLst/>
              <a:rect l="l" t="t" r="r" b="b"/>
              <a:pathLst>
                <a:path w="10863" h="6226" extrusionOk="0">
                  <a:moveTo>
                    <a:pt x="10531" y="0"/>
                  </a:moveTo>
                  <a:lnTo>
                    <a:pt x="0" y="6094"/>
                  </a:lnTo>
                  <a:lnTo>
                    <a:pt x="332" y="6226"/>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351;p113">
              <a:extLst>
                <a:ext uri="{FF2B5EF4-FFF2-40B4-BE49-F238E27FC236}">
                  <a16:creationId xmlns:a16="http://schemas.microsoft.com/office/drawing/2014/main" id="{CFD43401-5816-40B1-10FD-A56D2A77DFA8}"/>
                </a:ext>
              </a:extLst>
            </p:cNvPr>
            <p:cNvSpPr/>
            <p:nvPr/>
          </p:nvSpPr>
          <p:spPr>
            <a:xfrm>
              <a:off x="2537155" y="3590948"/>
              <a:ext cx="136222" cy="78914"/>
            </a:xfrm>
            <a:custGeom>
              <a:avLst/>
              <a:gdLst/>
              <a:ahLst/>
              <a:cxnLst/>
              <a:rect l="l" t="t" r="r" b="b"/>
              <a:pathLst>
                <a:path w="10863" h="6293" extrusionOk="0">
                  <a:moveTo>
                    <a:pt x="10531" y="1"/>
                  </a:moveTo>
                  <a:lnTo>
                    <a:pt x="1" y="6094"/>
                  </a:lnTo>
                  <a:lnTo>
                    <a:pt x="332" y="6293"/>
                  </a:lnTo>
                  <a:lnTo>
                    <a:pt x="10863" y="200"/>
                  </a:lnTo>
                  <a:lnTo>
                    <a:pt x="10531"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352;p113">
              <a:extLst>
                <a:ext uri="{FF2B5EF4-FFF2-40B4-BE49-F238E27FC236}">
                  <a16:creationId xmlns:a16="http://schemas.microsoft.com/office/drawing/2014/main" id="{ACDDB06A-2D51-A3D6-EAD0-C6C3F9A20A60}"/>
                </a:ext>
              </a:extLst>
            </p:cNvPr>
            <p:cNvSpPr/>
            <p:nvPr/>
          </p:nvSpPr>
          <p:spPr>
            <a:xfrm>
              <a:off x="2546297" y="3595938"/>
              <a:ext cx="136222" cy="78902"/>
            </a:xfrm>
            <a:custGeom>
              <a:avLst/>
              <a:gdLst/>
              <a:ahLst/>
              <a:cxnLst/>
              <a:rect l="l" t="t" r="r" b="b"/>
              <a:pathLst>
                <a:path w="10863" h="6292" extrusionOk="0">
                  <a:moveTo>
                    <a:pt x="10531" y="0"/>
                  </a:moveTo>
                  <a:lnTo>
                    <a:pt x="0" y="6093"/>
                  </a:lnTo>
                  <a:lnTo>
                    <a:pt x="332" y="6292"/>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353;p113">
              <a:extLst>
                <a:ext uri="{FF2B5EF4-FFF2-40B4-BE49-F238E27FC236}">
                  <a16:creationId xmlns:a16="http://schemas.microsoft.com/office/drawing/2014/main" id="{8FDC70E7-34C5-8DA2-12FA-274BF112E9B4}"/>
                </a:ext>
              </a:extLst>
            </p:cNvPr>
            <p:cNvSpPr/>
            <p:nvPr/>
          </p:nvSpPr>
          <p:spPr>
            <a:xfrm>
              <a:off x="2555439" y="3601745"/>
              <a:ext cx="136209" cy="78087"/>
            </a:xfrm>
            <a:custGeom>
              <a:avLst/>
              <a:gdLst/>
              <a:ahLst/>
              <a:cxnLst/>
              <a:rect l="l" t="t" r="r" b="b"/>
              <a:pathLst>
                <a:path w="10862" h="6227" extrusionOk="0">
                  <a:moveTo>
                    <a:pt x="10530" y="1"/>
                  </a:moveTo>
                  <a:lnTo>
                    <a:pt x="0" y="6028"/>
                  </a:lnTo>
                  <a:lnTo>
                    <a:pt x="331" y="6226"/>
                  </a:lnTo>
                  <a:lnTo>
                    <a:pt x="10862" y="133"/>
                  </a:lnTo>
                  <a:lnTo>
                    <a:pt x="10530" y="1"/>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354;p113">
              <a:extLst>
                <a:ext uri="{FF2B5EF4-FFF2-40B4-BE49-F238E27FC236}">
                  <a16:creationId xmlns:a16="http://schemas.microsoft.com/office/drawing/2014/main" id="{145FAF77-7615-31C4-7280-2B0AF07AB3B9}"/>
                </a:ext>
              </a:extLst>
            </p:cNvPr>
            <p:cNvSpPr/>
            <p:nvPr/>
          </p:nvSpPr>
          <p:spPr>
            <a:xfrm>
              <a:off x="2564568" y="3606735"/>
              <a:ext cx="136222" cy="78074"/>
            </a:xfrm>
            <a:custGeom>
              <a:avLst/>
              <a:gdLst/>
              <a:ahLst/>
              <a:cxnLst/>
              <a:rect l="l" t="t" r="r" b="b"/>
              <a:pathLst>
                <a:path w="10863" h="6226" extrusionOk="0">
                  <a:moveTo>
                    <a:pt x="10531" y="0"/>
                  </a:moveTo>
                  <a:lnTo>
                    <a:pt x="1" y="6093"/>
                  </a:lnTo>
                  <a:lnTo>
                    <a:pt x="332" y="6226"/>
                  </a:lnTo>
                  <a:lnTo>
                    <a:pt x="10862" y="199"/>
                  </a:lnTo>
                  <a:lnTo>
                    <a:pt x="10531" y="0"/>
                  </a:lnTo>
                  <a:close/>
                </a:path>
              </a:pathLst>
            </a:custGeom>
            <a:solidFill>
              <a:srgbClr val="DF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355;p113">
              <a:extLst>
                <a:ext uri="{FF2B5EF4-FFF2-40B4-BE49-F238E27FC236}">
                  <a16:creationId xmlns:a16="http://schemas.microsoft.com/office/drawing/2014/main" id="{11CEF73D-46BD-16C7-D1C8-2568238C8313}"/>
                </a:ext>
              </a:extLst>
            </p:cNvPr>
            <p:cNvSpPr/>
            <p:nvPr/>
          </p:nvSpPr>
          <p:spPr>
            <a:xfrm>
              <a:off x="1905967" y="3042812"/>
              <a:ext cx="336373" cy="192690"/>
            </a:xfrm>
            <a:custGeom>
              <a:avLst/>
              <a:gdLst/>
              <a:ahLst/>
              <a:cxnLst/>
              <a:rect l="l" t="t" r="r" b="b"/>
              <a:pathLst>
                <a:path w="26824" h="15366" extrusionOk="0">
                  <a:moveTo>
                    <a:pt x="16359" y="0"/>
                  </a:moveTo>
                  <a:lnTo>
                    <a:pt x="1" y="9339"/>
                  </a:lnTo>
                  <a:lnTo>
                    <a:pt x="10465" y="15366"/>
                  </a:lnTo>
                  <a:lnTo>
                    <a:pt x="26824" y="6093"/>
                  </a:lnTo>
                  <a:lnTo>
                    <a:pt x="16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356;p113">
              <a:extLst>
                <a:ext uri="{FF2B5EF4-FFF2-40B4-BE49-F238E27FC236}">
                  <a16:creationId xmlns:a16="http://schemas.microsoft.com/office/drawing/2014/main" id="{3460547A-72FF-08E9-7C37-6BF50CE2AB47}"/>
                </a:ext>
              </a:extLst>
            </p:cNvPr>
            <p:cNvSpPr/>
            <p:nvPr/>
          </p:nvSpPr>
          <p:spPr>
            <a:xfrm>
              <a:off x="1592028" y="3351597"/>
              <a:ext cx="89598" cy="68356"/>
            </a:xfrm>
            <a:custGeom>
              <a:avLst/>
              <a:gdLst/>
              <a:ahLst/>
              <a:cxnLst/>
              <a:rect l="l" t="t" r="r" b="b"/>
              <a:pathLst>
                <a:path w="7145" h="5451" extrusionOk="0">
                  <a:moveTo>
                    <a:pt x="3425" y="1"/>
                  </a:moveTo>
                  <a:cubicBezTo>
                    <a:pt x="3393" y="1"/>
                    <a:pt x="3356" y="5"/>
                    <a:pt x="3312" y="14"/>
                  </a:cubicBezTo>
                  <a:cubicBezTo>
                    <a:pt x="2518" y="411"/>
                    <a:pt x="1789" y="875"/>
                    <a:pt x="1193" y="1471"/>
                  </a:cubicBezTo>
                  <a:cubicBezTo>
                    <a:pt x="862" y="1736"/>
                    <a:pt x="1" y="2597"/>
                    <a:pt x="1" y="2597"/>
                  </a:cubicBezTo>
                  <a:lnTo>
                    <a:pt x="266" y="5047"/>
                  </a:lnTo>
                  <a:cubicBezTo>
                    <a:pt x="297" y="5043"/>
                    <a:pt x="330" y="5041"/>
                    <a:pt x="364" y="5041"/>
                  </a:cubicBezTo>
                  <a:cubicBezTo>
                    <a:pt x="879" y="5041"/>
                    <a:pt x="1742" y="5450"/>
                    <a:pt x="2772" y="5450"/>
                  </a:cubicBezTo>
                  <a:cubicBezTo>
                    <a:pt x="2841" y="5450"/>
                    <a:pt x="2911" y="5448"/>
                    <a:pt x="2981" y="5445"/>
                  </a:cubicBezTo>
                  <a:cubicBezTo>
                    <a:pt x="4107" y="5378"/>
                    <a:pt x="5233" y="4915"/>
                    <a:pt x="6160" y="4120"/>
                  </a:cubicBezTo>
                  <a:cubicBezTo>
                    <a:pt x="7039" y="3367"/>
                    <a:pt x="7144" y="650"/>
                    <a:pt x="6533" y="650"/>
                  </a:cubicBezTo>
                  <a:cubicBezTo>
                    <a:pt x="6499" y="650"/>
                    <a:pt x="6463" y="659"/>
                    <a:pt x="6425" y="676"/>
                  </a:cubicBezTo>
                  <a:cubicBezTo>
                    <a:pt x="5697" y="941"/>
                    <a:pt x="4504" y="1802"/>
                    <a:pt x="3842" y="1934"/>
                  </a:cubicBezTo>
                  <a:cubicBezTo>
                    <a:pt x="3793" y="1939"/>
                    <a:pt x="3746" y="1942"/>
                    <a:pt x="3701" y="1942"/>
                  </a:cubicBezTo>
                  <a:cubicBezTo>
                    <a:pt x="3143" y="1942"/>
                    <a:pt x="2925" y="1574"/>
                    <a:pt x="3047" y="1206"/>
                  </a:cubicBezTo>
                  <a:cubicBezTo>
                    <a:pt x="3171" y="835"/>
                    <a:pt x="3873" y="1"/>
                    <a:pt x="3425"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357;p113">
              <a:extLst>
                <a:ext uri="{FF2B5EF4-FFF2-40B4-BE49-F238E27FC236}">
                  <a16:creationId xmlns:a16="http://schemas.microsoft.com/office/drawing/2014/main" id="{CB0CB197-6536-1421-BD99-127AE7459F39}"/>
                </a:ext>
              </a:extLst>
            </p:cNvPr>
            <p:cNvSpPr/>
            <p:nvPr/>
          </p:nvSpPr>
          <p:spPr>
            <a:xfrm>
              <a:off x="1150194" y="3286978"/>
              <a:ext cx="63967" cy="192702"/>
            </a:xfrm>
            <a:custGeom>
              <a:avLst/>
              <a:gdLst/>
              <a:ahLst/>
              <a:cxnLst/>
              <a:rect l="l" t="t" r="r" b="b"/>
              <a:pathLst>
                <a:path w="5101" h="15367" extrusionOk="0">
                  <a:moveTo>
                    <a:pt x="2584" y="1"/>
                  </a:moveTo>
                  <a:cubicBezTo>
                    <a:pt x="2584" y="1"/>
                    <a:pt x="1" y="8147"/>
                    <a:pt x="597" y="12386"/>
                  </a:cubicBezTo>
                  <a:cubicBezTo>
                    <a:pt x="1921" y="13578"/>
                    <a:pt x="3445" y="14571"/>
                    <a:pt x="5101" y="15366"/>
                  </a:cubicBezTo>
                  <a:lnTo>
                    <a:pt x="2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358;p113">
              <a:extLst>
                <a:ext uri="{FF2B5EF4-FFF2-40B4-BE49-F238E27FC236}">
                  <a16:creationId xmlns:a16="http://schemas.microsoft.com/office/drawing/2014/main" id="{215078ED-A5DE-7F60-1FCF-A83A83849188}"/>
                </a:ext>
              </a:extLst>
            </p:cNvPr>
            <p:cNvSpPr/>
            <p:nvPr/>
          </p:nvSpPr>
          <p:spPr>
            <a:xfrm>
              <a:off x="1254840" y="3125601"/>
              <a:ext cx="122102" cy="141715"/>
            </a:xfrm>
            <a:custGeom>
              <a:avLst/>
              <a:gdLst/>
              <a:ahLst/>
              <a:cxnLst/>
              <a:rect l="l" t="t" r="r" b="b"/>
              <a:pathLst>
                <a:path w="9737" h="11301" extrusionOk="0">
                  <a:moveTo>
                    <a:pt x="5039" y="1"/>
                  </a:moveTo>
                  <a:cubicBezTo>
                    <a:pt x="2678" y="1"/>
                    <a:pt x="580" y="2237"/>
                    <a:pt x="266" y="5187"/>
                  </a:cubicBezTo>
                  <a:cubicBezTo>
                    <a:pt x="1" y="8366"/>
                    <a:pt x="1789" y="11082"/>
                    <a:pt x="4306" y="11280"/>
                  </a:cubicBezTo>
                  <a:cubicBezTo>
                    <a:pt x="4437" y="11294"/>
                    <a:pt x="4568" y="11301"/>
                    <a:pt x="4698" y="11301"/>
                  </a:cubicBezTo>
                  <a:cubicBezTo>
                    <a:pt x="7059" y="11301"/>
                    <a:pt x="9154" y="9065"/>
                    <a:pt x="9405" y="6114"/>
                  </a:cubicBezTo>
                  <a:cubicBezTo>
                    <a:pt x="9736" y="3002"/>
                    <a:pt x="7948" y="286"/>
                    <a:pt x="5432" y="21"/>
                  </a:cubicBezTo>
                  <a:cubicBezTo>
                    <a:pt x="5300" y="7"/>
                    <a:pt x="5169" y="1"/>
                    <a:pt x="5039"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359;p113">
              <a:extLst>
                <a:ext uri="{FF2B5EF4-FFF2-40B4-BE49-F238E27FC236}">
                  <a16:creationId xmlns:a16="http://schemas.microsoft.com/office/drawing/2014/main" id="{D002D705-2B64-8E51-C498-559BDDD6BCC9}"/>
                </a:ext>
              </a:extLst>
            </p:cNvPr>
            <p:cNvSpPr/>
            <p:nvPr/>
          </p:nvSpPr>
          <p:spPr>
            <a:xfrm>
              <a:off x="1182584" y="3247715"/>
              <a:ext cx="217607" cy="355158"/>
            </a:xfrm>
            <a:custGeom>
              <a:avLst/>
              <a:gdLst/>
              <a:ahLst/>
              <a:cxnLst/>
              <a:rect l="l" t="t" r="r" b="b"/>
              <a:pathLst>
                <a:path w="17353" h="28322" extrusionOk="0">
                  <a:moveTo>
                    <a:pt x="6926" y="1"/>
                  </a:moveTo>
                  <a:cubicBezTo>
                    <a:pt x="6737" y="1"/>
                    <a:pt x="6548" y="7"/>
                    <a:pt x="6359" y="19"/>
                  </a:cubicBezTo>
                  <a:cubicBezTo>
                    <a:pt x="1524" y="1344"/>
                    <a:pt x="1" y="3132"/>
                    <a:pt x="1" y="3132"/>
                  </a:cubicBezTo>
                  <a:cubicBezTo>
                    <a:pt x="597" y="7768"/>
                    <a:pt x="1855" y="26378"/>
                    <a:pt x="1855" y="26378"/>
                  </a:cubicBezTo>
                  <a:cubicBezTo>
                    <a:pt x="4791" y="27835"/>
                    <a:pt x="7367" y="28321"/>
                    <a:pt x="9496" y="28321"/>
                  </a:cubicBezTo>
                  <a:cubicBezTo>
                    <a:pt x="13754" y="28321"/>
                    <a:pt x="16227" y="26378"/>
                    <a:pt x="16227" y="26378"/>
                  </a:cubicBezTo>
                  <a:cubicBezTo>
                    <a:pt x="14902" y="19027"/>
                    <a:pt x="17353" y="4324"/>
                    <a:pt x="17353" y="4324"/>
                  </a:cubicBezTo>
                  <a:cubicBezTo>
                    <a:pt x="17353" y="4324"/>
                    <a:pt x="13512" y="2801"/>
                    <a:pt x="12982" y="2470"/>
                  </a:cubicBezTo>
                  <a:cubicBezTo>
                    <a:pt x="12651" y="2271"/>
                    <a:pt x="12386" y="1940"/>
                    <a:pt x="12253" y="1609"/>
                  </a:cubicBezTo>
                  <a:cubicBezTo>
                    <a:pt x="10630" y="586"/>
                    <a:pt x="8788" y="1"/>
                    <a:pt x="6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360;p113">
              <a:extLst>
                <a:ext uri="{FF2B5EF4-FFF2-40B4-BE49-F238E27FC236}">
                  <a16:creationId xmlns:a16="http://schemas.microsoft.com/office/drawing/2014/main" id="{8831246F-E0C0-C95C-F05C-EE1B9D05EC45}"/>
                </a:ext>
              </a:extLst>
            </p:cNvPr>
            <p:cNvSpPr/>
            <p:nvPr/>
          </p:nvSpPr>
          <p:spPr>
            <a:xfrm>
              <a:off x="1342883" y="3301926"/>
              <a:ext cx="269924" cy="155320"/>
            </a:xfrm>
            <a:custGeom>
              <a:avLst/>
              <a:gdLst/>
              <a:ahLst/>
              <a:cxnLst/>
              <a:rect l="l" t="t" r="r" b="b"/>
              <a:pathLst>
                <a:path w="21525" h="12386" extrusionOk="0">
                  <a:moveTo>
                    <a:pt x="4570" y="1"/>
                  </a:moveTo>
                  <a:cubicBezTo>
                    <a:pt x="0" y="663"/>
                    <a:pt x="2517" y="5829"/>
                    <a:pt x="2517" y="5829"/>
                  </a:cubicBezTo>
                  <a:lnTo>
                    <a:pt x="9802" y="12386"/>
                  </a:lnTo>
                  <a:lnTo>
                    <a:pt x="21193" y="9604"/>
                  </a:lnTo>
                  <a:cubicBezTo>
                    <a:pt x="21525" y="7816"/>
                    <a:pt x="20399" y="5366"/>
                    <a:pt x="20399" y="5366"/>
                  </a:cubicBezTo>
                  <a:lnTo>
                    <a:pt x="11127" y="7088"/>
                  </a:lnTo>
                  <a:lnTo>
                    <a:pt x="4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361;p113">
              <a:extLst>
                <a:ext uri="{FF2B5EF4-FFF2-40B4-BE49-F238E27FC236}">
                  <a16:creationId xmlns:a16="http://schemas.microsoft.com/office/drawing/2014/main" id="{C502AB11-C318-F22B-9C31-9FCAF3BBAC81}"/>
                </a:ext>
              </a:extLst>
            </p:cNvPr>
            <p:cNvSpPr/>
            <p:nvPr/>
          </p:nvSpPr>
          <p:spPr>
            <a:xfrm>
              <a:off x="1047215" y="3447277"/>
              <a:ext cx="262450" cy="305637"/>
            </a:xfrm>
            <a:custGeom>
              <a:avLst/>
              <a:gdLst/>
              <a:ahLst/>
              <a:cxnLst/>
              <a:rect l="l" t="t" r="r" b="b"/>
              <a:pathLst>
                <a:path w="20929" h="24373" extrusionOk="0">
                  <a:moveTo>
                    <a:pt x="0" y="0"/>
                  </a:moveTo>
                  <a:lnTo>
                    <a:pt x="5233" y="15299"/>
                  </a:lnTo>
                  <a:lnTo>
                    <a:pt x="20929" y="24373"/>
                  </a:lnTo>
                  <a:lnTo>
                    <a:pt x="15697" y="907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362;p113">
              <a:extLst>
                <a:ext uri="{FF2B5EF4-FFF2-40B4-BE49-F238E27FC236}">
                  <a16:creationId xmlns:a16="http://schemas.microsoft.com/office/drawing/2014/main" id="{F2CCF6A8-8764-9DF2-10B6-EBD38C45A34D}"/>
                </a:ext>
              </a:extLst>
            </p:cNvPr>
            <p:cNvSpPr/>
            <p:nvPr/>
          </p:nvSpPr>
          <p:spPr>
            <a:xfrm>
              <a:off x="1047215" y="3434812"/>
              <a:ext cx="218434" cy="126253"/>
            </a:xfrm>
            <a:custGeom>
              <a:avLst/>
              <a:gdLst/>
              <a:ahLst/>
              <a:cxnLst/>
              <a:rect l="l" t="t" r="r" b="b"/>
              <a:pathLst>
                <a:path w="17419" h="10068" extrusionOk="0">
                  <a:moveTo>
                    <a:pt x="1722" y="1"/>
                  </a:moveTo>
                  <a:lnTo>
                    <a:pt x="0" y="994"/>
                  </a:lnTo>
                  <a:lnTo>
                    <a:pt x="15697" y="10068"/>
                  </a:lnTo>
                  <a:lnTo>
                    <a:pt x="17419" y="9074"/>
                  </a:lnTo>
                  <a:lnTo>
                    <a:pt x="1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363;p113">
              <a:extLst>
                <a:ext uri="{FF2B5EF4-FFF2-40B4-BE49-F238E27FC236}">
                  <a16:creationId xmlns:a16="http://schemas.microsoft.com/office/drawing/2014/main" id="{617BDEF2-A8E2-9719-E0A8-D37D04065B4E}"/>
                </a:ext>
              </a:extLst>
            </p:cNvPr>
            <p:cNvSpPr/>
            <p:nvPr/>
          </p:nvSpPr>
          <p:spPr>
            <a:xfrm>
              <a:off x="1244043" y="3548600"/>
              <a:ext cx="88056" cy="204314"/>
            </a:xfrm>
            <a:custGeom>
              <a:avLst/>
              <a:gdLst/>
              <a:ahLst/>
              <a:cxnLst/>
              <a:rect l="l" t="t" r="r" b="b"/>
              <a:pathLst>
                <a:path w="7022" h="16293" extrusionOk="0">
                  <a:moveTo>
                    <a:pt x="1723" y="0"/>
                  </a:moveTo>
                  <a:lnTo>
                    <a:pt x="1" y="994"/>
                  </a:lnTo>
                  <a:lnTo>
                    <a:pt x="5233" y="16293"/>
                  </a:lnTo>
                  <a:lnTo>
                    <a:pt x="7021" y="15299"/>
                  </a:lnTo>
                  <a:lnTo>
                    <a:pt x="17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364;p113">
              <a:extLst>
                <a:ext uri="{FF2B5EF4-FFF2-40B4-BE49-F238E27FC236}">
                  <a16:creationId xmlns:a16="http://schemas.microsoft.com/office/drawing/2014/main" id="{0C180AF1-6D98-635C-699B-F68F187F38B6}"/>
                </a:ext>
              </a:extLst>
            </p:cNvPr>
            <p:cNvSpPr/>
            <p:nvPr/>
          </p:nvSpPr>
          <p:spPr>
            <a:xfrm>
              <a:off x="1742358" y="3411412"/>
              <a:ext cx="125425" cy="145752"/>
            </a:xfrm>
            <a:custGeom>
              <a:avLst/>
              <a:gdLst/>
              <a:ahLst/>
              <a:cxnLst/>
              <a:rect l="l" t="t" r="r" b="b"/>
              <a:pathLst>
                <a:path w="10002" h="11623" extrusionOk="0">
                  <a:moveTo>
                    <a:pt x="5263" y="1"/>
                  </a:moveTo>
                  <a:cubicBezTo>
                    <a:pt x="2798" y="1"/>
                    <a:pt x="586" y="2322"/>
                    <a:pt x="332" y="5377"/>
                  </a:cubicBezTo>
                  <a:cubicBezTo>
                    <a:pt x="0" y="8556"/>
                    <a:pt x="1855" y="11337"/>
                    <a:pt x="4438" y="11602"/>
                  </a:cubicBezTo>
                  <a:cubicBezTo>
                    <a:pt x="4569" y="11616"/>
                    <a:pt x="4700" y="11623"/>
                    <a:pt x="4830" y="11623"/>
                  </a:cubicBezTo>
                  <a:cubicBezTo>
                    <a:pt x="7258" y="11623"/>
                    <a:pt x="9418" y="9321"/>
                    <a:pt x="9670" y="6304"/>
                  </a:cubicBezTo>
                  <a:cubicBezTo>
                    <a:pt x="10001" y="3125"/>
                    <a:pt x="8147" y="277"/>
                    <a:pt x="5564" y="12"/>
                  </a:cubicBezTo>
                  <a:cubicBezTo>
                    <a:pt x="5463" y="5"/>
                    <a:pt x="5363" y="1"/>
                    <a:pt x="5263"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365;p113">
              <a:extLst>
                <a:ext uri="{FF2B5EF4-FFF2-40B4-BE49-F238E27FC236}">
                  <a16:creationId xmlns:a16="http://schemas.microsoft.com/office/drawing/2014/main" id="{FF49E159-066E-AC85-9FD0-21F564A9E099}"/>
                </a:ext>
              </a:extLst>
            </p:cNvPr>
            <p:cNvSpPr/>
            <p:nvPr/>
          </p:nvSpPr>
          <p:spPr>
            <a:xfrm>
              <a:off x="1900148" y="3535333"/>
              <a:ext cx="99680" cy="60932"/>
            </a:xfrm>
            <a:custGeom>
              <a:avLst/>
              <a:gdLst/>
              <a:ahLst/>
              <a:cxnLst/>
              <a:rect l="l" t="t" r="r" b="b"/>
              <a:pathLst>
                <a:path w="7949" h="4859" extrusionOk="0">
                  <a:moveTo>
                    <a:pt x="4208" y="1"/>
                  </a:moveTo>
                  <a:cubicBezTo>
                    <a:pt x="3457" y="1"/>
                    <a:pt x="2725" y="192"/>
                    <a:pt x="2054" y="595"/>
                  </a:cubicBezTo>
                  <a:cubicBezTo>
                    <a:pt x="994" y="1124"/>
                    <a:pt x="465" y="1985"/>
                    <a:pt x="1" y="2250"/>
                  </a:cubicBezTo>
                  <a:lnTo>
                    <a:pt x="994" y="4303"/>
                  </a:lnTo>
                  <a:cubicBezTo>
                    <a:pt x="994" y="4303"/>
                    <a:pt x="2120" y="4635"/>
                    <a:pt x="2518" y="4635"/>
                  </a:cubicBezTo>
                  <a:cubicBezTo>
                    <a:pt x="3114" y="4784"/>
                    <a:pt x="3710" y="4858"/>
                    <a:pt x="4334" y="4858"/>
                  </a:cubicBezTo>
                  <a:cubicBezTo>
                    <a:pt x="4542" y="4858"/>
                    <a:pt x="4753" y="4850"/>
                    <a:pt x="4968" y="4833"/>
                  </a:cubicBezTo>
                  <a:cubicBezTo>
                    <a:pt x="5564" y="4635"/>
                    <a:pt x="4438" y="4237"/>
                    <a:pt x="4173" y="4038"/>
                  </a:cubicBezTo>
                  <a:cubicBezTo>
                    <a:pt x="3842" y="3840"/>
                    <a:pt x="3909" y="3177"/>
                    <a:pt x="4505" y="3045"/>
                  </a:cubicBezTo>
                  <a:cubicBezTo>
                    <a:pt x="5366" y="2913"/>
                    <a:pt x="6293" y="2846"/>
                    <a:pt x="7220" y="2846"/>
                  </a:cubicBezTo>
                  <a:cubicBezTo>
                    <a:pt x="7949" y="2714"/>
                    <a:pt x="6491" y="330"/>
                    <a:pt x="5299" y="131"/>
                  </a:cubicBezTo>
                  <a:cubicBezTo>
                    <a:pt x="4934" y="45"/>
                    <a:pt x="4569" y="1"/>
                    <a:pt x="4208"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366;p113">
              <a:extLst>
                <a:ext uri="{FF2B5EF4-FFF2-40B4-BE49-F238E27FC236}">
                  <a16:creationId xmlns:a16="http://schemas.microsoft.com/office/drawing/2014/main" id="{BDA86B11-AEE0-DA7A-8790-40846E4C1391}"/>
                </a:ext>
              </a:extLst>
            </p:cNvPr>
            <p:cNvSpPr/>
            <p:nvPr/>
          </p:nvSpPr>
          <p:spPr>
            <a:xfrm>
              <a:off x="1812945" y="3546105"/>
              <a:ext cx="115456" cy="85560"/>
            </a:xfrm>
            <a:custGeom>
              <a:avLst/>
              <a:gdLst/>
              <a:ahLst/>
              <a:cxnLst/>
              <a:rect l="l" t="t" r="r" b="b"/>
              <a:pathLst>
                <a:path w="9207" h="6823" extrusionOk="0">
                  <a:moveTo>
                    <a:pt x="8081" y="0"/>
                  </a:moveTo>
                  <a:lnTo>
                    <a:pt x="332" y="1921"/>
                  </a:lnTo>
                  <a:lnTo>
                    <a:pt x="1" y="6822"/>
                  </a:lnTo>
                  <a:lnTo>
                    <a:pt x="9074" y="3974"/>
                  </a:lnTo>
                  <a:cubicBezTo>
                    <a:pt x="9207" y="2252"/>
                    <a:pt x="8081" y="0"/>
                    <a:pt x="8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367;p113">
              <a:extLst>
                <a:ext uri="{FF2B5EF4-FFF2-40B4-BE49-F238E27FC236}">
                  <a16:creationId xmlns:a16="http://schemas.microsoft.com/office/drawing/2014/main" id="{CBF0221A-C038-6222-30AD-BFCDBE9EAF22}"/>
                </a:ext>
              </a:extLst>
            </p:cNvPr>
            <p:cNvSpPr/>
            <p:nvPr/>
          </p:nvSpPr>
          <p:spPr>
            <a:xfrm>
              <a:off x="1697514" y="3376677"/>
              <a:ext cx="208465" cy="149138"/>
            </a:xfrm>
            <a:custGeom>
              <a:avLst/>
              <a:gdLst/>
              <a:ahLst/>
              <a:cxnLst/>
              <a:rect l="l" t="t" r="r" b="b"/>
              <a:pathLst>
                <a:path w="16624" h="11893" extrusionOk="0">
                  <a:moveTo>
                    <a:pt x="14306" y="1"/>
                  </a:moveTo>
                  <a:cubicBezTo>
                    <a:pt x="14305" y="1"/>
                    <a:pt x="13312" y="1656"/>
                    <a:pt x="9007" y="1656"/>
                  </a:cubicBezTo>
                  <a:cubicBezTo>
                    <a:pt x="8676" y="1656"/>
                    <a:pt x="8345" y="1656"/>
                    <a:pt x="8014" y="1723"/>
                  </a:cubicBezTo>
                  <a:cubicBezTo>
                    <a:pt x="8014" y="1723"/>
                    <a:pt x="0" y="3378"/>
                    <a:pt x="4570" y="11789"/>
                  </a:cubicBezTo>
                  <a:cubicBezTo>
                    <a:pt x="4883" y="11859"/>
                    <a:pt x="5201" y="11892"/>
                    <a:pt x="5519" y="11892"/>
                  </a:cubicBezTo>
                  <a:cubicBezTo>
                    <a:pt x="6410" y="11892"/>
                    <a:pt x="7299" y="11633"/>
                    <a:pt x="8080" y="11193"/>
                  </a:cubicBezTo>
                  <a:cubicBezTo>
                    <a:pt x="8875" y="10597"/>
                    <a:pt x="9537" y="9803"/>
                    <a:pt x="9934" y="8875"/>
                  </a:cubicBezTo>
                  <a:cubicBezTo>
                    <a:pt x="9934" y="8875"/>
                    <a:pt x="10299" y="9024"/>
                    <a:pt x="10721" y="9024"/>
                  </a:cubicBezTo>
                  <a:cubicBezTo>
                    <a:pt x="11143" y="9024"/>
                    <a:pt x="11623" y="8875"/>
                    <a:pt x="11855" y="8279"/>
                  </a:cubicBezTo>
                  <a:cubicBezTo>
                    <a:pt x="12186" y="7286"/>
                    <a:pt x="13577" y="7153"/>
                    <a:pt x="13974" y="6491"/>
                  </a:cubicBezTo>
                  <a:cubicBezTo>
                    <a:pt x="13974" y="6491"/>
                    <a:pt x="16624" y="3113"/>
                    <a:pt x="14306" y="1"/>
                  </a:cubicBezTo>
                  <a:close/>
                </a:path>
              </a:pathLst>
            </a:custGeom>
            <a:solidFill>
              <a:srgbClr val="9D4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368;p113">
              <a:extLst>
                <a:ext uri="{FF2B5EF4-FFF2-40B4-BE49-F238E27FC236}">
                  <a16:creationId xmlns:a16="http://schemas.microsoft.com/office/drawing/2014/main" id="{0E178CF3-ADC0-9C1D-AA5E-646BCC5237A2}"/>
                </a:ext>
              </a:extLst>
            </p:cNvPr>
            <p:cNvSpPr/>
            <p:nvPr/>
          </p:nvSpPr>
          <p:spPr>
            <a:xfrm>
              <a:off x="1649336" y="3571849"/>
              <a:ext cx="96357" cy="91429"/>
            </a:xfrm>
            <a:custGeom>
              <a:avLst/>
              <a:gdLst/>
              <a:ahLst/>
              <a:cxnLst/>
              <a:rect l="l" t="t" r="r" b="b"/>
              <a:pathLst>
                <a:path w="7684" h="7291" extrusionOk="0">
                  <a:moveTo>
                    <a:pt x="2120" y="1"/>
                  </a:moveTo>
                  <a:cubicBezTo>
                    <a:pt x="2120" y="1"/>
                    <a:pt x="1" y="2650"/>
                    <a:pt x="2120" y="6359"/>
                  </a:cubicBezTo>
                  <a:cubicBezTo>
                    <a:pt x="2120" y="6359"/>
                    <a:pt x="2812" y="7291"/>
                    <a:pt x="4500" y="7291"/>
                  </a:cubicBezTo>
                  <a:cubicBezTo>
                    <a:pt x="5316" y="7291"/>
                    <a:pt x="6366" y="7073"/>
                    <a:pt x="7683" y="6425"/>
                  </a:cubicBezTo>
                  <a:lnTo>
                    <a:pt x="2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369;p113">
              <a:extLst>
                <a:ext uri="{FF2B5EF4-FFF2-40B4-BE49-F238E27FC236}">
                  <a16:creationId xmlns:a16="http://schemas.microsoft.com/office/drawing/2014/main" id="{11454D57-1C56-9DD1-B450-6547953133A1}"/>
                </a:ext>
              </a:extLst>
            </p:cNvPr>
            <p:cNvSpPr/>
            <p:nvPr/>
          </p:nvSpPr>
          <p:spPr>
            <a:xfrm>
              <a:off x="1675921" y="3532586"/>
              <a:ext cx="217607" cy="355145"/>
            </a:xfrm>
            <a:custGeom>
              <a:avLst/>
              <a:gdLst/>
              <a:ahLst/>
              <a:cxnLst/>
              <a:rect l="l" t="t" r="r" b="b"/>
              <a:pathLst>
                <a:path w="17353" h="28321" extrusionOk="0">
                  <a:moveTo>
                    <a:pt x="6875" y="1"/>
                  </a:moveTo>
                  <a:cubicBezTo>
                    <a:pt x="6682" y="1"/>
                    <a:pt x="6487" y="7"/>
                    <a:pt x="6292" y="19"/>
                  </a:cubicBezTo>
                  <a:cubicBezTo>
                    <a:pt x="1457" y="1343"/>
                    <a:pt x="0" y="3132"/>
                    <a:pt x="0" y="3132"/>
                  </a:cubicBezTo>
                  <a:cubicBezTo>
                    <a:pt x="596" y="7768"/>
                    <a:pt x="1854" y="26378"/>
                    <a:pt x="1854" y="26378"/>
                  </a:cubicBezTo>
                  <a:cubicBezTo>
                    <a:pt x="4769" y="27835"/>
                    <a:pt x="7337" y="28321"/>
                    <a:pt x="9466" y="28321"/>
                  </a:cubicBezTo>
                  <a:cubicBezTo>
                    <a:pt x="13724" y="28321"/>
                    <a:pt x="16226" y="26378"/>
                    <a:pt x="16226" y="26378"/>
                  </a:cubicBezTo>
                  <a:cubicBezTo>
                    <a:pt x="14902" y="19027"/>
                    <a:pt x="17352" y="4257"/>
                    <a:pt x="17352" y="4257"/>
                  </a:cubicBezTo>
                  <a:cubicBezTo>
                    <a:pt x="17352" y="4257"/>
                    <a:pt x="13445" y="2800"/>
                    <a:pt x="12981" y="2469"/>
                  </a:cubicBezTo>
                  <a:cubicBezTo>
                    <a:pt x="12650" y="2271"/>
                    <a:pt x="12385" y="1939"/>
                    <a:pt x="12252" y="1608"/>
                  </a:cubicBezTo>
                  <a:cubicBezTo>
                    <a:pt x="10629" y="586"/>
                    <a:pt x="8787" y="1"/>
                    <a:pt x="6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370;p113">
              <a:extLst>
                <a:ext uri="{FF2B5EF4-FFF2-40B4-BE49-F238E27FC236}">
                  <a16:creationId xmlns:a16="http://schemas.microsoft.com/office/drawing/2014/main" id="{0BB5C844-FDF1-E1CA-D633-9AD3384372E1}"/>
                </a:ext>
              </a:extLst>
            </p:cNvPr>
            <p:cNvSpPr/>
            <p:nvPr/>
          </p:nvSpPr>
          <p:spPr>
            <a:xfrm>
              <a:off x="1539711" y="3732135"/>
              <a:ext cx="263290" cy="305650"/>
            </a:xfrm>
            <a:custGeom>
              <a:avLst/>
              <a:gdLst/>
              <a:ahLst/>
              <a:cxnLst/>
              <a:rect l="l" t="t" r="r" b="b"/>
              <a:pathLst>
                <a:path w="20996" h="24374" extrusionOk="0">
                  <a:moveTo>
                    <a:pt x="0" y="1"/>
                  </a:moveTo>
                  <a:lnTo>
                    <a:pt x="5299" y="15300"/>
                  </a:lnTo>
                  <a:lnTo>
                    <a:pt x="20995" y="24373"/>
                  </a:lnTo>
                  <a:lnTo>
                    <a:pt x="15697" y="907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371;p113">
              <a:extLst>
                <a:ext uri="{FF2B5EF4-FFF2-40B4-BE49-F238E27FC236}">
                  <a16:creationId xmlns:a16="http://schemas.microsoft.com/office/drawing/2014/main" id="{44CDF145-3BAE-9218-895B-D53D30D67C08}"/>
                </a:ext>
              </a:extLst>
            </p:cNvPr>
            <p:cNvSpPr/>
            <p:nvPr/>
          </p:nvSpPr>
          <p:spPr>
            <a:xfrm>
              <a:off x="1539711" y="3719683"/>
              <a:ext cx="219262" cy="126253"/>
            </a:xfrm>
            <a:custGeom>
              <a:avLst/>
              <a:gdLst/>
              <a:ahLst/>
              <a:cxnLst/>
              <a:rect l="l" t="t" r="r" b="b"/>
              <a:pathLst>
                <a:path w="17485" h="10068" extrusionOk="0">
                  <a:moveTo>
                    <a:pt x="1789" y="0"/>
                  </a:moveTo>
                  <a:lnTo>
                    <a:pt x="0" y="994"/>
                  </a:lnTo>
                  <a:lnTo>
                    <a:pt x="15697" y="10067"/>
                  </a:lnTo>
                  <a:lnTo>
                    <a:pt x="17485" y="9074"/>
                  </a:lnTo>
                  <a:lnTo>
                    <a:pt x="17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372;p113">
              <a:extLst>
                <a:ext uri="{FF2B5EF4-FFF2-40B4-BE49-F238E27FC236}">
                  <a16:creationId xmlns:a16="http://schemas.microsoft.com/office/drawing/2014/main" id="{A387952F-C1BA-814C-3025-E8890129AFEE}"/>
                </a:ext>
              </a:extLst>
            </p:cNvPr>
            <p:cNvSpPr/>
            <p:nvPr/>
          </p:nvSpPr>
          <p:spPr>
            <a:xfrm>
              <a:off x="1736539" y="3833459"/>
              <a:ext cx="88884" cy="204327"/>
            </a:xfrm>
            <a:custGeom>
              <a:avLst/>
              <a:gdLst/>
              <a:ahLst/>
              <a:cxnLst/>
              <a:rect l="l" t="t" r="r" b="b"/>
              <a:pathLst>
                <a:path w="7088" h="16294" extrusionOk="0">
                  <a:moveTo>
                    <a:pt x="1789" y="1"/>
                  </a:moveTo>
                  <a:lnTo>
                    <a:pt x="1" y="994"/>
                  </a:lnTo>
                  <a:lnTo>
                    <a:pt x="5299" y="16293"/>
                  </a:lnTo>
                  <a:lnTo>
                    <a:pt x="7087" y="15234"/>
                  </a:lnTo>
                  <a:lnTo>
                    <a:pt x="17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373;p113">
              <a:extLst>
                <a:ext uri="{FF2B5EF4-FFF2-40B4-BE49-F238E27FC236}">
                  <a16:creationId xmlns:a16="http://schemas.microsoft.com/office/drawing/2014/main" id="{99AD412E-EB00-D171-F3FD-4DA7A4C41D66}"/>
                </a:ext>
              </a:extLst>
            </p:cNvPr>
            <p:cNvSpPr/>
            <p:nvPr/>
          </p:nvSpPr>
          <p:spPr>
            <a:xfrm>
              <a:off x="2040509" y="3627339"/>
              <a:ext cx="88846" cy="68343"/>
            </a:xfrm>
            <a:custGeom>
              <a:avLst/>
              <a:gdLst/>
              <a:ahLst/>
              <a:cxnLst/>
              <a:rect l="l" t="t" r="r" b="b"/>
              <a:pathLst>
                <a:path w="7085" h="5450" extrusionOk="0">
                  <a:moveTo>
                    <a:pt x="3413" y="0"/>
                  </a:moveTo>
                  <a:cubicBezTo>
                    <a:pt x="3385" y="0"/>
                    <a:pt x="3351" y="4"/>
                    <a:pt x="3312" y="13"/>
                  </a:cubicBezTo>
                  <a:cubicBezTo>
                    <a:pt x="2517" y="410"/>
                    <a:pt x="1789" y="874"/>
                    <a:pt x="1193" y="1470"/>
                  </a:cubicBezTo>
                  <a:cubicBezTo>
                    <a:pt x="796" y="1735"/>
                    <a:pt x="1" y="2596"/>
                    <a:pt x="1" y="2596"/>
                  </a:cubicBezTo>
                  <a:lnTo>
                    <a:pt x="266" y="5046"/>
                  </a:lnTo>
                  <a:cubicBezTo>
                    <a:pt x="293" y="5042"/>
                    <a:pt x="322" y="5041"/>
                    <a:pt x="353" y="5041"/>
                  </a:cubicBezTo>
                  <a:cubicBezTo>
                    <a:pt x="816" y="5041"/>
                    <a:pt x="1676" y="5449"/>
                    <a:pt x="2706" y="5449"/>
                  </a:cubicBezTo>
                  <a:cubicBezTo>
                    <a:pt x="2775" y="5449"/>
                    <a:pt x="2844" y="5448"/>
                    <a:pt x="2915" y="5444"/>
                  </a:cubicBezTo>
                  <a:cubicBezTo>
                    <a:pt x="4107" y="5378"/>
                    <a:pt x="5233" y="4914"/>
                    <a:pt x="6094" y="4119"/>
                  </a:cubicBezTo>
                  <a:cubicBezTo>
                    <a:pt x="7034" y="3304"/>
                    <a:pt x="7084" y="649"/>
                    <a:pt x="6525" y="649"/>
                  </a:cubicBezTo>
                  <a:cubicBezTo>
                    <a:pt x="6494" y="649"/>
                    <a:pt x="6460" y="658"/>
                    <a:pt x="6425" y="675"/>
                  </a:cubicBezTo>
                  <a:cubicBezTo>
                    <a:pt x="5564" y="1139"/>
                    <a:pt x="4703" y="1536"/>
                    <a:pt x="3842" y="1934"/>
                  </a:cubicBezTo>
                  <a:cubicBezTo>
                    <a:pt x="3799" y="1938"/>
                    <a:pt x="3757" y="1940"/>
                    <a:pt x="3717" y="1940"/>
                  </a:cubicBezTo>
                  <a:cubicBezTo>
                    <a:pt x="3139" y="1940"/>
                    <a:pt x="2857" y="1515"/>
                    <a:pt x="2981" y="1205"/>
                  </a:cubicBezTo>
                  <a:cubicBezTo>
                    <a:pt x="3167" y="834"/>
                    <a:pt x="3815" y="0"/>
                    <a:pt x="3413"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374;p113">
              <a:extLst>
                <a:ext uri="{FF2B5EF4-FFF2-40B4-BE49-F238E27FC236}">
                  <a16:creationId xmlns:a16="http://schemas.microsoft.com/office/drawing/2014/main" id="{B878D26D-168F-D7EE-1CE4-1EBAE6499C4D}"/>
                </a:ext>
              </a:extLst>
            </p:cNvPr>
            <p:cNvSpPr/>
            <p:nvPr/>
          </p:nvSpPr>
          <p:spPr>
            <a:xfrm>
              <a:off x="1820419" y="3580991"/>
              <a:ext cx="237545" cy="161126"/>
            </a:xfrm>
            <a:custGeom>
              <a:avLst/>
              <a:gdLst/>
              <a:ahLst/>
              <a:cxnLst/>
              <a:rect l="l" t="t" r="r" b="b"/>
              <a:pathLst>
                <a:path w="18943" h="12849" extrusionOk="0">
                  <a:moveTo>
                    <a:pt x="4505" y="0"/>
                  </a:moveTo>
                  <a:cubicBezTo>
                    <a:pt x="1" y="729"/>
                    <a:pt x="2451" y="5828"/>
                    <a:pt x="2451" y="5828"/>
                  </a:cubicBezTo>
                  <a:lnTo>
                    <a:pt x="9737" y="12849"/>
                  </a:lnTo>
                  <a:lnTo>
                    <a:pt x="18744" y="9338"/>
                  </a:lnTo>
                  <a:cubicBezTo>
                    <a:pt x="18943" y="7948"/>
                    <a:pt x="18611" y="6623"/>
                    <a:pt x="17750" y="5563"/>
                  </a:cubicBezTo>
                  <a:lnTo>
                    <a:pt x="10995" y="7550"/>
                  </a:lnTo>
                  <a:lnTo>
                    <a:pt x="45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375;p113">
              <a:extLst>
                <a:ext uri="{FF2B5EF4-FFF2-40B4-BE49-F238E27FC236}">
                  <a16:creationId xmlns:a16="http://schemas.microsoft.com/office/drawing/2014/main" id="{471E43A6-1977-2AD4-B55B-9265E12364EF}"/>
                </a:ext>
              </a:extLst>
            </p:cNvPr>
            <p:cNvSpPr/>
            <p:nvPr/>
          </p:nvSpPr>
          <p:spPr>
            <a:xfrm>
              <a:off x="2847771" y="3413218"/>
              <a:ext cx="115456" cy="142028"/>
            </a:xfrm>
            <a:custGeom>
              <a:avLst/>
              <a:gdLst/>
              <a:ahLst/>
              <a:cxnLst/>
              <a:rect l="l" t="t" r="r" b="b"/>
              <a:pathLst>
                <a:path w="9207" h="11326" extrusionOk="0">
                  <a:moveTo>
                    <a:pt x="4571" y="1"/>
                  </a:moveTo>
                  <a:cubicBezTo>
                    <a:pt x="2054" y="1"/>
                    <a:pt x="1" y="2517"/>
                    <a:pt x="1" y="5696"/>
                  </a:cubicBezTo>
                  <a:cubicBezTo>
                    <a:pt x="1" y="8809"/>
                    <a:pt x="2054" y="11326"/>
                    <a:pt x="4571" y="11326"/>
                  </a:cubicBezTo>
                  <a:cubicBezTo>
                    <a:pt x="7154" y="11326"/>
                    <a:pt x="9207" y="8743"/>
                    <a:pt x="9207" y="5630"/>
                  </a:cubicBezTo>
                  <a:cubicBezTo>
                    <a:pt x="9140" y="2517"/>
                    <a:pt x="7087" y="1"/>
                    <a:pt x="457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376;p113">
              <a:extLst>
                <a:ext uri="{FF2B5EF4-FFF2-40B4-BE49-F238E27FC236}">
                  <a16:creationId xmlns:a16="http://schemas.microsoft.com/office/drawing/2014/main" id="{8B72C657-BE08-C49D-FDDF-EFD27F353402}"/>
                </a:ext>
              </a:extLst>
            </p:cNvPr>
            <p:cNvSpPr/>
            <p:nvPr/>
          </p:nvSpPr>
          <p:spPr>
            <a:xfrm>
              <a:off x="2838642" y="3408541"/>
              <a:ext cx="172751" cy="127870"/>
            </a:xfrm>
            <a:custGeom>
              <a:avLst/>
              <a:gdLst/>
              <a:ahLst/>
              <a:cxnLst/>
              <a:rect l="l" t="t" r="r" b="b"/>
              <a:pathLst>
                <a:path w="13776" h="10197" extrusionOk="0">
                  <a:moveTo>
                    <a:pt x="5017" y="0"/>
                  </a:moveTo>
                  <a:cubicBezTo>
                    <a:pt x="4555" y="0"/>
                    <a:pt x="4094" y="37"/>
                    <a:pt x="3643" y="109"/>
                  </a:cubicBezTo>
                  <a:cubicBezTo>
                    <a:pt x="3643" y="109"/>
                    <a:pt x="66" y="771"/>
                    <a:pt x="0" y="3818"/>
                  </a:cubicBezTo>
                  <a:lnTo>
                    <a:pt x="3312" y="4944"/>
                  </a:lnTo>
                  <a:cubicBezTo>
                    <a:pt x="3312" y="4944"/>
                    <a:pt x="2782" y="7460"/>
                    <a:pt x="4703" y="8123"/>
                  </a:cubicBezTo>
                  <a:cubicBezTo>
                    <a:pt x="4703" y="8123"/>
                    <a:pt x="5177" y="10197"/>
                    <a:pt x="8087" y="10197"/>
                  </a:cubicBezTo>
                  <a:cubicBezTo>
                    <a:pt x="8253" y="10197"/>
                    <a:pt x="8427" y="10190"/>
                    <a:pt x="8610" y="10176"/>
                  </a:cubicBezTo>
                  <a:cubicBezTo>
                    <a:pt x="8610" y="10176"/>
                    <a:pt x="13776" y="3553"/>
                    <a:pt x="7484" y="374"/>
                  </a:cubicBezTo>
                  <a:cubicBezTo>
                    <a:pt x="6677" y="119"/>
                    <a:pt x="5843" y="0"/>
                    <a:pt x="5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377;p113">
              <a:extLst>
                <a:ext uri="{FF2B5EF4-FFF2-40B4-BE49-F238E27FC236}">
                  <a16:creationId xmlns:a16="http://schemas.microsoft.com/office/drawing/2014/main" id="{C2014B69-C96E-4726-BD33-86DA5AFB53B4}"/>
                </a:ext>
              </a:extLst>
            </p:cNvPr>
            <p:cNvSpPr/>
            <p:nvPr/>
          </p:nvSpPr>
          <p:spPr>
            <a:xfrm>
              <a:off x="2993110" y="3578495"/>
              <a:ext cx="63139" cy="192690"/>
            </a:xfrm>
            <a:custGeom>
              <a:avLst/>
              <a:gdLst/>
              <a:ahLst/>
              <a:cxnLst/>
              <a:rect l="l" t="t" r="r" b="b"/>
              <a:pathLst>
                <a:path w="5035" h="15366" extrusionOk="0">
                  <a:moveTo>
                    <a:pt x="2451" y="0"/>
                  </a:moveTo>
                  <a:lnTo>
                    <a:pt x="1" y="15366"/>
                  </a:lnTo>
                  <a:cubicBezTo>
                    <a:pt x="1590" y="14571"/>
                    <a:pt x="3114" y="13577"/>
                    <a:pt x="4504" y="12385"/>
                  </a:cubicBezTo>
                  <a:cubicBezTo>
                    <a:pt x="5034" y="8147"/>
                    <a:pt x="2451" y="0"/>
                    <a:pt x="2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378;p113">
              <a:extLst>
                <a:ext uri="{FF2B5EF4-FFF2-40B4-BE49-F238E27FC236}">
                  <a16:creationId xmlns:a16="http://schemas.microsoft.com/office/drawing/2014/main" id="{C35FCBF0-2957-3FD4-48A0-C5B253D41CBF}"/>
                </a:ext>
              </a:extLst>
            </p:cNvPr>
            <p:cNvSpPr/>
            <p:nvPr/>
          </p:nvSpPr>
          <p:spPr>
            <a:xfrm>
              <a:off x="2820371" y="3539233"/>
              <a:ext cx="203487" cy="355145"/>
            </a:xfrm>
            <a:custGeom>
              <a:avLst/>
              <a:gdLst/>
              <a:ahLst/>
              <a:cxnLst/>
              <a:rect l="l" t="t" r="r" b="b"/>
              <a:pathLst>
                <a:path w="16227" h="28321" extrusionOk="0">
                  <a:moveTo>
                    <a:pt x="9351" y="0"/>
                  </a:moveTo>
                  <a:cubicBezTo>
                    <a:pt x="7439" y="0"/>
                    <a:pt x="5598" y="586"/>
                    <a:pt x="3974" y="1608"/>
                  </a:cubicBezTo>
                  <a:cubicBezTo>
                    <a:pt x="3841" y="1939"/>
                    <a:pt x="3577" y="2270"/>
                    <a:pt x="3245" y="2469"/>
                  </a:cubicBezTo>
                  <a:cubicBezTo>
                    <a:pt x="2782" y="2800"/>
                    <a:pt x="464" y="4257"/>
                    <a:pt x="464" y="4257"/>
                  </a:cubicBezTo>
                  <a:cubicBezTo>
                    <a:pt x="464" y="4257"/>
                    <a:pt x="1325" y="19026"/>
                    <a:pt x="0" y="26378"/>
                  </a:cubicBezTo>
                  <a:cubicBezTo>
                    <a:pt x="0" y="26378"/>
                    <a:pt x="2502" y="28321"/>
                    <a:pt x="6760" y="28321"/>
                  </a:cubicBezTo>
                  <a:cubicBezTo>
                    <a:pt x="8890" y="28321"/>
                    <a:pt x="11458" y="27835"/>
                    <a:pt x="14372" y="26378"/>
                  </a:cubicBezTo>
                  <a:cubicBezTo>
                    <a:pt x="14372" y="26378"/>
                    <a:pt x="15630" y="7767"/>
                    <a:pt x="16226" y="3131"/>
                  </a:cubicBezTo>
                  <a:cubicBezTo>
                    <a:pt x="16226" y="3131"/>
                    <a:pt x="14769" y="1343"/>
                    <a:pt x="9935" y="19"/>
                  </a:cubicBezTo>
                  <a:cubicBezTo>
                    <a:pt x="9739" y="6"/>
                    <a:pt x="9545" y="0"/>
                    <a:pt x="9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379;p113">
              <a:extLst>
                <a:ext uri="{FF2B5EF4-FFF2-40B4-BE49-F238E27FC236}">
                  <a16:creationId xmlns:a16="http://schemas.microsoft.com/office/drawing/2014/main" id="{5E61940E-875F-D1D9-9645-4E23A617131E}"/>
                </a:ext>
              </a:extLst>
            </p:cNvPr>
            <p:cNvSpPr/>
            <p:nvPr/>
          </p:nvSpPr>
          <p:spPr>
            <a:xfrm>
              <a:off x="2896777" y="3738782"/>
              <a:ext cx="263277" cy="305650"/>
            </a:xfrm>
            <a:custGeom>
              <a:avLst/>
              <a:gdLst/>
              <a:ahLst/>
              <a:cxnLst/>
              <a:rect l="l" t="t" r="r" b="b"/>
              <a:pathLst>
                <a:path w="20995" h="24374" extrusionOk="0">
                  <a:moveTo>
                    <a:pt x="20995" y="1"/>
                  </a:moveTo>
                  <a:lnTo>
                    <a:pt x="5299" y="9074"/>
                  </a:lnTo>
                  <a:lnTo>
                    <a:pt x="0" y="24373"/>
                  </a:lnTo>
                  <a:lnTo>
                    <a:pt x="15697" y="15300"/>
                  </a:lnTo>
                  <a:lnTo>
                    <a:pt x="209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380;p113">
              <a:extLst>
                <a:ext uri="{FF2B5EF4-FFF2-40B4-BE49-F238E27FC236}">
                  <a16:creationId xmlns:a16="http://schemas.microsoft.com/office/drawing/2014/main" id="{550EDA4F-F15D-0D13-CB5A-ACC984995884}"/>
                </a:ext>
              </a:extLst>
            </p:cNvPr>
            <p:cNvSpPr/>
            <p:nvPr/>
          </p:nvSpPr>
          <p:spPr>
            <a:xfrm>
              <a:off x="2940793" y="3726329"/>
              <a:ext cx="219262" cy="126253"/>
            </a:xfrm>
            <a:custGeom>
              <a:avLst/>
              <a:gdLst/>
              <a:ahLst/>
              <a:cxnLst/>
              <a:rect l="l" t="t" r="r" b="b"/>
              <a:pathLst>
                <a:path w="17485" h="10068" extrusionOk="0">
                  <a:moveTo>
                    <a:pt x="15763" y="0"/>
                  </a:moveTo>
                  <a:lnTo>
                    <a:pt x="0" y="9074"/>
                  </a:lnTo>
                  <a:lnTo>
                    <a:pt x="1789" y="10067"/>
                  </a:lnTo>
                  <a:lnTo>
                    <a:pt x="17485" y="994"/>
                  </a:lnTo>
                  <a:lnTo>
                    <a:pt x="15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381;p113">
              <a:extLst>
                <a:ext uri="{FF2B5EF4-FFF2-40B4-BE49-F238E27FC236}">
                  <a16:creationId xmlns:a16="http://schemas.microsoft.com/office/drawing/2014/main" id="{B544987B-CF11-A90E-BA9C-B2B85BD1B394}"/>
                </a:ext>
              </a:extLst>
            </p:cNvPr>
            <p:cNvSpPr/>
            <p:nvPr/>
          </p:nvSpPr>
          <p:spPr>
            <a:xfrm>
              <a:off x="2874356" y="3840105"/>
              <a:ext cx="88871" cy="204327"/>
            </a:xfrm>
            <a:custGeom>
              <a:avLst/>
              <a:gdLst/>
              <a:ahLst/>
              <a:cxnLst/>
              <a:rect l="l" t="t" r="r" b="b"/>
              <a:pathLst>
                <a:path w="7087" h="16294" extrusionOk="0">
                  <a:moveTo>
                    <a:pt x="5298" y="1"/>
                  </a:moveTo>
                  <a:lnTo>
                    <a:pt x="0" y="15300"/>
                  </a:lnTo>
                  <a:lnTo>
                    <a:pt x="1788" y="16293"/>
                  </a:lnTo>
                  <a:lnTo>
                    <a:pt x="7087" y="994"/>
                  </a:lnTo>
                  <a:lnTo>
                    <a:pt x="52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382;p113">
              <a:extLst>
                <a:ext uri="{FF2B5EF4-FFF2-40B4-BE49-F238E27FC236}">
                  <a16:creationId xmlns:a16="http://schemas.microsoft.com/office/drawing/2014/main" id="{CD798095-6708-888B-7BA0-5D1DB800DC2D}"/>
                </a:ext>
              </a:extLst>
            </p:cNvPr>
            <p:cNvSpPr/>
            <p:nvPr/>
          </p:nvSpPr>
          <p:spPr>
            <a:xfrm>
              <a:off x="2580644" y="3450788"/>
              <a:ext cx="74463" cy="92834"/>
            </a:xfrm>
            <a:custGeom>
              <a:avLst/>
              <a:gdLst/>
              <a:ahLst/>
              <a:cxnLst/>
              <a:rect l="l" t="t" r="r" b="b"/>
              <a:pathLst>
                <a:path w="5938" h="7403" extrusionOk="0">
                  <a:moveTo>
                    <a:pt x="1963" y="1"/>
                  </a:moveTo>
                  <a:cubicBezTo>
                    <a:pt x="1361" y="1"/>
                    <a:pt x="1" y="1918"/>
                    <a:pt x="176" y="2965"/>
                  </a:cubicBezTo>
                  <a:cubicBezTo>
                    <a:pt x="374" y="4158"/>
                    <a:pt x="970" y="5217"/>
                    <a:pt x="1831" y="6012"/>
                  </a:cubicBezTo>
                  <a:cubicBezTo>
                    <a:pt x="2759" y="6807"/>
                    <a:pt x="3818" y="7005"/>
                    <a:pt x="4149" y="7403"/>
                  </a:cubicBezTo>
                  <a:lnTo>
                    <a:pt x="5938" y="5615"/>
                  </a:lnTo>
                  <a:cubicBezTo>
                    <a:pt x="5938" y="5615"/>
                    <a:pt x="5805" y="4422"/>
                    <a:pt x="5673" y="4025"/>
                  </a:cubicBezTo>
                  <a:cubicBezTo>
                    <a:pt x="5606" y="3164"/>
                    <a:pt x="5341" y="2303"/>
                    <a:pt x="4944" y="1508"/>
                  </a:cubicBezTo>
                  <a:cubicBezTo>
                    <a:pt x="4883" y="1438"/>
                    <a:pt x="4832" y="1407"/>
                    <a:pt x="4788" y="1407"/>
                  </a:cubicBezTo>
                  <a:cubicBezTo>
                    <a:pt x="4544" y="1407"/>
                    <a:pt x="4527" y="2354"/>
                    <a:pt x="4414" y="2634"/>
                  </a:cubicBezTo>
                  <a:cubicBezTo>
                    <a:pt x="4336" y="2829"/>
                    <a:pt x="4120" y="3002"/>
                    <a:pt x="3874" y="3002"/>
                  </a:cubicBezTo>
                  <a:cubicBezTo>
                    <a:pt x="3703" y="3002"/>
                    <a:pt x="3518" y="2918"/>
                    <a:pt x="3355" y="2700"/>
                  </a:cubicBezTo>
                  <a:cubicBezTo>
                    <a:pt x="2891" y="1839"/>
                    <a:pt x="2494" y="978"/>
                    <a:pt x="2162" y="118"/>
                  </a:cubicBezTo>
                  <a:cubicBezTo>
                    <a:pt x="2114" y="37"/>
                    <a:pt x="2046" y="1"/>
                    <a:pt x="1963"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383;p113">
              <a:extLst>
                <a:ext uri="{FF2B5EF4-FFF2-40B4-BE49-F238E27FC236}">
                  <a16:creationId xmlns:a16="http://schemas.microsoft.com/office/drawing/2014/main" id="{3CD8974E-CDDB-03FA-CC54-30352DFD771F}"/>
                </a:ext>
              </a:extLst>
            </p:cNvPr>
            <p:cNvSpPr/>
            <p:nvPr/>
          </p:nvSpPr>
          <p:spPr>
            <a:xfrm>
              <a:off x="2618552" y="3504572"/>
              <a:ext cx="286539" cy="155320"/>
            </a:xfrm>
            <a:custGeom>
              <a:avLst/>
              <a:gdLst/>
              <a:ahLst/>
              <a:cxnLst/>
              <a:rect l="l" t="t" r="r" b="b"/>
              <a:pathLst>
                <a:path w="22850" h="12386" extrusionOk="0">
                  <a:moveTo>
                    <a:pt x="2981" y="1"/>
                  </a:moveTo>
                  <a:cubicBezTo>
                    <a:pt x="2981" y="1"/>
                    <a:pt x="464" y="729"/>
                    <a:pt x="0" y="2849"/>
                  </a:cubicBezTo>
                  <a:lnTo>
                    <a:pt x="8412" y="12386"/>
                  </a:lnTo>
                  <a:lnTo>
                    <a:pt x="19273" y="11525"/>
                  </a:lnTo>
                  <a:cubicBezTo>
                    <a:pt x="19273" y="11525"/>
                    <a:pt x="22850" y="7419"/>
                    <a:pt x="20068" y="4372"/>
                  </a:cubicBezTo>
                  <a:lnTo>
                    <a:pt x="20068" y="4372"/>
                  </a:lnTo>
                  <a:lnTo>
                    <a:pt x="9935" y="7154"/>
                  </a:lnTo>
                  <a:lnTo>
                    <a:pt x="29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384;p113">
              <a:extLst>
                <a:ext uri="{FF2B5EF4-FFF2-40B4-BE49-F238E27FC236}">
                  <a16:creationId xmlns:a16="http://schemas.microsoft.com/office/drawing/2014/main" id="{46A586C3-CA2E-28F6-8091-0108ADDC585F}"/>
                </a:ext>
              </a:extLst>
            </p:cNvPr>
            <p:cNvSpPr/>
            <p:nvPr/>
          </p:nvSpPr>
          <p:spPr>
            <a:xfrm>
              <a:off x="1943248" y="3017895"/>
              <a:ext cx="97273" cy="82739"/>
            </a:xfrm>
            <a:custGeom>
              <a:avLst/>
              <a:gdLst/>
              <a:ahLst/>
              <a:cxnLst/>
              <a:rect l="l" t="t" r="r" b="b"/>
              <a:pathLst>
                <a:path w="7757" h="6598" extrusionOk="0">
                  <a:moveTo>
                    <a:pt x="5704" y="0"/>
                  </a:moveTo>
                  <a:cubicBezTo>
                    <a:pt x="5704" y="0"/>
                    <a:pt x="4379" y="199"/>
                    <a:pt x="3915" y="265"/>
                  </a:cubicBezTo>
                  <a:cubicBezTo>
                    <a:pt x="3518" y="398"/>
                    <a:pt x="1796" y="663"/>
                    <a:pt x="1266" y="1126"/>
                  </a:cubicBezTo>
                  <a:cubicBezTo>
                    <a:pt x="670" y="1590"/>
                    <a:pt x="2061" y="1590"/>
                    <a:pt x="2458" y="1722"/>
                  </a:cubicBezTo>
                  <a:cubicBezTo>
                    <a:pt x="2856" y="1789"/>
                    <a:pt x="1929" y="2186"/>
                    <a:pt x="1399" y="2650"/>
                  </a:cubicBezTo>
                  <a:cubicBezTo>
                    <a:pt x="736" y="3113"/>
                    <a:pt x="339" y="3842"/>
                    <a:pt x="207" y="4637"/>
                  </a:cubicBezTo>
                  <a:cubicBezTo>
                    <a:pt x="0" y="5256"/>
                    <a:pt x="1602" y="6598"/>
                    <a:pt x="2633" y="6598"/>
                  </a:cubicBezTo>
                  <a:cubicBezTo>
                    <a:pt x="2926" y="6598"/>
                    <a:pt x="3173" y="6490"/>
                    <a:pt x="3319" y="6226"/>
                  </a:cubicBezTo>
                  <a:cubicBezTo>
                    <a:pt x="3651" y="5365"/>
                    <a:pt x="4313" y="4703"/>
                    <a:pt x="5174" y="4438"/>
                  </a:cubicBezTo>
                  <a:cubicBezTo>
                    <a:pt x="6101" y="3842"/>
                    <a:pt x="7028" y="3180"/>
                    <a:pt x="7757" y="2385"/>
                  </a:cubicBezTo>
                  <a:lnTo>
                    <a:pt x="5704" y="0"/>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385;p113">
              <a:extLst>
                <a:ext uri="{FF2B5EF4-FFF2-40B4-BE49-F238E27FC236}">
                  <a16:creationId xmlns:a16="http://schemas.microsoft.com/office/drawing/2014/main" id="{02B1D9C3-A115-499E-A58C-444DB0571261}"/>
                </a:ext>
              </a:extLst>
            </p:cNvPr>
            <p:cNvSpPr/>
            <p:nvPr/>
          </p:nvSpPr>
          <p:spPr>
            <a:xfrm>
              <a:off x="1998989" y="2781202"/>
              <a:ext cx="210960" cy="280720"/>
            </a:xfrm>
            <a:custGeom>
              <a:avLst/>
              <a:gdLst/>
              <a:ahLst/>
              <a:cxnLst/>
              <a:rect l="l" t="t" r="r" b="b"/>
              <a:pathLst>
                <a:path w="16823" h="22386" extrusionOk="0">
                  <a:moveTo>
                    <a:pt x="16823" y="0"/>
                  </a:moveTo>
                  <a:lnTo>
                    <a:pt x="9802" y="12716"/>
                  </a:lnTo>
                  <a:lnTo>
                    <a:pt x="0" y="18743"/>
                  </a:lnTo>
                  <a:lnTo>
                    <a:pt x="2385" y="22386"/>
                  </a:lnTo>
                  <a:lnTo>
                    <a:pt x="13577" y="16160"/>
                  </a:lnTo>
                  <a:lnTo>
                    <a:pt x="15697" y="13180"/>
                  </a:lnTo>
                  <a:cubicBezTo>
                    <a:pt x="15630" y="11259"/>
                    <a:pt x="15630" y="9405"/>
                    <a:pt x="15829" y="7550"/>
                  </a:cubicBezTo>
                  <a:cubicBezTo>
                    <a:pt x="16491" y="3113"/>
                    <a:pt x="16823" y="0"/>
                    <a:pt x="16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386;p113">
              <a:extLst>
                <a:ext uri="{FF2B5EF4-FFF2-40B4-BE49-F238E27FC236}">
                  <a16:creationId xmlns:a16="http://schemas.microsoft.com/office/drawing/2014/main" id="{6B200D55-2D9D-2A82-48DC-4334DBF98C5C}"/>
                </a:ext>
              </a:extLst>
            </p:cNvPr>
            <p:cNvSpPr/>
            <p:nvPr/>
          </p:nvSpPr>
          <p:spPr>
            <a:xfrm>
              <a:off x="2167614" y="2883065"/>
              <a:ext cx="97975" cy="76707"/>
            </a:xfrm>
            <a:custGeom>
              <a:avLst/>
              <a:gdLst/>
              <a:ahLst/>
              <a:cxnLst/>
              <a:rect l="l" t="t" r="r" b="b"/>
              <a:pathLst>
                <a:path w="7813" h="6117" extrusionOk="0">
                  <a:moveTo>
                    <a:pt x="4289" y="0"/>
                  </a:moveTo>
                  <a:cubicBezTo>
                    <a:pt x="3830" y="0"/>
                    <a:pt x="4512" y="982"/>
                    <a:pt x="4634" y="1348"/>
                  </a:cubicBezTo>
                  <a:cubicBezTo>
                    <a:pt x="4651" y="1451"/>
                    <a:pt x="4610" y="1492"/>
                    <a:pt x="4527" y="1492"/>
                  </a:cubicBezTo>
                  <a:cubicBezTo>
                    <a:pt x="4291" y="1492"/>
                    <a:pt x="3716" y="1164"/>
                    <a:pt x="3177" y="1017"/>
                  </a:cubicBezTo>
                  <a:cubicBezTo>
                    <a:pt x="2833" y="892"/>
                    <a:pt x="2474" y="826"/>
                    <a:pt x="2115" y="826"/>
                  </a:cubicBezTo>
                  <a:cubicBezTo>
                    <a:pt x="1713" y="826"/>
                    <a:pt x="1310" y="908"/>
                    <a:pt x="925" y="1083"/>
                  </a:cubicBezTo>
                  <a:cubicBezTo>
                    <a:pt x="81" y="1408"/>
                    <a:pt x="1" y="4597"/>
                    <a:pt x="1246" y="4597"/>
                  </a:cubicBezTo>
                  <a:cubicBezTo>
                    <a:pt x="1271" y="4597"/>
                    <a:pt x="1297" y="4596"/>
                    <a:pt x="1322" y="4593"/>
                  </a:cubicBezTo>
                  <a:cubicBezTo>
                    <a:pt x="1559" y="4542"/>
                    <a:pt x="1796" y="4518"/>
                    <a:pt x="2030" y="4518"/>
                  </a:cubicBezTo>
                  <a:cubicBezTo>
                    <a:pt x="2710" y="4518"/>
                    <a:pt x="3363" y="4728"/>
                    <a:pt x="3905" y="5123"/>
                  </a:cubicBezTo>
                  <a:cubicBezTo>
                    <a:pt x="4899" y="5587"/>
                    <a:pt x="5959" y="5918"/>
                    <a:pt x="7018" y="6116"/>
                  </a:cubicBezTo>
                  <a:lnTo>
                    <a:pt x="7813" y="3136"/>
                  </a:lnTo>
                  <a:cubicBezTo>
                    <a:pt x="7813" y="3136"/>
                    <a:pt x="6952" y="2076"/>
                    <a:pt x="6621" y="1812"/>
                  </a:cubicBezTo>
                  <a:cubicBezTo>
                    <a:pt x="6223" y="1480"/>
                    <a:pt x="5098" y="222"/>
                    <a:pt x="4435" y="23"/>
                  </a:cubicBezTo>
                  <a:cubicBezTo>
                    <a:pt x="4377" y="7"/>
                    <a:pt x="4328" y="0"/>
                    <a:pt x="4289" y="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387;p113">
              <a:extLst>
                <a:ext uri="{FF2B5EF4-FFF2-40B4-BE49-F238E27FC236}">
                  <a16:creationId xmlns:a16="http://schemas.microsoft.com/office/drawing/2014/main" id="{E7A405DB-8AF0-245F-BF86-1F1D246A61AF}"/>
                </a:ext>
              </a:extLst>
            </p:cNvPr>
            <p:cNvSpPr/>
            <p:nvPr/>
          </p:nvSpPr>
          <p:spPr>
            <a:xfrm>
              <a:off x="2246478" y="2798633"/>
              <a:ext cx="180237" cy="197455"/>
            </a:xfrm>
            <a:custGeom>
              <a:avLst/>
              <a:gdLst/>
              <a:ahLst/>
              <a:cxnLst/>
              <a:rect l="l" t="t" r="r" b="b"/>
              <a:pathLst>
                <a:path w="14373" h="15746" extrusionOk="0">
                  <a:moveTo>
                    <a:pt x="11392" y="1"/>
                  </a:moveTo>
                  <a:cubicBezTo>
                    <a:pt x="8942" y="928"/>
                    <a:pt x="9140" y="4637"/>
                    <a:pt x="9140" y="4637"/>
                  </a:cubicBezTo>
                  <a:lnTo>
                    <a:pt x="8147" y="10664"/>
                  </a:lnTo>
                  <a:lnTo>
                    <a:pt x="862" y="9008"/>
                  </a:lnTo>
                  <a:lnTo>
                    <a:pt x="1" y="12916"/>
                  </a:lnTo>
                  <a:lnTo>
                    <a:pt x="9538" y="15697"/>
                  </a:lnTo>
                  <a:cubicBezTo>
                    <a:pt x="9692" y="15730"/>
                    <a:pt x="9845" y="15745"/>
                    <a:pt x="9995" y="15745"/>
                  </a:cubicBezTo>
                  <a:cubicBezTo>
                    <a:pt x="11073" y="15745"/>
                    <a:pt x="12013" y="14947"/>
                    <a:pt x="12187" y="13843"/>
                  </a:cubicBezTo>
                  <a:lnTo>
                    <a:pt x="14372" y="4968"/>
                  </a:lnTo>
                  <a:cubicBezTo>
                    <a:pt x="14108" y="663"/>
                    <a:pt x="11392"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388;p113">
              <a:extLst>
                <a:ext uri="{FF2B5EF4-FFF2-40B4-BE49-F238E27FC236}">
                  <a16:creationId xmlns:a16="http://schemas.microsoft.com/office/drawing/2014/main" id="{41B3E139-20F3-F912-A4CF-EC9789612FD5}"/>
                </a:ext>
              </a:extLst>
            </p:cNvPr>
            <p:cNvSpPr/>
            <p:nvPr/>
          </p:nvSpPr>
          <p:spPr>
            <a:xfrm>
              <a:off x="1372779" y="3105925"/>
              <a:ext cx="78801" cy="96897"/>
            </a:xfrm>
            <a:custGeom>
              <a:avLst/>
              <a:gdLst/>
              <a:ahLst/>
              <a:cxnLst/>
              <a:rect l="l" t="t" r="r" b="b"/>
              <a:pathLst>
                <a:path w="6284" h="7727" extrusionOk="0">
                  <a:moveTo>
                    <a:pt x="3179" y="1"/>
                  </a:moveTo>
                  <a:lnTo>
                    <a:pt x="398" y="398"/>
                  </a:lnTo>
                  <a:cubicBezTo>
                    <a:pt x="530" y="928"/>
                    <a:pt x="0" y="2054"/>
                    <a:pt x="133" y="3445"/>
                  </a:cubicBezTo>
                  <a:cubicBezTo>
                    <a:pt x="199" y="4769"/>
                    <a:pt x="729" y="6028"/>
                    <a:pt x="1722" y="6955"/>
                  </a:cubicBezTo>
                  <a:cubicBezTo>
                    <a:pt x="2212" y="7479"/>
                    <a:pt x="3366" y="7727"/>
                    <a:pt x="4297" y="7727"/>
                  </a:cubicBezTo>
                  <a:cubicBezTo>
                    <a:pt x="5131" y="7727"/>
                    <a:pt x="5786" y="7529"/>
                    <a:pt x="5630" y="7154"/>
                  </a:cubicBezTo>
                  <a:cubicBezTo>
                    <a:pt x="5034" y="6226"/>
                    <a:pt x="4570" y="5299"/>
                    <a:pt x="4107" y="4306"/>
                  </a:cubicBezTo>
                  <a:cubicBezTo>
                    <a:pt x="3937" y="3682"/>
                    <a:pt x="4300" y="3350"/>
                    <a:pt x="4657" y="3350"/>
                  </a:cubicBezTo>
                  <a:cubicBezTo>
                    <a:pt x="4718" y="3350"/>
                    <a:pt x="4778" y="3359"/>
                    <a:pt x="4835" y="3379"/>
                  </a:cubicBezTo>
                  <a:cubicBezTo>
                    <a:pt x="5117" y="3472"/>
                    <a:pt x="5798" y="3933"/>
                    <a:pt x="6100" y="3933"/>
                  </a:cubicBezTo>
                  <a:cubicBezTo>
                    <a:pt x="6224" y="3933"/>
                    <a:pt x="6284" y="3855"/>
                    <a:pt x="6226" y="3643"/>
                  </a:cubicBezTo>
                  <a:cubicBezTo>
                    <a:pt x="6027" y="2915"/>
                    <a:pt x="4769" y="1657"/>
                    <a:pt x="4438" y="1325"/>
                  </a:cubicBezTo>
                  <a:cubicBezTo>
                    <a:pt x="4173" y="928"/>
                    <a:pt x="3179" y="1"/>
                    <a:pt x="3179" y="1"/>
                  </a:cubicBez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389;p113">
              <a:extLst>
                <a:ext uri="{FF2B5EF4-FFF2-40B4-BE49-F238E27FC236}">
                  <a16:creationId xmlns:a16="http://schemas.microsoft.com/office/drawing/2014/main" id="{B941EE39-0E90-09A7-9EF7-B70B1725C120}"/>
                </a:ext>
              </a:extLst>
            </p:cNvPr>
            <p:cNvSpPr/>
            <p:nvPr/>
          </p:nvSpPr>
          <p:spPr>
            <a:xfrm>
              <a:off x="1364477" y="3095129"/>
              <a:ext cx="63126" cy="37394"/>
            </a:xfrm>
            <a:custGeom>
              <a:avLst/>
              <a:gdLst/>
              <a:ahLst/>
              <a:cxnLst/>
              <a:rect l="l" t="t" r="r" b="b"/>
              <a:pathLst>
                <a:path w="5034" h="2982" extrusionOk="0">
                  <a:moveTo>
                    <a:pt x="4636" y="1"/>
                  </a:moveTo>
                  <a:lnTo>
                    <a:pt x="0" y="1259"/>
                  </a:lnTo>
                  <a:lnTo>
                    <a:pt x="464" y="2981"/>
                  </a:lnTo>
                  <a:lnTo>
                    <a:pt x="5033" y="1524"/>
                  </a:lnTo>
                  <a:lnTo>
                    <a:pt x="46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390;p113">
              <a:extLst>
                <a:ext uri="{FF2B5EF4-FFF2-40B4-BE49-F238E27FC236}">
                  <a16:creationId xmlns:a16="http://schemas.microsoft.com/office/drawing/2014/main" id="{D7AC35EF-B3C0-161E-B353-9666A4BD1B4C}"/>
                </a:ext>
              </a:extLst>
            </p:cNvPr>
            <p:cNvSpPr/>
            <p:nvPr/>
          </p:nvSpPr>
          <p:spPr>
            <a:xfrm>
              <a:off x="1321289" y="2752962"/>
              <a:ext cx="103819" cy="364613"/>
            </a:xfrm>
            <a:custGeom>
              <a:avLst/>
              <a:gdLst/>
              <a:ahLst/>
              <a:cxnLst/>
              <a:rect l="l" t="t" r="r" b="b"/>
              <a:pathLst>
                <a:path w="8279" h="29076" extrusionOk="0">
                  <a:moveTo>
                    <a:pt x="3245" y="0"/>
                  </a:moveTo>
                  <a:cubicBezTo>
                    <a:pt x="1126" y="994"/>
                    <a:pt x="795" y="3974"/>
                    <a:pt x="795" y="3974"/>
                  </a:cubicBezTo>
                  <a:cubicBezTo>
                    <a:pt x="795" y="3974"/>
                    <a:pt x="0" y="15101"/>
                    <a:pt x="0" y="15564"/>
                  </a:cubicBezTo>
                  <a:cubicBezTo>
                    <a:pt x="0" y="15962"/>
                    <a:pt x="3378" y="29075"/>
                    <a:pt x="3378" y="29075"/>
                  </a:cubicBezTo>
                  <a:lnTo>
                    <a:pt x="8279" y="27750"/>
                  </a:lnTo>
                  <a:lnTo>
                    <a:pt x="5630" y="14902"/>
                  </a:lnTo>
                  <a:cubicBezTo>
                    <a:pt x="5630" y="14902"/>
                    <a:pt x="5563" y="11193"/>
                    <a:pt x="6027" y="5762"/>
                  </a:cubicBezTo>
                  <a:cubicBezTo>
                    <a:pt x="6491" y="265"/>
                    <a:pt x="3245" y="0"/>
                    <a:pt x="3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391;p113">
              <a:extLst>
                <a:ext uri="{FF2B5EF4-FFF2-40B4-BE49-F238E27FC236}">
                  <a16:creationId xmlns:a16="http://schemas.microsoft.com/office/drawing/2014/main" id="{39C55267-0183-3F49-1174-E19688B79021}"/>
                </a:ext>
              </a:extLst>
            </p:cNvPr>
            <p:cNvSpPr/>
            <p:nvPr/>
          </p:nvSpPr>
          <p:spPr>
            <a:xfrm>
              <a:off x="1733216" y="2985504"/>
              <a:ext cx="99969" cy="84306"/>
            </a:xfrm>
            <a:custGeom>
              <a:avLst/>
              <a:gdLst/>
              <a:ahLst/>
              <a:cxnLst/>
              <a:rect l="l" t="t" r="r" b="b"/>
              <a:pathLst>
                <a:path w="7972" h="6723" extrusionOk="0">
                  <a:moveTo>
                    <a:pt x="2120" y="1"/>
                  </a:moveTo>
                  <a:lnTo>
                    <a:pt x="1" y="2385"/>
                  </a:lnTo>
                  <a:cubicBezTo>
                    <a:pt x="796" y="3180"/>
                    <a:pt x="1657" y="3908"/>
                    <a:pt x="2650" y="4438"/>
                  </a:cubicBezTo>
                  <a:cubicBezTo>
                    <a:pt x="3511" y="4769"/>
                    <a:pt x="4240" y="5498"/>
                    <a:pt x="4571" y="6359"/>
                  </a:cubicBezTo>
                  <a:cubicBezTo>
                    <a:pt x="4728" y="6616"/>
                    <a:pt x="4978" y="6722"/>
                    <a:pt x="5272" y="6722"/>
                  </a:cubicBezTo>
                  <a:cubicBezTo>
                    <a:pt x="6337" y="6722"/>
                    <a:pt x="7972" y="5326"/>
                    <a:pt x="7816" y="4703"/>
                  </a:cubicBezTo>
                  <a:cubicBezTo>
                    <a:pt x="7683" y="3908"/>
                    <a:pt x="7220" y="3180"/>
                    <a:pt x="6558" y="2716"/>
                  </a:cubicBezTo>
                  <a:cubicBezTo>
                    <a:pt x="5962" y="2186"/>
                    <a:pt x="5034" y="1789"/>
                    <a:pt x="5498" y="1656"/>
                  </a:cubicBezTo>
                  <a:cubicBezTo>
                    <a:pt x="5895" y="1524"/>
                    <a:pt x="7286" y="1524"/>
                    <a:pt x="6756" y="1060"/>
                  </a:cubicBezTo>
                  <a:cubicBezTo>
                    <a:pt x="6160" y="597"/>
                    <a:pt x="4372" y="332"/>
                    <a:pt x="3908" y="265"/>
                  </a:cubicBezTo>
                  <a:cubicBezTo>
                    <a:pt x="3511" y="133"/>
                    <a:pt x="2120" y="1"/>
                    <a:pt x="2120" y="1"/>
                  </a:cubicBez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392;p113">
              <a:extLst>
                <a:ext uri="{FF2B5EF4-FFF2-40B4-BE49-F238E27FC236}">
                  <a16:creationId xmlns:a16="http://schemas.microsoft.com/office/drawing/2014/main" id="{A2529140-7438-CC03-39D5-0AE0637E52CA}"/>
                </a:ext>
              </a:extLst>
            </p:cNvPr>
            <p:cNvSpPr/>
            <p:nvPr/>
          </p:nvSpPr>
          <p:spPr>
            <a:xfrm>
              <a:off x="1729065" y="2975535"/>
              <a:ext cx="44028" cy="52342"/>
            </a:xfrm>
            <a:custGeom>
              <a:avLst/>
              <a:gdLst/>
              <a:ahLst/>
              <a:cxnLst/>
              <a:rect l="l" t="t" r="r" b="b"/>
              <a:pathLst>
                <a:path w="3511" h="4174" extrusionOk="0">
                  <a:moveTo>
                    <a:pt x="2385" y="1"/>
                  </a:moveTo>
                  <a:lnTo>
                    <a:pt x="1" y="3511"/>
                  </a:lnTo>
                  <a:lnTo>
                    <a:pt x="1193" y="4173"/>
                  </a:lnTo>
                  <a:cubicBezTo>
                    <a:pt x="2054" y="3114"/>
                    <a:pt x="2782" y="1921"/>
                    <a:pt x="3511" y="729"/>
                  </a:cubicBezTo>
                  <a:lnTo>
                    <a:pt x="2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393;p113">
              <a:extLst>
                <a:ext uri="{FF2B5EF4-FFF2-40B4-BE49-F238E27FC236}">
                  <a16:creationId xmlns:a16="http://schemas.microsoft.com/office/drawing/2014/main" id="{85F479C8-7623-96AC-D314-240B7321D31F}"/>
                </a:ext>
              </a:extLst>
            </p:cNvPr>
            <p:cNvSpPr/>
            <p:nvPr/>
          </p:nvSpPr>
          <p:spPr>
            <a:xfrm>
              <a:off x="1546357" y="2734691"/>
              <a:ext cx="216779" cy="289034"/>
            </a:xfrm>
            <a:custGeom>
              <a:avLst/>
              <a:gdLst/>
              <a:ahLst/>
              <a:cxnLst/>
              <a:rect l="l" t="t" r="r" b="b"/>
              <a:pathLst>
                <a:path w="17287" h="23049" extrusionOk="0">
                  <a:moveTo>
                    <a:pt x="0" y="0"/>
                  </a:moveTo>
                  <a:lnTo>
                    <a:pt x="0" y="0"/>
                  </a:lnTo>
                  <a:cubicBezTo>
                    <a:pt x="927" y="2252"/>
                    <a:pt x="1524" y="4570"/>
                    <a:pt x="1788" y="6954"/>
                  </a:cubicBezTo>
                  <a:cubicBezTo>
                    <a:pt x="1987" y="9471"/>
                    <a:pt x="1987" y="11988"/>
                    <a:pt x="1855" y="14505"/>
                  </a:cubicBezTo>
                  <a:lnTo>
                    <a:pt x="3312" y="16690"/>
                  </a:lnTo>
                  <a:lnTo>
                    <a:pt x="14902" y="23048"/>
                  </a:lnTo>
                  <a:lnTo>
                    <a:pt x="17286" y="19273"/>
                  </a:lnTo>
                  <a:lnTo>
                    <a:pt x="7219" y="1311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394;p113">
              <a:extLst>
                <a:ext uri="{FF2B5EF4-FFF2-40B4-BE49-F238E27FC236}">
                  <a16:creationId xmlns:a16="http://schemas.microsoft.com/office/drawing/2014/main" id="{5DE1F52A-A4B8-0878-4FD7-6D73D730141A}"/>
                </a:ext>
              </a:extLst>
            </p:cNvPr>
            <p:cNvSpPr/>
            <p:nvPr/>
          </p:nvSpPr>
          <p:spPr>
            <a:xfrm>
              <a:off x="1671757" y="3200602"/>
              <a:ext cx="139545" cy="44040"/>
            </a:xfrm>
            <a:custGeom>
              <a:avLst/>
              <a:gdLst/>
              <a:ahLst/>
              <a:cxnLst/>
              <a:rect l="l" t="t" r="r" b="b"/>
              <a:pathLst>
                <a:path w="11128" h="3512" extrusionOk="0">
                  <a:moveTo>
                    <a:pt x="5564" y="1"/>
                  </a:moveTo>
                  <a:cubicBezTo>
                    <a:pt x="2518" y="1"/>
                    <a:pt x="1" y="1326"/>
                    <a:pt x="1" y="2915"/>
                  </a:cubicBezTo>
                  <a:cubicBezTo>
                    <a:pt x="1" y="3114"/>
                    <a:pt x="67" y="3379"/>
                    <a:pt x="133" y="3511"/>
                  </a:cubicBezTo>
                  <a:cubicBezTo>
                    <a:pt x="663" y="2187"/>
                    <a:pt x="2915" y="1193"/>
                    <a:pt x="5564" y="1193"/>
                  </a:cubicBezTo>
                  <a:cubicBezTo>
                    <a:pt x="8280" y="1193"/>
                    <a:pt x="10465" y="2187"/>
                    <a:pt x="10995" y="3511"/>
                  </a:cubicBezTo>
                  <a:cubicBezTo>
                    <a:pt x="11061" y="3379"/>
                    <a:pt x="11127" y="3114"/>
                    <a:pt x="11127" y="2915"/>
                  </a:cubicBezTo>
                  <a:cubicBezTo>
                    <a:pt x="11127" y="1326"/>
                    <a:pt x="8611" y="1"/>
                    <a:pt x="5564" y="1"/>
                  </a:cubicBezTo>
                  <a:close/>
                </a:path>
              </a:pathLst>
            </a:custGeom>
            <a:solidFill>
              <a:srgbClr val="3D2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395;p113">
              <a:extLst>
                <a:ext uri="{FF2B5EF4-FFF2-40B4-BE49-F238E27FC236}">
                  <a16:creationId xmlns:a16="http://schemas.microsoft.com/office/drawing/2014/main" id="{2DEDE5D8-F1B9-28CD-21F5-27D6777C7ED3}"/>
                </a:ext>
              </a:extLst>
            </p:cNvPr>
            <p:cNvSpPr/>
            <p:nvPr/>
          </p:nvSpPr>
          <p:spPr>
            <a:xfrm>
              <a:off x="1672597" y="3207249"/>
              <a:ext cx="138705" cy="72268"/>
            </a:xfrm>
            <a:custGeom>
              <a:avLst/>
              <a:gdLst/>
              <a:ahLst/>
              <a:cxnLst/>
              <a:rect l="l" t="t" r="r" b="b"/>
              <a:pathLst>
                <a:path w="11061" h="5763" extrusionOk="0">
                  <a:moveTo>
                    <a:pt x="5497" y="1"/>
                  </a:moveTo>
                  <a:cubicBezTo>
                    <a:pt x="2451" y="1"/>
                    <a:pt x="0" y="1325"/>
                    <a:pt x="0" y="2849"/>
                  </a:cubicBezTo>
                  <a:cubicBezTo>
                    <a:pt x="0" y="4438"/>
                    <a:pt x="2517" y="5763"/>
                    <a:pt x="5497" y="5763"/>
                  </a:cubicBezTo>
                  <a:cubicBezTo>
                    <a:pt x="8544" y="5763"/>
                    <a:pt x="11060" y="4438"/>
                    <a:pt x="11060" y="2849"/>
                  </a:cubicBezTo>
                  <a:cubicBezTo>
                    <a:pt x="11060" y="1325"/>
                    <a:pt x="8610" y="1"/>
                    <a:pt x="5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396;p113">
              <a:extLst>
                <a:ext uri="{FF2B5EF4-FFF2-40B4-BE49-F238E27FC236}">
                  <a16:creationId xmlns:a16="http://schemas.microsoft.com/office/drawing/2014/main" id="{78DAF388-B535-0CBF-2304-41A21C94C9A8}"/>
                </a:ext>
              </a:extLst>
            </p:cNvPr>
            <p:cNvSpPr/>
            <p:nvPr/>
          </p:nvSpPr>
          <p:spPr>
            <a:xfrm>
              <a:off x="1747336" y="3208089"/>
              <a:ext cx="63967" cy="69773"/>
            </a:xfrm>
            <a:custGeom>
              <a:avLst/>
              <a:gdLst/>
              <a:ahLst/>
              <a:cxnLst/>
              <a:rect l="l" t="t" r="r" b="b"/>
              <a:pathLst>
                <a:path w="5101" h="5564" extrusionOk="0">
                  <a:moveTo>
                    <a:pt x="1" y="0"/>
                  </a:moveTo>
                  <a:lnTo>
                    <a:pt x="994" y="5563"/>
                  </a:lnTo>
                  <a:cubicBezTo>
                    <a:pt x="3378" y="5232"/>
                    <a:pt x="5100" y="4172"/>
                    <a:pt x="5100" y="2848"/>
                  </a:cubicBezTo>
                  <a:cubicBezTo>
                    <a:pt x="5100" y="1325"/>
                    <a:pt x="2849" y="6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397;p113">
              <a:extLst>
                <a:ext uri="{FF2B5EF4-FFF2-40B4-BE49-F238E27FC236}">
                  <a16:creationId xmlns:a16="http://schemas.microsoft.com/office/drawing/2014/main" id="{C840A25F-C6AE-F085-7C45-56321442A6DB}"/>
                </a:ext>
              </a:extLst>
            </p:cNvPr>
            <p:cNvSpPr/>
            <p:nvPr/>
          </p:nvSpPr>
          <p:spPr>
            <a:xfrm>
              <a:off x="1656810" y="3192301"/>
              <a:ext cx="170268" cy="92207"/>
            </a:xfrm>
            <a:custGeom>
              <a:avLst/>
              <a:gdLst/>
              <a:ahLst/>
              <a:cxnLst/>
              <a:rect l="l" t="t" r="r" b="b"/>
              <a:pathLst>
                <a:path w="13578" h="7353" extrusionOk="0">
                  <a:moveTo>
                    <a:pt x="6756" y="663"/>
                  </a:moveTo>
                  <a:cubicBezTo>
                    <a:pt x="9869" y="663"/>
                    <a:pt x="12319" y="1988"/>
                    <a:pt x="12319" y="3577"/>
                  </a:cubicBezTo>
                  <a:cubicBezTo>
                    <a:pt x="12319" y="5233"/>
                    <a:pt x="9803" y="6557"/>
                    <a:pt x="6756" y="6557"/>
                  </a:cubicBezTo>
                  <a:cubicBezTo>
                    <a:pt x="3710" y="6557"/>
                    <a:pt x="1259" y="5233"/>
                    <a:pt x="1259" y="3577"/>
                  </a:cubicBezTo>
                  <a:cubicBezTo>
                    <a:pt x="1259" y="1988"/>
                    <a:pt x="3710" y="663"/>
                    <a:pt x="6756" y="663"/>
                  </a:cubicBezTo>
                  <a:close/>
                  <a:moveTo>
                    <a:pt x="6756" y="1"/>
                  </a:moveTo>
                  <a:cubicBezTo>
                    <a:pt x="3047" y="1"/>
                    <a:pt x="1" y="1656"/>
                    <a:pt x="1" y="3710"/>
                  </a:cubicBezTo>
                  <a:cubicBezTo>
                    <a:pt x="1" y="5696"/>
                    <a:pt x="3047" y="7352"/>
                    <a:pt x="6756" y="7352"/>
                  </a:cubicBezTo>
                  <a:cubicBezTo>
                    <a:pt x="10531" y="7352"/>
                    <a:pt x="13578" y="5696"/>
                    <a:pt x="13578" y="3710"/>
                  </a:cubicBezTo>
                  <a:cubicBezTo>
                    <a:pt x="13578" y="1656"/>
                    <a:pt x="10597" y="1"/>
                    <a:pt x="6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398;p113">
              <a:extLst>
                <a:ext uri="{FF2B5EF4-FFF2-40B4-BE49-F238E27FC236}">
                  <a16:creationId xmlns:a16="http://schemas.microsoft.com/office/drawing/2014/main" id="{59260F35-0F84-6F70-AF44-B5BF596308D2}"/>
                </a:ext>
              </a:extLst>
            </p:cNvPr>
            <p:cNvSpPr/>
            <p:nvPr/>
          </p:nvSpPr>
          <p:spPr>
            <a:xfrm>
              <a:off x="1656810" y="3238812"/>
              <a:ext cx="170268" cy="64794"/>
            </a:xfrm>
            <a:custGeom>
              <a:avLst/>
              <a:gdLst/>
              <a:ahLst/>
              <a:cxnLst/>
              <a:rect l="l" t="t" r="r" b="b"/>
              <a:pathLst>
                <a:path w="13578" h="5167" extrusionOk="0">
                  <a:moveTo>
                    <a:pt x="1" y="1"/>
                  </a:moveTo>
                  <a:lnTo>
                    <a:pt x="1" y="1458"/>
                  </a:lnTo>
                  <a:cubicBezTo>
                    <a:pt x="1" y="3511"/>
                    <a:pt x="3047" y="5166"/>
                    <a:pt x="6756" y="5166"/>
                  </a:cubicBezTo>
                  <a:cubicBezTo>
                    <a:pt x="10531" y="5166"/>
                    <a:pt x="13578" y="3511"/>
                    <a:pt x="13578" y="1458"/>
                  </a:cubicBezTo>
                  <a:lnTo>
                    <a:pt x="13578" y="1"/>
                  </a:lnTo>
                  <a:cubicBezTo>
                    <a:pt x="13578" y="1987"/>
                    <a:pt x="10597" y="3643"/>
                    <a:pt x="6756" y="3643"/>
                  </a:cubicBezTo>
                  <a:cubicBezTo>
                    <a:pt x="3047" y="3643"/>
                    <a:pt x="1" y="1987"/>
                    <a:pt x="1" y="1"/>
                  </a:cubicBezTo>
                  <a:close/>
                </a:path>
              </a:pathLst>
            </a:custGeom>
            <a:solidFill>
              <a:srgbClr val="3D2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399;p113">
              <a:extLst>
                <a:ext uri="{FF2B5EF4-FFF2-40B4-BE49-F238E27FC236}">
                  <a16:creationId xmlns:a16="http://schemas.microsoft.com/office/drawing/2014/main" id="{DEB39A16-27AF-FC28-A29C-2D7DD9ADE10E}"/>
                </a:ext>
              </a:extLst>
            </p:cNvPr>
            <p:cNvSpPr/>
            <p:nvPr/>
          </p:nvSpPr>
          <p:spPr>
            <a:xfrm>
              <a:off x="1549680" y="3267880"/>
              <a:ext cx="132886" cy="89711"/>
            </a:xfrm>
            <a:custGeom>
              <a:avLst/>
              <a:gdLst/>
              <a:ahLst/>
              <a:cxnLst/>
              <a:rect l="l" t="t" r="r" b="b"/>
              <a:pathLst>
                <a:path w="10597" h="7154" extrusionOk="0">
                  <a:moveTo>
                    <a:pt x="81" y="5517"/>
                  </a:moveTo>
                  <a:lnTo>
                    <a:pt x="81" y="5517"/>
                  </a:lnTo>
                  <a:cubicBezTo>
                    <a:pt x="52" y="5522"/>
                    <a:pt x="26" y="5538"/>
                    <a:pt x="0" y="5564"/>
                  </a:cubicBezTo>
                  <a:lnTo>
                    <a:pt x="81" y="5517"/>
                  </a:lnTo>
                  <a:close/>
                  <a:moveTo>
                    <a:pt x="9537" y="1"/>
                  </a:moveTo>
                  <a:lnTo>
                    <a:pt x="81" y="5517"/>
                  </a:lnTo>
                  <a:lnTo>
                    <a:pt x="81" y="5517"/>
                  </a:lnTo>
                  <a:cubicBezTo>
                    <a:pt x="90" y="5515"/>
                    <a:pt x="98" y="5514"/>
                    <a:pt x="108" y="5514"/>
                  </a:cubicBezTo>
                  <a:cubicBezTo>
                    <a:pt x="149" y="5514"/>
                    <a:pt x="199" y="5531"/>
                    <a:pt x="265" y="5564"/>
                  </a:cubicBezTo>
                  <a:cubicBezTo>
                    <a:pt x="398" y="5564"/>
                    <a:pt x="530" y="5630"/>
                    <a:pt x="662" y="5763"/>
                  </a:cubicBezTo>
                  <a:cubicBezTo>
                    <a:pt x="927" y="6027"/>
                    <a:pt x="1060" y="6359"/>
                    <a:pt x="1126" y="6690"/>
                  </a:cubicBezTo>
                  <a:cubicBezTo>
                    <a:pt x="1126" y="6861"/>
                    <a:pt x="1077" y="6983"/>
                    <a:pt x="1021" y="7098"/>
                  </a:cubicBezTo>
                  <a:lnTo>
                    <a:pt x="1021" y="7098"/>
                  </a:lnTo>
                  <a:lnTo>
                    <a:pt x="10398" y="1590"/>
                  </a:lnTo>
                  <a:cubicBezTo>
                    <a:pt x="10531" y="1524"/>
                    <a:pt x="10597" y="1325"/>
                    <a:pt x="10597" y="1126"/>
                  </a:cubicBezTo>
                  <a:cubicBezTo>
                    <a:pt x="10531" y="729"/>
                    <a:pt x="10398" y="398"/>
                    <a:pt x="10067" y="199"/>
                  </a:cubicBezTo>
                  <a:cubicBezTo>
                    <a:pt x="10001" y="133"/>
                    <a:pt x="9935" y="67"/>
                    <a:pt x="9802" y="1"/>
                  </a:cubicBezTo>
                  <a:close/>
                  <a:moveTo>
                    <a:pt x="1021" y="7098"/>
                  </a:moveTo>
                  <a:lnTo>
                    <a:pt x="927" y="7153"/>
                  </a:lnTo>
                  <a:lnTo>
                    <a:pt x="994" y="7153"/>
                  </a:lnTo>
                  <a:cubicBezTo>
                    <a:pt x="1003" y="7135"/>
                    <a:pt x="1012" y="7117"/>
                    <a:pt x="1021" y="7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400;p113">
              <a:extLst>
                <a:ext uri="{FF2B5EF4-FFF2-40B4-BE49-F238E27FC236}">
                  <a16:creationId xmlns:a16="http://schemas.microsoft.com/office/drawing/2014/main" id="{73822B54-78FF-591D-B547-7789953D68D2}"/>
                </a:ext>
              </a:extLst>
            </p:cNvPr>
            <p:cNvSpPr/>
            <p:nvPr/>
          </p:nvSpPr>
          <p:spPr>
            <a:xfrm>
              <a:off x="1547185" y="3337326"/>
              <a:ext cx="16628" cy="20942"/>
            </a:xfrm>
            <a:custGeom>
              <a:avLst/>
              <a:gdLst/>
              <a:ahLst/>
              <a:cxnLst/>
              <a:rect l="l" t="t" r="r" b="b"/>
              <a:pathLst>
                <a:path w="1326" h="1670" extrusionOk="0">
                  <a:moveTo>
                    <a:pt x="336" y="1"/>
                  </a:moveTo>
                  <a:cubicBezTo>
                    <a:pt x="127" y="1"/>
                    <a:pt x="0" y="149"/>
                    <a:pt x="0" y="423"/>
                  </a:cubicBezTo>
                  <a:cubicBezTo>
                    <a:pt x="0" y="887"/>
                    <a:pt x="265" y="1350"/>
                    <a:pt x="663" y="1549"/>
                  </a:cubicBezTo>
                  <a:cubicBezTo>
                    <a:pt x="767" y="1632"/>
                    <a:pt x="871" y="1670"/>
                    <a:pt x="964" y="1670"/>
                  </a:cubicBezTo>
                  <a:cubicBezTo>
                    <a:pt x="1169" y="1670"/>
                    <a:pt x="1325" y="1491"/>
                    <a:pt x="1325" y="1218"/>
                  </a:cubicBezTo>
                  <a:cubicBezTo>
                    <a:pt x="1259" y="754"/>
                    <a:pt x="1060" y="357"/>
                    <a:pt x="663" y="92"/>
                  </a:cubicBezTo>
                  <a:cubicBezTo>
                    <a:pt x="540" y="31"/>
                    <a:pt x="429" y="1"/>
                    <a:pt x="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401;p113">
              <a:extLst>
                <a:ext uri="{FF2B5EF4-FFF2-40B4-BE49-F238E27FC236}">
                  <a16:creationId xmlns:a16="http://schemas.microsoft.com/office/drawing/2014/main" id="{4D23343B-A479-EB5D-D6B7-22C630834026}"/>
                </a:ext>
              </a:extLst>
            </p:cNvPr>
            <p:cNvSpPr/>
            <p:nvPr/>
          </p:nvSpPr>
          <p:spPr>
            <a:xfrm>
              <a:off x="2996997" y="3010421"/>
              <a:ext cx="88319" cy="59615"/>
            </a:xfrm>
            <a:custGeom>
              <a:avLst/>
              <a:gdLst/>
              <a:ahLst/>
              <a:cxnLst/>
              <a:rect l="l" t="t" r="r" b="b"/>
              <a:pathLst>
                <a:path w="7043" h="4754" extrusionOk="0">
                  <a:moveTo>
                    <a:pt x="3201" y="0"/>
                  </a:moveTo>
                  <a:cubicBezTo>
                    <a:pt x="2539" y="0"/>
                    <a:pt x="3466" y="729"/>
                    <a:pt x="3731" y="1060"/>
                  </a:cubicBezTo>
                  <a:cubicBezTo>
                    <a:pt x="3810" y="1166"/>
                    <a:pt x="3720" y="1198"/>
                    <a:pt x="3541" y="1198"/>
                  </a:cubicBezTo>
                  <a:cubicBezTo>
                    <a:pt x="3273" y="1198"/>
                    <a:pt x="2804" y="1126"/>
                    <a:pt x="2406" y="1126"/>
                  </a:cubicBezTo>
                  <a:cubicBezTo>
                    <a:pt x="1744" y="1126"/>
                    <a:pt x="1015" y="1391"/>
                    <a:pt x="552" y="1855"/>
                  </a:cubicBezTo>
                  <a:cubicBezTo>
                    <a:pt x="0" y="2284"/>
                    <a:pt x="583" y="4754"/>
                    <a:pt x="1565" y="4754"/>
                  </a:cubicBezTo>
                  <a:cubicBezTo>
                    <a:pt x="1644" y="4754"/>
                    <a:pt x="1726" y="4737"/>
                    <a:pt x="1810" y="4703"/>
                  </a:cubicBezTo>
                  <a:cubicBezTo>
                    <a:pt x="2258" y="4418"/>
                    <a:pt x="2731" y="4283"/>
                    <a:pt x="3214" y="4283"/>
                  </a:cubicBezTo>
                  <a:cubicBezTo>
                    <a:pt x="3516" y="4283"/>
                    <a:pt x="3822" y="4336"/>
                    <a:pt x="4128" y="4438"/>
                  </a:cubicBezTo>
                  <a:cubicBezTo>
                    <a:pt x="4625" y="4504"/>
                    <a:pt x="5122" y="4537"/>
                    <a:pt x="5610" y="4537"/>
                  </a:cubicBezTo>
                  <a:cubicBezTo>
                    <a:pt x="6099" y="4537"/>
                    <a:pt x="6579" y="4504"/>
                    <a:pt x="7042" y="4438"/>
                  </a:cubicBezTo>
                  <a:lnTo>
                    <a:pt x="6910" y="1722"/>
                  </a:lnTo>
                  <a:cubicBezTo>
                    <a:pt x="6910" y="1722"/>
                    <a:pt x="5850" y="1126"/>
                    <a:pt x="5519" y="861"/>
                  </a:cubicBezTo>
                  <a:cubicBezTo>
                    <a:pt x="4791" y="464"/>
                    <a:pt x="3996" y="133"/>
                    <a:pt x="3201" y="0"/>
                  </a:cubicBez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402;p113">
              <a:extLst>
                <a:ext uri="{FF2B5EF4-FFF2-40B4-BE49-F238E27FC236}">
                  <a16:creationId xmlns:a16="http://schemas.microsoft.com/office/drawing/2014/main" id="{A4491582-640E-7382-D45C-7AC235134D69}"/>
                </a:ext>
              </a:extLst>
            </p:cNvPr>
            <p:cNvSpPr/>
            <p:nvPr/>
          </p:nvSpPr>
          <p:spPr>
            <a:xfrm>
              <a:off x="3076162" y="2978030"/>
              <a:ext cx="243364" cy="98013"/>
            </a:xfrm>
            <a:custGeom>
              <a:avLst/>
              <a:gdLst/>
              <a:ahLst/>
              <a:cxnLst/>
              <a:rect l="l" t="t" r="r" b="b"/>
              <a:pathLst>
                <a:path w="19407" h="7816" extrusionOk="0">
                  <a:moveTo>
                    <a:pt x="18346" y="0"/>
                  </a:moveTo>
                  <a:lnTo>
                    <a:pt x="9935" y="3113"/>
                  </a:lnTo>
                  <a:lnTo>
                    <a:pt x="1" y="3577"/>
                  </a:lnTo>
                  <a:lnTo>
                    <a:pt x="200" y="7352"/>
                  </a:lnTo>
                  <a:lnTo>
                    <a:pt x="10001" y="7816"/>
                  </a:lnTo>
                  <a:lnTo>
                    <a:pt x="19406" y="5829"/>
                  </a:lnTo>
                  <a:lnTo>
                    <a:pt x="18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403;p113">
              <a:extLst>
                <a:ext uri="{FF2B5EF4-FFF2-40B4-BE49-F238E27FC236}">
                  <a16:creationId xmlns:a16="http://schemas.microsoft.com/office/drawing/2014/main" id="{ED3F34F6-AF2D-CB1C-40F6-9500EEC76A69}"/>
                </a:ext>
              </a:extLst>
            </p:cNvPr>
            <p:cNvSpPr/>
            <p:nvPr/>
          </p:nvSpPr>
          <p:spPr>
            <a:xfrm>
              <a:off x="3218190" y="3752902"/>
              <a:ext cx="137037" cy="71491"/>
            </a:xfrm>
            <a:custGeom>
              <a:avLst/>
              <a:gdLst/>
              <a:ahLst/>
              <a:cxnLst/>
              <a:rect l="l" t="t" r="r" b="b"/>
              <a:pathLst>
                <a:path w="10928" h="5701" extrusionOk="0">
                  <a:moveTo>
                    <a:pt x="6093" y="1"/>
                  </a:moveTo>
                  <a:cubicBezTo>
                    <a:pt x="5630" y="597"/>
                    <a:pt x="4967" y="994"/>
                    <a:pt x="4239" y="1126"/>
                  </a:cubicBezTo>
                  <a:cubicBezTo>
                    <a:pt x="2848" y="1458"/>
                    <a:pt x="0" y="3180"/>
                    <a:pt x="596" y="4570"/>
                  </a:cubicBezTo>
                  <a:cubicBezTo>
                    <a:pt x="946" y="5387"/>
                    <a:pt x="1912" y="5701"/>
                    <a:pt x="2918" y="5701"/>
                  </a:cubicBezTo>
                  <a:cubicBezTo>
                    <a:pt x="3626" y="5701"/>
                    <a:pt x="4354" y="5545"/>
                    <a:pt x="4901" y="5299"/>
                  </a:cubicBezTo>
                  <a:cubicBezTo>
                    <a:pt x="5828" y="4902"/>
                    <a:pt x="6822" y="4637"/>
                    <a:pt x="7881" y="4438"/>
                  </a:cubicBezTo>
                  <a:lnTo>
                    <a:pt x="8213" y="4968"/>
                  </a:lnTo>
                  <a:lnTo>
                    <a:pt x="10862" y="4305"/>
                  </a:lnTo>
                  <a:lnTo>
                    <a:pt x="10928" y="530"/>
                  </a:lnTo>
                  <a:lnTo>
                    <a:pt x="10266" y="199"/>
                  </a:lnTo>
                  <a:lnTo>
                    <a:pt x="6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404;p113">
              <a:extLst>
                <a:ext uri="{FF2B5EF4-FFF2-40B4-BE49-F238E27FC236}">
                  <a16:creationId xmlns:a16="http://schemas.microsoft.com/office/drawing/2014/main" id="{7A07017C-B5F9-B323-C06F-BDAAD48E53DD}"/>
                </a:ext>
              </a:extLst>
            </p:cNvPr>
            <p:cNvSpPr/>
            <p:nvPr/>
          </p:nvSpPr>
          <p:spPr>
            <a:xfrm>
              <a:off x="3417513" y="3800240"/>
              <a:ext cx="115443" cy="105800"/>
            </a:xfrm>
            <a:custGeom>
              <a:avLst/>
              <a:gdLst/>
              <a:ahLst/>
              <a:cxnLst/>
              <a:rect l="l" t="t" r="r" b="b"/>
              <a:pathLst>
                <a:path w="9206" h="8437" extrusionOk="0">
                  <a:moveTo>
                    <a:pt x="265" y="1"/>
                  </a:moveTo>
                  <a:cubicBezTo>
                    <a:pt x="133" y="1325"/>
                    <a:pt x="0" y="4239"/>
                    <a:pt x="0" y="4239"/>
                  </a:cubicBezTo>
                  <a:cubicBezTo>
                    <a:pt x="662" y="4637"/>
                    <a:pt x="1325" y="5034"/>
                    <a:pt x="2053" y="5431"/>
                  </a:cubicBezTo>
                  <a:cubicBezTo>
                    <a:pt x="2119" y="5431"/>
                    <a:pt x="2318" y="4968"/>
                    <a:pt x="2318" y="4968"/>
                  </a:cubicBezTo>
                  <a:lnTo>
                    <a:pt x="2914" y="6028"/>
                  </a:lnTo>
                  <a:cubicBezTo>
                    <a:pt x="3643" y="7153"/>
                    <a:pt x="4769" y="8014"/>
                    <a:pt x="6093" y="8412"/>
                  </a:cubicBezTo>
                  <a:cubicBezTo>
                    <a:pt x="6218" y="8428"/>
                    <a:pt x="6344" y="8437"/>
                    <a:pt x="6468" y="8437"/>
                  </a:cubicBezTo>
                  <a:cubicBezTo>
                    <a:pt x="7331" y="8437"/>
                    <a:pt x="8155" y="8038"/>
                    <a:pt x="8676" y="7286"/>
                  </a:cubicBezTo>
                  <a:cubicBezTo>
                    <a:pt x="9206" y="6292"/>
                    <a:pt x="7352" y="3378"/>
                    <a:pt x="6689" y="2849"/>
                  </a:cubicBezTo>
                  <a:cubicBezTo>
                    <a:pt x="6093" y="2319"/>
                    <a:pt x="5696" y="1656"/>
                    <a:pt x="5365" y="928"/>
                  </a:cubicBezTo>
                  <a:lnTo>
                    <a:pt x="2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405;p113">
              <a:extLst>
                <a:ext uri="{FF2B5EF4-FFF2-40B4-BE49-F238E27FC236}">
                  <a16:creationId xmlns:a16="http://schemas.microsoft.com/office/drawing/2014/main" id="{5C54BC15-814D-D4B5-232F-B59B83C480AF}"/>
                </a:ext>
              </a:extLst>
            </p:cNvPr>
            <p:cNvSpPr/>
            <p:nvPr/>
          </p:nvSpPr>
          <p:spPr>
            <a:xfrm>
              <a:off x="3288778" y="3280344"/>
              <a:ext cx="90539" cy="486452"/>
            </a:xfrm>
            <a:custGeom>
              <a:avLst/>
              <a:gdLst/>
              <a:ahLst/>
              <a:cxnLst/>
              <a:rect l="l" t="t" r="r" b="b"/>
              <a:pathLst>
                <a:path w="7220" h="38792" extrusionOk="0">
                  <a:moveTo>
                    <a:pt x="795" y="0"/>
                  </a:moveTo>
                  <a:cubicBezTo>
                    <a:pt x="663" y="132"/>
                    <a:pt x="67" y="14769"/>
                    <a:pt x="133" y="16889"/>
                  </a:cubicBezTo>
                  <a:cubicBezTo>
                    <a:pt x="199" y="19074"/>
                    <a:pt x="1" y="37751"/>
                    <a:pt x="1" y="37751"/>
                  </a:cubicBezTo>
                  <a:cubicBezTo>
                    <a:pt x="1075" y="38439"/>
                    <a:pt x="2318" y="38792"/>
                    <a:pt x="3564" y="38792"/>
                  </a:cubicBezTo>
                  <a:cubicBezTo>
                    <a:pt x="4238" y="38792"/>
                    <a:pt x="4913" y="38688"/>
                    <a:pt x="5564" y="38479"/>
                  </a:cubicBezTo>
                  <a:lnTo>
                    <a:pt x="7220" y="10928"/>
                  </a:lnTo>
                  <a:lnTo>
                    <a:pt x="6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406;p113">
              <a:extLst>
                <a:ext uri="{FF2B5EF4-FFF2-40B4-BE49-F238E27FC236}">
                  <a16:creationId xmlns:a16="http://schemas.microsoft.com/office/drawing/2014/main" id="{C66F9A37-A33F-49AD-C35B-AA9CA0C7911C}"/>
                </a:ext>
              </a:extLst>
            </p:cNvPr>
            <p:cNvSpPr/>
            <p:nvPr/>
          </p:nvSpPr>
          <p:spPr>
            <a:xfrm>
              <a:off x="3351064" y="3261233"/>
              <a:ext cx="142028" cy="560651"/>
            </a:xfrm>
            <a:custGeom>
              <a:avLst/>
              <a:gdLst/>
              <a:ahLst/>
              <a:cxnLst/>
              <a:rect l="l" t="t" r="r" b="b"/>
              <a:pathLst>
                <a:path w="11326" h="44709" extrusionOk="0">
                  <a:moveTo>
                    <a:pt x="8213" y="1"/>
                  </a:moveTo>
                  <a:lnTo>
                    <a:pt x="1" y="1259"/>
                  </a:lnTo>
                  <a:lnTo>
                    <a:pt x="1590" y="13644"/>
                  </a:lnTo>
                  <a:cubicBezTo>
                    <a:pt x="2054" y="17419"/>
                    <a:pt x="5365" y="44573"/>
                    <a:pt x="5365" y="44573"/>
                  </a:cubicBezTo>
                  <a:cubicBezTo>
                    <a:pt x="6136" y="44669"/>
                    <a:pt x="6823" y="44709"/>
                    <a:pt x="7433" y="44709"/>
                  </a:cubicBezTo>
                  <a:cubicBezTo>
                    <a:pt x="10173" y="44709"/>
                    <a:pt x="11326" y="43911"/>
                    <a:pt x="11326" y="43911"/>
                  </a:cubicBezTo>
                  <a:cubicBezTo>
                    <a:pt x="11326" y="43911"/>
                    <a:pt x="10068" y="21525"/>
                    <a:pt x="10001" y="21327"/>
                  </a:cubicBezTo>
                  <a:cubicBezTo>
                    <a:pt x="9935" y="21062"/>
                    <a:pt x="8809" y="11657"/>
                    <a:pt x="8743" y="9339"/>
                  </a:cubicBezTo>
                  <a:cubicBezTo>
                    <a:pt x="8611" y="7087"/>
                    <a:pt x="8213" y="1"/>
                    <a:pt x="8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407;p113">
              <a:extLst>
                <a:ext uri="{FF2B5EF4-FFF2-40B4-BE49-F238E27FC236}">
                  <a16:creationId xmlns:a16="http://schemas.microsoft.com/office/drawing/2014/main" id="{64766449-14D7-AFA6-E899-047A530D67CB}"/>
                </a:ext>
              </a:extLst>
            </p:cNvPr>
            <p:cNvSpPr/>
            <p:nvPr/>
          </p:nvSpPr>
          <p:spPr>
            <a:xfrm>
              <a:off x="3282959" y="2968888"/>
              <a:ext cx="191862" cy="320886"/>
            </a:xfrm>
            <a:custGeom>
              <a:avLst/>
              <a:gdLst/>
              <a:ahLst/>
              <a:cxnLst/>
              <a:rect l="l" t="t" r="r" b="b"/>
              <a:pathLst>
                <a:path w="15300" h="25589" extrusionOk="0">
                  <a:moveTo>
                    <a:pt x="10730" y="1"/>
                  </a:moveTo>
                  <a:lnTo>
                    <a:pt x="4571" y="200"/>
                  </a:lnTo>
                  <a:lnTo>
                    <a:pt x="1855" y="729"/>
                  </a:lnTo>
                  <a:cubicBezTo>
                    <a:pt x="1855" y="729"/>
                    <a:pt x="1193" y="4173"/>
                    <a:pt x="597" y="8346"/>
                  </a:cubicBezTo>
                  <a:cubicBezTo>
                    <a:pt x="1" y="12518"/>
                    <a:pt x="862" y="24572"/>
                    <a:pt x="862" y="24572"/>
                  </a:cubicBezTo>
                  <a:cubicBezTo>
                    <a:pt x="2680" y="25458"/>
                    <a:pt x="8826" y="25589"/>
                    <a:pt x="12309" y="25589"/>
                  </a:cubicBezTo>
                  <a:cubicBezTo>
                    <a:pt x="13776" y="25589"/>
                    <a:pt x="14770" y="25566"/>
                    <a:pt x="14770" y="25566"/>
                  </a:cubicBezTo>
                  <a:cubicBezTo>
                    <a:pt x="15300" y="19605"/>
                    <a:pt x="15300" y="2650"/>
                    <a:pt x="15300" y="2650"/>
                  </a:cubicBezTo>
                  <a:lnTo>
                    <a:pt x="107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408;p113">
              <a:extLst>
                <a:ext uri="{FF2B5EF4-FFF2-40B4-BE49-F238E27FC236}">
                  <a16:creationId xmlns:a16="http://schemas.microsoft.com/office/drawing/2014/main" id="{08A4675F-594D-4D1E-F3BA-0328B3E915D1}"/>
                </a:ext>
              </a:extLst>
            </p:cNvPr>
            <p:cNvSpPr/>
            <p:nvPr/>
          </p:nvSpPr>
          <p:spPr>
            <a:xfrm>
              <a:off x="3318673" y="2968888"/>
              <a:ext cx="98853" cy="319770"/>
            </a:xfrm>
            <a:custGeom>
              <a:avLst/>
              <a:gdLst/>
              <a:ahLst/>
              <a:cxnLst/>
              <a:rect l="l" t="t" r="r" b="b"/>
              <a:pathLst>
                <a:path w="7883" h="25500" extrusionOk="0">
                  <a:moveTo>
                    <a:pt x="7882" y="1"/>
                  </a:moveTo>
                  <a:lnTo>
                    <a:pt x="3511" y="200"/>
                  </a:lnTo>
                  <a:lnTo>
                    <a:pt x="2451" y="796"/>
                  </a:lnTo>
                  <a:cubicBezTo>
                    <a:pt x="1" y="9538"/>
                    <a:pt x="133" y="20135"/>
                    <a:pt x="266" y="25234"/>
                  </a:cubicBezTo>
                  <a:cubicBezTo>
                    <a:pt x="1127" y="25367"/>
                    <a:pt x="2120" y="25433"/>
                    <a:pt x="3114" y="25499"/>
                  </a:cubicBezTo>
                  <a:cubicBezTo>
                    <a:pt x="3379" y="12916"/>
                    <a:pt x="7551" y="862"/>
                    <a:pt x="7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409;p113">
              <a:extLst>
                <a:ext uri="{FF2B5EF4-FFF2-40B4-BE49-F238E27FC236}">
                  <a16:creationId xmlns:a16="http://schemas.microsoft.com/office/drawing/2014/main" id="{1C97E5F0-D3D9-76A7-FA35-058DEF5E73F9}"/>
                </a:ext>
              </a:extLst>
            </p:cNvPr>
            <p:cNvSpPr/>
            <p:nvPr/>
          </p:nvSpPr>
          <p:spPr>
            <a:xfrm>
              <a:off x="3346913" y="2948962"/>
              <a:ext cx="70613" cy="47639"/>
            </a:xfrm>
            <a:custGeom>
              <a:avLst/>
              <a:gdLst/>
              <a:ahLst/>
              <a:cxnLst/>
              <a:rect l="l" t="t" r="r" b="b"/>
              <a:pathLst>
                <a:path w="5631" h="3799" extrusionOk="0">
                  <a:moveTo>
                    <a:pt x="5299" y="0"/>
                  </a:moveTo>
                  <a:lnTo>
                    <a:pt x="1" y="795"/>
                  </a:lnTo>
                  <a:lnTo>
                    <a:pt x="266" y="2848"/>
                  </a:lnTo>
                  <a:cubicBezTo>
                    <a:pt x="363" y="3430"/>
                    <a:pt x="850" y="3799"/>
                    <a:pt x="1390" y="3799"/>
                  </a:cubicBezTo>
                  <a:cubicBezTo>
                    <a:pt x="1588" y="3799"/>
                    <a:pt x="1792" y="3750"/>
                    <a:pt x="1988" y="3643"/>
                  </a:cubicBezTo>
                  <a:lnTo>
                    <a:pt x="5630" y="1590"/>
                  </a:lnTo>
                  <a:lnTo>
                    <a:pt x="5299" y="0"/>
                  </a:ln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410;p113">
              <a:extLst>
                <a:ext uri="{FF2B5EF4-FFF2-40B4-BE49-F238E27FC236}">
                  <a16:creationId xmlns:a16="http://schemas.microsoft.com/office/drawing/2014/main" id="{4E625E8A-29D0-3D72-A488-CA200B637D2F}"/>
                </a:ext>
              </a:extLst>
            </p:cNvPr>
            <p:cNvSpPr/>
            <p:nvPr/>
          </p:nvSpPr>
          <p:spPr>
            <a:xfrm>
              <a:off x="3318673" y="2840165"/>
              <a:ext cx="111305" cy="131231"/>
            </a:xfrm>
            <a:custGeom>
              <a:avLst/>
              <a:gdLst/>
              <a:ahLst/>
              <a:cxnLst/>
              <a:rect l="l" t="t" r="r" b="b"/>
              <a:pathLst>
                <a:path w="8876" h="10465" extrusionOk="0">
                  <a:moveTo>
                    <a:pt x="4173" y="0"/>
                  </a:moveTo>
                  <a:cubicBezTo>
                    <a:pt x="1590" y="0"/>
                    <a:pt x="1" y="2318"/>
                    <a:pt x="1" y="5233"/>
                  </a:cubicBezTo>
                  <a:cubicBezTo>
                    <a:pt x="1" y="8080"/>
                    <a:pt x="1590" y="10465"/>
                    <a:pt x="4173" y="10465"/>
                  </a:cubicBezTo>
                  <a:cubicBezTo>
                    <a:pt x="6756" y="10465"/>
                    <a:pt x="8876" y="8080"/>
                    <a:pt x="8876" y="5233"/>
                  </a:cubicBezTo>
                  <a:cubicBezTo>
                    <a:pt x="8876" y="2318"/>
                    <a:pt x="6756" y="0"/>
                    <a:pt x="4173" y="0"/>
                  </a:cubicBezTo>
                  <a:close/>
                </a:path>
              </a:pathLst>
            </a:custGeom>
            <a:solidFill>
              <a:srgbClr val="FED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411;p113">
              <a:extLst>
                <a:ext uri="{FF2B5EF4-FFF2-40B4-BE49-F238E27FC236}">
                  <a16:creationId xmlns:a16="http://schemas.microsoft.com/office/drawing/2014/main" id="{1E1DA957-890F-FF35-5DFB-D1D9CE803234}"/>
                </a:ext>
              </a:extLst>
            </p:cNvPr>
            <p:cNvSpPr/>
            <p:nvPr/>
          </p:nvSpPr>
          <p:spPr>
            <a:xfrm>
              <a:off x="3306221" y="2829193"/>
              <a:ext cx="142856" cy="126441"/>
            </a:xfrm>
            <a:custGeom>
              <a:avLst/>
              <a:gdLst/>
              <a:ahLst/>
              <a:cxnLst/>
              <a:rect l="l" t="t" r="r" b="b"/>
              <a:pathLst>
                <a:path w="11392" h="10083" extrusionOk="0">
                  <a:moveTo>
                    <a:pt x="5408" y="0"/>
                  </a:moveTo>
                  <a:cubicBezTo>
                    <a:pt x="5262" y="0"/>
                    <a:pt x="5115" y="5"/>
                    <a:pt x="4968" y="14"/>
                  </a:cubicBezTo>
                  <a:cubicBezTo>
                    <a:pt x="3047" y="213"/>
                    <a:pt x="596" y="1670"/>
                    <a:pt x="398" y="3061"/>
                  </a:cubicBezTo>
                  <a:cubicBezTo>
                    <a:pt x="0" y="5578"/>
                    <a:pt x="5497" y="5710"/>
                    <a:pt x="5497" y="5710"/>
                  </a:cubicBezTo>
                  <a:cubicBezTo>
                    <a:pt x="5497" y="5710"/>
                    <a:pt x="4850" y="8625"/>
                    <a:pt x="6309" y="8625"/>
                  </a:cubicBezTo>
                  <a:cubicBezTo>
                    <a:pt x="6325" y="8625"/>
                    <a:pt x="6342" y="8625"/>
                    <a:pt x="6358" y="8624"/>
                  </a:cubicBezTo>
                  <a:cubicBezTo>
                    <a:pt x="7882" y="8624"/>
                    <a:pt x="7286" y="9154"/>
                    <a:pt x="7683" y="9816"/>
                  </a:cubicBezTo>
                  <a:cubicBezTo>
                    <a:pt x="7801" y="9993"/>
                    <a:pt x="7983" y="10083"/>
                    <a:pt x="8200" y="10083"/>
                  </a:cubicBezTo>
                  <a:cubicBezTo>
                    <a:pt x="8714" y="10083"/>
                    <a:pt x="9423" y="9582"/>
                    <a:pt x="9935" y="8558"/>
                  </a:cubicBezTo>
                  <a:cubicBezTo>
                    <a:pt x="10597" y="7101"/>
                    <a:pt x="11392" y="3856"/>
                    <a:pt x="10200" y="2266"/>
                  </a:cubicBezTo>
                  <a:cubicBezTo>
                    <a:pt x="9032" y="791"/>
                    <a:pt x="7293" y="0"/>
                    <a:pt x="5408" y="0"/>
                  </a:cubicBezTo>
                  <a:close/>
                </a:path>
              </a:pathLst>
            </a:custGeom>
            <a:solidFill>
              <a:srgbClr val="9D4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412;p113">
              <a:extLst>
                <a:ext uri="{FF2B5EF4-FFF2-40B4-BE49-F238E27FC236}">
                  <a16:creationId xmlns:a16="http://schemas.microsoft.com/office/drawing/2014/main" id="{274E03C2-12DA-33D4-0569-0B32151DF30E}"/>
                </a:ext>
              </a:extLst>
            </p:cNvPr>
            <p:cNvSpPr/>
            <p:nvPr/>
          </p:nvSpPr>
          <p:spPr>
            <a:xfrm>
              <a:off x="3356883" y="3265384"/>
              <a:ext cx="113788" cy="64794"/>
            </a:xfrm>
            <a:custGeom>
              <a:avLst/>
              <a:gdLst/>
              <a:ahLst/>
              <a:cxnLst/>
              <a:rect l="l" t="t" r="r" b="b"/>
              <a:pathLst>
                <a:path w="9074" h="5167" extrusionOk="0">
                  <a:moveTo>
                    <a:pt x="9008" y="1"/>
                  </a:moveTo>
                  <a:lnTo>
                    <a:pt x="133" y="663"/>
                  </a:lnTo>
                  <a:lnTo>
                    <a:pt x="0" y="4504"/>
                  </a:lnTo>
                  <a:lnTo>
                    <a:pt x="8279" y="5167"/>
                  </a:lnTo>
                  <a:cubicBezTo>
                    <a:pt x="8743" y="5167"/>
                    <a:pt x="9074" y="4769"/>
                    <a:pt x="9074" y="4372"/>
                  </a:cubicBezTo>
                  <a:lnTo>
                    <a:pt x="9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413;p113">
              <a:extLst>
                <a:ext uri="{FF2B5EF4-FFF2-40B4-BE49-F238E27FC236}">
                  <a16:creationId xmlns:a16="http://schemas.microsoft.com/office/drawing/2014/main" id="{C81D9A71-0D6B-3326-61CF-E169F96CCC60}"/>
                </a:ext>
              </a:extLst>
            </p:cNvPr>
            <p:cNvSpPr/>
            <p:nvPr/>
          </p:nvSpPr>
          <p:spPr>
            <a:xfrm>
              <a:off x="3483123" y="3311067"/>
              <a:ext cx="69773" cy="93247"/>
            </a:xfrm>
            <a:custGeom>
              <a:avLst/>
              <a:gdLst/>
              <a:ahLst/>
              <a:cxnLst/>
              <a:rect l="l" t="t" r="r" b="b"/>
              <a:pathLst>
                <a:path w="5564" h="7436" extrusionOk="0">
                  <a:moveTo>
                    <a:pt x="4438" y="0"/>
                  </a:moveTo>
                  <a:lnTo>
                    <a:pt x="1921" y="199"/>
                  </a:lnTo>
                  <a:cubicBezTo>
                    <a:pt x="1921" y="199"/>
                    <a:pt x="1192" y="1259"/>
                    <a:pt x="994" y="1656"/>
                  </a:cubicBezTo>
                  <a:cubicBezTo>
                    <a:pt x="530" y="2385"/>
                    <a:pt x="199" y="3246"/>
                    <a:pt x="0" y="4107"/>
                  </a:cubicBezTo>
                  <a:cubicBezTo>
                    <a:pt x="0" y="4268"/>
                    <a:pt x="48" y="4331"/>
                    <a:pt x="124" y="4331"/>
                  </a:cubicBezTo>
                  <a:cubicBezTo>
                    <a:pt x="361" y="4331"/>
                    <a:pt x="876" y="3727"/>
                    <a:pt x="1126" y="3577"/>
                  </a:cubicBezTo>
                  <a:cubicBezTo>
                    <a:pt x="1207" y="3528"/>
                    <a:pt x="1300" y="3503"/>
                    <a:pt x="1395" y="3503"/>
                  </a:cubicBezTo>
                  <a:cubicBezTo>
                    <a:pt x="1685" y="3503"/>
                    <a:pt x="1987" y="3739"/>
                    <a:pt x="1987" y="4239"/>
                  </a:cubicBezTo>
                  <a:cubicBezTo>
                    <a:pt x="1788" y="5233"/>
                    <a:pt x="1590" y="6160"/>
                    <a:pt x="1259" y="7087"/>
                  </a:cubicBezTo>
                  <a:cubicBezTo>
                    <a:pt x="1218" y="7329"/>
                    <a:pt x="1466" y="7436"/>
                    <a:pt x="1847" y="7436"/>
                  </a:cubicBezTo>
                  <a:cubicBezTo>
                    <a:pt x="2719" y="7436"/>
                    <a:pt x="4288" y="6877"/>
                    <a:pt x="4703" y="6094"/>
                  </a:cubicBezTo>
                  <a:cubicBezTo>
                    <a:pt x="5365" y="5034"/>
                    <a:pt x="5564" y="3776"/>
                    <a:pt x="5365" y="2583"/>
                  </a:cubicBezTo>
                  <a:cubicBezTo>
                    <a:pt x="5166" y="1391"/>
                    <a:pt x="4438" y="530"/>
                    <a:pt x="4438" y="0"/>
                  </a:cubicBez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414;p113">
              <a:extLst>
                <a:ext uri="{FF2B5EF4-FFF2-40B4-BE49-F238E27FC236}">
                  <a16:creationId xmlns:a16="http://schemas.microsoft.com/office/drawing/2014/main" id="{BFB2CD28-2C7D-59A5-C51E-438FC7C8EC6E}"/>
                </a:ext>
              </a:extLst>
            </p:cNvPr>
            <p:cNvSpPr/>
            <p:nvPr/>
          </p:nvSpPr>
          <p:spPr>
            <a:xfrm>
              <a:off x="3439107" y="3002119"/>
              <a:ext cx="114616" cy="323081"/>
            </a:xfrm>
            <a:custGeom>
              <a:avLst/>
              <a:gdLst/>
              <a:ahLst/>
              <a:cxnLst/>
              <a:rect l="l" t="t" r="r" b="b"/>
              <a:pathLst>
                <a:path w="9140" h="25764" extrusionOk="0">
                  <a:moveTo>
                    <a:pt x="2782" y="0"/>
                  </a:moveTo>
                  <a:cubicBezTo>
                    <a:pt x="2782" y="0"/>
                    <a:pt x="0" y="927"/>
                    <a:pt x="1590" y="5696"/>
                  </a:cubicBezTo>
                  <a:cubicBezTo>
                    <a:pt x="3179" y="10398"/>
                    <a:pt x="3974" y="13776"/>
                    <a:pt x="3974" y="13776"/>
                  </a:cubicBezTo>
                  <a:lnTo>
                    <a:pt x="4437" y="25697"/>
                  </a:lnTo>
                  <a:lnTo>
                    <a:pt x="9007" y="25763"/>
                  </a:lnTo>
                  <a:cubicBezTo>
                    <a:pt x="9007" y="25763"/>
                    <a:pt x="9140" y="13445"/>
                    <a:pt x="9074" y="13047"/>
                  </a:cubicBezTo>
                  <a:cubicBezTo>
                    <a:pt x="9007" y="12650"/>
                    <a:pt x="5762" y="2980"/>
                    <a:pt x="5762" y="2980"/>
                  </a:cubicBezTo>
                  <a:cubicBezTo>
                    <a:pt x="5762" y="2980"/>
                    <a:pt x="4901" y="398"/>
                    <a:pt x="2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415;p113">
              <a:extLst>
                <a:ext uri="{FF2B5EF4-FFF2-40B4-BE49-F238E27FC236}">
                  <a16:creationId xmlns:a16="http://schemas.microsoft.com/office/drawing/2014/main" id="{F4CE802D-6C69-D5C6-4B16-10F979A2F31E}"/>
                </a:ext>
              </a:extLst>
            </p:cNvPr>
            <p:cNvSpPr/>
            <p:nvPr/>
          </p:nvSpPr>
          <p:spPr>
            <a:xfrm>
              <a:off x="3290446" y="3245458"/>
              <a:ext cx="31563" cy="70600"/>
            </a:xfrm>
            <a:custGeom>
              <a:avLst/>
              <a:gdLst/>
              <a:ahLst/>
              <a:cxnLst/>
              <a:rect l="l" t="t" r="r" b="b"/>
              <a:pathLst>
                <a:path w="2517" h="5630" extrusionOk="0">
                  <a:moveTo>
                    <a:pt x="132" y="0"/>
                  </a:moveTo>
                  <a:lnTo>
                    <a:pt x="0" y="4438"/>
                  </a:lnTo>
                  <a:cubicBezTo>
                    <a:pt x="0" y="4769"/>
                    <a:pt x="265" y="5100"/>
                    <a:pt x="596" y="5166"/>
                  </a:cubicBezTo>
                  <a:lnTo>
                    <a:pt x="2451" y="5630"/>
                  </a:lnTo>
                  <a:lnTo>
                    <a:pt x="2517" y="2650"/>
                  </a:lnTo>
                  <a:lnTo>
                    <a:pt x="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416;p113">
              <a:extLst>
                <a:ext uri="{FF2B5EF4-FFF2-40B4-BE49-F238E27FC236}">
                  <a16:creationId xmlns:a16="http://schemas.microsoft.com/office/drawing/2014/main" id="{650A6FE0-21E1-45EC-5EF5-F2CF09D8490C}"/>
                </a:ext>
              </a:extLst>
            </p:cNvPr>
            <p:cNvSpPr/>
            <p:nvPr/>
          </p:nvSpPr>
          <p:spPr>
            <a:xfrm>
              <a:off x="1210825" y="3111180"/>
              <a:ext cx="172764" cy="125613"/>
            </a:xfrm>
            <a:custGeom>
              <a:avLst/>
              <a:gdLst/>
              <a:ahLst/>
              <a:cxnLst/>
              <a:rect l="l" t="t" r="r" b="b"/>
              <a:pathLst>
                <a:path w="13777" h="10017" extrusionOk="0">
                  <a:moveTo>
                    <a:pt x="9060" y="0"/>
                  </a:moveTo>
                  <a:cubicBezTo>
                    <a:pt x="8677" y="0"/>
                    <a:pt x="8263" y="35"/>
                    <a:pt x="7816" y="112"/>
                  </a:cubicBezTo>
                  <a:cubicBezTo>
                    <a:pt x="7816" y="112"/>
                    <a:pt x="1" y="1701"/>
                    <a:pt x="4438" y="9914"/>
                  </a:cubicBezTo>
                  <a:cubicBezTo>
                    <a:pt x="4751" y="9983"/>
                    <a:pt x="5065" y="10016"/>
                    <a:pt x="5376" y="10016"/>
                  </a:cubicBezTo>
                  <a:cubicBezTo>
                    <a:pt x="6248" y="10016"/>
                    <a:pt x="7101" y="9757"/>
                    <a:pt x="7882" y="9318"/>
                  </a:cubicBezTo>
                  <a:cubicBezTo>
                    <a:pt x="8677" y="8788"/>
                    <a:pt x="9273" y="7993"/>
                    <a:pt x="9736" y="7066"/>
                  </a:cubicBezTo>
                  <a:cubicBezTo>
                    <a:pt x="9736" y="7066"/>
                    <a:pt x="10104" y="7223"/>
                    <a:pt x="10516" y="7223"/>
                  </a:cubicBezTo>
                  <a:cubicBezTo>
                    <a:pt x="10904" y="7223"/>
                    <a:pt x="11331" y="7083"/>
                    <a:pt x="11525" y="6536"/>
                  </a:cubicBezTo>
                  <a:cubicBezTo>
                    <a:pt x="11988" y="5344"/>
                    <a:pt x="13644" y="5410"/>
                    <a:pt x="13776" y="4350"/>
                  </a:cubicBezTo>
                  <a:cubicBezTo>
                    <a:pt x="13776" y="4350"/>
                    <a:pt x="13330" y="0"/>
                    <a:pt x="9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991;p93">
            <a:extLst>
              <a:ext uri="{FF2B5EF4-FFF2-40B4-BE49-F238E27FC236}">
                <a16:creationId xmlns:a16="http://schemas.microsoft.com/office/drawing/2014/main" id="{ACC42DD9-B0C1-CA29-10E6-061B7D9DC679}"/>
              </a:ext>
            </a:extLst>
          </p:cNvPr>
          <p:cNvSpPr txBox="1">
            <a:spLocks/>
          </p:cNvSpPr>
          <p:nvPr/>
        </p:nvSpPr>
        <p:spPr>
          <a:xfrm flipH="1">
            <a:off x="654530" y="1227224"/>
            <a:ext cx="1366500" cy="526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5000">
                <a:solidFill>
                  <a:schemeClr val="accent1"/>
                </a:solidFill>
                <a:latin typeface="Overpass Black" panose="020B0604020202020204" charset="0"/>
              </a:rPr>
              <a:t>04</a:t>
            </a:r>
          </a:p>
        </p:txBody>
      </p:sp>
      <p:sp>
        <p:nvSpPr>
          <p:cNvPr id="231" name="TextBox 230">
            <a:extLst>
              <a:ext uri="{FF2B5EF4-FFF2-40B4-BE49-F238E27FC236}">
                <a16:creationId xmlns:a16="http://schemas.microsoft.com/office/drawing/2014/main" id="{819E2FD3-7F17-6FE2-39F1-EB032ABE2E85}"/>
              </a:ext>
            </a:extLst>
          </p:cNvPr>
          <p:cNvSpPr txBox="1"/>
          <p:nvPr/>
        </p:nvSpPr>
        <p:spPr>
          <a:xfrm>
            <a:off x="654530" y="2031432"/>
            <a:ext cx="3281842" cy="1323439"/>
          </a:xfrm>
          <a:prstGeom prst="rect">
            <a:avLst/>
          </a:prstGeom>
          <a:noFill/>
        </p:spPr>
        <p:txBody>
          <a:bodyPr wrap="square">
            <a:spAutoFit/>
          </a:bodyPr>
          <a:lstStyle/>
          <a:p>
            <a:r>
              <a:rPr lang="en-US" sz="4000">
                <a:solidFill>
                  <a:schemeClr val="tx1"/>
                </a:solidFill>
                <a:latin typeface="Abril Fatface" panose="02000503000000020003" pitchFamily="2" charset="0"/>
                <a:ea typeface="Overpass SemiBold"/>
                <a:cs typeface="Overpass SemiBold"/>
                <a:sym typeface="Overpass SemiBold"/>
              </a:rPr>
              <a:t>Model Analysis</a:t>
            </a:r>
            <a:endParaRPr lang="en-SG" sz="4000"/>
          </a:p>
        </p:txBody>
      </p:sp>
    </p:spTree>
    <p:extLst>
      <p:ext uri="{BB962C8B-B14F-4D97-AF65-F5344CB8AC3E}">
        <p14:creationId xmlns:p14="http://schemas.microsoft.com/office/powerpoint/2010/main" val="3063957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984DCF5-BB0C-8E44-75B6-9F2509F6CFA5}"/>
              </a:ext>
            </a:extLst>
          </p:cNvPr>
          <p:cNvSpPr/>
          <p:nvPr/>
        </p:nvSpPr>
        <p:spPr>
          <a:xfrm>
            <a:off x="6139942" y="766739"/>
            <a:ext cx="2919235" cy="4271468"/>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DBE5A7F-6BEE-BBE7-7906-7E7F958C65BF}"/>
              </a:ext>
            </a:extLst>
          </p:cNvPr>
          <p:cNvSpPr/>
          <p:nvPr/>
        </p:nvSpPr>
        <p:spPr>
          <a:xfrm>
            <a:off x="134397" y="766741"/>
            <a:ext cx="2919235" cy="4271466"/>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75;p57">
            <a:extLst>
              <a:ext uri="{FF2B5EF4-FFF2-40B4-BE49-F238E27FC236}">
                <a16:creationId xmlns:a16="http://schemas.microsoft.com/office/drawing/2014/main" id="{A3B46EB6-D609-2E62-1BC2-7ABE37A03322}"/>
              </a:ext>
            </a:extLst>
          </p:cNvPr>
          <p:cNvSpPr txBox="1">
            <a:spLocks/>
          </p:cNvSpPr>
          <p:nvPr/>
        </p:nvSpPr>
        <p:spPr>
          <a:xfrm>
            <a:off x="207210" y="8016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9pPr>
          </a:lstStyle>
          <a:p>
            <a:r>
              <a:rPr lang="en-US" sz="2400">
                <a:solidFill>
                  <a:schemeClr val="tx1"/>
                </a:solidFill>
                <a:latin typeface="Abril Fatface" panose="02000503000000020003" pitchFamily="2" charset="0"/>
                <a:ea typeface="Overpass SemiBold"/>
                <a:cs typeface="Overpass SemiBold"/>
                <a:sym typeface="Overpass SemiBold"/>
              </a:rPr>
              <a:t>Machine Learning</a:t>
            </a:r>
          </a:p>
        </p:txBody>
      </p:sp>
      <p:graphicFrame>
        <p:nvGraphicFramePr>
          <p:cNvPr id="9" name="Table 8">
            <a:extLst>
              <a:ext uri="{FF2B5EF4-FFF2-40B4-BE49-F238E27FC236}">
                <a16:creationId xmlns:a16="http://schemas.microsoft.com/office/drawing/2014/main" id="{3140A2AE-90EA-9488-49CF-B7A8D63CFE9A}"/>
              </a:ext>
            </a:extLst>
          </p:cNvPr>
          <p:cNvGraphicFramePr>
            <a:graphicFrameLocks noGrp="1"/>
          </p:cNvGraphicFramePr>
          <p:nvPr>
            <p:extLst>
              <p:ext uri="{D42A27DB-BD31-4B8C-83A1-F6EECF244321}">
                <p14:modId xmlns:p14="http://schemas.microsoft.com/office/powerpoint/2010/main" val="1129215041"/>
              </p:ext>
            </p:extLst>
          </p:nvPr>
        </p:nvGraphicFramePr>
        <p:xfrm>
          <a:off x="470380" y="652864"/>
          <a:ext cx="2247268" cy="337296"/>
        </p:xfrm>
        <a:graphic>
          <a:graphicData uri="http://schemas.openxmlformats.org/drawingml/2006/table">
            <a:tbl>
              <a:tblPr firstRow="1" bandRow="1">
                <a:tableStyleId>{3C2FFA5D-87B4-456A-9821-1D502468CF0F}</a:tableStyleId>
              </a:tblPr>
              <a:tblGrid>
                <a:gridCol w="2247268">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Logistic Regression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graphicFrame>
        <p:nvGraphicFramePr>
          <p:cNvPr id="11" name="Table 10">
            <a:extLst>
              <a:ext uri="{FF2B5EF4-FFF2-40B4-BE49-F238E27FC236}">
                <a16:creationId xmlns:a16="http://schemas.microsoft.com/office/drawing/2014/main" id="{52DEA1E9-51D6-F7BB-F41F-939E947D1E8B}"/>
              </a:ext>
            </a:extLst>
          </p:cNvPr>
          <p:cNvGraphicFramePr>
            <a:graphicFrameLocks noGrp="1"/>
          </p:cNvGraphicFramePr>
          <p:nvPr>
            <p:extLst>
              <p:ext uri="{D42A27DB-BD31-4B8C-83A1-F6EECF244321}">
                <p14:modId xmlns:p14="http://schemas.microsoft.com/office/powerpoint/2010/main" val="4188397861"/>
              </p:ext>
            </p:extLst>
          </p:nvPr>
        </p:nvGraphicFramePr>
        <p:xfrm>
          <a:off x="6618197" y="618848"/>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Random Forest</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pic>
        <p:nvPicPr>
          <p:cNvPr id="15" name="Picture 14">
            <a:extLst>
              <a:ext uri="{FF2B5EF4-FFF2-40B4-BE49-F238E27FC236}">
                <a16:creationId xmlns:a16="http://schemas.microsoft.com/office/drawing/2014/main" id="{25C1F177-E84A-1528-8A3F-BBF43A5EFB2B}"/>
              </a:ext>
            </a:extLst>
          </p:cNvPr>
          <p:cNvPicPr>
            <a:picLocks noChangeAspect="1"/>
          </p:cNvPicPr>
          <p:nvPr/>
        </p:nvPicPr>
        <p:blipFill rotWithShape="1">
          <a:blip r:embed="rId3"/>
          <a:srcRect l="701" t="3243" r="2813"/>
          <a:stretch/>
        </p:blipFill>
        <p:spPr>
          <a:xfrm>
            <a:off x="3286761" y="1172502"/>
            <a:ext cx="2625318" cy="1447782"/>
          </a:xfrm>
          <a:prstGeom prst="rect">
            <a:avLst/>
          </a:prstGeom>
          <a:ln>
            <a:solidFill>
              <a:schemeClr val="tx1"/>
            </a:solidFill>
          </a:ln>
        </p:spPr>
      </p:pic>
      <p:pic>
        <p:nvPicPr>
          <p:cNvPr id="17" name="Picture 16">
            <a:extLst>
              <a:ext uri="{FF2B5EF4-FFF2-40B4-BE49-F238E27FC236}">
                <a16:creationId xmlns:a16="http://schemas.microsoft.com/office/drawing/2014/main" id="{EAA0D8EC-FA48-272E-FA7E-FC56599EBF70}"/>
              </a:ext>
            </a:extLst>
          </p:cNvPr>
          <p:cNvPicPr>
            <a:picLocks noChangeAspect="1"/>
          </p:cNvPicPr>
          <p:nvPr/>
        </p:nvPicPr>
        <p:blipFill>
          <a:blip r:embed="rId4"/>
          <a:stretch>
            <a:fillRect/>
          </a:stretch>
        </p:blipFill>
        <p:spPr>
          <a:xfrm>
            <a:off x="6248399" y="1172501"/>
            <a:ext cx="2755999" cy="1427497"/>
          </a:xfrm>
          <a:prstGeom prst="rect">
            <a:avLst/>
          </a:prstGeom>
          <a:ln>
            <a:solidFill>
              <a:schemeClr val="tx1"/>
            </a:solidFill>
          </a:ln>
        </p:spPr>
      </p:pic>
      <p:sp>
        <p:nvSpPr>
          <p:cNvPr id="3" name="Rectangle: Rounded Corners 2">
            <a:extLst>
              <a:ext uri="{FF2B5EF4-FFF2-40B4-BE49-F238E27FC236}">
                <a16:creationId xmlns:a16="http://schemas.microsoft.com/office/drawing/2014/main" id="{75EF9B81-0733-C935-03F5-6E94870B8F4C}"/>
              </a:ext>
            </a:extLst>
          </p:cNvPr>
          <p:cNvSpPr/>
          <p:nvPr/>
        </p:nvSpPr>
        <p:spPr>
          <a:xfrm>
            <a:off x="3137169" y="766739"/>
            <a:ext cx="2919235" cy="4271467"/>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584552-87B3-01DB-D9B1-F9A61A494EF0}"/>
              </a:ext>
            </a:extLst>
          </p:cNvPr>
          <p:cNvSpPr txBox="1"/>
          <p:nvPr/>
        </p:nvSpPr>
        <p:spPr>
          <a:xfrm>
            <a:off x="3284127" y="3115995"/>
            <a:ext cx="2625318" cy="1015663"/>
          </a:xfrm>
          <a:prstGeom prst="rect">
            <a:avLst/>
          </a:prstGeom>
          <a:noFill/>
        </p:spPr>
        <p:txBody>
          <a:bodyPr wrap="square">
            <a:spAutoFit/>
          </a:bodyPr>
          <a:lstStyle/>
          <a:p>
            <a:pPr marL="171450" indent="-171450" algn="l">
              <a:spcAft>
                <a:spcPts val="1600"/>
              </a:spcAft>
              <a:buFont typeface="Arial" panose="020B0604020202020204" pitchFamily="34" charset="0"/>
              <a:buChar char="•"/>
            </a:pPr>
            <a:r>
              <a:rPr lang="en-US" sz="1200" b="0" i="0">
                <a:solidFill>
                  <a:schemeClr val="tx1"/>
                </a:solidFill>
                <a:effectLst/>
                <a:latin typeface="Montserrat" panose="00000500000000000000" pitchFamily="2" charset="0"/>
              </a:rPr>
              <a:t>The root node is split into branches based on one of the input feature. The split process continues recursively until </a:t>
            </a:r>
            <a:r>
              <a:rPr lang="en-US" sz="1200">
                <a:solidFill>
                  <a:schemeClr val="tx1"/>
                </a:solidFill>
                <a:latin typeface="Montserrat" panose="00000500000000000000" pitchFamily="2" charset="0"/>
              </a:rPr>
              <a:t>a criteria is met.</a:t>
            </a:r>
          </a:p>
        </p:txBody>
      </p:sp>
      <p:sp>
        <p:nvSpPr>
          <p:cNvPr id="8" name="TextBox 7">
            <a:extLst>
              <a:ext uri="{FF2B5EF4-FFF2-40B4-BE49-F238E27FC236}">
                <a16:creationId xmlns:a16="http://schemas.microsoft.com/office/drawing/2014/main" id="{1D890780-5BAF-9BE7-E518-93E7A93CB025}"/>
              </a:ext>
            </a:extLst>
          </p:cNvPr>
          <p:cNvSpPr txBox="1"/>
          <p:nvPr/>
        </p:nvSpPr>
        <p:spPr>
          <a:xfrm>
            <a:off x="207210" y="2828738"/>
            <a:ext cx="2687194" cy="1774845"/>
          </a:xfrm>
          <a:prstGeom prst="rect">
            <a:avLst/>
          </a:prstGeom>
          <a:noFill/>
        </p:spPr>
        <p:txBody>
          <a:bodyPr wrap="square" lIns="91440" tIns="45720" rIns="91440" bIns="45720" anchor="t">
            <a:spAutoFit/>
          </a:bodyPr>
          <a:lstStyle/>
          <a:p>
            <a:pPr marL="285750" indent="-285750">
              <a:spcAft>
                <a:spcPts val="1600"/>
              </a:spcAft>
              <a:buFont typeface="Arial" panose="020B0604020202020204" pitchFamily="34" charset="0"/>
              <a:buChar char="•"/>
            </a:pPr>
            <a:r>
              <a:rPr lang="en-US" sz="1200">
                <a:solidFill>
                  <a:schemeClr val="tx1"/>
                </a:solidFill>
                <a:latin typeface="Montserrat"/>
              </a:rPr>
              <a:t>predicts the probability that an observation belongs to a particular category.</a:t>
            </a:r>
          </a:p>
          <a:p>
            <a:pPr marL="285750" indent="-285750">
              <a:spcAft>
                <a:spcPts val="1600"/>
              </a:spcAft>
              <a:buFont typeface="Arial" panose="020B0604020202020204" pitchFamily="34" charset="0"/>
              <a:buChar char="•"/>
            </a:pPr>
            <a:r>
              <a:rPr lang="en-US" sz="1200">
                <a:solidFill>
                  <a:schemeClr val="tx1"/>
                </a:solidFill>
                <a:latin typeface="Montserrat"/>
              </a:rPr>
              <a:t>Provides metrics for assessing goodness of fit like</a:t>
            </a:r>
            <a:r>
              <a:rPr lang="en-US" sz="1200">
                <a:solidFill>
                  <a:srgbClr val="0D0D0D"/>
                </a:solidFill>
              </a:rPr>
              <a:t> </a:t>
            </a:r>
            <a:r>
              <a:rPr lang="en-US" sz="1200">
                <a:solidFill>
                  <a:schemeClr val="tx1"/>
                </a:solidFill>
                <a:latin typeface="Montserrat"/>
              </a:rPr>
              <a:t>accuracy, precision, recall, F1-score, ROC curve, and AUC-ROC.</a:t>
            </a:r>
          </a:p>
        </p:txBody>
      </p:sp>
      <p:sp>
        <p:nvSpPr>
          <p:cNvPr id="12" name="TextBox 11">
            <a:extLst>
              <a:ext uri="{FF2B5EF4-FFF2-40B4-BE49-F238E27FC236}">
                <a16:creationId xmlns:a16="http://schemas.microsoft.com/office/drawing/2014/main" id="{0BC98C27-7937-74FD-43CF-98EF81FB99FA}"/>
              </a:ext>
            </a:extLst>
          </p:cNvPr>
          <p:cNvSpPr txBox="1"/>
          <p:nvPr/>
        </p:nvSpPr>
        <p:spPr>
          <a:xfrm>
            <a:off x="6221558" y="2972367"/>
            <a:ext cx="2755998" cy="1107996"/>
          </a:xfrm>
          <a:prstGeom prst="rect">
            <a:avLst/>
          </a:prstGeom>
          <a:noFill/>
        </p:spPr>
        <p:txBody>
          <a:bodyPr wrap="square" lIns="91440" tIns="45720" rIns="91440" bIns="45720" anchor="t">
            <a:spAutoFit/>
          </a:bodyPr>
          <a:lstStyle/>
          <a:p>
            <a:pPr marL="285750" indent="-285750" algn="l">
              <a:spcAft>
                <a:spcPts val="1600"/>
              </a:spcAft>
              <a:buFont typeface="Arial" panose="020B0604020202020204" pitchFamily="34" charset="0"/>
              <a:buChar char="•"/>
            </a:pPr>
            <a:r>
              <a:rPr lang="en-US" sz="1100" b="0" i="0" dirty="0">
                <a:solidFill>
                  <a:schemeClr val="tx1"/>
                </a:solidFill>
                <a:effectLst/>
                <a:latin typeface="Montserrat"/>
              </a:rPr>
              <a:t>Trees split nodes based on the best feature among the randomly selected data from th</a:t>
            </a:r>
            <a:r>
              <a:rPr lang="en-US" sz="1100" dirty="0">
                <a:solidFill>
                  <a:schemeClr val="tx1"/>
                </a:solidFill>
                <a:latin typeface="Montserrat"/>
              </a:rPr>
              <a:t>e dataset</a:t>
            </a:r>
            <a:r>
              <a:rPr lang="en-US" sz="1100" b="0" i="0" dirty="0">
                <a:solidFill>
                  <a:schemeClr val="tx1"/>
                </a:solidFill>
                <a:effectLst/>
                <a:latin typeface="Montserrat"/>
              </a:rPr>
              <a:t>, using criteria like information gain or Gini impurity for classification .</a:t>
            </a:r>
            <a:endParaRPr lang="en-US" sz="1100" dirty="0">
              <a:solidFill>
                <a:schemeClr val="tx1"/>
              </a:solidFill>
              <a:latin typeface="Montserrat"/>
            </a:endParaRPr>
          </a:p>
        </p:txBody>
      </p:sp>
      <p:graphicFrame>
        <p:nvGraphicFramePr>
          <p:cNvPr id="10" name="Table 9">
            <a:extLst>
              <a:ext uri="{FF2B5EF4-FFF2-40B4-BE49-F238E27FC236}">
                <a16:creationId xmlns:a16="http://schemas.microsoft.com/office/drawing/2014/main" id="{F0CAA7EA-DA49-91D8-B602-16E4BB304408}"/>
              </a:ext>
            </a:extLst>
          </p:cNvPr>
          <p:cNvGraphicFramePr>
            <a:graphicFrameLocks noGrp="1"/>
          </p:cNvGraphicFramePr>
          <p:nvPr>
            <p:extLst>
              <p:ext uri="{D42A27DB-BD31-4B8C-83A1-F6EECF244321}">
                <p14:modId xmlns:p14="http://schemas.microsoft.com/office/powerpoint/2010/main" val="563012919"/>
              </p:ext>
            </p:extLst>
          </p:nvPr>
        </p:nvGraphicFramePr>
        <p:xfrm>
          <a:off x="3590639" y="640792"/>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Decision Tree</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pic>
        <p:nvPicPr>
          <p:cNvPr id="6" name="Picture 5" descr="A blue line on a white background&#10;&#10;Description automatically generated">
            <a:extLst>
              <a:ext uri="{FF2B5EF4-FFF2-40B4-BE49-F238E27FC236}">
                <a16:creationId xmlns:a16="http://schemas.microsoft.com/office/drawing/2014/main" id="{8E24378E-F2E6-740C-B04F-775E9FE839F8}"/>
              </a:ext>
            </a:extLst>
          </p:cNvPr>
          <p:cNvPicPr>
            <a:picLocks noChangeAspect="1"/>
          </p:cNvPicPr>
          <p:nvPr/>
        </p:nvPicPr>
        <p:blipFill>
          <a:blip r:embed="rId5"/>
          <a:stretch>
            <a:fillRect/>
          </a:stretch>
        </p:blipFill>
        <p:spPr>
          <a:xfrm>
            <a:off x="419099" y="1170653"/>
            <a:ext cx="2357284" cy="1505565"/>
          </a:xfrm>
          <a:prstGeom prst="rect">
            <a:avLst/>
          </a:prstGeom>
          <a:ln>
            <a:solidFill>
              <a:schemeClr val="tx1"/>
            </a:solidFill>
          </a:ln>
        </p:spPr>
      </p:pic>
    </p:spTree>
    <p:extLst>
      <p:ext uri="{BB962C8B-B14F-4D97-AF65-F5344CB8AC3E}">
        <p14:creationId xmlns:p14="http://schemas.microsoft.com/office/powerpoint/2010/main" val="755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79895D38-23C2-B9C1-3B1D-F5C91893707C}"/>
              </a:ext>
            </a:extLst>
          </p:cNvPr>
          <p:cNvSpPr/>
          <p:nvPr/>
        </p:nvSpPr>
        <p:spPr>
          <a:xfrm>
            <a:off x="6076276" y="821062"/>
            <a:ext cx="2916942" cy="4217145"/>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5EF9B81-0733-C935-03F5-6E94870B8F4C}"/>
              </a:ext>
            </a:extLst>
          </p:cNvPr>
          <p:cNvSpPr/>
          <p:nvPr/>
        </p:nvSpPr>
        <p:spPr>
          <a:xfrm>
            <a:off x="182393" y="821062"/>
            <a:ext cx="2908375" cy="4184724"/>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75;p57">
            <a:extLst>
              <a:ext uri="{FF2B5EF4-FFF2-40B4-BE49-F238E27FC236}">
                <a16:creationId xmlns:a16="http://schemas.microsoft.com/office/drawing/2014/main" id="{A3B46EB6-D609-2E62-1BC2-7ABE37A03322}"/>
              </a:ext>
            </a:extLst>
          </p:cNvPr>
          <p:cNvSpPr txBox="1">
            <a:spLocks/>
          </p:cNvSpPr>
          <p:nvPr/>
        </p:nvSpPr>
        <p:spPr>
          <a:xfrm>
            <a:off x="182393" y="10529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9pPr>
          </a:lstStyle>
          <a:p>
            <a:r>
              <a:rPr lang="en-US" sz="2400">
                <a:solidFill>
                  <a:schemeClr val="tx1"/>
                </a:solidFill>
                <a:latin typeface="Abril Fatface"/>
                <a:sym typeface="Overpass SemiBold"/>
              </a:rPr>
              <a:t>Enhancements</a:t>
            </a:r>
            <a:endParaRPr lang="en-US" err="1"/>
          </a:p>
        </p:txBody>
      </p:sp>
      <p:graphicFrame>
        <p:nvGraphicFramePr>
          <p:cNvPr id="10" name="Table 9">
            <a:extLst>
              <a:ext uri="{FF2B5EF4-FFF2-40B4-BE49-F238E27FC236}">
                <a16:creationId xmlns:a16="http://schemas.microsoft.com/office/drawing/2014/main" id="{F0CAA7EA-DA49-91D8-B602-16E4BB304408}"/>
              </a:ext>
            </a:extLst>
          </p:cNvPr>
          <p:cNvGraphicFramePr>
            <a:graphicFrameLocks noGrp="1"/>
          </p:cNvGraphicFramePr>
          <p:nvPr>
            <p:extLst>
              <p:ext uri="{D42A27DB-BD31-4B8C-83A1-F6EECF244321}">
                <p14:modId xmlns:p14="http://schemas.microsoft.com/office/powerpoint/2010/main" val="1927126397"/>
              </p:ext>
            </p:extLst>
          </p:nvPr>
        </p:nvGraphicFramePr>
        <p:xfrm>
          <a:off x="630678" y="652414"/>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Outlier Removal</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graphicFrame>
        <p:nvGraphicFramePr>
          <p:cNvPr id="11" name="Table 10">
            <a:extLst>
              <a:ext uri="{FF2B5EF4-FFF2-40B4-BE49-F238E27FC236}">
                <a16:creationId xmlns:a16="http://schemas.microsoft.com/office/drawing/2014/main" id="{52DEA1E9-51D6-F7BB-F41F-939E947D1E8B}"/>
              </a:ext>
            </a:extLst>
          </p:cNvPr>
          <p:cNvGraphicFramePr>
            <a:graphicFrameLocks noGrp="1"/>
          </p:cNvGraphicFramePr>
          <p:nvPr>
            <p:extLst>
              <p:ext uri="{D42A27DB-BD31-4B8C-83A1-F6EECF244321}">
                <p14:modId xmlns:p14="http://schemas.microsoft.com/office/powerpoint/2010/main" val="2088545629"/>
              </p:ext>
            </p:extLst>
          </p:nvPr>
        </p:nvGraphicFramePr>
        <p:xfrm>
          <a:off x="6269154" y="652414"/>
          <a:ext cx="2593400" cy="337296"/>
        </p:xfrm>
        <a:graphic>
          <a:graphicData uri="http://schemas.openxmlformats.org/drawingml/2006/table">
            <a:tbl>
              <a:tblPr firstRow="1" bandRow="1">
                <a:tableStyleId>{3C2FFA5D-87B4-456A-9821-1D502468CF0F}</a:tableStyleId>
              </a:tblPr>
              <a:tblGrid>
                <a:gridCol w="2593400">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lvl="0" algn="ctr">
                        <a:buNone/>
                      </a:pPr>
                      <a:r>
                        <a:rPr lang="en-SG" sz="1400" b="1">
                          <a:solidFill>
                            <a:schemeClr val="accent1"/>
                          </a:solidFill>
                          <a:latin typeface="Montserrat" panose="00000500000000000000" pitchFamily="2" charset="0"/>
                        </a:rPr>
                        <a:t>Increase number of trees</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18" name="Rectangle: Rounded Corners 17">
            <a:extLst>
              <a:ext uri="{FF2B5EF4-FFF2-40B4-BE49-F238E27FC236}">
                <a16:creationId xmlns:a16="http://schemas.microsoft.com/office/drawing/2014/main" id="{872CB953-CE92-DE2B-211B-1D13BF247FE5}"/>
              </a:ext>
            </a:extLst>
          </p:cNvPr>
          <p:cNvSpPr/>
          <p:nvPr/>
        </p:nvSpPr>
        <p:spPr>
          <a:xfrm>
            <a:off x="3125051" y="821062"/>
            <a:ext cx="2916942" cy="4217145"/>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8D893E14-7190-525D-2FB0-8EAE02503467}"/>
              </a:ext>
            </a:extLst>
          </p:cNvPr>
          <p:cNvGraphicFramePr>
            <a:graphicFrameLocks noGrp="1"/>
          </p:cNvGraphicFramePr>
          <p:nvPr>
            <p:extLst>
              <p:ext uri="{D42A27DB-BD31-4B8C-83A1-F6EECF244321}">
                <p14:modId xmlns:p14="http://schemas.microsoft.com/office/powerpoint/2010/main" val="1846163301"/>
              </p:ext>
            </p:extLst>
          </p:nvPr>
        </p:nvGraphicFramePr>
        <p:xfrm>
          <a:off x="3590639" y="652414"/>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Label Encoding</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pic>
        <p:nvPicPr>
          <p:cNvPr id="5" name="Picture 4" descr="A green and red rectangles&#10;&#10;Description automatically generated">
            <a:extLst>
              <a:ext uri="{FF2B5EF4-FFF2-40B4-BE49-F238E27FC236}">
                <a16:creationId xmlns:a16="http://schemas.microsoft.com/office/drawing/2014/main" id="{35E6F75B-8FDD-E64F-6D04-B0C12F29CD38}"/>
              </a:ext>
            </a:extLst>
          </p:cNvPr>
          <p:cNvPicPr>
            <a:picLocks noChangeAspect="1"/>
          </p:cNvPicPr>
          <p:nvPr/>
        </p:nvPicPr>
        <p:blipFill>
          <a:blip r:embed="rId3"/>
          <a:stretch>
            <a:fillRect/>
          </a:stretch>
        </p:blipFill>
        <p:spPr>
          <a:xfrm>
            <a:off x="234131" y="1288640"/>
            <a:ext cx="2800965" cy="255639"/>
          </a:xfrm>
          <a:prstGeom prst="rect">
            <a:avLst/>
          </a:prstGeom>
        </p:spPr>
      </p:pic>
      <p:pic>
        <p:nvPicPr>
          <p:cNvPr id="6" name="Picture 5" descr="A brown square with black lines&#10;&#10;Description automatically generated">
            <a:extLst>
              <a:ext uri="{FF2B5EF4-FFF2-40B4-BE49-F238E27FC236}">
                <a16:creationId xmlns:a16="http://schemas.microsoft.com/office/drawing/2014/main" id="{F64AF686-02FA-C84C-9801-41C13BB904EE}"/>
              </a:ext>
            </a:extLst>
          </p:cNvPr>
          <p:cNvPicPr>
            <a:picLocks noChangeAspect="1"/>
          </p:cNvPicPr>
          <p:nvPr/>
        </p:nvPicPr>
        <p:blipFill>
          <a:blip r:embed="rId4"/>
          <a:stretch>
            <a:fillRect/>
          </a:stretch>
        </p:blipFill>
        <p:spPr>
          <a:xfrm>
            <a:off x="253795" y="1539055"/>
            <a:ext cx="2810797" cy="203406"/>
          </a:xfrm>
          <a:prstGeom prst="rect">
            <a:avLst/>
          </a:prstGeom>
        </p:spPr>
      </p:pic>
      <p:sp>
        <p:nvSpPr>
          <p:cNvPr id="7" name="Oval 6">
            <a:extLst>
              <a:ext uri="{FF2B5EF4-FFF2-40B4-BE49-F238E27FC236}">
                <a16:creationId xmlns:a16="http://schemas.microsoft.com/office/drawing/2014/main" id="{DD342A78-A68E-F2BC-8F9B-E8094368EF7C}"/>
              </a:ext>
            </a:extLst>
          </p:cNvPr>
          <p:cNvSpPr/>
          <p:nvPr/>
        </p:nvSpPr>
        <p:spPr>
          <a:xfrm>
            <a:off x="2052722" y="1283617"/>
            <a:ext cx="970934" cy="430161"/>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E33AD01-049C-C8B1-5933-89690280962D}"/>
              </a:ext>
            </a:extLst>
          </p:cNvPr>
          <p:cNvSpPr/>
          <p:nvPr/>
        </p:nvSpPr>
        <p:spPr>
          <a:xfrm>
            <a:off x="246043" y="1283616"/>
            <a:ext cx="749709" cy="442451"/>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ncoding Categorical Variables: One-hot vs Dummy Encoding | by Rukshan  Pramoditha | Towards Data Science">
            <a:extLst>
              <a:ext uri="{FF2B5EF4-FFF2-40B4-BE49-F238E27FC236}">
                <a16:creationId xmlns:a16="http://schemas.microsoft.com/office/drawing/2014/main" id="{DD3A37BB-4F9A-24AA-C3C3-5B31634BD330}"/>
              </a:ext>
            </a:extLst>
          </p:cNvPr>
          <p:cNvPicPr>
            <a:picLocks noChangeAspect="1"/>
          </p:cNvPicPr>
          <p:nvPr/>
        </p:nvPicPr>
        <p:blipFill>
          <a:blip r:embed="rId5"/>
          <a:stretch>
            <a:fillRect/>
          </a:stretch>
        </p:blipFill>
        <p:spPr>
          <a:xfrm>
            <a:off x="3200400" y="1153339"/>
            <a:ext cx="2743199" cy="1120877"/>
          </a:xfrm>
          <a:prstGeom prst="rect">
            <a:avLst/>
          </a:prstGeom>
        </p:spPr>
      </p:pic>
      <p:pic>
        <p:nvPicPr>
          <p:cNvPr id="12" name="Picture 11" descr="A group of trees with round green tops&#10;&#10;Description automatically generated">
            <a:extLst>
              <a:ext uri="{FF2B5EF4-FFF2-40B4-BE49-F238E27FC236}">
                <a16:creationId xmlns:a16="http://schemas.microsoft.com/office/drawing/2014/main" id="{03FD3753-CD11-17DE-5F27-44EBAEDF3DE7}"/>
              </a:ext>
            </a:extLst>
          </p:cNvPr>
          <p:cNvPicPr>
            <a:picLocks noChangeAspect="1"/>
          </p:cNvPicPr>
          <p:nvPr/>
        </p:nvPicPr>
        <p:blipFill>
          <a:blip r:embed="rId6"/>
          <a:stretch>
            <a:fillRect/>
          </a:stretch>
        </p:blipFill>
        <p:spPr>
          <a:xfrm>
            <a:off x="6776269" y="1040684"/>
            <a:ext cx="1582993" cy="1015795"/>
          </a:xfrm>
          <a:prstGeom prst="rect">
            <a:avLst/>
          </a:prstGeom>
        </p:spPr>
      </p:pic>
      <p:sp>
        <p:nvSpPr>
          <p:cNvPr id="14" name="TextBox 13">
            <a:extLst>
              <a:ext uri="{FF2B5EF4-FFF2-40B4-BE49-F238E27FC236}">
                <a16:creationId xmlns:a16="http://schemas.microsoft.com/office/drawing/2014/main" id="{B9171854-ED5D-26DA-7EE0-E34CA2E27E03}"/>
              </a:ext>
            </a:extLst>
          </p:cNvPr>
          <p:cNvSpPr txBox="1"/>
          <p:nvPr/>
        </p:nvSpPr>
        <p:spPr>
          <a:xfrm>
            <a:off x="345665" y="3298327"/>
            <a:ext cx="2625743" cy="1384995"/>
          </a:xfrm>
          <a:prstGeom prst="rect">
            <a:avLst/>
          </a:prstGeom>
          <a:noFill/>
        </p:spPr>
        <p:txBody>
          <a:bodyPr wrap="square" lIns="91440" tIns="45720" rIns="91440" bIns="45720" anchor="t">
            <a:spAutoFit/>
          </a:bodyPr>
          <a:lstStyle/>
          <a:p>
            <a:pPr>
              <a:buFont typeface="Arial" panose="020B0604020202020204" pitchFamily="34" charset="0"/>
              <a:buChar char="•"/>
            </a:pPr>
            <a:r>
              <a:rPr lang="en-US" sz="1200" dirty="0">
                <a:solidFill>
                  <a:srgbClr val="0D0D0D"/>
                </a:solidFill>
                <a:latin typeface="Montserrat"/>
              </a:rPr>
              <a:t>Using IQR method to remove the outliers from each of the stock indexes </a:t>
            </a:r>
            <a:endParaRPr lang="en-US" dirty="0">
              <a:latin typeface="Montserrat"/>
            </a:endParaRPr>
          </a:p>
          <a:p>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dirty="0">
                <a:solidFill>
                  <a:srgbClr val="0D0D0D"/>
                </a:solidFill>
                <a:latin typeface="Montserrat"/>
              </a:rPr>
              <a:t>Total </a:t>
            </a:r>
            <a:r>
              <a:rPr lang="en-US" sz="1200" b="1" dirty="0">
                <a:solidFill>
                  <a:srgbClr val="0D0D0D"/>
                </a:solidFill>
                <a:latin typeface="Montserrat"/>
              </a:rPr>
              <a:t>95 data points </a:t>
            </a:r>
            <a:r>
              <a:rPr lang="en-US" sz="1200" dirty="0">
                <a:solidFill>
                  <a:srgbClr val="0D0D0D"/>
                </a:solidFill>
                <a:latin typeface="Montserrat"/>
              </a:rPr>
              <a:t>removed.</a:t>
            </a:r>
          </a:p>
          <a:p>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dirty="0">
                <a:solidFill>
                  <a:srgbClr val="0D0D0D"/>
                </a:solidFill>
                <a:latin typeface="Montserrat"/>
              </a:rPr>
              <a:t>441 rows in new dataset</a:t>
            </a:r>
          </a:p>
        </p:txBody>
      </p:sp>
      <p:sp>
        <p:nvSpPr>
          <p:cNvPr id="16" name="TextBox 15">
            <a:extLst>
              <a:ext uri="{FF2B5EF4-FFF2-40B4-BE49-F238E27FC236}">
                <a16:creationId xmlns:a16="http://schemas.microsoft.com/office/drawing/2014/main" id="{D8979513-E20E-F9E5-6A2A-D986625BA3D3}"/>
              </a:ext>
            </a:extLst>
          </p:cNvPr>
          <p:cNvSpPr txBox="1"/>
          <p:nvPr/>
        </p:nvSpPr>
        <p:spPr>
          <a:xfrm>
            <a:off x="3337130" y="2836211"/>
            <a:ext cx="2547866" cy="2000548"/>
          </a:xfrm>
          <a:prstGeom prst="rect">
            <a:avLst/>
          </a:prstGeom>
          <a:noFill/>
        </p:spPr>
        <p:txBody>
          <a:bodyPr wrap="square" lIns="91440" tIns="45720" rIns="91440" bIns="45720" anchor="t">
            <a:spAutoFit/>
          </a:bodyPr>
          <a:lstStyle/>
          <a:p>
            <a:pPr>
              <a:buFont typeface="Arial" panose="020B0604020202020204" pitchFamily="34" charset="0"/>
              <a:buChar char="•"/>
            </a:pPr>
            <a:r>
              <a:rPr lang="en-US" sz="1200" dirty="0">
                <a:solidFill>
                  <a:srgbClr val="0D0D0D"/>
                </a:solidFill>
                <a:latin typeface="Montserrat"/>
              </a:rPr>
              <a:t>Converts categorical variables into binary vectors. </a:t>
            </a:r>
          </a:p>
          <a:p>
            <a:pPr>
              <a:buFont typeface="Arial" panose="020B0604020202020204" pitchFamily="34" charset="0"/>
              <a:buChar char="•"/>
            </a:pPr>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dirty="0">
                <a:solidFill>
                  <a:srgbClr val="0D0D0D"/>
                </a:solidFill>
                <a:latin typeface="Montserrat"/>
              </a:rPr>
              <a:t>In the binary vector, 1 indicates 'Buy' and 'Hold', while 0 indicates 'Sell'. </a:t>
            </a:r>
          </a:p>
          <a:p>
            <a:pPr>
              <a:buFont typeface="Arial" panose="020B0604020202020204" pitchFamily="34" charset="0"/>
              <a:buChar char="•"/>
            </a:pPr>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dirty="0">
                <a:solidFill>
                  <a:srgbClr val="0D0D0D"/>
                </a:solidFill>
                <a:latin typeface="Montserrat"/>
              </a:rPr>
              <a:t>Helps machine learning algorithms process categorical data effectively."</a:t>
            </a:r>
          </a:p>
        </p:txBody>
      </p:sp>
      <p:sp>
        <p:nvSpPr>
          <p:cNvPr id="20" name="TextBox 19">
            <a:extLst>
              <a:ext uri="{FF2B5EF4-FFF2-40B4-BE49-F238E27FC236}">
                <a16:creationId xmlns:a16="http://schemas.microsoft.com/office/drawing/2014/main" id="{BED517B0-B43C-60F3-D530-32F071D921CC}"/>
              </a:ext>
            </a:extLst>
          </p:cNvPr>
          <p:cNvSpPr txBox="1"/>
          <p:nvPr/>
        </p:nvSpPr>
        <p:spPr>
          <a:xfrm>
            <a:off x="6254072" y="2836211"/>
            <a:ext cx="2621764" cy="1938992"/>
          </a:xfrm>
          <a:prstGeom prst="rect">
            <a:avLst/>
          </a:prstGeom>
          <a:noFill/>
        </p:spPr>
        <p:txBody>
          <a:bodyPr wrap="square" lIns="91440" tIns="45720" rIns="91440" bIns="45720" anchor="t">
            <a:spAutoFit/>
          </a:bodyPr>
          <a:lstStyle/>
          <a:p>
            <a:pPr>
              <a:buFont typeface="Arial" panose="020B0604020202020204" pitchFamily="34" charset="0"/>
              <a:buChar char="•"/>
            </a:pPr>
            <a:r>
              <a:rPr lang="en-US" sz="1200">
                <a:solidFill>
                  <a:srgbClr val="0D0D0D"/>
                </a:solidFill>
                <a:latin typeface="Montserrat" panose="00000500000000000000" pitchFamily="2" charset="0"/>
              </a:rPr>
              <a:t>Increasing the number of trees in ensemble models enhances predictive power.</a:t>
            </a:r>
            <a:endParaRPr lang="en-US">
              <a:latin typeface="Montserrat" panose="00000500000000000000" pitchFamily="2" charset="0"/>
            </a:endParaRPr>
          </a:p>
          <a:p>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a:solidFill>
                  <a:srgbClr val="0D0D0D"/>
                </a:solidFill>
                <a:latin typeface="Montserrat" panose="00000500000000000000" pitchFamily="2" charset="0"/>
              </a:rPr>
              <a:t>100 to 1000 trees.</a:t>
            </a:r>
          </a:p>
          <a:p>
            <a:endParaRPr lang="en-US" sz="1200">
              <a:solidFill>
                <a:srgbClr val="0D0D0D"/>
              </a:solidFill>
              <a:latin typeface="Montserrat" panose="00000500000000000000" pitchFamily="2" charset="0"/>
            </a:endParaRPr>
          </a:p>
          <a:p>
            <a:pPr>
              <a:buFont typeface="Arial" panose="020B0604020202020204" pitchFamily="34" charset="0"/>
              <a:buChar char="•"/>
            </a:pPr>
            <a:r>
              <a:rPr lang="en-US" sz="1200">
                <a:solidFill>
                  <a:srgbClr val="0D0D0D"/>
                </a:solidFill>
                <a:latin typeface="Montserrat" panose="00000500000000000000" pitchFamily="2" charset="0"/>
              </a:rPr>
              <a:t>Balancing model complexity and computational resources is crucial.</a:t>
            </a:r>
          </a:p>
          <a:p>
            <a:pPr algn="l">
              <a:spcAft>
                <a:spcPts val="1600"/>
              </a:spcAft>
            </a:pPr>
            <a:endParaRPr lang="en-US" sz="1200">
              <a:solidFill>
                <a:schemeClr val="tx1"/>
              </a:solidFill>
              <a:latin typeface="Montserrat"/>
            </a:endParaRPr>
          </a:p>
        </p:txBody>
      </p:sp>
      <p:pic>
        <p:nvPicPr>
          <p:cNvPr id="21" name="Picture 20" descr="A screenshot of a computer code&#10;&#10;Description automatically generated">
            <a:extLst>
              <a:ext uri="{FF2B5EF4-FFF2-40B4-BE49-F238E27FC236}">
                <a16:creationId xmlns:a16="http://schemas.microsoft.com/office/drawing/2014/main" id="{7F917EF8-B2F4-176C-DE17-4A35F0FC2E54}"/>
              </a:ext>
            </a:extLst>
          </p:cNvPr>
          <p:cNvPicPr>
            <a:picLocks noChangeAspect="1"/>
          </p:cNvPicPr>
          <p:nvPr/>
        </p:nvPicPr>
        <p:blipFill>
          <a:blip r:embed="rId7"/>
          <a:stretch>
            <a:fillRect/>
          </a:stretch>
        </p:blipFill>
        <p:spPr>
          <a:xfrm>
            <a:off x="268164" y="1864987"/>
            <a:ext cx="2755491" cy="1190933"/>
          </a:xfrm>
          <a:prstGeom prst="rect">
            <a:avLst/>
          </a:prstGeom>
          <a:ln>
            <a:solidFill>
              <a:schemeClr val="tx1"/>
            </a:solidFill>
          </a:ln>
        </p:spPr>
      </p:pic>
      <p:pic>
        <p:nvPicPr>
          <p:cNvPr id="22" name="Picture 21" descr="A close up of a computer code&#10;&#10;Description automatically generated">
            <a:extLst>
              <a:ext uri="{FF2B5EF4-FFF2-40B4-BE49-F238E27FC236}">
                <a16:creationId xmlns:a16="http://schemas.microsoft.com/office/drawing/2014/main" id="{C3109F34-644C-72C9-E30D-EFB15BAE6DE5}"/>
              </a:ext>
            </a:extLst>
          </p:cNvPr>
          <p:cNvPicPr>
            <a:picLocks noChangeAspect="1"/>
          </p:cNvPicPr>
          <p:nvPr/>
        </p:nvPicPr>
        <p:blipFill>
          <a:blip r:embed="rId8"/>
          <a:stretch>
            <a:fillRect/>
          </a:stretch>
        </p:blipFill>
        <p:spPr>
          <a:xfrm>
            <a:off x="3284883" y="2255160"/>
            <a:ext cx="2658716" cy="538317"/>
          </a:xfrm>
          <a:prstGeom prst="rect">
            <a:avLst/>
          </a:prstGeom>
          <a:ln>
            <a:solidFill>
              <a:schemeClr val="tx1"/>
            </a:solidFill>
          </a:ln>
        </p:spPr>
      </p:pic>
      <p:pic>
        <p:nvPicPr>
          <p:cNvPr id="23" name="Picture 22" descr="A black and orange text&#10;&#10;Description automatically generated">
            <a:extLst>
              <a:ext uri="{FF2B5EF4-FFF2-40B4-BE49-F238E27FC236}">
                <a16:creationId xmlns:a16="http://schemas.microsoft.com/office/drawing/2014/main" id="{121217BB-5F5C-BD7A-6E7C-07D91F1F8350}"/>
              </a:ext>
            </a:extLst>
          </p:cNvPr>
          <p:cNvPicPr>
            <a:picLocks noChangeAspect="1"/>
          </p:cNvPicPr>
          <p:nvPr/>
        </p:nvPicPr>
        <p:blipFill>
          <a:blip r:embed="rId9"/>
          <a:stretch>
            <a:fillRect/>
          </a:stretch>
        </p:blipFill>
        <p:spPr>
          <a:xfrm>
            <a:off x="6201699" y="2143432"/>
            <a:ext cx="2660855" cy="487926"/>
          </a:xfrm>
          <a:prstGeom prst="rect">
            <a:avLst/>
          </a:prstGeom>
          <a:ln>
            <a:solidFill>
              <a:schemeClr val="tx1"/>
            </a:solidFill>
          </a:ln>
        </p:spPr>
      </p:pic>
    </p:spTree>
    <p:extLst>
      <p:ext uri="{BB962C8B-B14F-4D97-AF65-F5344CB8AC3E}">
        <p14:creationId xmlns:p14="http://schemas.microsoft.com/office/powerpoint/2010/main" val="247571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2E49-27CB-66E8-ED36-6D21B00DD490}"/>
              </a:ext>
            </a:extLst>
          </p:cNvPr>
          <p:cNvSpPr>
            <a:spLocks noGrp="1"/>
          </p:cNvSpPr>
          <p:nvPr>
            <p:ph type="title"/>
          </p:nvPr>
        </p:nvSpPr>
        <p:spPr>
          <a:xfrm>
            <a:off x="184741" y="116253"/>
            <a:ext cx="7704000" cy="572700"/>
          </a:xfrm>
        </p:spPr>
        <p:txBody>
          <a:bodyPr/>
          <a:lstStyle/>
          <a:p>
            <a:r>
              <a:rPr lang="en-US" sz="2400">
                <a:latin typeface="Abril Fatface"/>
              </a:rPr>
              <a:t>Logistic Regression Implementation</a:t>
            </a:r>
          </a:p>
        </p:txBody>
      </p:sp>
      <p:sp>
        <p:nvSpPr>
          <p:cNvPr id="4" name="Rectangle 3">
            <a:extLst>
              <a:ext uri="{FF2B5EF4-FFF2-40B4-BE49-F238E27FC236}">
                <a16:creationId xmlns:a16="http://schemas.microsoft.com/office/drawing/2014/main" id="{B533ADDB-A551-AEF1-A0D2-A84BDD3EB5EC}"/>
              </a:ext>
            </a:extLst>
          </p:cNvPr>
          <p:cNvSpPr/>
          <p:nvPr/>
        </p:nvSpPr>
        <p:spPr>
          <a:xfrm>
            <a:off x="275302" y="805437"/>
            <a:ext cx="4296698" cy="424016"/>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ontserrat" panose="00000500000000000000" pitchFamily="2" charset="0"/>
                <a:cs typeface="Arial"/>
              </a:rPr>
              <a:t>Full dataset with variables </a:t>
            </a:r>
          </a:p>
        </p:txBody>
      </p:sp>
      <p:sp>
        <p:nvSpPr>
          <p:cNvPr id="9" name="Rectangle 8">
            <a:extLst>
              <a:ext uri="{FF2B5EF4-FFF2-40B4-BE49-F238E27FC236}">
                <a16:creationId xmlns:a16="http://schemas.microsoft.com/office/drawing/2014/main" id="{72DD8C28-77C6-A20D-B9FC-C9B8A4AD1095}"/>
              </a:ext>
            </a:extLst>
          </p:cNvPr>
          <p:cNvSpPr/>
          <p:nvPr/>
        </p:nvSpPr>
        <p:spPr>
          <a:xfrm>
            <a:off x="4969507" y="799292"/>
            <a:ext cx="3616932" cy="430161"/>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1C0222D-A7B8-7E22-39AF-C791D33ABCAE}"/>
              </a:ext>
            </a:extLst>
          </p:cNvPr>
          <p:cNvSpPr txBox="1"/>
          <p:nvPr/>
        </p:nvSpPr>
        <p:spPr>
          <a:xfrm>
            <a:off x="5333744" y="8490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Montserrat" panose="00000500000000000000" pitchFamily="2" charset="0"/>
              </a:rPr>
              <a:t>Analysis</a:t>
            </a:r>
          </a:p>
        </p:txBody>
      </p:sp>
      <p:pic>
        <p:nvPicPr>
          <p:cNvPr id="3" name="Picture 2" descr="A screenshot of a computer code&#10;&#10;Description automatically generated">
            <a:extLst>
              <a:ext uri="{FF2B5EF4-FFF2-40B4-BE49-F238E27FC236}">
                <a16:creationId xmlns:a16="http://schemas.microsoft.com/office/drawing/2014/main" id="{1AE1F88D-5E5B-B4F7-FA1E-E6B74F308495}"/>
              </a:ext>
            </a:extLst>
          </p:cNvPr>
          <p:cNvPicPr>
            <a:picLocks noChangeAspect="1"/>
          </p:cNvPicPr>
          <p:nvPr/>
        </p:nvPicPr>
        <p:blipFill>
          <a:blip r:embed="rId2"/>
          <a:stretch>
            <a:fillRect/>
          </a:stretch>
        </p:blipFill>
        <p:spPr>
          <a:xfrm>
            <a:off x="275302" y="1454275"/>
            <a:ext cx="4209437" cy="3224653"/>
          </a:xfrm>
          <a:prstGeom prst="rect">
            <a:avLst/>
          </a:prstGeom>
          <a:ln>
            <a:solidFill>
              <a:schemeClr val="tx1"/>
            </a:solidFill>
          </a:ln>
        </p:spPr>
      </p:pic>
      <p:sp>
        <p:nvSpPr>
          <p:cNvPr id="5" name="Rectangle: Rounded Corners 4">
            <a:extLst>
              <a:ext uri="{FF2B5EF4-FFF2-40B4-BE49-F238E27FC236}">
                <a16:creationId xmlns:a16="http://schemas.microsoft.com/office/drawing/2014/main" id="{6D622836-3BEA-B4AC-6A27-DBC559863857}"/>
              </a:ext>
            </a:extLst>
          </p:cNvPr>
          <p:cNvSpPr/>
          <p:nvPr/>
        </p:nvSpPr>
        <p:spPr>
          <a:xfrm>
            <a:off x="4880295" y="1423113"/>
            <a:ext cx="3706143" cy="3286976"/>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number on a white background&#10;&#10;Description automatically generated">
            <a:extLst>
              <a:ext uri="{FF2B5EF4-FFF2-40B4-BE49-F238E27FC236}">
                <a16:creationId xmlns:a16="http://schemas.microsoft.com/office/drawing/2014/main" id="{E40D8817-33AD-6CF9-BB35-D35CE2A62330}"/>
              </a:ext>
            </a:extLst>
          </p:cNvPr>
          <p:cNvPicPr>
            <a:picLocks noChangeAspect="1"/>
          </p:cNvPicPr>
          <p:nvPr/>
        </p:nvPicPr>
        <p:blipFill>
          <a:blip r:embed="rId3"/>
          <a:stretch>
            <a:fillRect/>
          </a:stretch>
        </p:blipFill>
        <p:spPr>
          <a:xfrm>
            <a:off x="5602543" y="1579000"/>
            <a:ext cx="2258962" cy="113132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DF71C4B5-ABE5-767B-D91C-1626A9DB4C40}"/>
              </a:ext>
            </a:extLst>
          </p:cNvPr>
          <p:cNvSpPr txBox="1"/>
          <p:nvPr/>
        </p:nvSpPr>
        <p:spPr>
          <a:xfrm>
            <a:off x="5397909" y="2997609"/>
            <a:ext cx="2743200"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tx1"/>
                </a:solidFill>
                <a:latin typeface="Montserrat"/>
              </a:rPr>
              <a:t>The </a:t>
            </a:r>
            <a:r>
              <a:rPr lang="en-US" sz="1100" b="1">
                <a:solidFill>
                  <a:schemeClr val="tx1"/>
                </a:solidFill>
                <a:latin typeface="Montserrat"/>
              </a:rPr>
              <a:t>negative coefficients</a:t>
            </a:r>
            <a:r>
              <a:rPr lang="en-US" sz="1100">
                <a:solidFill>
                  <a:schemeClr val="tx1"/>
                </a:solidFill>
                <a:latin typeface="Montserrat"/>
              </a:rPr>
              <a:t> for all predictors (EU, EM, FTSE, NIKKEI, DAX, SP, BOVESPA) indicate that as the values of these predictors increase, the likelihood the response variable being in the "Buy" category decrease.</a:t>
            </a:r>
          </a:p>
        </p:txBody>
      </p:sp>
    </p:spTree>
    <p:extLst>
      <p:ext uri="{BB962C8B-B14F-4D97-AF65-F5344CB8AC3E}">
        <p14:creationId xmlns:p14="http://schemas.microsoft.com/office/powerpoint/2010/main" val="391702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9BDB-4B9B-6774-C82E-178C12120C7E}"/>
              </a:ext>
            </a:extLst>
          </p:cNvPr>
          <p:cNvSpPr>
            <a:spLocks noGrp="1"/>
          </p:cNvSpPr>
          <p:nvPr>
            <p:ph type="title"/>
          </p:nvPr>
        </p:nvSpPr>
        <p:spPr>
          <a:xfrm>
            <a:off x="89210" y="126130"/>
            <a:ext cx="7704000" cy="572700"/>
          </a:xfrm>
        </p:spPr>
        <p:txBody>
          <a:bodyPr/>
          <a:lstStyle/>
          <a:p>
            <a:r>
              <a:rPr lang="en-US" sz="2400">
                <a:latin typeface="Abril Fatface"/>
              </a:rPr>
              <a:t>Logistic Regression Results</a:t>
            </a:r>
          </a:p>
        </p:txBody>
      </p:sp>
      <p:sp>
        <p:nvSpPr>
          <p:cNvPr id="9" name="Rectangle 8">
            <a:extLst>
              <a:ext uri="{FF2B5EF4-FFF2-40B4-BE49-F238E27FC236}">
                <a16:creationId xmlns:a16="http://schemas.microsoft.com/office/drawing/2014/main" id="{76C95BA2-6577-BFBB-C094-88F97BF92238}"/>
              </a:ext>
            </a:extLst>
          </p:cNvPr>
          <p:cNvSpPr/>
          <p:nvPr/>
        </p:nvSpPr>
        <p:spPr>
          <a:xfrm>
            <a:off x="6318576" y="1581288"/>
            <a:ext cx="2700683" cy="32323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BC3B60-7FF4-4183-1DD7-51DCF2EFA893}"/>
              </a:ext>
            </a:extLst>
          </p:cNvPr>
          <p:cNvSpPr txBox="1"/>
          <p:nvPr/>
        </p:nvSpPr>
        <p:spPr>
          <a:xfrm>
            <a:off x="284322" y="4205133"/>
            <a:ext cx="2761635" cy="60016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Montserrat"/>
              </a:rPr>
              <a:t>Train Accuracy: 0.5895</a:t>
            </a:r>
            <a:endParaRPr lang="en-US" sz="1100" b="1">
              <a:latin typeface="Montserrat" panose="00000500000000000000" pitchFamily="2" charset="0"/>
            </a:endParaRPr>
          </a:p>
          <a:p>
            <a:endParaRPr lang="en-US" sz="1100" b="1">
              <a:latin typeface="Montserrat" panose="00000500000000000000" pitchFamily="2" charset="0"/>
            </a:endParaRPr>
          </a:p>
          <a:p>
            <a:r>
              <a:rPr lang="en-US" sz="1100" b="1">
                <a:latin typeface="Montserrat"/>
              </a:rPr>
              <a:t>Test Accuracy: 0.5970</a:t>
            </a:r>
          </a:p>
        </p:txBody>
      </p:sp>
      <p:sp>
        <p:nvSpPr>
          <p:cNvPr id="11" name="TextBox 10">
            <a:extLst>
              <a:ext uri="{FF2B5EF4-FFF2-40B4-BE49-F238E27FC236}">
                <a16:creationId xmlns:a16="http://schemas.microsoft.com/office/drawing/2014/main" id="{171BA513-D2D9-3AF6-CEDB-3B71CB0CED25}"/>
              </a:ext>
            </a:extLst>
          </p:cNvPr>
          <p:cNvSpPr txBox="1"/>
          <p:nvPr/>
        </p:nvSpPr>
        <p:spPr>
          <a:xfrm>
            <a:off x="3361038" y="4205132"/>
            <a:ext cx="2706330" cy="600164"/>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Montserrat"/>
              </a:rPr>
              <a:t>Train Accuracy: 0.5878</a:t>
            </a:r>
            <a:endParaRPr lang="en-US" sz="1100" b="1">
              <a:latin typeface="Montserrat" panose="00000500000000000000" pitchFamily="2" charset="0"/>
            </a:endParaRPr>
          </a:p>
          <a:p>
            <a:endParaRPr lang="en-US" sz="1100" b="1">
              <a:latin typeface="Montserrat" panose="00000500000000000000" pitchFamily="2" charset="0"/>
            </a:endParaRPr>
          </a:p>
          <a:p>
            <a:r>
              <a:rPr lang="en-US" sz="1100" b="1">
                <a:latin typeface="Montserrat"/>
              </a:rPr>
              <a:t>Test Accuracy: 0.6036</a:t>
            </a:r>
          </a:p>
        </p:txBody>
      </p:sp>
      <p:sp>
        <p:nvSpPr>
          <p:cNvPr id="12" name="Rectangle: Rounded Corners 11">
            <a:extLst>
              <a:ext uri="{FF2B5EF4-FFF2-40B4-BE49-F238E27FC236}">
                <a16:creationId xmlns:a16="http://schemas.microsoft.com/office/drawing/2014/main" id="{47C18772-E488-B91A-D4FF-CDF37D35DE75}"/>
              </a:ext>
            </a:extLst>
          </p:cNvPr>
          <p:cNvSpPr/>
          <p:nvPr/>
        </p:nvSpPr>
        <p:spPr>
          <a:xfrm>
            <a:off x="182393" y="992458"/>
            <a:ext cx="2908375" cy="4013327"/>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6D56B6B-8BFA-BF12-06D9-2FF086446C31}"/>
              </a:ext>
            </a:extLst>
          </p:cNvPr>
          <p:cNvSpPr/>
          <p:nvPr/>
        </p:nvSpPr>
        <p:spPr>
          <a:xfrm>
            <a:off x="3245577" y="992458"/>
            <a:ext cx="2908375" cy="4034788"/>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7917188-DBC5-CBE2-4273-DD3979E80BDD}"/>
              </a:ext>
            </a:extLst>
          </p:cNvPr>
          <p:cNvGraphicFramePr>
            <a:graphicFrameLocks noGrp="1"/>
          </p:cNvGraphicFramePr>
          <p:nvPr>
            <p:extLst>
              <p:ext uri="{D42A27DB-BD31-4B8C-83A1-F6EECF244321}">
                <p14:modId xmlns:p14="http://schemas.microsoft.com/office/powerpoint/2010/main" val="2144396218"/>
              </p:ext>
            </p:extLst>
          </p:nvPr>
        </p:nvGraphicFramePr>
        <p:xfrm>
          <a:off x="215080" y="2777612"/>
          <a:ext cx="2830716" cy="1211676"/>
        </p:xfrm>
        <a:graphic>
          <a:graphicData uri="http://schemas.openxmlformats.org/drawingml/2006/table">
            <a:tbl>
              <a:tblPr firstRow="1" bandRow="1">
                <a:tableStyleId>{B6042D34-161E-40AA-9899-D47813D1DFBA}</a:tableStyleId>
              </a:tblPr>
              <a:tblGrid>
                <a:gridCol w="431390">
                  <a:extLst>
                    <a:ext uri="{9D8B030D-6E8A-4147-A177-3AD203B41FA5}">
                      <a16:colId xmlns:a16="http://schemas.microsoft.com/office/drawing/2014/main" val="3931099916"/>
                    </a:ext>
                  </a:extLst>
                </a:gridCol>
                <a:gridCol w="700897">
                  <a:extLst>
                    <a:ext uri="{9D8B030D-6E8A-4147-A177-3AD203B41FA5}">
                      <a16:colId xmlns:a16="http://schemas.microsoft.com/office/drawing/2014/main" val="1195760987"/>
                    </a:ext>
                  </a:extLst>
                </a:gridCol>
                <a:gridCol w="566143">
                  <a:extLst>
                    <a:ext uri="{9D8B030D-6E8A-4147-A177-3AD203B41FA5}">
                      <a16:colId xmlns:a16="http://schemas.microsoft.com/office/drawing/2014/main" val="2947708577"/>
                    </a:ext>
                  </a:extLst>
                </a:gridCol>
                <a:gridCol w="566143">
                  <a:extLst>
                    <a:ext uri="{9D8B030D-6E8A-4147-A177-3AD203B41FA5}">
                      <a16:colId xmlns:a16="http://schemas.microsoft.com/office/drawing/2014/main" val="3265321264"/>
                    </a:ext>
                  </a:extLst>
                </a:gridCol>
                <a:gridCol w="566143">
                  <a:extLst>
                    <a:ext uri="{9D8B030D-6E8A-4147-A177-3AD203B41FA5}">
                      <a16:colId xmlns:a16="http://schemas.microsoft.com/office/drawing/2014/main" val="4245759558"/>
                    </a:ext>
                  </a:extLst>
                </a:gridCol>
              </a:tblGrid>
              <a:tr h="377238">
                <a:tc>
                  <a:txBody>
                    <a:bodyPr/>
                    <a:lstStyle/>
                    <a:p>
                      <a:endParaRPr lang="en-US" sz="900"/>
                    </a:p>
                  </a:txBody>
                  <a:tcPr>
                    <a:solidFill>
                      <a:schemeClr val="bg1">
                        <a:lumMod val="85000"/>
                      </a:schemeClr>
                    </a:solidFill>
                  </a:tcPr>
                </a:tc>
                <a:tc>
                  <a:txBody>
                    <a:bodyPr/>
                    <a:lstStyle/>
                    <a:p>
                      <a:r>
                        <a:rPr lang="en-US" sz="900"/>
                        <a:t>precision</a:t>
                      </a:r>
                    </a:p>
                  </a:txBody>
                  <a:tcPr>
                    <a:solidFill>
                      <a:schemeClr val="bg1">
                        <a:lumMod val="85000"/>
                      </a:schemeClr>
                    </a:solidFill>
                  </a:tcPr>
                </a:tc>
                <a:tc>
                  <a:txBody>
                    <a:bodyPr/>
                    <a:lstStyle/>
                    <a:p>
                      <a:r>
                        <a:rPr lang="en-US" sz="900"/>
                        <a:t>recall</a:t>
                      </a:r>
                    </a:p>
                  </a:txBody>
                  <a:tcPr>
                    <a:solidFill>
                      <a:schemeClr val="bg1">
                        <a:lumMod val="85000"/>
                      </a:schemeClr>
                    </a:solidFill>
                  </a:tcPr>
                </a:tc>
                <a:tc>
                  <a:txBody>
                    <a:bodyPr/>
                    <a:lstStyle/>
                    <a:p>
                      <a:r>
                        <a:rPr lang="en-US" sz="900"/>
                        <a:t>F1-score</a:t>
                      </a:r>
                    </a:p>
                  </a:txBody>
                  <a:tcPr>
                    <a:solidFill>
                      <a:schemeClr val="bg1">
                        <a:lumMod val="85000"/>
                      </a:schemeClr>
                    </a:solidFill>
                  </a:tcPr>
                </a:tc>
                <a:tc>
                  <a:txBody>
                    <a:bodyPr/>
                    <a:lstStyle/>
                    <a:p>
                      <a:pPr lvl="0">
                        <a:buNone/>
                      </a:pPr>
                      <a:r>
                        <a:rPr lang="en-US" sz="900"/>
                        <a:t>support</a:t>
                      </a:r>
                    </a:p>
                  </a:txBody>
                  <a:tcPr>
                    <a:solidFill>
                      <a:schemeClr val="bg1">
                        <a:lumMod val="85000"/>
                      </a:schemeClr>
                    </a:solidFill>
                  </a:tcPr>
                </a:tc>
                <a:extLst>
                  <a:ext uri="{0D108BD9-81ED-4DB2-BD59-A6C34878D82A}">
                    <a16:rowId xmlns:a16="http://schemas.microsoft.com/office/drawing/2014/main" val="549477882"/>
                  </a:ext>
                </a:extLst>
              </a:tr>
              <a:tr h="184428">
                <a:tc>
                  <a:txBody>
                    <a:bodyPr/>
                    <a:lstStyle/>
                    <a:p>
                      <a:pPr lvl="0">
                        <a:buNone/>
                      </a:pPr>
                      <a:r>
                        <a:rPr lang="en-US" sz="900"/>
                        <a:t>0</a:t>
                      </a:r>
                    </a:p>
                  </a:txBody>
                  <a:tcPr/>
                </a:tc>
                <a:tc>
                  <a:txBody>
                    <a:bodyPr/>
                    <a:lstStyle/>
                    <a:p>
                      <a:pPr lvl="0">
                        <a:buNone/>
                      </a:pPr>
                      <a:r>
                        <a:rPr lang="en-US" sz="900"/>
                        <a:t>0.93</a:t>
                      </a:r>
                    </a:p>
                  </a:txBody>
                  <a:tcPr/>
                </a:tc>
                <a:tc>
                  <a:txBody>
                    <a:bodyPr/>
                    <a:lstStyle/>
                    <a:p>
                      <a:pPr lvl="0">
                        <a:buNone/>
                      </a:pPr>
                      <a:r>
                        <a:rPr lang="en-US" sz="900"/>
                        <a:t>0.21</a:t>
                      </a:r>
                    </a:p>
                  </a:txBody>
                  <a:tcPr/>
                </a:tc>
                <a:tc>
                  <a:txBody>
                    <a:bodyPr/>
                    <a:lstStyle/>
                    <a:p>
                      <a:pPr lvl="0">
                        <a:buNone/>
                      </a:pPr>
                      <a:r>
                        <a:rPr lang="en-US" sz="900"/>
                        <a:t>0.35</a:t>
                      </a:r>
                    </a:p>
                  </a:txBody>
                  <a:tcPr/>
                </a:tc>
                <a:tc>
                  <a:txBody>
                    <a:bodyPr/>
                    <a:lstStyle/>
                    <a:p>
                      <a:pPr lvl="0">
                        <a:buNone/>
                      </a:pPr>
                      <a:r>
                        <a:rPr lang="en-US" sz="900"/>
                        <a:t>66</a:t>
                      </a:r>
                    </a:p>
                  </a:txBody>
                  <a:tcPr/>
                </a:tc>
                <a:extLst>
                  <a:ext uri="{0D108BD9-81ED-4DB2-BD59-A6C34878D82A}">
                    <a16:rowId xmlns:a16="http://schemas.microsoft.com/office/drawing/2014/main" val="1716339381"/>
                  </a:ext>
                </a:extLst>
              </a:tr>
              <a:tr h="184428">
                <a:tc>
                  <a:txBody>
                    <a:bodyPr/>
                    <a:lstStyle/>
                    <a:p>
                      <a:pPr lvl="0">
                        <a:buNone/>
                      </a:pPr>
                      <a:r>
                        <a:rPr lang="en-US" sz="900"/>
                        <a:t>1</a:t>
                      </a:r>
                    </a:p>
                  </a:txBody>
                  <a:tcPr/>
                </a:tc>
                <a:tc>
                  <a:txBody>
                    <a:bodyPr/>
                    <a:lstStyle/>
                    <a:p>
                      <a:pPr lvl="0">
                        <a:buNone/>
                      </a:pPr>
                      <a:r>
                        <a:rPr lang="en-US" sz="900"/>
                        <a:t>0.55</a:t>
                      </a:r>
                    </a:p>
                  </a:txBody>
                  <a:tcPr/>
                </a:tc>
                <a:tc>
                  <a:txBody>
                    <a:bodyPr/>
                    <a:lstStyle/>
                    <a:p>
                      <a:pPr lvl="0">
                        <a:buNone/>
                      </a:pPr>
                      <a:r>
                        <a:rPr lang="en-US" sz="900"/>
                        <a:t>0.99</a:t>
                      </a:r>
                    </a:p>
                  </a:txBody>
                  <a:tcPr/>
                </a:tc>
                <a:tc>
                  <a:txBody>
                    <a:bodyPr/>
                    <a:lstStyle/>
                    <a:p>
                      <a:pPr lvl="0">
                        <a:buNone/>
                      </a:pPr>
                      <a:r>
                        <a:rPr lang="en-US" sz="900"/>
                        <a:t>0.71</a:t>
                      </a:r>
                    </a:p>
                  </a:txBody>
                  <a:tcPr/>
                </a:tc>
                <a:tc>
                  <a:txBody>
                    <a:bodyPr/>
                    <a:lstStyle/>
                    <a:p>
                      <a:pPr lvl="0">
                        <a:buNone/>
                      </a:pPr>
                      <a:r>
                        <a:rPr lang="en-US" sz="900"/>
                        <a:t>67</a:t>
                      </a:r>
                    </a:p>
                  </a:txBody>
                  <a:tcPr/>
                </a:tc>
                <a:extLst>
                  <a:ext uri="{0D108BD9-81ED-4DB2-BD59-A6C34878D82A}">
                    <a16:rowId xmlns:a16="http://schemas.microsoft.com/office/drawing/2014/main" val="1503411116"/>
                  </a:ext>
                </a:extLst>
              </a:tr>
              <a:tr h="377238">
                <a:tc>
                  <a:txBody>
                    <a:bodyPr/>
                    <a:lstStyle/>
                    <a:p>
                      <a:pPr lvl="0">
                        <a:buNone/>
                      </a:pPr>
                      <a:r>
                        <a:rPr lang="en-US" sz="800"/>
                        <a:t>Wd. Avg. </a:t>
                      </a:r>
                    </a:p>
                  </a:txBody>
                  <a:tcPr/>
                </a:tc>
                <a:tc>
                  <a:txBody>
                    <a:bodyPr/>
                    <a:lstStyle/>
                    <a:p>
                      <a:pPr lvl="0">
                        <a:buNone/>
                      </a:pPr>
                      <a:r>
                        <a:rPr lang="en-US" sz="900"/>
                        <a:t>0.74</a:t>
                      </a:r>
                    </a:p>
                  </a:txBody>
                  <a:tcPr/>
                </a:tc>
                <a:tc>
                  <a:txBody>
                    <a:bodyPr/>
                    <a:lstStyle/>
                    <a:p>
                      <a:pPr lvl="0">
                        <a:buNone/>
                      </a:pPr>
                      <a:r>
                        <a:rPr lang="en-US" sz="900"/>
                        <a:t>0.60</a:t>
                      </a:r>
                    </a:p>
                  </a:txBody>
                  <a:tcPr/>
                </a:tc>
                <a:tc>
                  <a:txBody>
                    <a:bodyPr/>
                    <a:lstStyle/>
                    <a:p>
                      <a:pPr lvl="0">
                        <a:buNone/>
                      </a:pPr>
                      <a:r>
                        <a:rPr lang="en-US" sz="900"/>
                        <a:t>0.53</a:t>
                      </a:r>
                    </a:p>
                  </a:txBody>
                  <a:tcPr/>
                </a:tc>
                <a:tc>
                  <a:txBody>
                    <a:bodyPr/>
                    <a:lstStyle/>
                    <a:p>
                      <a:pPr lvl="0">
                        <a:buNone/>
                      </a:pPr>
                      <a:r>
                        <a:rPr lang="en-US" sz="900"/>
                        <a:t>134</a:t>
                      </a:r>
                    </a:p>
                  </a:txBody>
                  <a:tcPr/>
                </a:tc>
                <a:extLst>
                  <a:ext uri="{0D108BD9-81ED-4DB2-BD59-A6C34878D82A}">
                    <a16:rowId xmlns:a16="http://schemas.microsoft.com/office/drawing/2014/main" val="1046687075"/>
                  </a:ext>
                </a:extLst>
              </a:tr>
            </a:tbl>
          </a:graphicData>
        </a:graphic>
      </p:graphicFrame>
      <p:graphicFrame>
        <p:nvGraphicFramePr>
          <p:cNvPr id="6" name="Table 5">
            <a:extLst>
              <a:ext uri="{FF2B5EF4-FFF2-40B4-BE49-F238E27FC236}">
                <a16:creationId xmlns:a16="http://schemas.microsoft.com/office/drawing/2014/main" id="{1606BB70-BC30-2613-5DDB-6C9E34B23BAC}"/>
              </a:ext>
            </a:extLst>
          </p:cNvPr>
          <p:cNvGraphicFramePr>
            <a:graphicFrameLocks noGrp="1"/>
          </p:cNvGraphicFramePr>
          <p:nvPr>
            <p:extLst>
              <p:ext uri="{D42A27DB-BD31-4B8C-83A1-F6EECF244321}">
                <p14:modId xmlns:p14="http://schemas.microsoft.com/office/powerpoint/2010/main" val="1089468781"/>
              </p:ext>
            </p:extLst>
          </p:nvPr>
        </p:nvGraphicFramePr>
        <p:xfrm>
          <a:off x="3281515" y="2777611"/>
          <a:ext cx="2830716" cy="1211676"/>
        </p:xfrm>
        <a:graphic>
          <a:graphicData uri="http://schemas.openxmlformats.org/drawingml/2006/table">
            <a:tbl>
              <a:tblPr firstRow="1" bandRow="1">
                <a:tableStyleId>{B6042D34-161E-40AA-9899-D47813D1DFBA}</a:tableStyleId>
              </a:tblPr>
              <a:tblGrid>
                <a:gridCol w="431390">
                  <a:extLst>
                    <a:ext uri="{9D8B030D-6E8A-4147-A177-3AD203B41FA5}">
                      <a16:colId xmlns:a16="http://schemas.microsoft.com/office/drawing/2014/main" val="3931099916"/>
                    </a:ext>
                  </a:extLst>
                </a:gridCol>
                <a:gridCol w="700897">
                  <a:extLst>
                    <a:ext uri="{9D8B030D-6E8A-4147-A177-3AD203B41FA5}">
                      <a16:colId xmlns:a16="http://schemas.microsoft.com/office/drawing/2014/main" val="1195760987"/>
                    </a:ext>
                  </a:extLst>
                </a:gridCol>
                <a:gridCol w="566143">
                  <a:extLst>
                    <a:ext uri="{9D8B030D-6E8A-4147-A177-3AD203B41FA5}">
                      <a16:colId xmlns:a16="http://schemas.microsoft.com/office/drawing/2014/main" val="2947708577"/>
                    </a:ext>
                  </a:extLst>
                </a:gridCol>
                <a:gridCol w="566143">
                  <a:extLst>
                    <a:ext uri="{9D8B030D-6E8A-4147-A177-3AD203B41FA5}">
                      <a16:colId xmlns:a16="http://schemas.microsoft.com/office/drawing/2014/main" val="3265321264"/>
                    </a:ext>
                  </a:extLst>
                </a:gridCol>
                <a:gridCol w="566143">
                  <a:extLst>
                    <a:ext uri="{9D8B030D-6E8A-4147-A177-3AD203B41FA5}">
                      <a16:colId xmlns:a16="http://schemas.microsoft.com/office/drawing/2014/main" val="4245759558"/>
                    </a:ext>
                  </a:extLst>
                </a:gridCol>
              </a:tblGrid>
              <a:tr h="377238">
                <a:tc>
                  <a:txBody>
                    <a:bodyPr/>
                    <a:lstStyle/>
                    <a:p>
                      <a:endParaRPr lang="en-US" sz="900"/>
                    </a:p>
                  </a:txBody>
                  <a:tcPr>
                    <a:solidFill>
                      <a:schemeClr val="bg1">
                        <a:lumMod val="85000"/>
                      </a:schemeClr>
                    </a:solidFill>
                  </a:tcPr>
                </a:tc>
                <a:tc>
                  <a:txBody>
                    <a:bodyPr/>
                    <a:lstStyle/>
                    <a:p>
                      <a:r>
                        <a:rPr lang="en-US" sz="900"/>
                        <a:t>precision</a:t>
                      </a:r>
                    </a:p>
                  </a:txBody>
                  <a:tcPr>
                    <a:solidFill>
                      <a:schemeClr val="bg1">
                        <a:lumMod val="85000"/>
                      </a:schemeClr>
                    </a:solidFill>
                  </a:tcPr>
                </a:tc>
                <a:tc>
                  <a:txBody>
                    <a:bodyPr/>
                    <a:lstStyle/>
                    <a:p>
                      <a:r>
                        <a:rPr lang="en-US" sz="900"/>
                        <a:t>recall</a:t>
                      </a:r>
                    </a:p>
                  </a:txBody>
                  <a:tcPr>
                    <a:solidFill>
                      <a:schemeClr val="bg1">
                        <a:lumMod val="85000"/>
                      </a:schemeClr>
                    </a:solidFill>
                  </a:tcPr>
                </a:tc>
                <a:tc>
                  <a:txBody>
                    <a:bodyPr/>
                    <a:lstStyle/>
                    <a:p>
                      <a:r>
                        <a:rPr lang="en-US" sz="900"/>
                        <a:t>F1-score</a:t>
                      </a:r>
                    </a:p>
                  </a:txBody>
                  <a:tcPr>
                    <a:solidFill>
                      <a:schemeClr val="bg1">
                        <a:lumMod val="85000"/>
                      </a:schemeClr>
                    </a:solidFill>
                  </a:tcPr>
                </a:tc>
                <a:tc>
                  <a:txBody>
                    <a:bodyPr/>
                    <a:lstStyle/>
                    <a:p>
                      <a:pPr lvl="0">
                        <a:buNone/>
                      </a:pPr>
                      <a:r>
                        <a:rPr lang="en-US" sz="900"/>
                        <a:t>support</a:t>
                      </a:r>
                    </a:p>
                  </a:txBody>
                  <a:tcPr>
                    <a:solidFill>
                      <a:schemeClr val="bg1">
                        <a:lumMod val="85000"/>
                      </a:schemeClr>
                    </a:solidFill>
                  </a:tcPr>
                </a:tc>
                <a:extLst>
                  <a:ext uri="{0D108BD9-81ED-4DB2-BD59-A6C34878D82A}">
                    <a16:rowId xmlns:a16="http://schemas.microsoft.com/office/drawing/2014/main" val="549477882"/>
                  </a:ext>
                </a:extLst>
              </a:tr>
              <a:tr h="184428">
                <a:tc>
                  <a:txBody>
                    <a:bodyPr/>
                    <a:lstStyle/>
                    <a:p>
                      <a:pPr lvl="0">
                        <a:buNone/>
                      </a:pPr>
                      <a:r>
                        <a:rPr lang="en-US" sz="900"/>
                        <a:t>0</a:t>
                      </a:r>
                    </a:p>
                  </a:txBody>
                  <a:tcPr/>
                </a:tc>
                <a:tc>
                  <a:txBody>
                    <a:bodyPr/>
                    <a:lstStyle/>
                    <a:p>
                      <a:pPr lvl="0">
                        <a:buNone/>
                      </a:pPr>
                      <a:r>
                        <a:rPr lang="en-US" sz="900"/>
                        <a:t>0.73</a:t>
                      </a:r>
                      <a:endParaRPr lang="en-US"/>
                    </a:p>
                  </a:txBody>
                  <a:tcPr/>
                </a:tc>
                <a:tc>
                  <a:txBody>
                    <a:bodyPr/>
                    <a:lstStyle/>
                    <a:p>
                      <a:pPr lvl="0">
                        <a:buNone/>
                      </a:pPr>
                      <a:r>
                        <a:rPr lang="en-US" sz="900"/>
                        <a:t>0.16</a:t>
                      </a:r>
                      <a:endParaRPr lang="en-US"/>
                    </a:p>
                  </a:txBody>
                  <a:tcPr/>
                </a:tc>
                <a:tc>
                  <a:txBody>
                    <a:bodyPr/>
                    <a:lstStyle/>
                    <a:p>
                      <a:pPr lvl="0">
                        <a:buNone/>
                      </a:pPr>
                      <a:r>
                        <a:rPr lang="en-US" sz="900"/>
                        <a:t>0.27</a:t>
                      </a:r>
                      <a:endParaRPr lang="en-US"/>
                    </a:p>
                  </a:txBody>
                  <a:tcPr/>
                </a:tc>
                <a:tc>
                  <a:txBody>
                    <a:bodyPr/>
                    <a:lstStyle/>
                    <a:p>
                      <a:pPr lvl="0">
                        <a:buNone/>
                      </a:pPr>
                      <a:r>
                        <a:rPr lang="en-US" sz="900"/>
                        <a:t>49</a:t>
                      </a:r>
                    </a:p>
                  </a:txBody>
                  <a:tcPr/>
                </a:tc>
                <a:extLst>
                  <a:ext uri="{0D108BD9-81ED-4DB2-BD59-A6C34878D82A}">
                    <a16:rowId xmlns:a16="http://schemas.microsoft.com/office/drawing/2014/main" val="1716339381"/>
                  </a:ext>
                </a:extLst>
              </a:tr>
              <a:tr h="184428">
                <a:tc>
                  <a:txBody>
                    <a:bodyPr/>
                    <a:lstStyle/>
                    <a:p>
                      <a:pPr lvl="0">
                        <a:buNone/>
                      </a:pPr>
                      <a:r>
                        <a:rPr lang="en-US" sz="900"/>
                        <a:t>1</a:t>
                      </a:r>
                    </a:p>
                  </a:txBody>
                  <a:tcPr/>
                </a:tc>
                <a:tc>
                  <a:txBody>
                    <a:bodyPr/>
                    <a:lstStyle/>
                    <a:p>
                      <a:pPr lvl="0">
                        <a:buNone/>
                      </a:pPr>
                      <a:r>
                        <a:rPr lang="en-US" sz="900"/>
                        <a:t>0.59</a:t>
                      </a:r>
                    </a:p>
                  </a:txBody>
                  <a:tcPr/>
                </a:tc>
                <a:tc>
                  <a:txBody>
                    <a:bodyPr/>
                    <a:lstStyle/>
                    <a:p>
                      <a:pPr lvl="0">
                        <a:buNone/>
                      </a:pPr>
                      <a:r>
                        <a:rPr lang="en-US" sz="900"/>
                        <a:t>0.95</a:t>
                      </a:r>
                    </a:p>
                  </a:txBody>
                  <a:tcPr/>
                </a:tc>
                <a:tc>
                  <a:txBody>
                    <a:bodyPr/>
                    <a:lstStyle/>
                    <a:p>
                      <a:pPr lvl="0">
                        <a:buNone/>
                      </a:pPr>
                      <a:r>
                        <a:rPr lang="en-US" sz="900"/>
                        <a:t>0.73</a:t>
                      </a:r>
                    </a:p>
                  </a:txBody>
                  <a:tcPr/>
                </a:tc>
                <a:tc>
                  <a:txBody>
                    <a:bodyPr/>
                    <a:lstStyle/>
                    <a:p>
                      <a:pPr lvl="0">
                        <a:buNone/>
                      </a:pPr>
                      <a:r>
                        <a:rPr lang="en-US" sz="900"/>
                        <a:t>62</a:t>
                      </a:r>
                    </a:p>
                  </a:txBody>
                  <a:tcPr/>
                </a:tc>
                <a:extLst>
                  <a:ext uri="{0D108BD9-81ED-4DB2-BD59-A6C34878D82A}">
                    <a16:rowId xmlns:a16="http://schemas.microsoft.com/office/drawing/2014/main" val="2139301943"/>
                  </a:ext>
                </a:extLst>
              </a:tr>
              <a:tr h="377238">
                <a:tc>
                  <a:txBody>
                    <a:bodyPr/>
                    <a:lstStyle/>
                    <a:p>
                      <a:pPr lvl="0">
                        <a:buNone/>
                      </a:pPr>
                      <a:r>
                        <a:rPr lang="en-US" sz="800"/>
                        <a:t>Wd. Avg. </a:t>
                      </a:r>
                    </a:p>
                  </a:txBody>
                  <a:tcPr/>
                </a:tc>
                <a:tc>
                  <a:txBody>
                    <a:bodyPr/>
                    <a:lstStyle/>
                    <a:p>
                      <a:pPr lvl="0">
                        <a:buNone/>
                      </a:pPr>
                      <a:r>
                        <a:rPr lang="en-US" sz="900"/>
                        <a:t>0.65</a:t>
                      </a:r>
                    </a:p>
                  </a:txBody>
                  <a:tcPr/>
                </a:tc>
                <a:tc>
                  <a:txBody>
                    <a:bodyPr/>
                    <a:lstStyle/>
                    <a:p>
                      <a:pPr lvl="0">
                        <a:buNone/>
                      </a:pPr>
                      <a:r>
                        <a:rPr lang="en-US" sz="900"/>
                        <a:t>0.60</a:t>
                      </a:r>
                    </a:p>
                  </a:txBody>
                  <a:tcPr/>
                </a:tc>
                <a:tc>
                  <a:txBody>
                    <a:bodyPr/>
                    <a:lstStyle/>
                    <a:p>
                      <a:pPr lvl="0">
                        <a:buNone/>
                      </a:pPr>
                      <a:r>
                        <a:rPr lang="en-US" sz="900"/>
                        <a:t>0.52</a:t>
                      </a:r>
                      <a:endParaRPr lang="en-US"/>
                    </a:p>
                  </a:txBody>
                  <a:tcPr/>
                </a:tc>
                <a:tc>
                  <a:txBody>
                    <a:bodyPr/>
                    <a:lstStyle/>
                    <a:p>
                      <a:pPr lvl="0">
                        <a:buNone/>
                      </a:pPr>
                      <a:r>
                        <a:rPr lang="en-US" sz="900"/>
                        <a:t>111</a:t>
                      </a:r>
                      <a:endParaRPr lang="en-US"/>
                    </a:p>
                  </a:txBody>
                  <a:tcPr/>
                </a:tc>
                <a:extLst>
                  <a:ext uri="{0D108BD9-81ED-4DB2-BD59-A6C34878D82A}">
                    <a16:rowId xmlns:a16="http://schemas.microsoft.com/office/drawing/2014/main" val="1046687075"/>
                  </a:ext>
                </a:extLst>
              </a:tr>
            </a:tbl>
          </a:graphicData>
        </a:graphic>
      </p:graphicFrame>
      <p:pic>
        <p:nvPicPr>
          <p:cNvPr id="8" name="Picture 7" descr="A number on a white background&#10;&#10;Description automatically generated">
            <a:extLst>
              <a:ext uri="{FF2B5EF4-FFF2-40B4-BE49-F238E27FC236}">
                <a16:creationId xmlns:a16="http://schemas.microsoft.com/office/drawing/2014/main" id="{90D9443E-5972-1D75-5FE0-C13BCD4B9020}"/>
              </a:ext>
            </a:extLst>
          </p:cNvPr>
          <p:cNvPicPr>
            <a:picLocks noChangeAspect="1"/>
          </p:cNvPicPr>
          <p:nvPr/>
        </p:nvPicPr>
        <p:blipFill>
          <a:blip r:embed="rId2"/>
          <a:stretch>
            <a:fillRect/>
          </a:stretch>
        </p:blipFill>
        <p:spPr>
          <a:xfrm>
            <a:off x="3513804" y="1288025"/>
            <a:ext cx="2399071" cy="1129481"/>
          </a:xfrm>
          <a:prstGeom prst="rect">
            <a:avLst/>
          </a:prstGeom>
          <a:ln>
            <a:noFill/>
          </a:ln>
          <a:effectLst>
            <a:outerShdw blurRad="292100" dist="139700" dir="2700000" algn="tl" rotWithShape="0">
              <a:srgbClr val="333333">
                <a:alpha val="65000"/>
              </a:srgbClr>
            </a:outerShdw>
          </a:effectLst>
        </p:spPr>
      </p:pic>
      <p:pic>
        <p:nvPicPr>
          <p:cNvPr id="15" name="Picture 14" descr="A number on a white background&#10;&#10;Description automatically generated">
            <a:extLst>
              <a:ext uri="{FF2B5EF4-FFF2-40B4-BE49-F238E27FC236}">
                <a16:creationId xmlns:a16="http://schemas.microsoft.com/office/drawing/2014/main" id="{64BC282B-6B86-FD1A-1B87-A3505585A5A9}"/>
              </a:ext>
            </a:extLst>
          </p:cNvPr>
          <p:cNvPicPr>
            <a:picLocks noChangeAspect="1"/>
          </p:cNvPicPr>
          <p:nvPr/>
        </p:nvPicPr>
        <p:blipFill>
          <a:blip r:embed="rId3"/>
          <a:stretch>
            <a:fillRect/>
          </a:stretch>
        </p:blipFill>
        <p:spPr>
          <a:xfrm>
            <a:off x="538930" y="1290177"/>
            <a:ext cx="2258962" cy="1131324"/>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ABDD777F-9376-3F55-3592-265ADE1CD67D}"/>
              </a:ext>
            </a:extLst>
          </p:cNvPr>
          <p:cNvSpPr txBox="1"/>
          <p:nvPr/>
        </p:nvSpPr>
        <p:spPr>
          <a:xfrm>
            <a:off x="6279125" y="1582993"/>
            <a:ext cx="2743200"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US" sz="1100">
                <a:solidFill>
                  <a:schemeClr val="tx1"/>
                </a:solidFill>
                <a:latin typeface="Montserrat"/>
              </a:rPr>
              <a:t>For coefficients, a similar trend as before. </a:t>
            </a:r>
          </a:p>
          <a:p>
            <a:endParaRPr lang="en-US" sz="1100">
              <a:solidFill>
                <a:schemeClr val="tx1"/>
              </a:solidFill>
              <a:latin typeface="Montserrat"/>
            </a:endParaRPr>
          </a:p>
          <a:p>
            <a:pPr marL="171450" indent="-171450">
              <a:buChar char="•"/>
            </a:pPr>
            <a:r>
              <a:rPr lang="en-US" sz="1100">
                <a:solidFill>
                  <a:schemeClr val="tx1"/>
                </a:solidFill>
                <a:latin typeface="Montserrat"/>
              </a:rPr>
              <a:t>The accuracy of the model on the </a:t>
            </a:r>
            <a:r>
              <a:rPr lang="en-US" sz="1100" b="1">
                <a:solidFill>
                  <a:schemeClr val="tx1"/>
                </a:solidFill>
                <a:latin typeface="Montserrat"/>
              </a:rPr>
              <a:t>test set has improved slightly</a:t>
            </a:r>
            <a:r>
              <a:rPr lang="en-US" sz="1100">
                <a:solidFill>
                  <a:schemeClr val="tx1"/>
                </a:solidFill>
                <a:latin typeface="Montserrat"/>
              </a:rPr>
              <a:t> to approximately 60.4%. </a:t>
            </a:r>
          </a:p>
          <a:p>
            <a:endParaRPr lang="en-US" sz="1100">
              <a:solidFill>
                <a:schemeClr val="tx1"/>
              </a:solidFill>
              <a:latin typeface="Montserrat"/>
            </a:endParaRPr>
          </a:p>
          <a:p>
            <a:pPr marL="171450" indent="-171450">
              <a:buChar char="•"/>
            </a:pPr>
            <a:r>
              <a:rPr lang="en-US" sz="1100">
                <a:solidFill>
                  <a:schemeClr val="tx1"/>
                </a:solidFill>
                <a:latin typeface="Montserrat"/>
              </a:rPr>
              <a:t>The precision, recall, and F1-score for class 1 (Buy) have increased, indicating </a:t>
            </a:r>
            <a:r>
              <a:rPr lang="en-US" sz="1100" b="1">
                <a:solidFill>
                  <a:schemeClr val="tx1"/>
                </a:solidFill>
                <a:latin typeface="Montserrat"/>
              </a:rPr>
              <a:t>better performance i</a:t>
            </a:r>
            <a:r>
              <a:rPr lang="en-US" sz="1100">
                <a:solidFill>
                  <a:schemeClr val="tx1"/>
                </a:solidFill>
                <a:latin typeface="Montserrat"/>
              </a:rPr>
              <a:t>n predicting this class.</a:t>
            </a:r>
          </a:p>
          <a:p>
            <a:endParaRPr lang="en-US" sz="1100">
              <a:solidFill>
                <a:schemeClr val="tx1"/>
              </a:solidFill>
              <a:latin typeface="Montserrat"/>
            </a:endParaRPr>
          </a:p>
          <a:p>
            <a:pPr marL="171450" indent="-171450">
              <a:buChar char="•"/>
            </a:pPr>
            <a:r>
              <a:rPr lang="en-US" sz="1100">
                <a:solidFill>
                  <a:schemeClr val="tx1"/>
                </a:solidFill>
                <a:latin typeface="Montserrat"/>
              </a:rPr>
              <a:t>Model has a higher number of true positives and true negatives compared to false positives and false negatives --&gt; </a:t>
            </a:r>
            <a:r>
              <a:rPr lang="en-US" sz="1100" b="1">
                <a:solidFill>
                  <a:schemeClr val="tx1"/>
                </a:solidFill>
                <a:latin typeface="Montserrat"/>
              </a:rPr>
              <a:t>increase in true positive rate by  0.0159</a:t>
            </a:r>
            <a:r>
              <a:rPr lang="en-US" sz="1100">
                <a:solidFill>
                  <a:schemeClr val="tx1"/>
                </a:solidFill>
                <a:latin typeface="Montserrat"/>
              </a:rPr>
              <a:t>.</a:t>
            </a:r>
          </a:p>
        </p:txBody>
      </p:sp>
    </p:spTree>
    <p:extLst>
      <p:ext uri="{BB962C8B-B14F-4D97-AF65-F5344CB8AC3E}">
        <p14:creationId xmlns:p14="http://schemas.microsoft.com/office/powerpoint/2010/main" val="2753074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2E49-27CB-66E8-ED36-6D21B00DD490}"/>
              </a:ext>
            </a:extLst>
          </p:cNvPr>
          <p:cNvSpPr>
            <a:spLocks noGrp="1"/>
          </p:cNvSpPr>
          <p:nvPr>
            <p:ph type="title"/>
          </p:nvPr>
        </p:nvSpPr>
        <p:spPr>
          <a:xfrm>
            <a:off x="379199" y="125910"/>
            <a:ext cx="7704000" cy="572700"/>
          </a:xfrm>
        </p:spPr>
        <p:txBody>
          <a:bodyPr/>
          <a:lstStyle/>
          <a:p>
            <a:r>
              <a:rPr lang="en-US" sz="2400">
                <a:latin typeface="Abril Fatface"/>
              </a:rPr>
              <a:t>Decision Tree Implementation</a:t>
            </a:r>
          </a:p>
        </p:txBody>
      </p:sp>
      <p:sp>
        <p:nvSpPr>
          <p:cNvPr id="4" name="Rectangle 3">
            <a:extLst>
              <a:ext uri="{FF2B5EF4-FFF2-40B4-BE49-F238E27FC236}">
                <a16:creationId xmlns:a16="http://schemas.microsoft.com/office/drawing/2014/main" id="{B533ADDB-A551-AEF1-A0D2-A84BDD3EB5EC}"/>
              </a:ext>
            </a:extLst>
          </p:cNvPr>
          <p:cNvSpPr/>
          <p:nvPr/>
        </p:nvSpPr>
        <p:spPr>
          <a:xfrm>
            <a:off x="379199" y="865958"/>
            <a:ext cx="4640358" cy="424016"/>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Montserrat" panose="00000500000000000000" pitchFamily="2" charset="0"/>
                <a:cs typeface="Arial"/>
              </a:rPr>
              <a:t>Full dataset with variables </a:t>
            </a:r>
          </a:p>
        </p:txBody>
      </p:sp>
      <p:sp>
        <p:nvSpPr>
          <p:cNvPr id="8" name="Rectangle 7">
            <a:extLst>
              <a:ext uri="{FF2B5EF4-FFF2-40B4-BE49-F238E27FC236}">
                <a16:creationId xmlns:a16="http://schemas.microsoft.com/office/drawing/2014/main" id="{45879EAA-872B-9C20-72F1-74AC5AF2B0CE}"/>
              </a:ext>
            </a:extLst>
          </p:cNvPr>
          <p:cNvSpPr/>
          <p:nvPr/>
        </p:nvSpPr>
        <p:spPr>
          <a:xfrm>
            <a:off x="442570" y="3236373"/>
            <a:ext cx="3195483" cy="430161"/>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DD8C28-77C6-A20D-B9FC-C9B8A4AD1095}"/>
              </a:ext>
            </a:extLst>
          </p:cNvPr>
          <p:cNvSpPr/>
          <p:nvPr/>
        </p:nvSpPr>
        <p:spPr>
          <a:xfrm>
            <a:off x="5245699" y="859813"/>
            <a:ext cx="3195483" cy="430161"/>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EDB1ED3-D89F-E448-E024-14CEA6912BD3}"/>
              </a:ext>
            </a:extLst>
          </p:cNvPr>
          <p:cNvSpPr txBox="1"/>
          <p:nvPr/>
        </p:nvSpPr>
        <p:spPr>
          <a:xfrm>
            <a:off x="441223" y="3295651"/>
            <a:ext cx="31979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Tree pruning</a:t>
            </a:r>
          </a:p>
        </p:txBody>
      </p:sp>
      <p:sp>
        <p:nvSpPr>
          <p:cNvPr id="11" name="TextBox 10">
            <a:extLst>
              <a:ext uri="{FF2B5EF4-FFF2-40B4-BE49-F238E27FC236}">
                <a16:creationId xmlns:a16="http://schemas.microsoft.com/office/drawing/2014/main" id="{A1C0222D-A7B8-7E22-39AF-C791D33ABCAE}"/>
              </a:ext>
            </a:extLst>
          </p:cNvPr>
          <p:cNvSpPr txBox="1"/>
          <p:nvPr/>
        </p:nvSpPr>
        <p:spPr>
          <a:xfrm>
            <a:off x="5471840" y="92100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Montserrat" panose="00000500000000000000" pitchFamily="2" charset="0"/>
              </a:rPr>
              <a:t>Analysis</a:t>
            </a:r>
          </a:p>
        </p:txBody>
      </p:sp>
      <p:pic>
        <p:nvPicPr>
          <p:cNvPr id="3" name="Picture 2" descr="A screenshot of a computer code&#10;&#10;Description automatically generated">
            <a:extLst>
              <a:ext uri="{FF2B5EF4-FFF2-40B4-BE49-F238E27FC236}">
                <a16:creationId xmlns:a16="http://schemas.microsoft.com/office/drawing/2014/main" id="{BC4E33DB-5BEC-B290-B9D5-89D3A027BB97}"/>
              </a:ext>
            </a:extLst>
          </p:cNvPr>
          <p:cNvPicPr>
            <a:picLocks noChangeAspect="1"/>
          </p:cNvPicPr>
          <p:nvPr/>
        </p:nvPicPr>
        <p:blipFill>
          <a:blip r:embed="rId2"/>
          <a:stretch>
            <a:fillRect/>
          </a:stretch>
        </p:blipFill>
        <p:spPr>
          <a:xfrm>
            <a:off x="379199" y="1457322"/>
            <a:ext cx="4594245" cy="3151130"/>
          </a:xfrm>
          <a:prstGeom prst="rect">
            <a:avLst/>
          </a:prstGeom>
          <a:ln>
            <a:solidFill>
              <a:schemeClr val="tx1"/>
            </a:solidFill>
          </a:ln>
        </p:spPr>
      </p:pic>
      <p:sp>
        <p:nvSpPr>
          <p:cNvPr id="7" name="Rectangle: Rounded Corners 6">
            <a:extLst>
              <a:ext uri="{FF2B5EF4-FFF2-40B4-BE49-F238E27FC236}">
                <a16:creationId xmlns:a16="http://schemas.microsoft.com/office/drawing/2014/main" id="{0DBC80E7-8ECE-1A1A-A283-99B512EED7E3}"/>
              </a:ext>
            </a:extLst>
          </p:cNvPr>
          <p:cNvSpPr/>
          <p:nvPr/>
        </p:nvSpPr>
        <p:spPr>
          <a:xfrm>
            <a:off x="5163964" y="1451177"/>
            <a:ext cx="3422475" cy="3192687"/>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611EF08-0D9A-D65F-143C-D6C42F2A2A9E}"/>
              </a:ext>
            </a:extLst>
          </p:cNvPr>
          <p:cNvSpPr txBox="1"/>
          <p:nvPr/>
        </p:nvSpPr>
        <p:spPr>
          <a:xfrm>
            <a:off x="5261524" y="2234715"/>
            <a:ext cx="3227354" cy="1600438"/>
          </a:xfrm>
          <a:prstGeom prst="rect">
            <a:avLst/>
          </a:prstGeom>
          <a:noFill/>
        </p:spPr>
        <p:txBody>
          <a:bodyPr wrap="square" lIns="91440" tIns="45720" rIns="91440" bIns="45720" anchor="t">
            <a:spAutoFit/>
          </a:bodyPr>
          <a:lstStyle/>
          <a:p>
            <a:r>
              <a:rPr lang="en-US">
                <a:solidFill>
                  <a:schemeClr val="tx1"/>
                </a:solidFill>
                <a:latin typeface="Montserrat"/>
              </a:rPr>
              <a:t>The depth of the tree (max depth) controls the complexity of the model, </a:t>
            </a:r>
            <a:r>
              <a:rPr lang="en-US" b="1">
                <a:solidFill>
                  <a:schemeClr val="tx1"/>
                </a:solidFill>
                <a:latin typeface="Montserrat"/>
              </a:rPr>
              <a:t>preventing it from overfitting</a:t>
            </a:r>
            <a:r>
              <a:rPr lang="en-US">
                <a:solidFill>
                  <a:schemeClr val="tx1"/>
                </a:solidFill>
                <a:latin typeface="Montserrat"/>
              </a:rPr>
              <a:t> by limiting the number of levels in the tree, </a:t>
            </a:r>
            <a:r>
              <a:rPr lang="en-US" b="1" err="1">
                <a:solidFill>
                  <a:schemeClr val="tx1"/>
                </a:solidFill>
                <a:latin typeface="Montserrat"/>
              </a:rPr>
              <a:t>optimising</a:t>
            </a:r>
            <a:r>
              <a:rPr lang="en-US" b="1">
                <a:solidFill>
                  <a:schemeClr val="tx1"/>
                </a:solidFill>
                <a:latin typeface="Montserrat"/>
              </a:rPr>
              <a:t> accuracy</a:t>
            </a:r>
            <a:r>
              <a:rPr lang="en-US">
                <a:solidFill>
                  <a:schemeClr val="tx1"/>
                </a:solidFill>
                <a:latin typeface="Montserrat"/>
              </a:rPr>
              <a:t> of the model.</a:t>
            </a:r>
          </a:p>
        </p:txBody>
      </p:sp>
    </p:spTree>
    <p:extLst>
      <p:ext uri="{BB962C8B-B14F-4D97-AF65-F5344CB8AC3E}">
        <p14:creationId xmlns:p14="http://schemas.microsoft.com/office/powerpoint/2010/main" val="126986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9BDB-4B9B-6774-C82E-178C12120C7E}"/>
              </a:ext>
            </a:extLst>
          </p:cNvPr>
          <p:cNvSpPr>
            <a:spLocks noGrp="1"/>
          </p:cNvSpPr>
          <p:nvPr>
            <p:ph type="title"/>
          </p:nvPr>
        </p:nvSpPr>
        <p:spPr>
          <a:xfrm>
            <a:off x="100361" y="116254"/>
            <a:ext cx="7704000" cy="572700"/>
          </a:xfrm>
        </p:spPr>
        <p:txBody>
          <a:bodyPr/>
          <a:lstStyle/>
          <a:p>
            <a:r>
              <a:rPr lang="en-US" sz="2400">
                <a:latin typeface="Abril Fatface"/>
              </a:rPr>
              <a:t>Decision Tree Result</a:t>
            </a:r>
          </a:p>
        </p:txBody>
      </p:sp>
      <p:pic>
        <p:nvPicPr>
          <p:cNvPr id="5" name="Picture 4">
            <a:extLst>
              <a:ext uri="{FF2B5EF4-FFF2-40B4-BE49-F238E27FC236}">
                <a16:creationId xmlns:a16="http://schemas.microsoft.com/office/drawing/2014/main" id="{35377C59-AF49-5DC7-1FD8-2794A66C80A8}"/>
              </a:ext>
            </a:extLst>
          </p:cNvPr>
          <p:cNvPicPr>
            <a:picLocks noChangeAspect="1"/>
          </p:cNvPicPr>
          <p:nvPr/>
        </p:nvPicPr>
        <p:blipFill>
          <a:blip r:embed="rId2"/>
          <a:stretch>
            <a:fillRect/>
          </a:stretch>
        </p:blipFill>
        <p:spPr>
          <a:xfrm>
            <a:off x="728202" y="688954"/>
            <a:ext cx="7687596" cy="3434888"/>
          </a:xfrm>
          <a:prstGeom prst="rect">
            <a:avLst/>
          </a:prstGeom>
          <a:ln>
            <a:solidFill>
              <a:schemeClr val="tx1"/>
            </a:solidFill>
          </a:ln>
        </p:spPr>
      </p:pic>
      <p:sp>
        <p:nvSpPr>
          <p:cNvPr id="6" name="Rectangle: Rounded Corners 5">
            <a:extLst>
              <a:ext uri="{FF2B5EF4-FFF2-40B4-BE49-F238E27FC236}">
                <a16:creationId xmlns:a16="http://schemas.microsoft.com/office/drawing/2014/main" id="{F2B54869-B0F9-168F-0EE0-F8569983CF20}"/>
              </a:ext>
            </a:extLst>
          </p:cNvPr>
          <p:cNvSpPr/>
          <p:nvPr/>
        </p:nvSpPr>
        <p:spPr>
          <a:xfrm>
            <a:off x="202146" y="4240664"/>
            <a:ext cx="4481109" cy="915630"/>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655BFBD-B417-A8B1-3BBF-054C01164AFE}"/>
              </a:ext>
            </a:extLst>
          </p:cNvPr>
          <p:cNvSpPr txBox="1"/>
          <p:nvPr/>
        </p:nvSpPr>
        <p:spPr>
          <a:xfrm>
            <a:off x="491703" y="4240224"/>
            <a:ext cx="3877896"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Montserrat"/>
              </a:rPr>
              <a:t>Goodness of Fit of Model Train Dataset Classification Accuracy : 0.7512 </a:t>
            </a:r>
            <a:endParaRPr lang="en-US" sz="1100" dirty="0">
              <a:latin typeface="Montserrat" panose="00000500000000000000" pitchFamily="2" charset="0"/>
            </a:endParaRPr>
          </a:p>
          <a:p>
            <a:r>
              <a:rPr lang="en-US" sz="1100" dirty="0">
                <a:latin typeface="Montserrat"/>
              </a:rPr>
              <a:t>Goodness of Fit of Model Test Dataset Classification Accuracy : 0.6417</a:t>
            </a:r>
          </a:p>
          <a:p>
            <a:r>
              <a:rPr lang="en-US" sz="1100" b="1" dirty="0">
                <a:latin typeface="Montserrat"/>
              </a:rPr>
              <a:t>TPR = 0.7403 , FPR= 0.2371</a:t>
            </a:r>
            <a:endParaRPr lang="en-US" sz="1100" b="1" dirty="0">
              <a:latin typeface="Montserrat" panose="00000500000000000000" pitchFamily="2" charset="0"/>
            </a:endParaRPr>
          </a:p>
        </p:txBody>
      </p:sp>
      <p:sp>
        <p:nvSpPr>
          <p:cNvPr id="3" name="Rectangle: Rounded Corners 2">
            <a:extLst>
              <a:ext uri="{FF2B5EF4-FFF2-40B4-BE49-F238E27FC236}">
                <a16:creationId xmlns:a16="http://schemas.microsoft.com/office/drawing/2014/main" id="{D2FDB51D-3D79-6AB0-0958-4B84B62F60F2}"/>
              </a:ext>
            </a:extLst>
          </p:cNvPr>
          <p:cNvSpPr/>
          <p:nvPr/>
        </p:nvSpPr>
        <p:spPr>
          <a:xfrm>
            <a:off x="4761855" y="4216083"/>
            <a:ext cx="4210723" cy="909485"/>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B30B40-B0B8-7AD0-50D2-3326CB76D2C4}"/>
              </a:ext>
            </a:extLst>
          </p:cNvPr>
          <p:cNvSpPr txBox="1"/>
          <p:nvPr/>
        </p:nvSpPr>
        <p:spPr>
          <a:xfrm>
            <a:off x="5045267" y="4258660"/>
            <a:ext cx="387789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Montserrat"/>
              </a:rPr>
              <a:t>We can trace the path to indicate the decisions of when to buy or sell the stocks based on the terminal nodes with low </a:t>
            </a:r>
            <a:r>
              <a:rPr lang="en-US" sz="1100" err="1">
                <a:latin typeface="Montserrat"/>
              </a:rPr>
              <a:t>gini</a:t>
            </a:r>
            <a:r>
              <a:rPr lang="en-US" sz="1100">
                <a:latin typeface="Montserrat"/>
              </a:rPr>
              <a:t> index.</a:t>
            </a:r>
          </a:p>
          <a:p>
            <a:r>
              <a:rPr lang="en-US" sz="1100">
                <a:latin typeface="Montserrat"/>
              </a:rPr>
              <a:t>Most influential stocks are EM, EU and SP.</a:t>
            </a:r>
            <a:endParaRPr lang="en-US" sz="1100">
              <a:latin typeface="Montserrat" panose="00000500000000000000" pitchFamily="2" charset="0"/>
            </a:endParaRPr>
          </a:p>
        </p:txBody>
      </p:sp>
      <p:cxnSp>
        <p:nvCxnSpPr>
          <p:cNvPr id="9" name="Straight Arrow Connector 8">
            <a:extLst>
              <a:ext uri="{FF2B5EF4-FFF2-40B4-BE49-F238E27FC236}">
                <a16:creationId xmlns:a16="http://schemas.microsoft.com/office/drawing/2014/main" id="{B990C890-36D4-0B76-80C0-2D49ED56DF8C}"/>
              </a:ext>
            </a:extLst>
          </p:cNvPr>
          <p:cNvCxnSpPr/>
          <p:nvPr/>
        </p:nvCxnSpPr>
        <p:spPr>
          <a:xfrm flipH="1">
            <a:off x="3417938" y="1150374"/>
            <a:ext cx="1351935" cy="467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0C29EF11-D9BF-AB84-416F-91C955468FF7}"/>
              </a:ext>
            </a:extLst>
          </p:cNvPr>
          <p:cNvCxnSpPr/>
          <p:nvPr/>
        </p:nvCxnSpPr>
        <p:spPr>
          <a:xfrm>
            <a:off x="3473245" y="1758745"/>
            <a:ext cx="553064" cy="3318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8AB8494F-34E3-188E-C6F6-9BF721EC4AA2}"/>
              </a:ext>
            </a:extLst>
          </p:cNvPr>
          <p:cNvCxnSpPr>
            <a:cxnSpLocks/>
          </p:cNvCxnSpPr>
          <p:nvPr/>
        </p:nvCxnSpPr>
        <p:spPr>
          <a:xfrm>
            <a:off x="4493342" y="2428567"/>
            <a:ext cx="497758" cy="473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668348D7-68BD-A2C7-EB80-DFC8C4F0FFC7}"/>
              </a:ext>
            </a:extLst>
          </p:cNvPr>
          <p:cNvCxnSpPr>
            <a:cxnSpLocks/>
          </p:cNvCxnSpPr>
          <p:nvPr/>
        </p:nvCxnSpPr>
        <p:spPr>
          <a:xfrm>
            <a:off x="5078916" y="3086865"/>
            <a:ext cx="135194" cy="565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91B6CD7-0D94-E1F1-5468-FBC34D0DB70B}"/>
              </a:ext>
            </a:extLst>
          </p:cNvPr>
          <p:cNvCxnSpPr>
            <a:cxnSpLocks/>
          </p:cNvCxnSpPr>
          <p:nvPr/>
        </p:nvCxnSpPr>
        <p:spPr>
          <a:xfrm flipH="1">
            <a:off x="4449015" y="3287265"/>
            <a:ext cx="165919" cy="3687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742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9BDB-4B9B-6774-C82E-178C12120C7E}"/>
              </a:ext>
            </a:extLst>
          </p:cNvPr>
          <p:cNvSpPr>
            <a:spLocks noGrp="1"/>
          </p:cNvSpPr>
          <p:nvPr>
            <p:ph type="title"/>
          </p:nvPr>
        </p:nvSpPr>
        <p:spPr>
          <a:xfrm>
            <a:off x="89210" y="103134"/>
            <a:ext cx="7704000" cy="572700"/>
          </a:xfrm>
        </p:spPr>
        <p:txBody>
          <a:bodyPr/>
          <a:lstStyle/>
          <a:p>
            <a:r>
              <a:rPr lang="en-US" sz="2400">
                <a:latin typeface="Abril Fatface"/>
              </a:rPr>
              <a:t>Decision Tree Results after Enhancement</a:t>
            </a:r>
          </a:p>
        </p:txBody>
      </p:sp>
      <p:pic>
        <p:nvPicPr>
          <p:cNvPr id="3" name="Picture 2" descr="A diagram of a diagram&#10;&#10;Description automatically generated">
            <a:extLst>
              <a:ext uri="{FF2B5EF4-FFF2-40B4-BE49-F238E27FC236}">
                <a16:creationId xmlns:a16="http://schemas.microsoft.com/office/drawing/2014/main" id="{BE30A319-551F-5B24-66A8-93684FCAF62C}"/>
              </a:ext>
            </a:extLst>
          </p:cNvPr>
          <p:cNvPicPr>
            <a:picLocks noChangeAspect="1"/>
          </p:cNvPicPr>
          <p:nvPr/>
        </p:nvPicPr>
        <p:blipFill>
          <a:blip r:embed="rId3"/>
          <a:stretch>
            <a:fillRect/>
          </a:stretch>
        </p:blipFill>
        <p:spPr>
          <a:xfrm>
            <a:off x="600336" y="690723"/>
            <a:ext cx="7976419" cy="3575334"/>
          </a:xfrm>
          <a:prstGeom prst="rect">
            <a:avLst/>
          </a:prstGeom>
          <a:ln>
            <a:solidFill>
              <a:schemeClr val="tx1"/>
            </a:solidFill>
          </a:ln>
        </p:spPr>
      </p:pic>
      <p:sp>
        <p:nvSpPr>
          <p:cNvPr id="7" name="Rectangle: Rounded Corners 6">
            <a:extLst>
              <a:ext uri="{FF2B5EF4-FFF2-40B4-BE49-F238E27FC236}">
                <a16:creationId xmlns:a16="http://schemas.microsoft.com/office/drawing/2014/main" id="{2411B670-38E9-BA4A-18EC-0D97F34019E4}"/>
              </a:ext>
            </a:extLst>
          </p:cNvPr>
          <p:cNvSpPr/>
          <p:nvPr/>
        </p:nvSpPr>
        <p:spPr>
          <a:xfrm>
            <a:off x="202146" y="4277536"/>
            <a:ext cx="4554850" cy="860323"/>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3B8893-5588-8A53-7421-406E401603D0}"/>
              </a:ext>
            </a:extLst>
          </p:cNvPr>
          <p:cNvSpPr txBox="1"/>
          <p:nvPr/>
        </p:nvSpPr>
        <p:spPr>
          <a:xfrm>
            <a:off x="374945" y="4270950"/>
            <a:ext cx="4381799" cy="944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Montserrat"/>
              </a:rPr>
              <a:t>Goodness of Fit of Model Train Dataset Classification Accuracy : 0.7484</a:t>
            </a:r>
            <a:endParaRPr lang="en-US" sz="1100">
              <a:latin typeface="Montserrat" panose="00000500000000000000" pitchFamily="2" charset="0"/>
            </a:endParaRPr>
          </a:p>
          <a:p>
            <a:r>
              <a:rPr lang="en-US" sz="1100" dirty="0">
                <a:latin typeface="Montserrat"/>
              </a:rPr>
              <a:t>Goodness of Fit of Model Test Dataset Classification Accuracy : 0.5495</a:t>
            </a:r>
          </a:p>
          <a:p>
            <a:r>
              <a:rPr lang="en-US" sz="1100" b="1" dirty="0">
                <a:latin typeface="Montserrat"/>
              </a:rPr>
              <a:t>TPR = 0.7305 , FPR=0. 2331</a:t>
            </a:r>
            <a:endParaRPr lang="en-US" sz="1100" b="1" dirty="0">
              <a:latin typeface="Montserrat" panose="00000500000000000000" pitchFamily="2" charset="0"/>
            </a:endParaRPr>
          </a:p>
        </p:txBody>
      </p:sp>
      <p:sp>
        <p:nvSpPr>
          <p:cNvPr id="11" name="Rectangle: Rounded Corners 10">
            <a:extLst>
              <a:ext uri="{FF2B5EF4-FFF2-40B4-BE49-F238E27FC236}">
                <a16:creationId xmlns:a16="http://schemas.microsoft.com/office/drawing/2014/main" id="{8E47A840-8D16-4BFA-B921-82C9FE992554}"/>
              </a:ext>
            </a:extLst>
          </p:cNvPr>
          <p:cNvSpPr/>
          <p:nvPr/>
        </p:nvSpPr>
        <p:spPr>
          <a:xfrm>
            <a:off x="4761855" y="4271389"/>
            <a:ext cx="4309045" cy="872614"/>
          </a:xfrm>
          <a:prstGeom prst="round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770C851-12F4-476A-4262-884F0139EFA0}"/>
              </a:ext>
            </a:extLst>
          </p:cNvPr>
          <p:cNvSpPr txBox="1"/>
          <p:nvPr/>
        </p:nvSpPr>
        <p:spPr>
          <a:xfrm>
            <a:off x="5057557" y="4277095"/>
            <a:ext cx="3902476"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Montserrat"/>
              </a:rPr>
              <a:t>The model has 5 levels.</a:t>
            </a:r>
          </a:p>
          <a:p>
            <a:r>
              <a:rPr lang="en-US" sz="1100">
                <a:latin typeface="Montserrat"/>
              </a:rPr>
              <a:t>Most influential stocks are EM, EU and FTSE.</a:t>
            </a:r>
          </a:p>
          <a:p>
            <a:r>
              <a:rPr lang="en-US" sz="1100">
                <a:latin typeface="Montserrat"/>
              </a:rPr>
              <a:t>However, improvements decreased the accuracy of the model. Hence, it is not suited well for stock prediction.</a:t>
            </a:r>
            <a:endParaRPr lang="en-US" sz="1100">
              <a:latin typeface="Montserrat" panose="00000500000000000000" pitchFamily="2" charset="0"/>
            </a:endParaRPr>
          </a:p>
        </p:txBody>
      </p:sp>
      <p:cxnSp>
        <p:nvCxnSpPr>
          <p:cNvPr id="15" name="Straight Arrow Connector 14">
            <a:extLst>
              <a:ext uri="{FF2B5EF4-FFF2-40B4-BE49-F238E27FC236}">
                <a16:creationId xmlns:a16="http://schemas.microsoft.com/office/drawing/2014/main" id="{AC5425A3-786F-AC4F-F300-79FB47C001A2}"/>
              </a:ext>
            </a:extLst>
          </p:cNvPr>
          <p:cNvCxnSpPr/>
          <p:nvPr/>
        </p:nvCxnSpPr>
        <p:spPr>
          <a:xfrm flipH="1">
            <a:off x="2907890" y="1316293"/>
            <a:ext cx="1351935" cy="467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48B11574-D2DB-6411-88E5-5CF9FDDF692D}"/>
              </a:ext>
            </a:extLst>
          </p:cNvPr>
          <p:cNvCxnSpPr/>
          <p:nvPr/>
        </p:nvCxnSpPr>
        <p:spPr>
          <a:xfrm>
            <a:off x="2914035" y="1838632"/>
            <a:ext cx="553064" cy="3318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3A50EB11-8851-B4F1-0925-206B6906000D}"/>
              </a:ext>
            </a:extLst>
          </p:cNvPr>
          <p:cNvCxnSpPr>
            <a:cxnSpLocks/>
          </p:cNvCxnSpPr>
          <p:nvPr/>
        </p:nvCxnSpPr>
        <p:spPr>
          <a:xfrm>
            <a:off x="3688326" y="2502309"/>
            <a:ext cx="497758" cy="4731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73284BB0-F849-E7ED-625E-E2FCD387A4BD}"/>
              </a:ext>
            </a:extLst>
          </p:cNvPr>
          <p:cNvCxnSpPr>
            <a:cxnSpLocks/>
          </p:cNvCxnSpPr>
          <p:nvPr/>
        </p:nvCxnSpPr>
        <p:spPr>
          <a:xfrm>
            <a:off x="4138706" y="3209768"/>
            <a:ext cx="135194" cy="565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83A20773-4186-A1D0-E1A6-72EC2E7CF593}"/>
              </a:ext>
            </a:extLst>
          </p:cNvPr>
          <p:cNvCxnSpPr>
            <a:cxnSpLocks/>
          </p:cNvCxnSpPr>
          <p:nvPr/>
        </p:nvCxnSpPr>
        <p:spPr>
          <a:xfrm flipH="1">
            <a:off x="3582547" y="3397878"/>
            <a:ext cx="165919" cy="3687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815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2E49-27CB-66E8-ED36-6D21B00DD490}"/>
              </a:ext>
            </a:extLst>
          </p:cNvPr>
          <p:cNvSpPr>
            <a:spLocks noGrp="1"/>
          </p:cNvSpPr>
          <p:nvPr>
            <p:ph type="title"/>
          </p:nvPr>
        </p:nvSpPr>
        <p:spPr>
          <a:xfrm>
            <a:off x="142133" y="100361"/>
            <a:ext cx="7704000" cy="572700"/>
          </a:xfrm>
        </p:spPr>
        <p:txBody>
          <a:bodyPr/>
          <a:lstStyle/>
          <a:p>
            <a:r>
              <a:rPr lang="en-US" sz="2400">
                <a:latin typeface="Abril Fatface"/>
              </a:rPr>
              <a:t>Random Forest Implementation</a:t>
            </a:r>
          </a:p>
        </p:txBody>
      </p:sp>
      <p:sp>
        <p:nvSpPr>
          <p:cNvPr id="4" name="Rectangle 3">
            <a:extLst>
              <a:ext uri="{FF2B5EF4-FFF2-40B4-BE49-F238E27FC236}">
                <a16:creationId xmlns:a16="http://schemas.microsoft.com/office/drawing/2014/main" id="{B533ADDB-A551-AEF1-A0D2-A84BDD3EB5EC}"/>
              </a:ext>
            </a:extLst>
          </p:cNvPr>
          <p:cNvSpPr/>
          <p:nvPr/>
        </p:nvSpPr>
        <p:spPr>
          <a:xfrm>
            <a:off x="398611" y="696006"/>
            <a:ext cx="4450634" cy="424016"/>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ontserrat" panose="00000500000000000000" pitchFamily="2" charset="0"/>
                <a:cs typeface="Arial"/>
              </a:rPr>
              <a:t>Full dataset with variables </a:t>
            </a:r>
          </a:p>
        </p:txBody>
      </p:sp>
      <p:sp>
        <p:nvSpPr>
          <p:cNvPr id="9" name="Rectangle 8">
            <a:extLst>
              <a:ext uri="{FF2B5EF4-FFF2-40B4-BE49-F238E27FC236}">
                <a16:creationId xmlns:a16="http://schemas.microsoft.com/office/drawing/2014/main" id="{72DD8C28-77C6-A20D-B9FC-C9B8A4AD1095}"/>
              </a:ext>
            </a:extLst>
          </p:cNvPr>
          <p:cNvSpPr/>
          <p:nvPr/>
        </p:nvSpPr>
        <p:spPr>
          <a:xfrm>
            <a:off x="5245697" y="686963"/>
            <a:ext cx="3195483" cy="430161"/>
          </a:xfrm>
          <a:prstGeom prst="rect">
            <a:avLst/>
          </a:prstGeom>
          <a:solidFill>
            <a:schemeClr val="accent6">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1C0222D-A7B8-7E22-39AF-C791D33ABCAE}"/>
              </a:ext>
            </a:extLst>
          </p:cNvPr>
          <p:cNvSpPr txBox="1"/>
          <p:nvPr/>
        </p:nvSpPr>
        <p:spPr>
          <a:xfrm>
            <a:off x="5471837" y="74815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ontserrat" panose="00000500000000000000" pitchFamily="2" charset="0"/>
              </a:rPr>
              <a:t>Analysis</a:t>
            </a:r>
          </a:p>
        </p:txBody>
      </p:sp>
      <p:pic>
        <p:nvPicPr>
          <p:cNvPr id="3" name="Picture 2" descr="A screenshot of a computer program&#10;&#10;Description automatically generated">
            <a:extLst>
              <a:ext uri="{FF2B5EF4-FFF2-40B4-BE49-F238E27FC236}">
                <a16:creationId xmlns:a16="http://schemas.microsoft.com/office/drawing/2014/main" id="{496B0B59-4463-C47B-9A39-311101860979}"/>
              </a:ext>
            </a:extLst>
          </p:cNvPr>
          <p:cNvPicPr>
            <a:picLocks noChangeAspect="1"/>
          </p:cNvPicPr>
          <p:nvPr/>
        </p:nvPicPr>
        <p:blipFill>
          <a:blip r:embed="rId2"/>
          <a:stretch>
            <a:fillRect/>
          </a:stretch>
        </p:blipFill>
        <p:spPr>
          <a:xfrm>
            <a:off x="397075" y="1261059"/>
            <a:ext cx="4450634" cy="3444756"/>
          </a:xfrm>
          <a:prstGeom prst="rect">
            <a:avLst/>
          </a:prstGeom>
          <a:ln>
            <a:solidFill>
              <a:schemeClr val="tx1"/>
            </a:solidFill>
          </a:ln>
        </p:spPr>
      </p:pic>
      <p:sp>
        <p:nvSpPr>
          <p:cNvPr id="5" name="Rectangle: Rounded Corners 4">
            <a:extLst>
              <a:ext uri="{FF2B5EF4-FFF2-40B4-BE49-F238E27FC236}">
                <a16:creationId xmlns:a16="http://schemas.microsoft.com/office/drawing/2014/main" id="{0DCD65F4-34B5-0C34-EE22-E5BEBBE9E790}"/>
              </a:ext>
            </a:extLst>
          </p:cNvPr>
          <p:cNvSpPr/>
          <p:nvPr/>
        </p:nvSpPr>
        <p:spPr>
          <a:xfrm>
            <a:off x="5132200" y="1254913"/>
            <a:ext cx="3422475" cy="3444755"/>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08E9C2-643E-66F7-13E7-7F75564F49C1}"/>
              </a:ext>
            </a:extLst>
          </p:cNvPr>
          <p:cNvSpPr txBox="1"/>
          <p:nvPr/>
        </p:nvSpPr>
        <p:spPr>
          <a:xfrm>
            <a:off x="5471651" y="179438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Char char="•"/>
            </a:pPr>
            <a:r>
              <a:rPr lang="en-US">
                <a:latin typeface="Montserrat"/>
              </a:rPr>
              <a:t>Ensemble of 500 decision trees. </a:t>
            </a:r>
          </a:p>
          <a:p>
            <a:pPr marL="285750" indent="-285750" algn="just">
              <a:buChar char="•"/>
            </a:pPr>
            <a:r>
              <a:rPr lang="en-US">
                <a:latin typeface="Montserrat"/>
              </a:rPr>
              <a:t>More stable than 1 decision tree       model. </a:t>
            </a:r>
          </a:p>
          <a:p>
            <a:pPr marL="285750" indent="-285750" algn="just">
              <a:buChar char="•"/>
            </a:pPr>
            <a:r>
              <a:rPr lang="en-US">
                <a:latin typeface="Montserrat"/>
              </a:rPr>
              <a:t>More accurate than 1 decision model. </a:t>
            </a:r>
          </a:p>
          <a:p>
            <a:pPr marL="285750" indent="-285750" algn="just">
              <a:buChar char="•"/>
            </a:pPr>
            <a:r>
              <a:rPr lang="en-US">
                <a:latin typeface="Montserrat"/>
              </a:rPr>
              <a:t>Will not overfit the data points.</a:t>
            </a:r>
          </a:p>
          <a:p>
            <a:pPr algn="l"/>
            <a:endParaRPr lang="en-US"/>
          </a:p>
        </p:txBody>
      </p:sp>
    </p:spTree>
    <p:extLst>
      <p:ext uri="{BB962C8B-B14F-4D97-AF65-F5344CB8AC3E}">
        <p14:creationId xmlns:p14="http://schemas.microsoft.com/office/powerpoint/2010/main" val="2883120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9BDB-4B9B-6774-C82E-178C12120C7E}"/>
              </a:ext>
            </a:extLst>
          </p:cNvPr>
          <p:cNvSpPr>
            <a:spLocks noGrp="1"/>
          </p:cNvSpPr>
          <p:nvPr>
            <p:ph type="title"/>
          </p:nvPr>
        </p:nvSpPr>
        <p:spPr>
          <a:xfrm>
            <a:off x="0" y="116254"/>
            <a:ext cx="7704000" cy="572700"/>
          </a:xfrm>
        </p:spPr>
        <p:txBody>
          <a:bodyPr/>
          <a:lstStyle/>
          <a:p>
            <a:r>
              <a:rPr lang="en-US" sz="2400">
                <a:latin typeface="Abril Fatface"/>
              </a:rPr>
              <a:t>Random Forest Results</a:t>
            </a:r>
          </a:p>
        </p:txBody>
      </p:sp>
      <p:sp>
        <p:nvSpPr>
          <p:cNvPr id="6" name="Rectangle: Rounded Corners 5">
            <a:extLst>
              <a:ext uri="{FF2B5EF4-FFF2-40B4-BE49-F238E27FC236}">
                <a16:creationId xmlns:a16="http://schemas.microsoft.com/office/drawing/2014/main" id="{C413A1DC-4DF9-F32B-3894-13D78AFEB8F2}"/>
              </a:ext>
            </a:extLst>
          </p:cNvPr>
          <p:cNvSpPr/>
          <p:nvPr/>
        </p:nvSpPr>
        <p:spPr>
          <a:xfrm>
            <a:off x="123022" y="683680"/>
            <a:ext cx="3345007" cy="4338483"/>
          </a:xfrm>
          <a:prstGeom prst="round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FD50079-8220-3BFC-01C1-8DEEBDBA71F3}"/>
              </a:ext>
            </a:extLst>
          </p:cNvPr>
          <p:cNvSpPr/>
          <p:nvPr/>
        </p:nvSpPr>
        <p:spPr>
          <a:xfrm>
            <a:off x="3576367" y="672332"/>
            <a:ext cx="3169602" cy="4344628"/>
          </a:xfrm>
          <a:prstGeom prst="round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2FA4086-F117-F25E-76A9-57A42719293A}"/>
              </a:ext>
            </a:extLst>
          </p:cNvPr>
          <p:cNvPicPr>
            <a:picLocks noChangeAspect="1"/>
          </p:cNvPicPr>
          <p:nvPr/>
        </p:nvPicPr>
        <p:blipFill>
          <a:blip r:embed="rId2"/>
          <a:stretch>
            <a:fillRect/>
          </a:stretch>
        </p:blipFill>
        <p:spPr>
          <a:xfrm>
            <a:off x="205676" y="1175548"/>
            <a:ext cx="3179697" cy="1680010"/>
          </a:xfrm>
          <a:prstGeom prst="rect">
            <a:avLst/>
          </a:prstGeom>
          <a:ln>
            <a:solidFill>
              <a:schemeClr val="tx1"/>
            </a:solidFill>
          </a:ln>
        </p:spPr>
      </p:pic>
      <p:pic>
        <p:nvPicPr>
          <p:cNvPr id="7" name="Picture 6" descr="A screen shot of a computer&#10;&#10;Description automatically generated">
            <a:extLst>
              <a:ext uri="{FF2B5EF4-FFF2-40B4-BE49-F238E27FC236}">
                <a16:creationId xmlns:a16="http://schemas.microsoft.com/office/drawing/2014/main" id="{C465E70A-3482-7D40-199E-D7DB22B9E3B4}"/>
              </a:ext>
            </a:extLst>
          </p:cNvPr>
          <p:cNvPicPr>
            <a:picLocks noChangeAspect="1"/>
          </p:cNvPicPr>
          <p:nvPr/>
        </p:nvPicPr>
        <p:blipFill>
          <a:blip r:embed="rId3"/>
          <a:stretch>
            <a:fillRect/>
          </a:stretch>
        </p:blipFill>
        <p:spPr>
          <a:xfrm>
            <a:off x="860945" y="3279058"/>
            <a:ext cx="2057400" cy="1466850"/>
          </a:xfrm>
          <a:prstGeom prst="rect">
            <a:avLst/>
          </a:prstGeom>
        </p:spPr>
      </p:pic>
      <p:sp>
        <p:nvSpPr>
          <p:cNvPr id="10" name="Rectangle: Rounded Corners 9">
            <a:extLst>
              <a:ext uri="{FF2B5EF4-FFF2-40B4-BE49-F238E27FC236}">
                <a16:creationId xmlns:a16="http://schemas.microsoft.com/office/drawing/2014/main" id="{1CA23709-FAED-7E67-0B72-5D1727E16D86}"/>
              </a:ext>
            </a:extLst>
          </p:cNvPr>
          <p:cNvSpPr/>
          <p:nvPr/>
        </p:nvSpPr>
        <p:spPr>
          <a:xfrm>
            <a:off x="6854307" y="762192"/>
            <a:ext cx="2275682" cy="42524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b="1" dirty="0">
                <a:solidFill>
                  <a:srgbClr val="333333"/>
                </a:solidFill>
                <a:latin typeface="Montserrat"/>
                <a:cs typeface="Segoe UI"/>
              </a:rPr>
              <a:t>Model 1:</a:t>
            </a:r>
          </a:p>
          <a:p>
            <a:pPr marL="171450" indent="-171450">
              <a:buChar char="•"/>
            </a:pPr>
            <a:r>
              <a:rPr lang="en-US" sz="1100" dirty="0">
                <a:solidFill>
                  <a:srgbClr val="333333"/>
                </a:solidFill>
                <a:latin typeface="Montserrat"/>
                <a:cs typeface="Segoe UI"/>
              </a:rPr>
              <a:t>TPR : 0.9393</a:t>
            </a:r>
            <a:endParaRPr lang="en-US" sz="1100" dirty="0">
              <a:solidFill>
                <a:srgbClr val="000000"/>
              </a:solidFill>
              <a:latin typeface="Montserrat"/>
              <a:cs typeface="Segoe UI"/>
            </a:endParaRPr>
          </a:p>
          <a:p>
            <a:pPr marL="171450" indent="-171450">
              <a:buChar char="•"/>
            </a:pPr>
            <a:r>
              <a:rPr lang="en-US" sz="1100" dirty="0">
                <a:solidFill>
                  <a:srgbClr val="333333"/>
                </a:solidFill>
                <a:latin typeface="Montserrat"/>
                <a:cs typeface="Segoe UI"/>
              </a:rPr>
              <a:t>FPR  : 0.8926</a:t>
            </a:r>
          </a:p>
          <a:p>
            <a:pPr marL="171450" indent="-171450">
              <a:buChar char="•"/>
            </a:pPr>
            <a:r>
              <a:rPr lang="en-US" sz="1100" dirty="0">
                <a:solidFill>
                  <a:srgbClr val="333333"/>
                </a:solidFill>
                <a:latin typeface="Montserrat"/>
                <a:cs typeface="Segoe UI"/>
              </a:rPr>
              <a:t>Overall Classification Accuracy: 0.8198</a:t>
            </a:r>
            <a:endParaRPr lang="en-US" sz="1100" dirty="0">
              <a:solidFill>
                <a:schemeClr val="tx1"/>
              </a:solidFill>
              <a:latin typeface="Montserrat"/>
              <a:cs typeface="Segoe UI"/>
            </a:endParaRPr>
          </a:p>
          <a:p>
            <a:endParaRPr lang="en-US" sz="1100">
              <a:solidFill>
                <a:srgbClr val="333333"/>
              </a:solidFill>
              <a:latin typeface="Montserrat"/>
              <a:cs typeface="Segoe UI"/>
            </a:endParaRPr>
          </a:p>
          <a:p>
            <a:r>
              <a:rPr lang="en-US" sz="1100" b="1" dirty="0">
                <a:solidFill>
                  <a:srgbClr val="333333"/>
                </a:solidFill>
                <a:latin typeface="Montserrat"/>
                <a:cs typeface="Segoe UI"/>
              </a:rPr>
              <a:t>Model 2: </a:t>
            </a:r>
          </a:p>
          <a:p>
            <a:pPr marL="171450" indent="-171450">
              <a:buChar char="•"/>
            </a:pPr>
            <a:r>
              <a:rPr lang="en-US" sz="1100" dirty="0">
                <a:solidFill>
                  <a:srgbClr val="333333"/>
                </a:solidFill>
                <a:latin typeface="Montserrat"/>
                <a:cs typeface="Segoe UI"/>
              </a:rPr>
              <a:t>Classification Accuracy:</a:t>
            </a:r>
          </a:p>
          <a:p>
            <a:r>
              <a:rPr lang="en-US" sz="1100" dirty="0">
                <a:solidFill>
                  <a:srgbClr val="333333"/>
                </a:solidFill>
                <a:latin typeface="Montserrat"/>
                <a:cs typeface="Segoe UI"/>
              </a:rPr>
              <a:t> 0.6466</a:t>
            </a:r>
            <a:endParaRPr lang="en-US" dirty="0">
              <a:latin typeface="Montserrat"/>
            </a:endParaRPr>
          </a:p>
          <a:p>
            <a:pPr marL="171450" indent="-171450">
              <a:buChar char="•"/>
            </a:pPr>
            <a:r>
              <a:rPr lang="en-US" sz="1100" dirty="0">
                <a:solidFill>
                  <a:srgbClr val="333333"/>
                </a:solidFill>
                <a:latin typeface="Montserrat"/>
                <a:cs typeface="Segoe UI"/>
              </a:rPr>
              <a:t>TPR : 0.7668</a:t>
            </a:r>
            <a:endParaRPr lang="en-US" sz="1100" dirty="0">
              <a:solidFill>
                <a:srgbClr val="000000"/>
              </a:solidFill>
              <a:latin typeface="Montserrat"/>
              <a:cs typeface="Segoe UI"/>
            </a:endParaRPr>
          </a:p>
          <a:p>
            <a:pPr marL="171450" indent="-171450">
              <a:buChar char="•"/>
            </a:pPr>
            <a:r>
              <a:rPr lang="en-US" sz="1100" dirty="0">
                <a:solidFill>
                  <a:srgbClr val="333333"/>
                </a:solidFill>
                <a:latin typeface="Montserrat"/>
                <a:cs typeface="Segoe UI"/>
              </a:rPr>
              <a:t>FPR  : 0.1724</a:t>
            </a:r>
          </a:p>
          <a:p>
            <a:endParaRPr lang="en-US" sz="1100">
              <a:solidFill>
                <a:srgbClr val="333333"/>
              </a:solidFill>
              <a:latin typeface="Montserrat"/>
              <a:cs typeface="Segoe UI"/>
            </a:endParaRPr>
          </a:p>
          <a:p>
            <a:r>
              <a:rPr lang="en-US" sz="1100" dirty="0">
                <a:solidFill>
                  <a:srgbClr val="333333"/>
                </a:solidFill>
                <a:latin typeface="Montserrat"/>
                <a:cs typeface="Segoe UI"/>
              </a:rPr>
              <a:t>In the improved model, the most influential indexes include the </a:t>
            </a:r>
            <a:r>
              <a:rPr lang="en-US" sz="1100" b="1" dirty="0">
                <a:solidFill>
                  <a:srgbClr val="333333"/>
                </a:solidFill>
                <a:latin typeface="Montserrat"/>
                <a:cs typeface="Segoe UI"/>
              </a:rPr>
              <a:t>EM, FTSE and EU indexes.</a:t>
            </a:r>
          </a:p>
          <a:p>
            <a:endParaRPr lang="en-US" sz="1100">
              <a:solidFill>
                <a:srgbClr val="333333"/>
              </a:solidFill>
              <a:latin typeface="Montserrat"/>
              <a:cs typeface="Segoe UI"/>
            </a:endParaRPr>
          </a:p>
          <a:p>
            <a:r>
              <a:rPr lang="en-US" sz="1100" dirty="0">
                <a:solidFill>
                  <a:srgbClr val="333333"/>
                </a:solidFill>
                <a:latin typeface="Montserrat"/>
                <a:cs typeface="Segoe UI"/>
              </a:rPr>
              <a:t>With the relatively high accuracy of the model, we can understand that the stock returns are </a:t>
            </a:r>
            <a:r>
              <a:rPr lang="en-US" sz="1100" b="1" dirty="0">
                <a:solidFill>
                  <a:srgbClr val="333333"/>
                </a:solidFill>
                <a:latin typeface="Montserrat"/>
                <a:cs typeface="Segoe UI"/>
              </a:rPr>
              <a:t>highly dependent</a:t>
            </a:r>
            <a:r>
              <a:rPr lang="en-US" sz="1100" dirty="0">
                <a:solidFill>
                  <a:srgbClr val="333333"/>
                </a:solidFill>
                <a:latin typeface="Montserrat"/>
                <a:cs typeface="Segoe UI"/>
              </a:rPr>
              <a:t> on these three factors.</a:t>
            </a:r>
          </a:p>
          <a:p>
            <a:endParaRPr lang="en-US" sz="1100">
              <a:solidFill>
                <a:srgbClr val="333333"/>
              </a:solidFill>
              <a:latin typeface="Montserrat"/>
              <a:cs typeface="Segoe UI"/>
            </a:endParaRPr>
          </a:p>
        </p:txBody>
      </p:sp>
      <p:pic>
        <p:nvPicPr>
          <p:cNvPr id="4" name="Picture 3" descr="A white text with black text&#10;&#10;Description automatically generated">
            <a:extLst>
              <a:ext uri="{FF2B5EF4-FFF2-40B4-BE49-F238E27FC236}">
                <a16:creationId xmlns:a16="http://schemas.microsoft.com/office/drawing/2014/main" id="{2FE9AC66-0E70-E03F-F770-228B8AB42391}"/>
              </a:ext>
            </a:extLst>
          </p:cNvPr>
          <p:cNvPicPr>
            <a:picLocks noChangeAspect="1"/>
          </p:cNvPicPr>
          <p:nvPr/>
        </p:nvPicPr>
        <p:blipFill>
          <a:blip r:embed="rId4"/>
          <a:stretch>
            <a:fillRect/>
          </a:stretch>
        </p:blipFill>
        <p:spPr>
          <a:xfrm>
            <a:off x="4142760" y="3190568"/>
            <a:ext cx="2038350" cy="1638300"/>
          </a:xfrm>
          <a:prstGeom prst="rect">
            <a:avLst/>
          </a:prstGeom>
        </p:spPr>
      </p:pic>
      <p:pic>
        <p:nvPicPr>
          <p:cNvPr id="5" name="Picture 4" descr="A graph of a graph&#10;&#10;Description automatically generated">
            <a:extLst>
              <a:ext uri="{FF2B5EF4-FFF2-40B4-BE49-F238E27FC236}">
                <a16:creationId xmlns:a16="http://schemas.microsoft.com/office/drawing/2014/main" id="{6BC002B5-FC0C-226E-4142-F5C308BDA1CA}"/>
              </a:ext>
            </a:extLst>
          </p:cNvPr>
          <p:cNvPicPr>
            <a:picLocks noChangeAspect="1"/>
          </p:cNvPicPr>
          <p:nvPr/>
        </p:nvPicPr>
        <p:blipFill>
          <a:blip r:embed="rId5"/>
          <a:stretch>
            <a:fillRect/>
          </a:stretch>
        </p:blipFill>
        <p:spPr>
          <a:xfrm>
            <a:off x="3737794" y="1324590"/>
            <a:ext cx="2848283" cy="1566402"/>
          </a:xfrm>
          <a:prstGeom prst="rect">
            <a:avLst/>
          </a:prstGeom>
          <a:ln w="12700">
            <a:solidFill>
              <a:schemeClr val="tx1"/>
            </a:solidFill>
          </a:ln>
        </p:spPr>
      </p:pic>
    </p:spTree>
    <p:extLst>
      <p:ext uri="{BB962C8B-B14F-4D97-AF65-F5344CB8AC3E}">
        <p14:creationId xmlns:p14="http://schemas.microsoft.com/office/powerpoint/2010/main" val="13487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0965-069D-7BFB-0140-EE85E063E448}"/>
              </a:ext>
            </a:extLst>
          </p:cNvPr>
          <p:cNvSpPr>
            <a:spLocks noGrp="1"/>
          </p:cNvSpPr>
          <p:nvPr>
            <p:ph type="title"/>
          </p:nvPr>
        </p:nvSpPr>
        <p:spPr>
          <a:xfrm>
            <a:off x="720002" y="262523"/>
            <a:ext cx="7704000" cy="572700"/>
          </a:xfrm>
        </p:spPr>
        <p:txBody>
          <a:bodyPr/>
          <a:lstStyle/>
          <a:p>
            <a:r>
              <a:rPr lang="en-US" sz="2400">
                <a:latin typeface="Abril Fatface" panose="02000503000000020003" pitchFamily="2" charset="0"/>
              </a:rPr>
              <a:t>What is the situation?</a:t>
            </a:r>
          </a:p>
        </p:txBody>
      </p:sp>
      <p:graphicFrame>
        <p:nvGraphicFramePr>
          <p:cNvPr id="3" name="Table 2">
            <a:extLst>
              <a:ext uri="{FF2B5EF4-FFF2-40B4-BE49-F238E27FC236}">
                <a16:creationId xmlns:a16="http://schemas.microsoft.com/office/drawing/2014/main" id="{260D135C-C379-81B2-534D-95FCE57D0E12}"/>
              </a:ext>
            </a:extLst>
          </p:cNvPr>
          <p:cNvGraphicFramePr>
            <a:graphicFrameLocks noGrp="1"/>
          </p:cNvGraphicFramePr>
          <p:nvPr>
            <p:extLst>
              <p:ext uri="{D42A27DB-BD31-4B8C-83A1-F6EECF244321}">
                <p14:modId xmlns:p14="http://schemas.microsoft.com/office/powerpoint/2010/main" val="2020979686"/>
              </p:ext>
            </p:extLst>
          </p:nvPr>
        </p:nvGraphicFramePr>
        <p:xfrm>
          <a:off x="792657" y="1005827"/>
          <a:ext cx="3492904" cy="335280"/>
        </p:xfrm>
        <a:graphic>
          <a:graphicData uri="http://schemas.openxmlformats.org/drawingml/2006/table">
            <a:tbl>
              <a:tblPr firstRow="1" bandRow="1">
                <a:tableStyleId>{3C2FFA5D-87B4-456A-9821-1D502468CF0F}</a:tableStyleId>
              </a:tblPr>
              <a:tblGrid>
                <a:gridCol w="3492904">
                  <a:extLst>
                    <a:ext uri="{9D8B030D-6E8A-4147-A177-3AD203B41FA5}">
                      <a16:colId xmlns:a16="http://schemas.microsoft.com/office/drawing/2014/main" val="2728810880"/>
                    </a:ext>
                  </a:extLst>
                </a:gridCol>
              </a:tblGrid>
              <a:tr h="16022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400" b="1">
                          <a:solidFill>
                            <a:schemeClr val="accent1"/>
                          </a:solidFill>
                          <a:latin typeface="Montserrat" panose="00000500000000000000" pitchFamily="2" charset="0"/>
                        </a:rPr>
                        <a:t>1. Volatile</a:t>
                      </a:r>
                      <a:endParaRPr lang="en-SG" sz="1400" b="1">
                        <a:solidFill>
                          <a:schemeClr val="accent1"/>
                        </a:solidFill>
                        <a:latin typeface="Montserrat" panose="00000500000000000000" pitchFamily="2" charset="0"/>
                      </a:endParaRP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graphicFrame>
        <p:nvGraphicFramePr>
          <p:cNvPr id="4" name="Table 3">
            <a:extLst>
              <a:ext uri="{FF2B5EF4-FFF2-40B4-BE49-F238E27FC236}">
                <a16:creationId xmlns:a16="http://schemas.microsoft.com/office/drawing/2014/main" id="{4B5980CE-35BD-6D11-564F-631C11E2379B}"/>
              </a:ext>
            </a:extLst>
          </p:cNvPr>
          <p:cNvGraphicFramePr>
            <a:graphicFrameLocks noGrp="1"/>
          </p:cNvGraphicFramePr>
          <p:nvPr>
            <p:extLst>
              <p:ext uri="{D42A27DB-BD31-4B8C-83A1-F6EECF244321}">
                <p14:modId xmlns:p14="http://schemas.microsoft.com/office/powerpoint/2010/main" val="1491101024"/>
              </p:ext>
            </p:extLst>
          </p:nvPr>
        </p:nvGraphicFramePr>
        <p:xfrm>
          <a:off x="4858439" y="995483"/>
          <a:ext cx="3492904" cy="335280"/>
        </p:xfrm>
        <a:graphic>
          <a:graphicData uri="http://schemas.openxmlformats.org/drawingml/2006/table">
            <a:tbl>
              <a:tblPr firstRow="1" bandRow="1">
                <a:tableStyleId>{3C2FFA5D-87B4-456A-9821-1D502468CF0F}</a:tableStyleId>
              </a:tblPr>
              <a:tblGrid>
                <a:gridCol w="3492904">
                  <a:extLst>
                    <a:ext uri="{9D8B030D-6E8A-4147-A177-3AD203B41FA5}">
                      <a16:colId xmlns:a16="http://schemas.microsoft.com/office/drawing/2014/main" val="2728810880"/>
                    </a:ext>
                  </a:extLst>
                </a:gridCol>
              </a:tblGrid>
              <a:tr h="17356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400" b="1">
                          <a:solidFill>
                            <a:schemeClr val="accent1"/>
                          </a:solidFill>
                          <a:latin typeface="Montserrat" panose="00000500000000000000" pitchFamily="2" charset="0"/>
                        </a:rPr>
                        <a:t>2. Uncertainty</a:t>
                      </a:r>
                      <a:endParaRPr lang="en-SG" sz="1400" b="1">
                        <a:solidFill>
                          <a:schemeClr val="accent1"/>
                        </a:solidFill>
                        <a:latin typeface="Montserrat" panose="00000500000000000000" pitchFamily="2" charset="0"/>
                      </a:endParaRP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5" name="Rectangle: Rounded Corners 4">
            <a:extLst>
              <a:ext uri="{FF2B5EF4-FFF2-40B4-BE49-F238E27FC236}">
                <a16:creationId xmlns:a16="http://schemas.microsoft.com/office/drawing/2014/main" id="{DD0A022A-7AC9-42B5-29F7-03221B744FF7}"/>
              </a:ext>
            </a:extLst>
          </p:cNvPr>
          <p:cNvSpPr/>
          <p:nvPr/>
        </p:nvSpPr>
        <p:spPr>
          <a:xfrm>
            <a:off x="792657" y="3313785"/>
            <a:ext cx="3556402" cy="1668463"/>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9,900+ Volatile Stock Photos, Pictures &amp; Royalty-Free Images - iStock |  Volatile market, Volatile stocks, Volatile stock">
            <a:extLst>
              <a:ext uri="{FF2B5EF4-FFF2-40B4-BE49-F238E27FC236}">
                <a16:creationId xmlns:a16="http://schemas.microsoft.com/office/drawing/2014/main" id="{8DCE37A9-01A6-A104-D5F7-83E2DEDD7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57" y="1491024"/>
            <a:ext cx="3492904" cy="1733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k and uncertainty, investment volatility or stock market and crypto  currency fluctuation up and down, all weather strategy concept, businessman  acrobat planning to walk on risky investment graph. 6834939 Vector Art at">
            <a:extLst>
              <a:ext uri="{FF2B5EF4-FFF2-40B4-BE49-F238E27FC236}">
                <a16:creationId xmlns:a16="http://schemas.microsoft.com/office/drawing/2014/main" id="{9BEF8A4E-0070-3363-E3DF-5A32F46A5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441" y="1491024"/>
            <a:ext cx="3565561" cy="17339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82A9EB27-DBA5-B405-57B3-50A7ADFC3109}"/>
              </a:ext>
            </a:extLst>
          </p:cNvPr>
          <p:cNvSpPr/>
          <p:nvPr/>
        </p:nvSpPr>
        <p:spPr>
          <a:xfrm>
            <a:off x="4876759" y="3313785"/>
            <a:ext cx="3556402" cy="1668463"/>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6201B72-A6E3-CE8C-F5BD-946988054D3F}"/>
              </a:ext>
            </a:extLst>
          </p:cNvPr>
          <p:cNvSpPr txBox="1"/>
          <p:nvPr/>
        </p:nvSpPr>
        <p:spPr>
          <a:xfrm>
            <a:off x="943573" y="3445175"/>
            <a:ext cx="3556402" cy="1384995"/>
          </a:xfrm>
          <a:prstGeom prst="rect">
            <a:avLst/>
          </a:prstGeom>
          <a:noFill/>
        </p:spPr>
        <p:txBody>
          <a:bodyPr wrap="square">
            <a:spAutoFit/>
          </a:bodyPr>
          <a:lstStyle/>
          <a:p>
            <a:pPr marL="171450" indent="-171450">
              <a:buFont typeface="Arial" panose="020B0604020202020204" pitchFamily="34" charset="0"/>
              <a:buChar char="•"/>
            </a:pPr>
            <a:r>
              <a:rPr lang="en-US" sz="1200">
                <a:solidFill>
                  <a:schemeClr val="tx1"/>
                </a:solidFill>
                <a:latin typeface="Montserrat" panose="00000500000000000000" pitchFamily="2" charset="0"/>
              </a:rPr>
              <a:t>I</a:t>
            </a:r>
            <a:r>
              <a:rPr lang="en-US" sz="1200" b="0" i="0">
                <a:solidFill>
                  <a:schemeClr val="tx1"/>
                </a:solidFill>
                <a:effectLst/>
                <a:latin typeface="Montserrat" panose="00000500000000000000" pitchFamily="2" charset="0"/>
              </a:rPr>
              <a:t>nvestor sentiment, economic data, liquidity levels, market structure, and behavioral biases. </a:t>
            </a:r>
          </a:p>
          <a:p>
            <a:pPr marL="171450" indent="-171450">
              <a:buFont typeface="Arial" panose="020B0604020202020204" pitchFamily="34" charset="0"/>
              <a:buChar char="•"/>
            </a:pPr>
            <a:endParaRPr lang="en-US" sz="1200" b="0" i="0">
              <a:solidFill>
                <a:schemeClr val="tx1"/>
              </a:solidFill>
              <a:effectLst/>
              <a:latin typeface="Montserrat" panose="00000500000000000000" pitchFamily="2" charset="0"/>
            </a:endParaRPr>
          </a:p>
          <a:p>
            <a:pPr marL="171450" indent="-171450">
              <a:buFont typeface="Arial" panose="020B0604020202020204" pitchFamily="34" charset="0"/>
              <a:buChar char="•"/>
            </a:pPr>
            <a:r>
              <a:rPr lang="en-US" sz="1200" b="0" i="0">
                <a:solidFill>
                  <a:schemeClr val="tx1"/>
                </a:solidFill>
                <a:effectLst/>
                <a:latin typeface="Montserrat" panose="00000500000000000000" pitchFamily="2" charset="0"/>
              </a:rPr>
              <a:t>This volatility can make it difficult to predict future price movements accurately.</a:t>
            </a:r>
          </a:p>
        </p:txBody>
      </p:sp>
      <p:sp>
        <p:nvSpPr>
          <p:cNvPr id="14" name="TextBox 13">
            <a:extLst>
              <a:ext uri="{FF2B5EF4-FFF2-40B4-BE49-F238E27FC236}">
                <a16:creationId xmlns:a16="http://schemas.microsoft.com/office/drawing/2014/main" id="{E2925BE8-639B-156C-EB5A-2B6509BB764A}"/>
              </a:ext>
            </a:extLst>
          </p:cNvPr>
          <p:cNvSpPr txBox="1"/>
          <p:nvPr/>
        </p:nvSpPr>
        <p:spPr>
          <a:xfrm>
            <a:off x="5027675" y="3722173"/>
            <a:ext cx="3323668" cy="830997"/>
          </a:xfrm>
          <a:prstGeom prst="rect">
            <a:avLst/>
          </a:prstGeom>
          <a:noFill/>
        </p:spPr>
        <p:txBody>
          <a:bodyPr wrap="square">
            <a:spAutoFit/>
          </a:bodyPr>
          <a:lstStyle/>
          <a:p>
            <a:pPr marL="171450" indent="-171450">
              <a:buFont typeface="Arial" panose="020B0604020202020204" pitchFamily="34" charset="0"/>
              <a:buChar char="•"/>
            </a:pPr>
            <a:r>
              <a:rPr lang="en-US" sz="1200">
                <a:solidFill>
                  <a:srgbClr val="0D0D0D"/>
                </a:solidFill>
                <a:latin typeface="Montserrat" panose="00000500000000000000" pitchFamily="2" charset="0"/>
              </a:rPr>
              <a:t>I</a:t>
            </a:r>
            <a:r>
              <a:rPr lang="en-US" sz="1200" b="0" i="0">
                <a:solidFill>
                  <a:srgbClr val="0D0D0D"/>
                </a:solidFill>
                <a:effectLst/>
                <a:latin typeface="Montserrat" panose="00000500000000000000" pitchFamily="2" charset="0"/>
              </a:rPr>
              <a:t>nfluenced by constantly changing market conditions, economic trends, global political development and company performance.</a:t>
            </a:r>
            <a:endParaRPr lang="en-SG" sz="1200">
              <a:latin typeface="Montserrat" panose="00000500000000000000" pitchFamily="2" charset="0"/>
            </a:endParaRPr>
          </a:p>
        </p:txBody>
      </p:sp>
    </p:spTree>
    <p:extLst>
      <p:ext uri="{BB962C8B-B14F-4D97-AF65-F5344CB8AC3E}">
        <p14:creationId xmlns:p14="http://schemas.microsoft.com/office/powerpoint/2010/main" val="331909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4DF-709C-3C31-D879-0996A1C7FB38}"/>
              </a:ext>
            </a:extLst>
          </p:cNvPr>
          <p:cNvSpPr>
            <a:spLocks noGrp="1"/>
          </p:cNvSpPr>
          <p:nvPr>
            <p:ph type="title"/>
          </p:nvPr>
        </p:nvSpPr>
        <p:spPr>
          <a:xfrm>
            <a:off x="242798" y="68423"/>
            <a:ext cx="7704000" cy="572700"/>
          </a:xfrm>
        </p:spPr>
        <p:txBody>
          <a:bodyPr/>
          <a:lstStyle/>
          <a:p>
            <a:r>
              <a:rPr lang="en-US" sz="2400">
                <a:latin typeface="Abril Fatface"/>
              </a:rPr>
              <a:t>Comparison of models + Insights </a:t>
            </a:r>
          </a:p>
          <a:p>
            <a:endParaRPr lang="en-US"/>
          </a:p>
        </p:txBody>
      </p:sp>
      <p:sp>
        <p:nvSpPr>
          <p:cNvPr id="4" name="Rectangle: Rounded Corners 3">
            <a:extLst>
              <a:ext uri="{FF2B5EF4-FFF2-40B4-BE49-F238E27FC236}">
                <a16:creationId xmlns:a16="http://schemas.microsoft.com/office/drawing/2014/main" id="{4C57339F-0EBE-82A5-2CB6-BFF4229FDABE}"/>
              </a:ext>
            </a:extLst>
          </p:cNvPr>
          <p:cNvSpPr/>
          <p:nvPr/>
        </p:nvSpPr>
        <p:spPr>
          <a:xfrm>
            <a:off x="4437733" y="754448"/>
            <a:ext cx="4314185" cy="4320629"/>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3E04602D-AD2D-074C-A7DE-BDF5B2BCCAC3}"/>
              </a:ext>
            </a:extLst>
          </p:cNvPr>
          <p:cNvGraphicFramePr>
            <a:graphicFrameLocks noGrp="1"/>
          </p:cNvGraphicFramePr>
          <p:nvPr>
            <p:extLst>
              <p:ext uri="{D42A27DB-BD31-4B8C-83A1-F6EECF244321}">
                <p14:modId xmlns:p14="http://schemas.microsoft.com/office/powerpoint/2010/main" val="2876960167"/>
              </p:ext>
            </p:extLst>
          </p:nvPr>
        </p:nvGraphicFramePr>
        <p:xfrm>
          <a:off x="5616536" y="594267"/>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lvl="0" algn="ctr">
                        <a:buNone/>
                      </a:pPr>
                      <a:r>
                        <a:rPr lang="en-SG" sz="1400" b="1">
                          <a:solidFill>
                            <a:schemeClr val="accent1"/>
                          </a:solidFill>
                          <a:latin typeface="Montserrat" panose="00000500000000000000" pitchFamily="2" charset="0"/>
                        </a:rPr>
                        <a:t>Insights</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12" name="Rectangle: Rounded Corners 11">
            <a:extLst>
              <a:ext uri="{FF2B5EF4-FFF2-40B4-BE49-F238E27FC236}">
                <a16:creationId xmlns:a16="http://schemas.microsoft.com/office/drawing/2014/main" id="{8C89448E-9778-C9C0-F02D-0AF757C5FFD8}"/>
              </a:ext>
            </a:extLst>
          </p:cNvPr>
          <p:cNvSpPr/>
          <p:nvPr/>
        </p:nvSpPr>
        <p:spPr>
          <a:xfrm>
            <a:off x="242798" y="760594"/>
            <a:ext cx="3951621" cy="4308337"/>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506892-C8E8-AAA2-ECC1-2FB18A9D293A}"/>
              </a:ext>
            </a:extLst>
          </p:cNvPr>
          <p:cNvSpPr txBox="1"/>
          <p:nvPr/>
        </p:nvSpPr>
        <p:spPr>
          <a:xfrm>
            <a:off x="686815" y="3613563"/>
            <a:ext cx="3203388" cy="1220847"/>
          </a:xfrm>
          <a:prstGeom prst="rect">
            <a:avLst/>
          </a:prstGeom>
          <a:solidFill>
            <a:schemeClr val="tx2"/>
          </a:solidFill>
        </p:spPr>
        <p:txBody>
          <a:bodyPr wrap="square" lIns="91440" tIns="45720" rIns="91440" bIns="45720" anchor="t">
            <a:spAutoFit/>
          </a:bodyPr>
          <a:lstStyle/>
          <a:p>
            <a:pPr marL="171450" indent="-171450">
              <a:spcAft>
                <a:spcPts val="1600"/>
              </a:spcAft>
              <a:buFont typeface="Arial" panose="020B0604020202020204" pitchFamily="34" charset="0"/>
              <a:buChar char="•"/>
            </a:pPr>
            <a:r>
              <a:rPr lang="en-US" sz="1200" b="1" dirty="0">
                <a:solidFill>
                  <a:schemeClr val="tx1"/>
                </a:solidFill>
                <a:latin typeface="Montserrat"/>
              </a:rPr>
              <a:t>Higher cost of false positives</a:t>
            </a:r>
            <a:r>
              <a:rPr lang="en-US" sz="1200" dirty="0">
                <a:solidFill>
                  <a:schemeClr val="tx1"/>
                </a:solidFill>
                <a:latin typeface="Montserrat"/>
              </a:rPr>
              <a:t> due to sensitivities in stock returns</a:t>
            </a:r>
          </a:p>
          <a:p>
            <a:pPr marL="171450" indent="-171450">
              <a:spcAft>
                <a:spcPts val="1600"/>
              </a:spcAft>
              <a:buFont typeface="Arial" panose="020B0604020202020204" pitchFamily="34" charset="0"/>
              <a:buChar char="•"/>
            </a:pPr>
            <a:r>
              <a:rPr lang="en-US" sz="1200" dirty="0">
                <a:solidFill>
                  <a:schemeClr val="tx1"/>
                </a:solidFill>
                <a:latin typeface="Montserrat"/>
              </a:rPr>
              <a:t>Low risk investor-based analysis: go for models with </a:t>
            </a:r>
            <a:r>
              <a:rPr lang="en-US" sz="1200" b="1" dirty="0">
                <a:solidFill>
                  <a:schemeClr val="tx1"/>
                </a:solidFill>
                <a:latin typeface="Montserrat"/>
              </a:rPr>
              <a:t>low false positive rates</a:t>
            </a:r>
            <a:r>
              <a:rPr lang="en-US" sz="1200" dirty="0">
                <a:solidFill>
                  <a:schemeClr val="tx1"/>
                </a:solidFill>
                <a:latin typeface="Montserrat"/>
              </a:rPr>
              <a:t>.</a:t>
            </a:r>
            <a:endParaRPr lang="en-US" sz="1200" dirty="0">
              <a:solidFill>
                <a:schemeClr val="tx1"/>
              </a:solidFill>
              <a:latin typeface="Montserrat" panose="00000500000000000000" pitchFamily="2" charset="0"/>
            </a:endParaRPr>
          </a:p>
        </p:txBody>
      </p:sp>
      <p:sp>
        <p:nvSpPr>
          <p:cNvPr id="16" name="TextBox 15">
            <a:extLst>
              <a:ext uri="{FF2B5EF4-FFF2-40B4-BE49-F238E27FC236}">
                <a16:creationId xmlns:a16="http://schemas.microsoft.com/office/drawing/2014/main" id="{5BB7E9A9-F590-BFA8-BA32-802164866AC2}"/>
              </a:ext>
            </a:extLst>
          </p:cNvPr>
          <p:cNvSpPr txBox="1"/>
          <p:nvPr/>
        </p:nvSpPr>
        <p:spPr>
          <a:xfrm>
            <a:off x="4814316" y="3859369"/>
            <a:ext cx="3683917" cy="974626"/>
          </a:xfrm>
          <a:prstGeom prst="rect">
            <a:avLst/>
          </a:prstGeom>
          <a:solidFill>
            <a:schemeClr val="tx2"/>
          </a:solidFill>
        </p:spPr>
        <p:txBody>
          <a:bodyPr wrap="square" lIns="91440" tIns="45720" rIns="91440" bIns="45720" anchor="t">
            <a:spAutoFit/>
          </a:bodyPr>
          <a:lstStyle/>
          <a:p>
            <a:pPr marL="285750" indent="-285750">
              <a:spcAft>
                <a:spcPts val="1600"/>
              </a:spcAft>
              <a:buFont typeface="Arial" panose="020B0604020202020204" pitchFamily="34" charset="0"/>
              <a:buChar char="•"/>
            </a:pPr>
            <a:r>
              <a:rPr lang="en-US" sz="1100" dirty="0">
                <a:solidFill>
                  <a:schemeClr val="tx1"/>
                </a:solidFill>
                <a:latin typeface="Montserrat"/>
              </a:rPr>
              <a:t>The best performing models are </a:t>
            </a:r>
            <a:r>
              <a:rPr lang="en-US" sz="1100" b="1" dirty="0">
                <a:solidFill>
                  <a:schemeClr val="tx1"/>
                </a:solidFill>
                <a:latin typeface="Montserrat"/>
              </a:rPr>
              <a:t>the random forest models and the decision tree</a:t>
            </a:r>
            <a:r>
              <a:rPr lang="en-US" sz="1100" dirty="0">
                <a:solidFill>
                  <a:schemeClr val="tx1"/>
                </a:solidFill>
                <a:latin typeface="Montserrat"/>
              </a:rPr>
              <a:t> before improvements.</a:t>
            </a:r>
            <a:endParaRPr lang="en-US" dirty="0">
              <a:solidFill>
                <a:schemeClr val="tx1"/>
              </a:solidFill>
            </a:endParaRPr>
          </a:p>
          <a:p>
            <a:pPr marL="285750" indent="-285750">
              <a:spcAft>
                <a:spcPts val="1600"/>
              </a:spcAft>
              <a:buFont typeface="Arial" panose="020B0604020202020204" pitchFamily="34" charset="0"/>
              <a:buChar char="•"/>
            </a:pPr>
            <a:r>
              <a:rPr lang="en-US" sz="1100" dirty="0">
                <a:solidFill>
                  <a:schemeClr val="tx1"/>
                </a:solidFill>
                <a:latin typeface="Montserrat"/>
              </a:rPr>
              <a:t>Highest Accuracy: </a:t>
            </a:r>
            <a:r>
              <a:rPr lang="en-US" sz="1100" b="1" dirty="0">
                <a:solidFill>
                  <a:schemeClr val="tx1"/>
                </a:solidFill>
                <a:latin typeface="Montserrat"/>
              </a:rPr>
              <a:t>91.73%</a:t>
            </a:r>
            <a:endParaRPr lang="en-US" sz="1100" b="1" dirty="0">
              <a:solidFill>
                <a:schemeClr val="tx1"/>
              </a:solidFill>
              <a:latin typeface="Montserrat" panose="00000500000000000000" pitchFamily="2" charset="0"/>
            </a:endParaRPr>
          </a:p>
        </p:txBody>
      </p:sp>
      <p:graphicFrame>
        <p:nvGraphicFramePr>
          <p:cNvPr id="18" name="Table 17">
            <a:extLst>
              <a:ext uri="{FF2B5EF4-FFF2-40B4-BE49-F238E27FC236}">
                <a16:creationId xmlns:a16="http://schemas.microsoft.com/office/drawing/2014/main" id="{DC775289-A796-649D-275F-99373E8A4E52}"/>
              </a:ext>
            </a:extLst>
          </p:cNvPr>
          <p:cNvGraphicFramePr>
            <a:graphicFrameLocks noGrp="1"/>
          </p:cNvGraphicFramePr>
          <p:nvPr>
            <p:extLst>
              <p:ext uri="{D42A27DB-BD31-4B8C-83A1-F6EECF244321}">
                <p14:modId xmlns:p14="http://schemas.microsoft.com/office/powerpoint/2010/main" val="1379891958"/>
              </p:ext>
            </p:extLst>
          </p:nvPr>
        </p:nvGraphicFramePr>
        <p:xfrm>
          <a:off x="1237042" y="708388"/>
          <a:ext cx="1962721" cy="337296"/>
        </p:xfrm>
        <a:graphic>
          <a:graphicData uri="http://schemas.openxmlformats.org/drawingml/2006/table">
            <a:tbl>
              <a:tblPr firstRow="1" bandRow="1">
                <a:tableStyleId>{3C2FFA5D-87B4-456A-9821-1D502468CF0F}</a:tableStyleId>
              </a:tblPr>
              <a:tblGrid>
                <a:gridCol w="1962721">
                  <a:extLst>
                    <a:ext uri="{9D8B030D-6E8A-4147-A177-3AD203B41FA5}">
                      <a16:colId xmlns:a16="http://schemas.microsoft.com/office/drawing/2014/main" val="2728810880"/>
                    </a:ext>
                  </a:extLst>
                </a:gridCol>
              </a:tblGrid>
              <a:tr h="337296">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400" b="1">
                          <a:solidFill>
                            <a:schemeClr val="accent1"/>
                          </a:solidFill>
                          <a:latin typeface="Montserrat" panose="00000500000000000000" pitchFamily="2" charset="0"/>
                        </a:rPr>
                        <a:t>Comparison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graphicFrame>
        <p:nvGraphicFramePr>
          <p:cNvPr id="19" name="Table 18">
            <a:extLst>
              <a:ext uri="{FF2B5EF4-FFF2-40B4-BE49-F238E27FC236}">
                <a16:creationId xmlns:a16="http://schemas.microsoft.com/office/drawing/2014/main" id="{A34334E0-1F08-56B9-A743-26E714F77784}"/>
              </a:ext>
            </a:extLst>
          </p:cNvPr>
          <p:cNvGraphicFramePr>
            <a:graphicFrameLocks noGrp="1"/>
          </p:cNvGraphicFramePr>
          <p:nvPr>
            <p:extLst>
              <p:ext uri="{D42A27DB-BD31-4B8C-83A1-F6EECF244321}">
                <p14:modId xmlns:p14="http://schemas.microsoft.com/office/powerpoint/2010/main" val="1412300560"/>
              </p:ext>
            </p:extLst>
          </p:nvPr>
        </p:nvGraphicFramePr>
        <p:xfrm>
          <a:off x="4774790" y="1044677"/>
          <a:ext cx="3760420" cy="2685560"/>
        </p:xfrm>
        <a:graphic>
          <a:graphicData uri="http://schemas.openxmlformats.org/drawingml/2006/table">
            <a:tbl>
              <a:tblPr firstRow="1" bandRow="1">
                <a:tableStyleId>{B6042D34-161E-40AA-9899-D47813D1DFBA}</a:tableStyleId>
              </a:tblPr>
              <a:tblGrid>
                <a:gridCol w="940105">
                  <a:extLst>
                    <a:ext uri="{9D8B030D-6E8A-4147-A177-3AD203B41FA5}">
                      <a16:colId xmlns:a16="http://schemas.microsoft.com/office/drawing/2014/main" val="43690114"/>
                    </a:ext>
                  </a:extLst>
                </a:gridCol>
                <a:gridCol w="940105">
                  <a:extLst>
                    <a:ext uri="{9D8B030D-6E8A-4147-A177-3AD203B41FA5}">
                      <a16:colId xmlns:a16="http://schemas.microsoft.com/office/drawing/2014/main" val="2479134755"/>
                    </a:ext>
                  </a:extLst>
                </a:gridCol>
                <a:gridCol w="940105">
                  <a:extLst>
                    <a:ext uri="{9D8B030D-6E8A-4147-A177-3AD203B41FA5}">
                      <a16:colId xmlns:a16="http://schemas.microsoft.com/office/drawing/2014/main" val="1496127762"/>
                    </a:ext>
                  </a:extLst>
                </a:gridCol>
                <a:gridCol w="940105">
                  <a:extLst>
                    <a:ext uri="{9D8B030D-6E8A-4147-A177-3AD203B41FA5}">
                      <a16:colId xmlns:a16="http://schemas.microsoft.com/office/drawing/2014/main" val="3352581307"/>
                    </a:ext>
                  </a:extLst>
                </a:gridCol>
              </a:tblGrid>
              <a:tr h="328490">
                <a:tc>
                  <a:txBody>
                    <a:bodyPr/>
                    <a:lstStyle/>
                    <a:p>
                      <a:pPr lvl="0">
                        <a:buNone/>
                      </a:pPr>
                      <a:r>
                        <a:rPr lang="en-US" sz="1200" dirty="0"/>
                        <a:t>Model</a:t>
                      </a:r>
                      <a:endParaRPr lang="en-US" dirty="0"/>
                    </a:p>
                  </a:txBody>
                  <a:tcPr>
                    <a:solidFill>
                      <a:schemeClr val="accent2">
                        <a:lumMod val="40000"/>
                        <a:lumOff val="60000"/>
                      </a:schemeClr>
                    </a:solidFill>
                  </a:tcPr>
                </a:tc>
                <a:tc>
                  <a:txBody>
                    <a:bodyPr/>
                    <a:lstStyle/>
                    <a:p>
                      <a:r>
                        <a:rPr lang="en-US" sz="1200" dirty="0"/>
                        <a:t>Variables</a:t>
                      </a:r>
                    </a:p>
                  </a:txBody>
                  <a:tcPr>
                    <a:solidFill>
                      <a:schemeClr val="accent2">
                        <a:lumMod val="40000"/>
                        <a:lumOff val="60000"/>
                      </a:schemeClr>
                    </a:solidFill>
                  </a:tcPr>
                </a:tc>
                <a:tc>
                  <a:txBody>
                    <a:bodyPr/>
                    <a:lstStyle/>
                    <a:p>
                      <a:r>
                        <a:rPr lang="en-US" sz="1200" dirty="0"/>
                        <a:t>AUC</a:t>
                      </a:r>
                    </a:p>
                  </a:txBody>
                  <a:tcPr>
                    <a:solidFill>
                      <a:schemeClr val="accent2">
                        <a:lumMod val="40000"/>
                        <a:lumOff val="60000"/>
                      </a:schemeClr>
                    </a:solidFill>
                  </a:tcPr>
                </a:tc>
                <a:tc>
                  <a:txBody>
                    <a:bodyPr/>
                    <a:lstStyle/>
                    <a:p>
                      <a:r>
                        <a:rPr lang="en-US" sz="1200" dirty="0"/>
                        <a:t>Accuracy</a:t>
                      </a:r>
                    </a:p>
                  </a:txBody>
                  <a:tcPr>
                    <a:solidFill>
                      <a:schemeClr val="accent2">
                        <a:lumMod val="40000"/>
                        <a:lumOff val="60000"/>
                      </a:schemeClr>
                    </a:solidFill>
                  </a:tcPr>
                </a:tc>
                <a:extLst>
                  <a:ext uri="{0D108BD9-81ED-4DB2-BD59-A6C34878D82A}">
                    <a16:rowId xmlns:a16="http://schemas.microsoft.com/office/drawing/2014/main" val="300835347"/>
                  </a:ext>
                </a:extLst>
              </a:tr>
              <a:tr h="328490">
                <a:tc>
                  <a:txBody>
                    <a:bodyPr/>
                    <a:lstStyle/>
                    <a:p>
                      <a:r>
                        <a:rPr lang="en-US" sz="1200" dirty="0" err="1"/>
                        <a:t>Lg.Reg</a:t>
                      </a:r>
                      <a:r>
                        <a:rPr lang="en-US" sz="1200" dirty="0"/>
                        <a:t>.</a:t>
                      </a:r>
                    </a:p>
                  </a:txBody>
                  <a:tcPr/>
                </a:tc>
                <a:tc>
                  <a:txBody>
                    <a:bodyPr/>
                    <a:lstStyle/>
                    <a:p>
                      <a:r>
                        <a:rPr lang="en-US" sz="1200" dirty="0"/>
                        <a:t>Indexes</a:t>
                      </a:r>
                    </a:p>
                  </a:txBody>
                  <a:tcPr/>
                </a:tc>
                <a:tc>
                  <a:txBody>
                    <a:bodyPr/>
                    <a:lstStyle/>
                    <a:p>
                      <a:r>
                        <a:rPr lang="en-US" sz="1200" dirty="0"/>
                        <a:t>-</a:t>
                      </a:r>
                    </a:p>
                  </a:txBody>
                  <a:tcPr/>
                </a:tc>
                <a:tc>
                  <a:txBody>
                    <a:bodyPr/>
                    <a:lstStyle/>
                    <a:p>
                      <a:r>
                        <a:rPr lang="en-US" sz="1200" dirty="0"/>
                        <a:t>59.7%</a:t>
                      </a:r>
                    </a:p>
                  </a:txBody>
                  <a:tcPr/>
                </a:tc>
                <a:extLst>
                  <a:ext uri="{0D108BD9-81ED-4DB2-BD59-A6C34878D82A}">
                    <a16:rowId xmlns:a16="http://schemas.microsoft.com/office/drawing/2014/main" val="2909039847"/>
                  </a:ext>
                </a:extLst>
              </a:tr>
              <a:tr h="328490">
                <a:tc>
                  <a:txBody>
                    <a:bodyPr/>
                    <a:lstStyle/>
                    <a:p>
                      <a:r>
                        <a:rPr lang="en-US" sz="1200" dirty="0"/>
                        <a:t>Lg Reg Imp.</a:t>
                      </a:r>
                    </a:p>
                  </a:txBody>
                  <a:tcPr/>
                </a:tc>
                <a:tc>
                  <a:txBody>
                    <a:bodyPr/>
                    <a:lstStyle/>
                    <a:p>
                      <a:r>
                        <a:rPr lang="en-US" sz="1200" dirty="0"/>
                        <a:t>Indexes</a:t>
                      </a:r>
                    </a:p>
                  </a:txBody>
                  <a:tcPr/>
                </a:tc>
                <a:tc>
                  <a:txBody>
                    <a:bodyPr/>
                    <a:lstStyle/>
                    <a:p>
                      <a:pPr lvl="0">
                        <a:buNone/>
                      </a:pPr>
                      <a:r>
                        <a:rPr lang="en-US" sz="1100" b="0" i="0" u="none" strike="noStrike" noProof="0" dirty="0">
                          <a:solidFill>
                            <a:srgbClr val="333333"/>
                          </a:solidFill>
                          <a:latin typeface="Arial"/>
                        </a:rPr>
                        <a:t>0.7349</a:t>
                      </a:r>
                      <a:endParaRPr lang="en-US" dirty="0"/>
                    </a:p>
                  </a:txBody>
                  <a:tcPr/>
                </a:tc>
                <a:tc>
                  <a:txBody>
                    <a:bodyPr/>
                    <a:lstStyle/>
                    <a:p>
                      <a:r>
                        <a:rPr lang="en-US" sz="1200" dirty="0"/>
                        <a:t>60.4%</a:t>
                      </a:r>
                    </a:p>
                  </a:txBody>
                  <a:tcPr/>
                </a:tc>
                <a:extLst>
                  <a:ext uri="{0D108BD9-81ED-4DB2-BD59-A6C34878D82A}">
                    <a16:rowId xmlns:a16="http://schemas.microsoft.com/office/drawing/2014/main" val="439090753"/>
                  </a:ext>
                </a:extLst>
              </a:tr>
              <a:tr h="328490">
                <a:tc>
                  <a:txBody>
                    <a:bodyPr/>
                    <a:lstStyle/>
                    <a:p>
                      <a:r>
                        <a:rPr lang="en-US" sz="1200" dirty="0"/>
                        <a:t>RF </a:t>
                      </a:r>
                    </a:p>
                  </a:txBody>
                  <a:tcPr/>
                </a:tc>
                <a:tc>
                  <a:txBody>
                    <a:bodyPr/>
                    <a:lstStyle/>
                    <a:p>
                      <a:pPr lvl="0">
                        <a:buNone/>
                      </a:pPr>
                      <a:r>
                        <a:rPr lang="en-US" sz="1200" b="0" i="0" u="none" strike="noStrike" noProof="0" dirty="0">
                          <a:solidFill>
                            <a:srgbClr val="000000"/>
                          </a:solidFill>
                          <a:latin typeface="Arial"/>
                        </a:rPr>
                        <a:t>Indexes</a:t>
                      </a:r>
                      <a:endParaRPr lang="en-US" dirty="0"/>
                    </a:p>
                  </a:txBody>
                  <a:tcPr/>
                </a:tc>
                <a:tc>
                  <a:txBody>
                    <a:bodyPr/>
                    <a:lstStyle/>
                    <a:p>
                      <a:r>
                        <a:rPr lang="en-US" sz="1200" dirty="0"/>
                        <a:t>-</a:t>
                      </a:r>
                    </a:p>
                  </a:txBody>
                  <a:tcPr/>
                </a:tc>
                <a:tc>
                  <a:txBody>
                    <a:bodyPr/>
                    <a:lstStyle/>
                    <a:p>
                      <a:pPr lvl="0">
                        <a:buNone/>
                      </a:pPr>
                      <a:r>
                        <a:rPr lang="en-US" sz="1100" b="0" i="0" u="none" strike="noStrike" noProof="0" dirty="0">
                          <a:solidFill>
                            <a:srgbClr val="333333"/>
                          </a:solidFill>
                        </a:rPr>
                        <a:t>91.73%</a:t>
                      </a:r>
                      <a:endParaRPr lang="en-US" dirty="0"/>
                    </a:p>
                  </a:txBody>
                  <a:tcPr/>
                </a:tc>
                <a:extLst>
                  <a:ext uri="{0D108BD9-81ED-4DB2-BD59-A6C34878D82A}">
                    <a16:rowId xmlns:a16="http://schemas.microsoft.com/office/drawing/2014/main" val="458157119"/>
                  </a:ext>
                </a:extLst>
              </a:tr>
              <a:tr h="328490">
                <a:tc>
                  <a:txBody>
                    <a:bodyPr/>
                    <a:lstStyle/>
                    <a:p>
                      <a:r>
                        <a:rPr lang="en-US" sz="1200" dirty="0"/>
                        <a:t>RF Imp</a:t>
                      </a:r>
                    </a:p>
                  </a:txBody>
                  <a:tcPr/>
                </a:tc>
                <a:tc>
                  <a:txBody>
                    <a:bodyPr/>
                    <a:lstStyle/>
                    <a:p>
                      <a:pPr lvl="0">
                        <a:buNone/>
                      </a:pPr>
                      <a:r>
                        <a:rPr lang="en-US" sz="1200" b="0" i="0" u="none" strike="noStrike" noProof="0" dirty="0">
                          <a:solidFill>
                            <a:srgbClr val="000000"/>
                          </a:solidFill>
                          <a:latin typeface="Arial"/>
                        </a:rPr>
                        <a:t>Indexes</a:t>
                      </a:r>
                      <a:endParaRPr lang="en-US" dirty="0"/>
                    </a:p>
                  </a:txBody>
                  <a:tcPr/>
                </a:tc>
                <a:tc>
                  <a:txBody>
                    <a:bodyPr/>
                    <a:lstStyle/>
                    <a:p>
                      <a:pPr lvl="0">
                        <a:buNone/>
                      </a:pPr>
                      <a:r>
                        <a:rPr lang="en-US" sz="1100" b="0" i="0" u="none" strike="noStrike" noProof="0" dirty="0">
                          <a:solidFill>
                            <a:srgbClr val="333333"/>
                          </a:solidFill>
                          <a:latin typeface="Arial"/>
                        </a:rPr>
                        <a:t>0.7274</a:t>
                      </a:r>
                      <a:endParaRPr lang="en-US" dirty="0"/>
                    </a:p>
                  </a:txBody>
                  <a:tcPr/>
                </a:tc>
                <a:tc>
                  <a:txBody>
                    <a:bodyPr/>
                    <a:lstStyle/>
                    <a:p>
                      <a:pPr lvl="0">
                        <a:buNone/>
                      </a:pPr>
                      <a:r>
                        <a:rPr lang="en-US" sz="1100" b="0" i="0" u="none" strike="noStrike" noProof="0" dirty="0">
                          <a:solidFill>
                            <a:srgbClr val="333333"/>
                          </a:solidFill>
                          <a:latin typeface="Arial"/>
                        </a:rPr>
                        <a:t>64.66%</a:t>
                      </a:r>
                      <a:endParaRPr lang="en-US" sz="1200" dirty="0"/>
                    </a:p>
                  </a:txBody>
                  <a:tcPr/>
                </a:tc>
                <a:extLst>
                  <a:ext uri="{0D108BD9-81ED-4DB2-BD59-A6C34878D82A}">
                    <a16:rowId xmlns:a16="http://schemas.microsoft.com/office/drawing/2014/main" val="4172460271"/>
                  </a:ext>
                </a:extLst>
              </a:tr>
              <a:tr h="328490">
                <a:tc>
                  <a:txBody>
                    <a:bodyPr/>
                    <a:lstStyle/>
                    <a:p>
                      <a:r>
                        <a:rPr lang="en-US" sz="1200" dirty="0"/>
                        <a:t>Decision Tree </a:t>
                      </a:r>
                    </a:p>
                  </a:txBody>
                  <a:tcPr/>
                </a:tc>
                <a:tc>
                  <a:txBody>
                    <a:bodyPr/>
                    <a:lstStyle/>
                    <a:p>
                      <a:pPr lvl="0">
                        <a:buNone/>
                      </a:pPr>
                      <a:r>
                        <a:rPr lang="en-US" sz="1200" b="0" i="0" u="none" strike="noStrike" noProof="0" dirty="0">
                          <a:solidFill>
                            <a:srgbClr val="000000"/>
                          </a:solidFill>
                          <a:latin typeface="Arial"/>
                        </a:rPr>
                        <a:t>Indexes</a:t>
                      </a:r>
                      <a:endParaRPr lang="en-US" dirty="0"/>
                    </a:p>
                  </a:txBody>
                  <a:tcPr/>
                </a:tc>
                <a:tc>
                  <a:txBody>
                    <a:bodyPr/>
                    <a:lstStyle/>
                    <a:p>
                      <a:r>
                        <a:rPr lang="en-US" sz="1200" dirty="0"/>
                        <a:t>-</a:t>
                      </a:r>
                    </a:p>
                  </a:txBody>
                  <a:tcPr/>
                </a:tc>
                <a:tc>
                  <a:txBody>
                    <a:bodyPr/>
                    <a:lstStyle/>
                    <a:p>
                      <a:r>
                        <a:rPr lang="en-US" sz="1200" dirty="0"/>
                        <a:t>69.6%</a:t>
                      </a:r>
                    </a:p>
                  </a:txBody>
                  <a:tcPr/>
                </a:tc>
                <a:extLst>
                  <a:ext uri="{0D108BD9-81ED-4DB2-BD59-A6C34878D82A}">
                    <a16:rowId xmlns:a16="http://schemas.microsoft.com/office/drawing/2014/main" val="3749912608"/>
                  </a:ext>
                </a:extLst>
              </a:tr>
              <a:tr h="328490">
                <a:tc>
                  <a:txBody>
                    <a:bodyPr/>
                    <a:lstStyle/>
                    <a:p>
                      <a:r>
                        <a:rPr lang="en-US" sz="1200" dirty="0"/>
                        <a:t>Decision Tree imp</a:t>
                      </a:r>
                    </a:p>
                  </a:txBody>
                  <a:tcPr>
                    <a:solidFill>
                      <a:schemeClr val="accent3">
                        <a:lumMod val="20000"/>
                        <a:lumOff val="80000"/>
                      </a:schemeClr>
                    </a:solidFill>
                  </a:tcPr>
                </a:tc>
                <a:tc>
                  <a:txBody>
                    <a:bodyPr/>
                    <a:lstStyle/>
                    <a:p>
                      <a:pPr lvl="0">
                        <a:buNone/>
                      </a:pPr>
                      <a:r>
                        <a:rPr lang="en-US" sz="1200" b="0" i="0" u="none" strike="noStrike" noProof="0" dirty="0">
                          <a:solidFill>
                            <a:srgbClr val="000000"/>
                          </a:solidFill>
                          <a:latin typeface="Arial"/>
                        </a:rPr>
                        <a:t>Indexes</a:t>
                      </a:r>
                      <a:endParaRPr lang="en-US" dirty="0"/>
                    </a:p>
                  </a:txBody>
                  <a:tcPr>
                    <a:solidFill>
                      <a:schemeClr val="accent3">
                        <a:lumMod val="20000"/>
                        <a:lumOff val="80000"/>
                      </a:schemeClr>
                    </a:solidFill>
                  </a:tcPr>
                </a:tc>
                <a:tc>
                  <a:txBody>
                    <a:bodyPr/>
                    <a:lstStyle/>
                    <a:p>
                      <a:pPr lvl="0">
                        <a:buNone/>
                      </a:pPr>
                      <a:r>
                        <a:rPr lang="en-US" sz="1100" b="1" i="0" u="none" strike="noStrike" noProof="0" dirty="0">
                          <a:solidFill>
                            <a:srgbClr val="00B050"/>
                          </a:solidFill>
                          <a:latin typeface="Arial"/>
                        </a:rPr>
                        <a:t>0.7487</a:t>
                      </a:r>
                      <a:endParaRPr lang="en-US" b="1" dirty="0">
                        <a:solidFill>
                          <a:srgbClr val="00B050"/>
                        </a:solidFill>
                      </a:endParaRPr>
                    </a:p>
                  </a:txBody>
                  <a:tcPr>
                    <a:solidFill>
                      <a:schemeClr val="accent3">
                        <a:lumMod val="20000"/>
                        <a:lumOff val="80000"/>
                      </a:schemeClr>
                    </a:solidFill>
                  </a:tcPr>
                </a:tc>
                <a:tc>
                  <a:txBody>
                    <a:bodyPr/>
                    <a:lstStyle/>
                    <a:p>
                      <a:r>
                        <a:rPr lang="en-US" sz="1200" dirty="0"/>
                        <a:t>64.8%</a:t>
                      </a:r>
                    </a:p>
                  </a:txBody>
                  <a:tcPr>
                    <a:solidFill>
                      <a:schemeClr val="accent3">
                        <a:lumMod val="20000"/>
                        <a:lumOff val="80000"/>
                      </a:schemeClr>
                    </a:solidFill>
                  </a:tcPr>
                </a:tc>
                <a:extLst>
                  <a:ext uri="{0D108BD9-81ED-4DB2-BD59-A6C34878D82A}">
                    <a16:rowId xmlns:a16="http://schemas.microsoft.com/office/drawing/2014/main" val="2291679006"/>
                  </a:ext>
                </a:extLst>
              </a:tr>
            </a:tbl>
          </a:graphicData>
        </a:graphic>
      </p:graphicFrame>
      <p:graphicFrame>
        <p:nvGraphicFramePr>
          <p:cNvPr id="3" name="Table 2">
            <a:extLst>
              <a:ext uri="{FF2B5EF4-FFF2-40B4-BE49-F238E27FC236}">
                <a16:creationId xmlns:a16="http://schemas.microsoft.com/office/drawing/2014/main" id="{DCEB1940-3322-E58D-FF45-456E0F16A261}"/>
              </a:ext>
            </a:extLst>
          </p:cNvPr>
          <p:cNvGraphicFramePr>
            <a:graphicFrameLocks noGrp="1"/>
          </p:cNvGraphicFramePr>
          <p:nvPr>
            <p:extLst>
              <p:ext uri="{D42A27DB-BD31-4B8C-83A1-F6EECF244321}">
                <p14:modId xmlns:p14="http://schemas.microsoft.com/office/powerpoint/2010/main" val="3654510553"/>
              </p:ext>
            </p:extLst>
          </p:nvPr>
        </p:nvGraphicFramePr>
        <p:xfrm>
          <a:off x="337983" y="1142999"/>
          <a:ext cx="3638925" cy="2298218"/>
        </p:xfrm>
        <a:graphic>
          <a:graphicData uri="http://schemas.openxmlformats.org/drawingml/2006/table">
            <a:tbl>
              <a:tblPr firstRow="1" bandRow="1">
                <a:tableStyleId>{B6042D34-161E-40AA-9899-D47813D1DFBA}</a:tableStyleId>
              </a:tblPr>
              <a:tblGrid>
                <a:gridCol w="1212975">
                  <a:extLst>
                    <a:ext uri="{9D8B030D-6E8A-4147-A177-3AD203B41FA5}">
                      <a16:colId xmlns:a16="http://schemas.microsoft.com/office/drawing/2014/main" val="43690114"/>
                    </a:ext>
                  </a:extLst>
                </a:gridCol>
                <a:gridCol w="1212975">
                  <a:extLst>
                    <a:ext uri="{9D8B030D-6E8A-4147-A177-3AD203B41FA5}">
                      <a16:colId xmlns:a16="http://schemas.microsoft.com/office/drawing/2014/main" val="1496127762"/>
                    </a:ext>
                  </a:extLst>
                </a:gridCol>
                <a:gridCol w="1212975">
                  <a:extLst>
                    <a:ext uri="{9D8B030D-6E8A-4147-A177-3AD203B41FA5}">
                      <a16:colId xmlns:a16="http://schemas.microsoft.com/office/drawing/2014/main" val="3352581307"/>
                    </a:ext>
                  </a:extLst>
                </a:gridCol>
              </a:tblGrid>
              <a:tr h="265621">
                <a:tc>
                  <a:txBody>
                    <a:bodyPr/>
                    <a:lstStyle/>
                    <a:p>
                      <a:pPr lvl="0">
                        <a:buNone/>
                      </a:pPr>
                      <a:r>
                        <a:rPr lang="en-US" sz="1200" dirty="0"/>
                        <a:t>Model</a:t>
                      </a:r>
                      <a:endParaRPr lang="en-US" dirty="0"/>
                    </a:p>
                  </a:txBody>
                  <a:tcPr>
                    <a:solidFill>
                      <a:schemeClr val="accent2">
                        <a:lumMod val="40000"/>
                        <a:lumOff val="60000"/>
                      </a:schemeClr>
                    </a:solidFill>
                  </a:tcPr>
                </a:tc>
                <a:tc>
                  <a:txBody>
                    <a:bodyPr/>
                    <a:lstStyle/>
                    <a:p>
                      <a:r>
                        <a:rPr lang="en-US" sz="1200" dirty="0"/>
                        <a:t>True Positive </a:t>
                      </a:r>
                    </a:p>
                  </a:txBody>
                  <a:tcPr>
                    <a:solidFill>
                      <a:schemeClr val="accent2">
                        <a:lumMod val="40000"/>
                        <a:lumOff val="60000"/>
                      </a:schemeClr>
                    </a:solidFill>
                  </a:tcPr>
                </a:tc>
                <a:tc>
                  <a:txBody>
                    <a:bodyPr/>
                    <a:lstStyle/>
                    <a:p>
                      <a:r>
                        <a:rPr lang="en-US" sz="1200" dirty="0"/>
                        <a:t>False Positive</a:t>
                      </a:r>
                    </a:p>
                  </a:txBody>
                  <a:tcPr>
                    <a:solidFill>
                      <a:schemeClr val="accent2">
                        <a:lumMod val="40000"/>
                        <a:lumOff val="60000"/>
                      </a:schemeClr>
                    </a:solidFill>
                  </a:tcPr>
                </a:tc>
                <a:extLst>
                  <a:ext uri="{0D108BD9-81ED-4DB2-BD59-A6C34878D82A}">
                    <a16:rowId xmlns:a16="http://schemas.microsoft.com/office/drawing/2014/main" val="300835347"/>
                  </a:ext>
                </a:extLst>
              </a:tr>
              <a:tr h="265621">
                <a:tc>
                  <a:txBody>
                    <a:bodyPr/>
                    <a:lstStyle/>
                    <a:p>
                      <a:r>
                        <a:rPr lang="en-US" sz="1200" dirty="0" err="1"/>
                        <a:t>Lg.Reg</a:t>
                      </a:r>
                      <a:r>
                        <a:rPr lang="en-US" sz="1200" dirty="0"/>
                        <a:t>.</a:t>
                      </a:r>
                    </a:p>
                  </a:txBody>
                  <a:tcPr/>
                </a:tc>
                <a:tc>
                  <a:txBody>
                    <a:bodyPr/>
                    <a:lstStyle/>
                    <a:p>
                      <a:pPr lvl="0">
                        <a:buNone/>
                      </a:pPr>
                      <a:r>
                        <a:rPr lang="en-US" sz="1100" b="1" i="0" u="none" strike="noStrike" noProof="0" dirty="0">
                          <a:solidFill>
                            <a:srgbClr val="00B050"/>
                          </a:solidFill>
                          <a:latin typeface="Arial"/>
                        </a:rPr>
                        <a:t>0.9759</a:t>
                      </a:r>
                      <a:endParaRPr lang="en-US" b="1" dirty="0">
                        <a:solidFill>
                          <a:srgbClr val="00B050"/>
                        </a:solidFill>
                      </a:endParaRPr>
                    </a:p>
                  </a:txBody>
                  <a:tcPr/>
                </a:tc>
                <a:tc>
                  <a:txBody>
                    <a:bodyPr/>
                    <a:lstStyle/>
                    <a:p>
                      <a:pPr lvl="0">
                        <a:buNone/>
                      </a:pPr>
                      <a:r>
                        <a:rPr lang="en-US" sz="1100" b="0" i="0" u="none" strike="noStrike" noProof="0" dirty="0">
                          <a:solidFill>
                            <a:schemeClr val="tx1"/>
                          </a:solidFill>
                          <a:latin typeface="Arial"/>
                        </a:rPr>
                        <a:t>0.8247</a:t>
                      </a:r>
                      <a:endParaRPr lang="en-US" dirty="0">
                        <a:solidFill>
                          <a:schemeClr val="tx1"/>
                        </a:solidFill>
                      </a:endParaRPr>
                    </a:p>
                  </a:txBody>
                  <a:tcPr/>
                </a:tc>
                <a:extLst>
                  <a:ext uri="{0D108BD9-81ED-4DB2-BD59-A6C34878D82A}">
                    <a16:rowId xmlns:a16="http://schemas.microsoft.com/office/drawing/2014/main" val="2909039847"/>
                  </a:ext>
                </a:extLst>
              </a:tr>
              <a:tr h="371869">
                <a:tc>
                  <a:txBody>
                    <a:bodyPr/>
                    <a:lstStyle/>
                    <a:p>
                      <a:r>
                        <a:rPr lang="en-US" sz="1200" dirty="0"/>
                        <a:t>Lg Reg Imp.</a:t>
                      </a:r>
                    </a:p>
                  </a:txBody>
                  <a:tcPr/>
                </a:tc>
                <a:tc>
                  <a:txBody>
                    <a:bodyPr/>
                    <a:lstStyle/>
                    <a:p>
                      <a:pPr lvl="0">
                        <a:buNone/>
                      </a:pPr>
                      <a:r>
                        <a:rPr lang="en-US" sz="1100" b="0" i="0" u="none" strike="noStrike" noProof="0" dirty="0">
                          <a:solidFill>
                            <a:srgbClr val="333333"/>
                          </a:solidFill>
                          <a:latin typeface="Arial"/>
                        </a:rPr>
                        <a:t>0.9516</a:t>
                      </a:r>
                      <a:endParaRPr lang="en-US" dirty="0"/>
                    </a:p>
                  </a:txBody>
                  <a:tcPr/>
                </a:tc>
                <a:tc>
                  <a:txBody>
                    <a:bodyPr/>
                    <a:lstStyle/>
                    <a:p>
                      <a:pPr lvl="0">
                        <a:buNone/>
                      </a:pPr>
                      <a:r>
                        <a:rPr lang="en-US" sz="1100" b="0" i="0" u="none" strike="noStrike" noProof="0" dirty="0">
                          <a:solidFill>
                            <a:srgbClr val="333333"/>
                          </a:solidFill>
                          <a:latin typeface="Arial"/>
                        </a:rPr>
                        <a:t>0.8367</a:t>
                      </a:r>
                      <a:endParaRPr lang="en-US" dirty="0"/>
                    </a:p>
                  </a:txBody>
                  <a:tcPr/>
                </a:tc>
                <a:extLst>
                  <a:ext uri="{0D108BD9-81ED-4DB2-BD59-A6C34878D82A}">
                    <a16:rowId xmlns:a16="http://schemas.microsoft.com/office/drawing/2014/main" val="439090753"/>
                  </a:ext>
                </a:extLst>
              </a:tr>
              <a:tr h="265621">
                <a:tc>
                  <a:txBody>
                    <a:bodyPr/>
                    <a:lstStyle/>
                    <a:p>
                      <a:r>
                        <a:rPr lang="en-US" sz="1200" dirty="0"/>
                        <a:t>RF </a:t>
                      </a:r>
                    </a:p>
                  </a:txBody>
                  <a:tcPr/>
                </a:tc>
                <a:tc>
                  <a:txBody>
                    <a:bodyPr/>
                    <a:lstStyle/>
                    <a:p>
                      <a:pPr lvl="0">
                        <a:buNone/>
                      </a:pPr>
                      <a:r>
                        <a:rPr lang="en-US" sz="1100" b="0" i="0" u="none" strike="noStrike" noProof="0" dirty="0">
                          <a:solidFill>
                            <a:srgbClr val="333333"/>
                          </a:solidFill>
                          <a:latin typeface="Arial"/>
                        </a:rPr>
                        <a:t>0.9393</a:t>
                      </a:r>
                      <a:endParaRPr lang="en-US" dirty="0"/>
                    </a:p>
                  </a:txBody>
                  <a:tcPr/>
                </a:tc>
                <a:tc>
                  <a:txBody>
                    <a:bodyPr/>
                    <a:lstStyle/>
                    <a:p>
                      <a:pPr lvl="0">
                        <a:buNone/>
                      </a:pPr>
                      <a:r>
                        <a:rPr lang="en-US" sz="1100" b="0" i="0" u="none" strike="noStrike" noProof="0" dirty="0">
                          <a:solidFill>
                            <a:schemeClr val="tx1"/>
                          </a:solidFill>
                        </a:rPr>
                        <a:t>0.8926</a:t>
                      </a:r>
                      <a:endParaRPr lang="en-US" dirty="0">
                        <a:solidFill>
                          <a:schemeClr val="tx1"/>
                        </a:solidFill>
                      </a:endParaRPr>
                    </a:p>
                  </a:txBody>
                  <a:tcPr/>
                </a:tc>
                <a:extLst>
                  <a:ext uri="{0D108BD9-81ED-4DB2-BD59-A6C34878D82A}">
                    <a16:rowId xmlns:a16="http://schemas.microsoft.com/office/drawing/2014/main" val="458157119"/>
                  </a:ext>
                </a:extLst>
              </a:tr>
              <a:tr h="265621">
                <a:tc>
                  <a:txBody>
                    <a:bodyPr/>
                    <a:lstStyle/>
                    <a:p>
                      <a:r>
                        <a:rPr lang="en-US" sz="1200" dirty="0"/>
                        <a:t>RF Imp</a:t>
                      </a:r>
                    </a:p>
                  </a:txBody>
                  <a:tcPr/>
                </a:tc>
                <a:tc>
                  <a:txBody>
                    <a:bodyPr/>
                    <a:lstStyle/>
                    <a:p>
                      <a:pPr lvl="0">
                        <a:buNone/>
                      </a:pPr>
                      <a:r>
                        <a:rPr lang="en-US" sz="1100" b="0" i="0" u="none" strike="noStrike" noProof="0" dirty="0">
                          <a:solidFill>
                            <a:srgbClr val="333333"/>
                          </a:solidFill>
                          <a:latin typeface="Arial"/>
                        </a:rPr>
                        <a:t>0.7668</a:t>
                      </a:r>
                      <a:endParaRPr lang="en-US" dirty="0"/>
                    </a:p>
                  </a:txBody>
                  <a:tcPr/>
                </a:tc>
                <a:tc>
                  <a:txBody>
                    <a:bodyPr/>
                    <a:lstStyle/>
                    <a:p>
                      <a:pPr lvl="0">
                        <a:buNone/>
                      </a:pPr>
                      <a:r>
                        <a:rPr lang="en-US" sz="1100" b="1" i="0" u="none" strike="noStrike" noProof="0" dirty="0">
                          <a:solidFill>
                            <a:srgbClr val="00B050"/>
                          </a:solidFill>
                          <a:latin typeface="Arial"/>
                        </a:rPr>
                        <a:t>0.1724</a:t>
                      </a:r>
                      <a:endParaRPr lang="en-US" b="1" dirty="0">
                        <a:solidFill>
                          <a:srgbClr val="00B050"/>
                        </a:solidFill>
                      </a:endParaRPr>
                    </a:p>
                  </a:txBody>
                  <a:tcPr/>
                </a:tc>
                <a:extLst>
                  <a:ext uri="{0D108BD9-81ED-4DB2-BD59-A6C34878D82A}">
                    <a16:rowId xmlns:a16="http://schemas.microsoft.com/office/drawing/2014/main" val="4172460271"/>
                  </a:ext>
                </a:extLst>
              </a:tr>
              <a:tr h="371869">
                <a:tc>
                  <a:txBody>
                    <a:bodyPr/>
                    <a:lstStyle/>
                    <a:p>
                      <a:r>
                        <a:rPr lang="en-US" sz="1200" dirty="0"/>
                        <a:t>Decision Tree </a:t>
                      </a:r>
                    </a:p>
                  </a:txBody>
                  <a:tcPr/>
                </a:tc>
                <a:tc>
                  <a:txBody>
                    <a:bodyPr/>
                    <a:lstStyle/>
                    <a:p>
                      <a:pPr lvl="0">
                        <a:buNone/>
                      </a:pPr>
                      <a:r>
                        <a:rPr lang="en-US" sz="1100" b="0" i="0" u="none" strike="noStrike" noProof="0" dirty="0">
                          <a:solidFill>
                            <a:srgbClr val="333333"/>
                          </a:solidFill>
                          <a:latin typeface="Arial"/>
                        </a:rPr>
                        <a:t>0.7403</a:t>
                      </a:r>
                      <a:endParaRPr lang="en-US" dirty="0"/>
                    </a:p>
                  </a:txBody>
                  <a:tcPr/>
                </a:tc>
                <a:tc>
                  <a:txBody>
                    <a:bodyPr/>
                    <a:lstStyle/>
                    <a:p>
                      <a:pPr lvl="0">
                        <a:buNone/>
                      </a:pPr>
                      <a:r>
                        <a:rPr lang="en-US" sz="1100" b="0" i="0" u="none" strike="noStrike" noProof="0" dirty="0">
                          <a:solidFill>
                            <a:srgbClr val="333333"/>
                          </a:solidFill>
                          <a:latin typeface="Arial"/>
                        </a:rPr>
                        <a:t>0.2371</a:t>
                      </a:r>
                      <a:endParaRPr lang="en-US" dirty="0"/>
                    </a:p>
                  </a:txBody>
                  <a:tcPr/>
                </a:tc>
                <a:extLst>
                  <a:ext uri="{0D108BD9-81ED-4DB2-BD59-A6C34878D82A}">
                    <a16:rowId xmlns:a16="http://schemas.microsoft.com/office/drawing/2014/main" val="3749912608"/>
                  </a:ext>
                </a:extLst>
              </a:tr>
              <a:tr h="371869">
                <a:tc>
                  <a:txBody>
                    <a:bodyPr/>
                    <a:lstStyle/>
                    <a:p>
                      <a:r>
                        <a:rPr lang="en-US" sz="1200" dirty="0"/>
                        <a:t>Decision Tree imp</a:t>
                      </a:r>
                    </a:p>
                  </a:txBody>
                  <a:tcPr/>
                </a:tc>
                <a:tc>
                  <a:txBody>
                    <a:bodyPr/>
                    <a:lstStyle/>
                    <a:p>
                      <a:pPr lvl="0">
                        <a:buNone/>
                      </a:pPr>
                      <a:r>
                        <a:rPr lang="en-US" sz="1100" b="0" i="0" u="none" strike="noStrike" noProof="0" dirty="0">
                          <a:solidFill>
                            <a:srgbClr val="333333"/>
                          </a:solidFill>
                          <a:latin typeface="Arial"/>
                        </a:rPr>
                        <a:t>0.7305</a:t>
                      </a:r>
                      <a:endParaRPr lang="en-US" dirty="0"/>
                    </a:p>
                  </a:txBody>
                  <a:tcPr/>
                </a:tc>
                <a:tc>
                  <a:txBody>
                    <a:bodyPr/>
                    <a:lstStyle/>
                    <a:p>
                      <a:pPr lvl="0">
                        <a:buNone/>
                      </a:pPr>
                      <a:r>
                        <a:rPr lang="en-US" sz="1100" b="1" i="0" u="none" strike="noStrike" noProof="0" dirty="0">
                          <a:solidFill>
                            <a:srgbClr val="00B050"/>
                          </a:solidFill>
                          <a:latin typeface="Arial"/>
                        </a:rPr>
                        <a:t>0.2331</a:t>
                      </a:r>
                      <a:endParaRPr lang="en-US" b="1" dirty="0">
                        <a:solidFill>
                          <a:srgbClr val="00B050"/>
                        </a:solidFill>
                      </a:endParaRPr>
                    </a:p>
                  </a:txBody>
                  <a:tcPr/>
                </a:tc>
                <a:extLst>
                  <a:ext uri="{0D108BD9-81ED-4DB2-BD59-A6C34878D82A}">
                    <a16:rowId xmlns:a16="http://schemas.microsoft.com/office/drawing/2014/main" val="2291679006"/>
                  </a:ext>
                </a:extLst>
              </a:tr>
            </a:tbl>
          </a:graphicData>
        </a:graphic>
      </p:graphicFrame>
      <p:pic>
        <p:nvPicPr>
          <p:cNvPr id="5" name="Graphic 4" descr="Checkmark with solid fill">
            <a:extLst>
              <a:ext uri="{FF2B5EF4-FFF2-40B4-BE49-F238E27FC236}">
                <a16:creationId xmlns:a16="http://schemas.microsoft.com/office/drawing/2014/main" id="{BF30ACBB-5F07-D423-F539-8E0AA4317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252" y="3079340"/>
            <a:ext cx="324465" cy="293739"/>
          </a:xfrm>
          <a:prstGeom prst="rect">
            <a:avLst/>
          </a:prstGeom>
        </p:spPr>
      </p:pic>
      <p:pic>
        <p:nvPicPr>
          <p:cNvPr id="7" name="Graphic 6" descr="Checkmark with solid fill">
            <a:extLst>
              <a:ext uri="{FF2B5EF4-FFF2-40B4-BE49-F238E27FC236}">
                <a16:creationId xmlns:a16="http://schemas.microsoft.com/office/drawing/2014/main" id="{0A85596B-C320-C241-9934-5C02CFD4AA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251" y="2618452"/>
            <a:ext cx="324465" cy="293739"/>
          </a:xfrm>
          <a:prstGeom prst="rect">
            <a:avLst/>
          </a:prstGeom>
        </p:spPr>
      </p:pic>
      <p:pic>
        <p:nvPicPr>
          <p:cNvPr id="8" name="Graphic 7" descr="Checkmark with solid fill">
            <a:extLst>
              <a:ext uri="{FF2B5EF4-FFF2-40B4-BE49-F238E27FC236}">
                <a16:creationId xmlns:a16="http://schemas.microsoft.com/office/drawing/2014/main" id="{800E8D4A-0D28-23BE-E34D-971A36864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4493" y="1426292"/>
            <a:ext cx="324465" cy="293739"/>
          </a:xfrm>
          <a:prstGeom prst="rect">
            <a:avLst/>
          </a:prstGeom>
        </p:spPr>
      </p:pic>
      <p:pic>
        <p:nvPicPr>
          <p:cNvPr id="9" name="Graphic 8" descr="Badge Cross outline">
            <a:extLst>
              <a:ext uri="{FF2B5EF4-FFF2-40B4-BE49-F238E27FC236}">
                <a16:creationId xmlns:a16="http://schemas.microsoft.com/office/drawing/2014/main" id="{E349D84E-A7DC-79FF-EBF3-06FA654CA7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4251" y="1426291"/>
            <a:ext cx="324465" cy="299886"/>
          </a:xfrm>
          <a:prstGeom prst="rect">
            <a:avLst/>
          </a:prstGeom>
        </p:spPr>
      </p:pic>
      <p:pic>
        <p:nvPicPr>
          <p:cNvPr id="10" name="Graphic 9" descr="Badge Cross outline">
            <a:extLst>
              <a:ext uri="{FF2B5EF4-FFF2-40B4-BE49-F238E27FC236}">
                <a16:creationId xmlns:a16="http://schemas.microsoft.com/office/drawing/2014/main" id="{177C2008-770A-259E-629A-D77DD20CA3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4250" y="2083823"/>
            <a:ext cx="324465" cy="299886"/>
          </a:xfrm>
          <a:prstGeom prst="rect">
            <a:avLst/>
          </a:prstGeom>
        </p:spPr>
      </p:pic>
    </p:spTree>
    <p:extLst>
      <p:ext uri="{BB962C8B-B14F-4D97-AF65-F5344CB8AC3E}">
        <p14:creationId xmlns:p14="http://schemas.microsoft.com/office/powerpoint/2010/main" val="271522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0"/>
        <p:cNvGrpSpPr/>
        <p:nvPr/>
      </p:nvGrpSpPr>
      <p:grpSpPr>
        <a:xfrm>
          <a:off x="0" y="0"/>
          <a:ext cx="0" cy="0"/>
          <a:chOff x="0" y="0"/>
          <a:chExt cx="0" cy="0"/>
        </a:xfrm>
      </p:grpSpPr>
      <p:sp>
        <p:nvSpPr>
          <p:cNvPr id="2991" name="Google Shape;2991;p93"/>
          <p:cNvSpPr txBox="1">
            <a:spLocks noGrp="1"/>
          </p:cNvSpPr>
          <p:nvPr>
            <p:ph type="title" idx="2"/>
          </p:nvPr>
        </p:nvSpPr>
        <p:spPr>
          <a:xfrm flipH="1">
            <a:off x="691361" y="1107775"/>
            <a:ext cx="1366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992" name="Google Shape;2992;p93"/>
          <p:cNvSpPr txBox="1">
            <a:spLocks noGrp="1"/>
          </p:cNvSpPr>
          <p:nvPr>
            <p:ph type="title"/>
          </p:nvPr>
        </p:nvSpPr>
        <p:spPr>
          <a:xfrm flipH="1">
            <a:off x="691636" y="1952725"/>
            <a:ext cx="3523500" cy="1307400"/>
          </a:xfrm>
          <a:prstGeom prst="rect">
            <a:avLst/>
          </a:prstGeom>
        </p:spPr>
        <p:txBody>
          <a:bodyPr spcFirstLastPara="1" wrap="square" lIns="91425" tIns="91425" rIns="91425" bIns="91425" anchor="ctr" anchorCtr="0">
            <a:noAutofit/>
          </a:bodyPr>
          <a:lstStyle/>
          <a:p>
            <a:r>
              <a:rPr lang="en-US" sz="4000">
                <a:solidFill>
                  <a:srgbClr val="000000"/>
                </a:solidFill>
                <a:latin typeface="Abril Fatface"/>
              </a:rPr>
              <a:t>Final Takeaways</a:t>
            </a:r>
            <a:endParaRPr lang="en-US"/>
          </a:p>
        </p:txBody>
      </p:sp>
      <p:grpSp>
        <p:nvGrpSpPr>
          <p:cNvPr id="2994" name="Google Shape;2994;p93"/>
          <p:cNvGrpSpPr/>
          <p:nvPr/>
        </p:nvGrpSpPr>
        <p:grpSpPr>
          <a:xfrm>
            <a:off x="4833061" y="1049776"/>
            <a:ext cx="3372614" cy="3498795"/>
            <a:chOff x="4833061" y="1049776"/>
            <a:chExt cx="3372614" cy="3498795"/>
          </a:xfrm>
        </p:grpSpPr>
        <p:sp>
          <p:nvSpPr>
            <p:cNvPr id="2995" name="Google Shape;2995;p93"/>
            <p:cNvSpPr/>
            <p:nvPr/>
          </p:nvSpPr>
          <p:spPr>
            <a:xfrm>
              <a:off x="5366606" y="4165648"/>
              <a:ext cx="665397" cy="382923"/>
            </a:xfrm>
            <a:custGeom>
              <a:avLst/>
              <a:gdLst/>
              <a:ahLst/>
              <a:cxnLst/>
              <a:rect l="l" t="t" r="r" b="b"/>
              <a:pathLst>
                <a:path w="39666" h="22827" extrusionOk="0">
                  <a:moveTo>
                    <a:pt x="19860" y="5840"/>
                  </a:moveTo>
                  <a:cubicBezTo>
                    <a:pt x="22345" y="5840"/>
                    <a:pt x="24831" y="6388"/>
                    <a:pt x="26729" y="7484"/>
                  </a:cubicBezTo>
                  <a:cubicBezTo>
                    <a:pt x="30524" y="9676"/>
                    <a:pt x="30524" y="13204"/>
                    <a:pt x="26729" y="15449"/>
                  </a:cubicBezTo>
                  <a:cubicBezTo>
                    <a:pt x="24843" y="16538"/>
                    <a:pt x="22376" y="17073"/>
                    <a:pt x="19906" y="17073"/>
                  </a:cubicBezTo>
                  <a:cubicBezTo>
                    <a:pt x="17405" y="17073"/>
                    <a:pt x="14900" y="16525"/>
                    <a:pt x="12991" y="15449"/>
                  </a:cubicBezTo>
                  <a:cubicBezTo>
                    <a:pt x="9142" y="13204"/>
                    <a:pt x="9142" y="9676"/>
                    <a:pt x="12991" y="7484"/>
                  </a:cubicBezTo>
                  <a:cubicBezTo>
                    <a:pt x="14888" y="6388"/>
                    <a:pt x="17374" y="5840"/>
                    <a:pt x="19860" y="5840"/>
                  </a:cubicBezTo>
                  <a:close/>
                  <a:moveTo>
                    <a:pt x="18924" y="0"/>
                  </a:moveTo>
                  <a:cubicBezTo>
                    <a:pt x="17534" y="54"/>
                    <a:pt x="16144" y="161"/>
                    <a:pt x="14755" y="375"/>
                  </a:cubicBezTo>
                  <a:cubicBezTo>
                    <a:pt x="14487" y="1925"/>
                    <a:pt x="14327" y="3635"/>
                    <a:pt x="13311" y="3956"/>
                  </a:cubicBezTo>
                  <a:cubicBezTo>
                    <a:pt x="13193" y="3987"/>
                    <a:pt x="13055" y="4002"/>
                    <a:pt x="12899" y="4002"/>
                  </a:cubicBezTo>
                  <a:cubicBezTo>
                    <a:pt x="11724" y="4002"/>
                    <a:pt x="9568" y="3174"/>
                    <a:pt x="7538" y="2513"/>
                  </a:cubicBezTo>
                  <a:cubicBezTo>
                    <a:pt x="7399" y="2576"/>
                    <a:pt x="7185" y="2597"/>
                    <a:pt x="6933" y="2597"/>
                  </a:cubicBezTo>
                  <a:cubicBezTo>
                    <a:pt x="6407" y="2597"/>
                    <a:pt x="5713" y="2505"/>
                    <a:pt x="5177" y="2505"/>
                  </a:cubicBezTo>
                  <a:cubicBezTo>
                    <a:pt x="4883" y="2505"/>
                    <a:pt x="4636" y="2533"/>
                    <a:pt x="4491" y="2620"/>
                  </a:cubicBezTo>
                  <a:lnTo>
                    <a:pt x="4491" y="4277"/>
                  </a:lnTo>
                  <a:cubicBezTo>
                    <a:pt x="5827" y="5613"/>
                    <a:pt x="7431" y="7057"/>
                    <a:pt x="6950" y="7591"/>
                  </a:cubicBezTo>
                  <a:cubicBezTo>
                    <a:pt x="6469" y="8126"/>
                    <a:pt x="2994" y="8446"/>
                    <a:pt x="375" y="8607"/>
                  </a:cubicBezTo>
                  <a:cubicBezTo>
                    <a:pt x="1" y="9409"/>
                    <a:pt x="268" y="10050"/>
                    <a:pt x="161" y="10852"/>
                  </a:cubicBezTo>
                  <a:cubicBezTo>
                    <a:pt x="2620" y="11440"/>
                    <a:pt x="5400" y="12082"/>
                    <a:pt x="5560" y="12723"/>
                  </a:cubicBezTo>
                  <a:cubicBezTo>
                    <a:pt x="5774" y="13365"/>
                    <a:pt x="3315" y="12830"/>
                    <a:pt x="1444" y="13846"/>
                  </a:cubicBezTo>
                  <a:lnTo>
                    <a:pt x="1444" y="15449"/>
                  </a:lnTo>
                  <a:cubicBezTo>
                    <a:pt x="1978" y="16251"/>
                    <a:pt x="2620" y="17000"/>
                    <a:pt x="3315" y="17641"/>
                  </a:cubicBezTo>
                  <a:cubicBezTo>
                    <a:pt x="5146" y="17417"/>
                    <a:pt x="7108" y="17140"/>
                    <a:pt x="8396" y="17140"/>
                  </a:cubicBezTo>
                  <a:cubicBezTo>
                    <a:pt x="8951" y="17140"/>
                    <a:pt x="9381" y="17192"/>
                    <a:pt x="9623" y="17320"/>
                  </a:cubicBezTo>
                  <a:cubicBezTo>
                    <a:pt x="10425" y="17801"/>
                    <a:pt x="9623" y="17908"/>
                    <a:pt x="9142" y="19352"/>
                  </a:cubicBezTo>
                  <a:cubicBezTo>
                    <a:pt x="9088" y="19459"/>
                    <a:pt x="9195" y="20848"/>
                    <a:pt x="9142" y="21009"/>
                  </a:cubicBezTo>
                  <a:cubicBezTo>
                    <a:pt x="10371" y="21436"/>
                    <a:pt x="11601" y="21811"/>
                    <a:pt x="12830" y="22131"/>
                  </a:cubicBezTo>
                  <a:cubicBezTo>
                    <a:pt x="14579" y="21000"/>
                    <a:pt x="16377" y="19720"/>
                    <a:pt x="17463" y="19720"/>
                  </a:cubicBezTo>
                  <a:cubicBezTo>
                    <a:pt x="17506" y="19720"/>
                    <a:pt x="17547" y="19722"/>
                    <a:pt x="17588" y="19726"/>
                  </a:cubicBezTo>
                  <a:cubicBezTo>
                    <a:pt x="18657" y="19833"/>
                    <a:pt x="19779" y="21436"/>
                    <a:pt x="20849" y="22826"/>
                  </a:cubicBezTo>
                  <a:cubicBezTo>
                    <a:pt x="22238" y="22773"/>
                    <a:pt x="23628" y="22666"/>
                    <a:pt x="25018" y="22452"/>
                  </a:cubicBezTo>
                  <a:cubicBezTo>
                    <a:pt x="25286" y="20902"/>
                    <a:pt x="25499" y="19191"/>
                    <a:pt x="26462" y="18924"/>
                  </a:cubicBezTo>
                  <a:cubicBezTo>
                    <a:pt x="26599" y="18880"/>
                    <a:pt x="26764" y="18861"/>
                    <a:pt x="26951" y="18861"/>
                  </a:cubicBezTo>
                  <a:cubicBezTo>
                    <a:pt x="28143" y="18861"/>
                    <a:pt x="30256" y="19667"/>
                    <a:pt x="32288" y="20314"/>
                  </a:cubicBezTo>
                  <a:cubicBezTo>
                    <a:pt x="32823" y="20047"/>
                    <a:pt x="33357" y="19779"/>
                    <a:pt x="33839" y="19512"/>
                  </a:cubicBezTo>
                  <a:cubicBezTo>
                    <a:pt x="34373" y="19191"/>
                    <a:pt x="34854" y="18871"/>
                    <a:pt x="35282" y="18550"/>
                  </a:cubicBezTo>
                  <a:cubicBezTo>
                    <a:pt x="35335" y="18015"/>
                    <a:pt x="35335" y="17481"/>
                    <a:pt x="35282" y="16893"/>
                  </a:cubicBezTo>
                  <a:cubicBezTo>
                    <a:pt x="33999" y="15610"/>
                    <a:pt x="32342" y="15717"/>
                    <a:pt x="32823" y="15235"/>
                  </a:cubicBezTo>
                  <a:cubicBezTo>
                    <a:pt x="33251" y="14701"/>
                    <a:pt x="36298" y="14541"/>
                    <a:pt x="38970" y="14380"/>
                  </a:cubicBezTo>
                  <a:cubicBezTo>
                    <a:pt x="39345" y="13632"/>
                    <a:pt x="39558" y="12830"/>
                    <a:pt x="39612" y="11975"/>
                  </a:cubicBezTo>
                  <a:cubicBezTo>
                    <a:pt x="39612" y="11975"/>
                    <a:pt x="39665" y="10317"/>
                    <a:pt x="39612" y="10317"/>
                  </a:cubicBezTo>
                  <a:cubicBezTo>
                    <a:pt x="39000" y="10168"/>
                    <a:pt x="38364" y="10119"/>
                    <a:pt x="37753" y="10119"/>
                  </a:cubicBezTo>
                  <a:cubicBezTo>
                    <a:pt x="36573" y="10119"/>
                    <a:pt x="35486" y="10302"/>
                    <a:pt x="34848" y="10302"/>
                  </a:cubicBezTo>
                  <a:cubicBezTo>
                    <a:pt x="34517" y="10302"/>
                    <a:pt x="34307" y="10253"/>
                    <a:pt x="34266" y="10104"/>
                  </a:cubicBezTo>
                  <a:cubicBezTo>
                    <a:pt x="34052" y="9462"/>
                    <a:pt x="36404" y="8393"/>
                    <a:pt x="38382" y="7324"/>
                  </a:cubicBezTo>
                  <a:lnTo>
                    <a:pt x="38382" y="5720"/>
                  </a:lnTo>
                  <a:cubicBezTo>
                    <a:pt x="37349" y="5847"/>
                    <a:pt x="35975" y="5907"/>
                    <a:pt x="34640" y="5907"/>
                  </a:cubicBezTo>
                  <a:cubicBezTo>
                    <a:pt x="32591" y="5907"/>
                    <a:pt x="30636" y="5765"/>
                    <a:pt x="30150" y="5506"/>
                  </a:cubicBezTo>
                  <a:cubicBezTo>
                    <a:pt x="29348" y="5025"/>
                    <a:pt x="30097" y="3368"/>
                    <a:pt x="30685" y="1818"/>
                  </a:cubicBezTo>
                  <a:lnTo>
                    <a:pt x="30685" y="214"/>
                  </a:lnTo>
                  <a:cubicBezTo>
                    <a:pt x="28916" y="1307"/>
                    <a:pt x="23552" y="3159"/>
                    <a:pt x="22281" y="3159"/>
                  </a:cubicBezTo>
                  <a:cubicBezTo>
                    <a:pt x="22246" y="3159"/>
                    <a:pt x="22214" y="3157"/>
                    <a:pt x="22185" y="3154"/>
                  </a:cubicBezTo>
                  <a:cubicBezTo>
                    <a:pt x="21116" y="3047"/>
                    <a:pt x="19993" y="1444"/>
                    <a:pt x="1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3"/>
            <p:cNvSpPr/>
            <p:nvPr/>
          </p:nvSpPr>
          <p:spPr>
            <a:xfrm>
              <a:off x="5369290" y="4137852"/>
              <a:ext cx="661807" cy="382923"/>
            </a:xfrm>
            <a:custGeom>
              <a:avLst/>
              <a:gdLst/>
              <a:ahLst/>
              <a:cxnLst/>
              <a:rect l="l" t="t" r="r" b="b"/>
              <a:pathLst>
                <a:path w="39452" h="22827" extrusionOk="0">
                  <a:moveTo>
                    <a:pt x="19700" y="5787"/>
                  </a:moveTo>
                  <a:cubicBezTo>
                    <a:pt x="22185" y="5787"/>
                    <a:pt x="24671" y="6335"/>
                    <a:pt x="26569" y="7431"/>
                  </a:cubicBezTo>
                  <a:cubicBezTo>
                    <a:pt x="30364" y="9622"/>
                    <a:pt x="30364" y="13204"/>
                    <a:pt x="26569" y="15396"/>
                  </a:cubicBezTo>
                  <a:cubicBezTo>
                    <a:pt x="24671" y="16492"/>
                    <a:pt x="22185" y="17039"/>
                    <a:pt x="19700" y="17039"/>
                  </a:cubicBezTo>
                  <a:cubicBezTo>
                    <a:pt x="17214" y="17039"/>
                    <a:pt x="14728" y="16492"/>
                    <a:pt x="12831" y="15396"/>
                  </a:cubicBezTo>
                  <a:cubicBezTo>
                    <a:pt x="8982" y="13204"/>
                    <a:pt x="8982" y="9622"/>
                    <a:pt x="12831" y="7431"/>
                  </a:cubicBezTo>
                  <a:cubicBezTo>
                    <a:pt x="14728" y="6335"/>
                    <a:pt x="17214" y="5787"/>
                    <a:pt x="19700" y="5787"/>
                  </a:cubicBezTo>
                  <a:close/>
                  <a:moveTo>
                    <a:pt x="18711" y="0"/>
                  </a:moveTo>
                  <a:cubicBezTo>
                    <a:pt x="17321" y="54"/>
                    <a:pt x="15984" y="214"/>
                    <a:pt x="14595" y="374"/>
                  </a:cubicBezTo>
                  <a:cubicBezTo>
                    <a:pt x="14327" y="1925"/>
                    <a:pt x="14113" y="3635"/>
                    <a:pt x="13151" y="3956"/>
                  </a:cubicBezTo>
                  <a:cubicBezTo>
                    <a:pt x="13033" y="3987"/>
                    <a:pt x="12895" y="4002"/>
                    <a:pt x="12739" y="4002"/>
                  </a:cubicBezTo>
                  <a:cubicBezTo>
                    <a:pt x="11563" y="4002"/>
                    <a:pt x="9402" y="3174"/>
                    <a:pt x="7325" y="2513"/>
                  </a:cubicBezTo>
                  <a:cubicBezTo>
                    <a:pt x="6790" y="2780"/>
                    <a:pt x="6255" y="3047"/>
                    <a:pt x="5721" y="3368"/>
                  </a:cubicBezTo>
                  <a:cubicBezTo>
                    <a:pt x="5240" y="3635"/>
                    <a:pt x="4759" y="3956"/>
                    <a:pt x="4331" y="4277"/>
                  </a:cubicBezTo>
                  <a:cubicBezTo>
                    <a:pt x="5667" y="5613"/>
                    <a:pt x="7271" y="7056"/>
                    <a:pt x="6790" y="7591"/>
                  </a:cubicBezTo>
                  <a:cubicBezTo>
                    <a:pt x="6309" y="8126"/>
                    <a:pt x="3315" y="8286"/>
                    <a:pt x="642" y="8446"/>
                  </a:cubicBezTo>
                  <a:cubicBezTo>
                    <a:pt x="268" y="9195"/>
                    <a:pt x="54" y="9997"/>
                    <a:pt x="1" y="10852"/>
                  </a:cubicBezTo>
                  <a:cubicBezTo>
                    <a:pt x="2407" y="11440"/>
                    <a:pt x="5186" y="12081"/>
                    <a:pt x="5400" y="12723"/>
                  </a:cubicBezTo>
                  <a:cubicBezTo>
                    <a:pt x="5560" y="13364"/>
                    <a:pt x="3208" y="14433"/>
                    <a:pt x="1230" y="15449"/>
                  </a:cubicBezTo>
                  <a:cubicBezTo>
                    <a:pt x="1765" y="16251"/>
                    <a:pt x="2407" y="16999"/>
                    <a:pt x="3101" y="17641"/>
                  </a:cubicBezTo>
                  <a:cubicBezTo>
                    <a:pt x="4933" y="17417"/>
                    <a:pt x="6920" y="17140"/>
                    <a:pt x="8225" y="17140"/>
                  </a:cubicBezTo>
                  <a:cubicBezTo>
                    <a:pt x="8786" y="17140"/>
                    <a:pt x="9221" y="17191"/>
                    <a:pt x="9463" y="17320"/>
                  </a:cubicBezTo>
                  <a:cubicBezTo>
                    <a:pt x="10265" y="17801"/>
                    <a:pt x="9516" y="19458"/>
                    <a:pt x="8928" y="21009"/>
                  </a:cubicBezTo>
                  <a:cubicBezTo>
                    <a:pt x="10158" y="21436"/>
                    <a:pt x="11387" y="21811"/>
                    <a:pt x="12670" y="22078"/>
                  </a:cubicBezTo>
                  <a:cubicBezTo>
                    <a:pt x="14452" y="20977"/>
                    <a:pt x="16286" y="19671"/>
                    <a:pt x="17364" y="19671"/>
                  </a:cubicBezTo>
                  <a:cubicBezTo>
                    <a:pt x="17386" y="19671"/>
                    <a:pt x="17407" y="19671"/>
                    <a:pt x="17428" y="19672"/>
                  </a:cubicBezTo>
                  <a:cubicBezTo>
                    <a:pt x="18497" y="19779"/>
                    <a:pt x="19619" y="21383"/>
                    <a:pt x="20689" y="22826"/>
                  </a:cubicBezTo>
                  <a:cubicBezTo>
                    <a:pt x="22078" y="22773"/>
                    <a:pt x="23468" y="22612"/>
                    <a:pt x="24858" y="22452"/>
                  </a:cubicBezTo>
                  <a:cubicBezTo>
                    <a:pt x="25126" y="20902"/>
                    <a:pt x="25286" y="19138"/>
                    <a:pt x="26302" y="18870"/>
                  </a:cubicBezTo>
                  <a:cubicBezTo>
                    <a:pt x="26414" y="18839"/>
                    <a:pt x="26547" y="18825"/>
                    <a:pt x="26699" y="18825"/>
                  </a:cubicBezTo>
                  <a:cubicBezTo>
                    <a:pt x="27848" y="18825"/>
                    <a:pt x="30051" y="19653"/>
                    <a:pt x="32128" y="20314"/>
                  </a:cubicBezTo>
                  <a:cubicBezTo>
                    <a:pt x="32663" y="20046"/>
                    <a:pt x="33197" y="19779"/>
                    <a:pt x="33679" y="19512"/>
                  </a:cubicBezTo>
                  <a:cubicBezTo>
                    <a:pt x="34213" y="19191"/>
                    <a:pt x="34694" y="18924"/>
                    <a:pt x="35122" y="18550"/>
                  </a:cubicBezTo>
                  <a:cubicBezTo>
                    <a:pt x="33785" y="17213"/>
                    <a:pt x="32182" y="15770"/>
                    <a:pt x="32663" y="15235"/>
                  </a:cubicBezTo>
                  <a:cubicBezTo>
                    <a:pt x="33144" y="14701"/>
                    <a:pt x="36138" y="14540"/>
                    <a:pt x="38810" y="14380"/>
                  </a:cubicBezTo>
                  <a:cubicBezTo>
                    <a:pt x="39185" y="13632"/>
                    <a:pt x="39398" y="12830"/>
                    <a:pt x="39452" y="11974"/>
                  </a:cubicBezTo>
                  <a:cubicBezTo>
                    <a:pt x="37046" y="11386"/>
                    <a:pt x="34267" y="10745"/>
                    <a:pt x="34106" y="10103"/>
                  </a:cubicBezTo>
                  <a:cubicBezTo>
                    <a:pt x="33892" y="9462"/>
                    <a:pt x="36191" y="8393"/>
                    <a:pt x="38222" y="7377"/>
                  </a:cubicBezTo>
                  <a:cubicBezTo>
                    <a:pt x="37688" y="6575"/>
                    <a:pt x="37046" y="5827"/>
                    <a:pt x="36298" y="5185"/>
                  </a:cubicBezTo>
                  <a:cubicBezTo>
                    <a:pt x="34467" y="5410"/>
                    <a:pt x="32505" y="5686"/>
                    <a:pt x="31216" y="5686"/>
                  </a:cubicBezTo>
                  <a:cubicBezTo>
                    <a:pt x="30661" y="5686"/>
                    <a:pt x="30231" y="5635"/>
                    <a:pt x="29990" y="5506"/>
                  </a:cubicBezTo>
                  <a:cubicBezTo>
                    <a:pt x="29188" y="5025"/>
                    <a:pt x="29937" y="3368"/>
                    <a:pt x="30471" y="1871"/>
                  </a:cubicBezTo>
                  <a:cubicBezTo>
                    <a:pt x="29295" y="1390"/>
                    <a:pt x="28012" y="1016"/>
                    <a:pt x="26783" y="749"/>
                  </a:cubicBezTo>
                  <a:cubicBezTo>
                    <a:pt x="25034" y="1880"/>
                    <a:pt x="23236" y="3160"/>
                    <a:pt x="22150" y="3160"/>
                  </a:cubicBezTo>
                  <a:cubicBezTo>
                    <a:pt x="22107" y="3160"/>
                    <a:pt x="22065" y="3158"/>
                    <a:pt x="22025" y="3154"/>
                  </a:cubicBezTo>
                  <a:cubicBezTo>
                    <a:pt x="20956" y="3047"/>
                    <a:pt x="19833" y="1444"/>
                    <a:pt x="1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3"/>
            <p:cNvSpPr/>
            <p:nvPr/>
          </p:nvSpPr>
          <p:spPr>
            <a:xfrm>
              <a:off x="5912717" y="4013197"/>
              <a:ext cx="416104" cy="245720"/>
            </a:xfrm>
            <a:custGeom>
              <a:avLst/>
              <a:gdLst/>
              <a:ahLst/>
              <a:cxnLst/>
              <a:rect l="l" t="t" r="r" b="b"/>
              <a:pathLst>
                <a:path w="24805" h="14648" extrusionOk="0">
                  <a:moveTo>
                    <a:pt x="12402" y="3983"/>
                  </a:moveTo>
                  <a:cubicBezTo>
                    <a:pt x="13886" y="3983"/>
                    <a:pt x="15369" y="4331"/>
                    <a:pt x="16732" y="5026"/>
                  </a:cubicBezTo>
                  <a:cubicBezTo>
                    <a:pt x="19138" y="6416"/>
                    <a:pt x="19138" y="8607"/>
                    <a:pt x="16732" y="9997"/>
                  </a:cubicBezTo>
                  <a:cubicBezTo>
                    <a:pt x="15369" y="10692"/>
                    <a:pt x="13886" y="11040"/>
                    <a:pt x="12402" y="11040"/>
                  </a:cubicBezTo>
                  <a:cubicBezTo>
                    <a:pt x="10919" y="11040"/>
                    <a:pt x="9436" y="10692"/>
                    <a:pt x="8073" y="9997"/>
                  </a:cubicBezTo>
                  <a:cubicBezTo>
                    <a:pt x="5720" y="8607"/>
                    <a:pt x="5720" y="6416"/>
                    <a:pt x="8073" y="5026"/>
                  </a:cubicBezTo>
                  <a:cubicBezTo>
                    <a:pt x="9436" y="4331"/>
                    <a:pt x="10919" y="3983"/>
                    <a:pt x="12402" y="3983"/>
                  </a:cubicBezTo>
                  <a:close/>
                  <a:moveTo>
                    <a:pt x="19138" y="1"/>
                  </a:moveTo>
                  <a:cubicBezTo>
                    <a:pt x="18033" y="685"/>
                    <a:pt x="14595" y="2354"/>
                    <a:pt x="13826" y="2354"/>
                  </a:cubicBezTo>
                  <a:cubicBezTo>
                    <a:pt x="13814" y="2354"/>
                    <a:pt x="13803" y="2354"/>
                    <a:pt x="13792" y="2353"/>
                  </a:cubicBezTo>
                  <a:cubicBezTo>
                    <a:pt x="13151" y="2246"/>
                    <a:pt x="12456" y="1230"/>
                    <a:pt x="11761" y="375"/>
                  </a:cubicBezTo>
                  <a:cubicBezTo>
                    <a:pt x="10906" y="375"/>
                    <a:pt x="10050" y="482"/>
                    <a:pt x="9142" y="589"/>
                  </a:cubicBezTo>
                  <a:cubicBezTo>
                    <a:pt x="8981" y="1551"/>
                    <a:pt x="8874" y="2674"/>
                    <a:pt x="8233" y="2834"/>
                  </a:cubicBezTo>
                  <a:cubicBezTo>
                    <a:pt x="8165" y="2852"/>
                    <a:pt x="8085" y="2861"/>
                    <a:pt x="7994" y="2861"/>
                  </a:cubicBezTo>
                  <a:cubicBezTo>
                    <a:pt x="7290" y="2861"/>
                    <a:pt x="5923" y="2351"/>
                    <a:pt x="4598" y="1925"/>
                  </a:cubicBezTo>
                  <a:cubicBezTo>
                    <a:pt x="4566" y="1941"/>
                    <a:pt x="4526" y="1948"/>
                    <a:pt x="4479" y="1948"/>
                  </a:cubicBezTo>
                  <a:cubicBezTo>
                    <a:pt x="4092" y="1948"/>
                    <a:pt x="3232" y="1475"/>
                    <a:pt x="2845" y="1475"/>
                  </a:cubicBezTo>
                  <a:cubicBezTo>
                    <a:pt x="2798" y="1475"/>
                    <a:pt x="2758" y="1482"/>
                    <a:pt x="2727" y="1498"/>
                  </a:cubicBezTo>
                  <a:lnTo>
                    <a:pt x="2727" y="3048"/>
                  </a:lnTo>
                  <a:cubicBezTo>
                    <a:pt x="3582" y="3850"/>
                    <a:pt x="4598" y="4758"/>
                    <a:pt x="4277" y="5133"/>
                  </a:cubicBezTo>
                  <a:cubicBezTo>
                    <a:pt x="3956" y="5453"/>
                    <a:pt x="1658" y="5507"/>
                    <a:pt x="1" y="5614"/>
                  </a:cubicBezTo>
                  <a:cubicBezTo>
                    <a:pt x="1" y="5614"/>
                    <a:pt x="54" y="6629"/>
                    <a:pt x="1" y="7164"/>
                  </a:cubicBezTo>
                  <a:cubicBezTo>
                    <a:pt x="1551" y="7538"/>
                    <a:pt x="3315" y="7966"/>
                    <a:pt x="3422" y="8340"/>
                  </a:cubicBezTo>
                  <a:cubicBezTo>
                    <a:pt x="3444" y="8417"/>
                    <a:pt x="3395" y="8444"/>
                    <a:pt x="3294" y="8444"/>
                  </a:cubicBezTo>
                  <a:cubicBezTo>
                    <a:pt x="3056" y="8444"/>
                    <a:pt x="2527" y="8295"/>
                    <a:pt x="1939" y="8295"/>
                  </a:cubicBezTo>
                  <a:cubicBezTo>
                    <a:pt x="1564" y="8295"/>
                    <a:pt x="1165" y="8356"/>
                    <a:pt x="802" y="8554"/>
                  </a:cubicBezTo>
                  <a:lnTo>
                    <a:pt x="802" y="10051"/>
                  </a:lnTo>
                  <a:cubicBezTo>
                    <a:pt x="1123" y="10585"/>
                    <a:pt x="1551" y="11013"/>
                    <a:pt x="1978" y="11387"/>
                  </a:cubicBezTo>
                  <a:cubicBezTo>
                    <a:pt x="3083" y="11244"/>
                    <a:pt x="4236" y="11102"/>
                    <a:pt x="5039" y="11102"/>
                  </a:cubicBezTo>
                  <a:cubicBezTo>
                    <a:pt x="5441" y="11102"/>
                    <a:pt x="5756" y="11138"/>
                    <a:pt x="5934" y="11227"/>
                  </a:cubicBezTo>
                  <a:cubicBezTo>
                    <a:pt x="6095" y="11280"/>
                    <a:pt x="5934" y="11120"/>
                    <a:pt x="5614" y="11975"/>
                  </a:cubicBezTo>
                  <a:cubicBezTo>
                    <a:pt x="5614" y="12082"/>
                    <a:pt x="5614" y="13418"/>
                    <a:pt x="5614" y="13525"/>
                  </a:cubicBezTo>
                  <a:cubicBezTo>
                    <a:pt x="6415" y="13793"/>
                    <a:pt x="7164" y="14006"/>
                    <a:pt x="7966" y="14167"/>
                  </a:cubicBezTo>
                  <a:cubicBezTo>
                    <a:pt x="9055" y="13493"/>
                    <a:pt x="10194" y="12668"/>
                    <a:pt x="10895" y="12668"/>
                  </a:cubicBezTo>
                  <a:cubicBezTo>
                    <a:pt x="10917" y="12668"/>
                    <a:pt x="10938" y="12668"/>
                    <a:pt x="10959" y="12670"/>
                  </a:cubicBezTo>
                  <a:cubicBezTo>
                    <a:pt x="11654" y="12723"/>
                    <a:pt x="12296" y="13739"/>
                    <a:pt x="12991" y="14648"/>
                  </a:cubicBezTo>
                  <a:cubicBezTo>
                    <a:pt x="13899" y="14594"/>
                    <a:pt x="14755" y="14541"/>
                    <a:pt x="15610" y="14381"/>
                  </a:cubicBezTo>
                  <a:cubicBezTo>
                    <a:pt x="15770" y="13418"/>
                    <a:pt x="15877" y="12349"/>
                    <a:pt x="16519" y="12135"/>
                  </a:cubicBezTo>
                  <a:cubicBezTo>
                    <a:pt x="16587" y="12118"/>
                    <a:pt x="16666" y="12110"/>
                    <a:pt x="16754" y="12110"/>
                  </a:cubicBezTo>
                  <a:cubicBezTo>
                    <a:pt x="17491" y="12110"/>
                    <a:pt x="18870" y="12668"/>
                    <a:pt x="20207" y="13098"/>
                  </a:cubicBezTo>
                  <a:cubicBezTo>
                    <a:pt x="20528" y="12937"/>
                    <a:pt x="20849" y="12777"/>
                    <a:pt x="21169" y="12563"/>
                  </a:cubicBezTo>
                  <a:cubicBezTo>
                    <a:pt x="21490" y="12403"/>
                    <a:pt x="21811" y="12189"/>
                    <a:pt x="22078" y="12028"/>
                  </a:cubicBezTo>
                  <a:lnTo>
                    <a:pt x="22078" y="10478"/>
                  </a:lnTo>
                  <a:cubicBezTo>
                    <a:pt x="21651" y="10051"/>
                    <a:pt x="21148" y="10003"/>
                    <a:pt x="20820" y="10003"/>
                  </a:cubicBezTo>
                  <a:cubicBezTo>
                    <a:pt x="20725" y="10003"/>
                    <a:pt x="20644" y="10007"/>
                    <a:pt x="20585" y="10007"/>
                  </a:cubicBezTo>
                  <a:cubicBezTo>
                    <a:pt x="20463" y="10007"/>
                    <a:pt x="20427" y="9991"/>
                    <a:pt x="20528" y="9890"/>
                  </a:cubicBezTo>
                  <a:cubicBezTo>
                    <a:pt x="20795" y="9569"/>
                    <a:pt x="22720" y="9463"/>
                    <a:pt x="24377" y="9356"/>
                  </a:cubicBezTo>
                  <a:cubicBezTo>
                    <a:pt x="24591" y="8928"/>
                    <a:pt x="24751" y="8393"/>
                    <a:pt x="24804" y="7859"/>
                  </a:cubicBezTo>
                  <a:lnTo>
                    <a:pt x="24804" y="6362"/>
                  </a:lnTo>
                  <a:cubicBezTo>
                    <a:pt x="24567" y="6305"/>
                    <a:pt x="24325" y="6281"/>
                    <a:pt x="24084" y="6281"/>
                  </a:cubicBezTo>
                  <a:cubicBezTo>
                    <a:pt x="22994" y="6281"/>
                    <a:pt x="21938" y="6764"/>
                    <a:pt x="21542" y="6764"/>
                  </a:cubicBezTo>
                  <a:cubicBezTo>
                    <a:pt x="21455" y="6764"/>
                    <a:pt x="21400" y="6740"/>
                    <a:pt x="21383" y="6683"/>
                  </a:cubicBezTo>
                  <a:cubicBezTo>
                    <a:pt x="21276" y="6309"/>
                    <a:pt x="22720" y="5614"/>
                    <a:pt x="24003" y="4972"/>
                  </a:cubicBezTo>
                  <a:lnTo>
                    <a:pt x="24003" y="3422"/>
                  </a:lnTo>
                  <a:cubicBezTo>
                    <a:pt x="22739" y="3585"/>
                    <a:pt x="20668" y="3903"/>
                    <a:pt x="19542" y="3903"/>
                  </a:cubicBezTo>
                  <a:cubicBezTo>
                    <a:pt x="19191" y="3903"/>
                    <a:pt x="18932" y="3872"/>
                    <a:pt x="18817" y="3796"/>
                  </a:cubicBezTo>
                  <a:cubicBezTo>
                    <a:pt x="18390" y="3475"/>
                    <a:pt x="18817" y="2460"/>
                    <a:pt x="19138" y="1498"/>
                  </a:cubicBezTo>
                  <a:lnTo>
                    <a:pt x="19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3"/>
            <p:cNvSpPr/>
            <p:nvPr/>
          </p:nvSpPr>
          <p:spPr>
            <a:xfrm>
              <a:off x="5913622" y="3994376"/>
              <a:ext cx="415198" cy="239446"/>
            </a:xfrm>
            <a:custGeom>
              <a:avLst/>
              <a:gdLst/>
              <a:ahLst/>
              <a:cxnLst/>
              <a:rect l="l" t="t" r="r" b="b"/>
              <a:pathLst>
                <a:path w="24751" h="14274" extrusionOk="0">
                  <a:moveTo>
                    <a:pt x="12348" y="3555"/>
                  </a:moveTo>
                  <a:cubicBezTo>
                    <a:pt x="13832" y="3555"/>
                    <a:pt x="15315" y="3902"/>
                    <a:pt x="16678" y="4597"/>
                  </a:cubicBezTo>
                  <a:cubicBezTo>
                    <a:pt x="19084" y="5987"/>
                    <a:pt x="19084" y="8232"/>
                    <a:pt x="16678" y="9622"/>
                  </a:cubicBezTo>
                  <a:cubicBezTo>
                    <a:pt x="15315" y="10291"/>
                    <a:pt x="13832" y="10625"/>
                    <a:pt x="12348" y="10625"/>
                  </a:cubicBezTo>
                  <a:cubicBezTo>
                    <a:pt x="10865" y="10625"/>
                    <a:pt x="9382" y="10291"/>
                    <a:pt x="8019" y="9622"/>
                  </a:cubicBezTo>
                  <a:cubicBezTo>
                    <a:pt x="5666" y="8232"/>
                    <a:pt x="5666" y="5987"/>
                    <a:pt x="8019" y="4597"/>
                  </a:cubicBezTo>
                  <a:cubicBezTo>
                    <a:pt x="9382" y="3902"/>
                    <a:pt x="10865" y="3555"/>
                    <a:pt x="12348" y="3555"/>
                  </a:cubicBezTo>
                  <a:close/>
                  <a:moveTo>
                    <a:pt x="11707" y="0"/>
                  </a:moveTo>
                  <a:cubicBezTo>
                    <a:pt x="10852" y="0"/>
                    <a:pt x="9996" y="107"/>
                    <a:pt x="9141" y="214"/>
                  </a:cubicBezTo>
                  <a:cubicBezTo>
                    <a:pt x="8981" y="1230"/>
                    <a:pt x="8820" y="2299"/>
                    <a:pt x="8232" y="2459"/>
                  </a:cubicBezTo>
                  <a:cubicBezTo>
                    <a:pt x="8159" y="2478"/>
                    <a:pt x="8073" y="2486"/>
                    <a:pt x="7977" y="2486"/>
                  </a:cubicBezTo>
                  <a:cubicBezTo>
                    <a:pt x="7237" y="2486"/>
                    <a:pt x="5875" y="1976"/>
                    <a:pt x="4597" y="1550"/>
                  </a:cubicBezTo>
                  <a:cubicBezTo>
                    <a:pt x="4223" y="1711"/>
                    <a:pt x="3902" y="1871"/>
                    <a:pt x="3582" y="2085"/>
                  </a:cubicBezTo>
                  <a:cubicBezTo>
                    <a:pt x="3261" y="2245"/>
                    <a:pt x="2994" y="2459"/>
                    <a:pt x="2673" y="2673"/>
                  </a:cubicBezTo>
                  <a:cubicBezTo>
                    <a:pt x="3528" y="3475"/>
                    <a:pt x="4544" y="4437"/>
                    <a:pt x="4223" y="4758"/>
                  </a:cubicBezTo>
                  <a:cubicBezTo>
                    <a:pt x="3956" y="5079"/>
                    <a:pt x="2031" y="5185"/>
                    <a:pt x="374" y="5292"/>
                  </a:cubicBezTo>
                  <a:cubicBezTo>
                    <a:pt x="160" y="5773"/>
                    <a:pt x="0" y="6255"/>
                    <a:pt x="0" y="6789"/>
                  </a:cubicBezTo>
                  <a:cubicBezTo>
                    <a:pt x="1497" y="7163"/>
                    <a:pt x="3261" y="7591"/>
                    <a:pt x="3368" y="7965"/>
                  </a:cubicBezTo>
                  <a:cubicBezTo>
                    <a:pt x="3475" y="8339"/>
                    <a:pt x="2031" y="9034"/>
                    <a:pt x="748" y="9676"/>
                  </a:cubicBezTo>
                  <a:cubicBezTo>
                    <a:pt x="1123" y="10210"/>
                    <a:pt x="1497" y="10638"/>
                    <a:pt x="1924" y="11012"/>
                  </a:cubicBezTo>
                  <a:cubicBezTo>
                    <a:pt x="3068" y="10902"/>
                    <a:pt x="4287" y="10715"/>
                    <a:pt x="5109" y="10715"/>
                  </a:cubicBezTo>
                  <a:cubicBezTo>
                    <a:pt x="5479" y="10715"/>
                    <a:pt x="5768" y="10752"/>
                    <a:pt x="5934" y="10852"/>
                  </a:cubicBezTo>
                  <a:cubicBezTo>
                    <a:pt x="6415" y="11119"/>
                    <a:pt x="5934" y="12188"/>
                    <a:pt x="5613" y="13150"/>
                  </a:cubicBezTo>
                  <a:cubicBezTo>
                    <a:pt x="6361" y="13418"/>
                    <a:pt x="7163" y="13632"/>
                    <a:pt x="7912" y="13792"/>
                  </a:cubicBezTo>
                  <a:cubicBezTo>
                    <a:pt x="9052" y="13118"/>
                    <a:pt x="10193" y="12293"/>
                    <a:pt x="10846" y="12293"/>
                  </a:cubicBezTo>
                  <a:cubicBezTo>
                    <a:pt x="10866" y="12293"/>
                    <a:pt x="10886" y="12294"/>
                    <a:pt x="10905" y="12295"/>
                  </a:cubicBezTo>
                  <a:cubicBezTo>
                    <a:pt x="11600" y="12349"/>
                    <a:pt x="12242" y="13364"/>
                    <a:pt x="12990" y="14273"/>
                  </a:cubicBezTo>
                  <a:cubicBezTo>
                    <a:pt x="13845" y="14220"/>
                    <a:pt x="14701" y="14166"/>
                    <a:pt x="15556" y="14006"/>
                  </a:cubicBezTo>
                  <a:cubicBezTo>
                    <a:pt x="15770" y="13044"/>
                    <a:pt x="15877" y="11974"/>
                    <a:pt x="16465" y="11814"/>
                  </a:cubicBezTo>
                  <a:cubicBezTo>
                    <a:pt x="16557" y="11783"/>
                    <a:pt x="16669" y="11769"/>
                    <a:pt x="16797" y="11769"/>
                  </a:cubicBezTo>
                  <a:cubicBezTo>
                    <a:pt x="17553" y="11769"/>
                    <a:pt x="18873" y="12265"/>
                    <a:pt x="20153" y="12723"/>
                  </a:cubicBezTo>
                  <a:cubicBezTo>
                    <a:pt x="20474" y="12562"/>
                    <a:pt x="20795" y="12349"/>
                    <a:pt x="21115" y="12188"/>
                  </a:cubicBezTo>
                  <a:cubicBezTo>
                    <a:pt x="21436" y="11974"/>
                    <a:pt x="21757" y="11814"/>
                    <a:pt x="22024" y="11600"/>
                  </a:cubicBezTo>
                  <a:cubicBezTo>
                    <a:pt x="21169" y="10745"/>
                    <a:pt x="20153" y="9836"/>
                    <a:pt x="20474" y="9515"/>
                  </a:cubicBezTo>
                  <a:cubicBezTo>
                    <a:pt x="20795" y="9141"/>
                    <a:pt x="22666" y="9088"/>
                    <a:pt x="24323" y="8981"/>
                  </a:cubicBezTo>
                  <a:cubicBezTo>
                    <a:pt x="24537" y="8500"/>
                    <a:pt x="24697" y="8019"/>
                    <a:pt x="24750" y="7484"/>
                  </a:cubicBezTo>
                  <a:cubicBezTo>
                    <a:pt x="23200" y="7056"/>
                    <a:pt x="21436" y="6682"/>
                    <a:pt x="21329" y="6308"/>
                  </a:cubicBezTo>
                  <a:cubicBezTo>
                    <a:pt x="21222" y="5880"/>
                    <a:pt x="22666" y="5239"/>
                    <a:pt x="23949" y="4544"/>
                  </a:cubicBezTo>
                  <a:cubicBezTo>
                    <a:pt x="23628" y="4063"/>
                    <a:pt x="23200" y="3635"/>
                    <a:pt x="22773" y="3208"/>
                  </a:cubicBezTo>
                  <a:cubicBezTo>
                    <a:pt x="21611" y="3357"/>
                    <a:pt x="20371" y="3533"/>
                    <a:pt x="19549" y="3533"/>
                  </a:cubicBezTo>
                  <a:cubicBezTo>
                    <a:pt x="19198" y="3533"/>
                    <a:pt x="18923" y="3501"/>
                    <a:pt x="18763" y="3421"/>
                  </a:cubicBezTo>
                  <a:cubicBezTo>
                    <a:pt x="18282" y="3154"/>
                    <a:pt x="18763" y="2085"/>
                    <a:pt x="19084" y="1123"/>
                  </a:cubicBezTo>
                  <a:cubicBezTo>
                    <a:pt x="18336" y="855"/>
                    <a:pt x="17534" y="642"/>
                    <a:pt x="16785" y="481"/>
                  </a:cubicBezTo>
                  <a:cubicBezTo>
                    <a:pt x="15696" y="1155"/>
                    <a:pt x="14507" y="1980"/>
                    <a:pt x="13851" y="1980"/>
                  </a:cubicBezTo>
                  <a:cubicBezTo>
                    <a:pt x="13831" y="1980"/>
                    <a:pt x="13811" y="1980"/>
                    <a:pt x="13792" y="1978"/>
                  </a:cubicBezTo>
                  <a:cubicBezTo>
                    <a:pt x="13097" y="1925"/>
                    <a:pt x="12455" y="909"/>
                    <a:pt x="11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3"/>
            <p:cNvSpPr/>
            <p:nvPr/>
          </p:nvSpPr>
          <p:spPr>
            <a:xfrm>
              <a:off x="5227609" y="2983749"/>
              <a:ext cx="869851" cy="1151419"/>
            </a:xfrm>
            <a:custGeom>
              <a:avLst/>
              <a:gdLst/>
              <a:ahLst/>
              <a:cxnLst/>
              <a:rect l="l" t="t" r="r" b="b"/>
              <a:pathLst>
                <a:path w="51854" h="68639" extrusionOk="0">
                  <a:moveTo>
                    <a:pt x="31273" y="1"/>
                  </a:moveTo>
                  <a:lnTo>
                    <a:pt x="14434" y="11654"/>
                  </a:lnTo>
                  <a:lnTo>
                    <a:pt x="1" y="59925"/>
                  </a:lnTo>
                  <a:lnTo>
                    <a:pt x="13418" y="68639"/>
                  </a:lnTo>
                  <a:lnTo>
                    <a:pt x="34694" y="19886"/>
                  </a:lnTo>
                  <a:lnTo>
                    <a:pt x="51854" y="8767"/>
                  </a:lnTo>
                  <a:lnTo>
                    <a:pt x="31273"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3"/>
            <p:cNvSpPr/>
            <p:nvPr/>
          </p:nvSpPr>
          <p:spPr>
            <a:xfrm>
              <a:off x="4833061" y="4031130"/>
              <a:ext cx="622336" cy="332715"/>
            </a:xfrm>
            <a:custGeom>
              <a:avLst/>
              <a:gdLst/>
              <a:ahLst/>
              <a:cxnLst/>
              <a:rect l="l" t="t" r="r" b="b"/>
              <a:pathLst>
                <a:path w="37099" h="19834" extrusionOk="0">
                  <a:moveTo>
                    <a:pt x="16839" y="1"/>
                  </a:moveTo>
                  <a:lnTo>
                    <a:pt x="0" y="11654"/>
                  </a:lnTo>
                  <a:lnTo>
                    <a:pt x="20260" y="19833"/>
                  </a:lnTo>
                  <a:lnTo>
                    <a:pt x="37099" y="9570"/>
                  </a:lnTo>
                  <a:lnTo>
                    <a:pt x="16839"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3"/>
            <p:cNvSpPr/>
            <p:nvPr/>
          </p:nvSpPr>
          <p:spPr>
            <a:xfrm>
              <a:off x="5114629" y="3179245"/>
              <a:ext cx="694988" cy="1012422"/>
            </a:xfrm>
            <a:custGeom>
              <a:avLst/>
              <a:gdLst/>
              <a:ahLst/>
              <a:cxnLst/>
              <a:rect l="l" t="t" r="r" b="b"/>
              <a:pathLst>
                <a:path w="41430" h="60353" extrusionOk="0">
                  <a:moveTo>
                    <a:pt x="21169" y="0"/>
                  </a:moveTo>
                  <a:lnTo>
                    <a:pt x="0" y="50837"/>
                  </a:lnTo>
                  <a:lnTo>
                    <a:pt x="20314" y="60353"/>
                  </a:lnTo>
                  <a:lnTo>
                    <a:pt x="41429" y="8232"/>
                  </a:lnTo>
                  <a:lnTo>
                    <a:pt x="21169"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3"/>
            <p:cNvSpPr/>
            <p:nvPr/>
          </p:nvSpPr>
          <p:spPr>
            <a:xfrm>
              <a:off x="5866988" y="2592774"/>
              <a:ext cx="602625" cy="494124"/>
            </a:xfrm>
            <a:custGeom>
              <a:avLst/>
              <a:gdLst/>
              <a:ahLst/>
              <a:cxnLst/>
              <a:rect l="l" t="t" r="r" b="b"/>
              <a:pathLst>
                <a:path w="35924" h="29456" extrusionOk="0">
                  <a:moveTo>
                    <a:pt x="14487" y="0"/>
                  </a:moveTo>
                  <a:lnTo>
                    <a:pt x="909" y="9516"/>
                  </a:lnTo>
                  <a:lnTo>
                    <a:pt x="0" y="20742"/>
                  </a:lnTo>
                  <a:lnTo>
                    <a:pt x="13364" y="29455"/>
                  </a:lnTo>
                  <a:lnTo>
                    <a:pt x="22345" y="17588"/>
                  </a:lnTo>
                  <a:lnTo>
                    <a:pt x="35923" y="8126"/>
                  </a:lnTo>
                  <a:lnTo>
                    <a:pt x="14487"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3"/>
            <p:cNvSpPr/>
            <p:nvPr/>
          </p:nvSpPr>
          <p:spPr>
            <a:xfrm>
              <a:off x="5752197" y="2752388"/>
              <a:ext cx="489645" cy="378444"/>
            </a:xfrm>
            <a:custGeom>
              <a:avLst/>
              <a:gdLst/>
              <a:ahLst/>
              <a:cxnLst/>
              <a:rect l="l" t="t" r="r" b="b"/>
              <a:pathLst>
                <a:path w="29189" h="22560" extrusionOk="0">
                  <a:moveTo>
                    <a:pt x="7752" y="1"/>
                  </a:moveTo>
                  <a:lnTo>
                    <a:pt x="1" y="13793"/>
                  </a:lnTo>
                  <a:lnTo>
                    <a:pt x="20582" y="22559"/>
                  </a:lnTo>
                  <a:lnTo>
                    <a:pt x="29188" y="8073"/>
                  </a:lnTo>
                  <a:lnTo>
                    <a:pt x="7752"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93"/>
            <p:cNvSpPr/>
            <p:nvPr/>
          </p:nvSpPr>
          <p:spPr>
            <a:xfrm>
              <a:off x="6245398" y="2174003"/>
              <a:ext cx="602625" cy="494108"/>
            </a:xfrm>
            <a:custGeom>
              <a:avLst/>
              <a:gdLst/>
              <a:ahLst/>
              <a:cxnLst/>
              <a:rect l="l" t="t" r="r" b="b"/>
              <a:pathLst>
                <a:path w="35924" h="29455" extrusionOk="0">
                  <a:moveTo>
                    <a:pt x="14541" y="0"/>
                  </a:moveTo>
                  <a:lnTo>
                    <a:pt x="1337" y="9195"/>
                  </a:lnTo>
                  <a:lnTo>
                    <a:pt x="1" y="20741"/>
                  </a:lnTo>
                  <a:lnTo>
                    <a:pt x="13419" y="29455"/>
                  </a:lnTo>
                  <a:lnTo>
                    <a:pt x="22399" y="17587"/>
                  </a:lnTo>
                  <a:lnTo>
                    <a:pt x="35924" y="8072"/>
                  </a:lnTo>
                  <a:lnTo>
                    <a:pt x="14541"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3"/>
            <p:cNvSpPr/>
            <p:nvPr/>
          </p:nvSpPr>
          <p:spPr>
            <a:xfrm>
              <a:off x="6110007" y="2328232"/>
              <a:ext cx="511151" cy="400855"/>
            </a:xfrm>
            <a:custGeom>
              <a:avLst/>
              <a:gdLst/>
              <a:ahLst/>
              <a:cxnLst/>
              <a:rect l="l" t="t" r="r" b="b"/>
              <a:pathLst>
                <a:path w="30471" h="23896" extrusionOk="0">
                  <a:moveTo>
                    <a:pt x="9408" y="1"/>
                  </a:moveTo>
                  <a:lnTo>
                    <a:pt x="0" y="15770"/>
                  </a:lnTo>
                  <a:lnTo>
                    <a:pt x="21436" y="23896"/>
                  </a:lnTo>
                  <a:lnTo>
                    <a:pt x="30470" y="8393"/>
                  </a:lnTo>
                  <a:lnTo>
                    <a:pt x="9408"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3"/>
            <p:cNvSpPr/>
            <p:nvPr/>
          </p:nvSpPr>
          <p:spPr>
            <a:xfrm>
              <a:off x="6622937" y="1606370"/>
              <a:ext cx="807062" cy="644764"/>
            </a:xfrm>
            <a:custGeom>
              <a:avLst/>
              <a:gdLst/>
              <a:ahLst/>
              <a:cxnLst/>
              <a:rect l="l" t="t" r="r" b="b"/>
              <a:pathLst>
                <a:path w="48111" h="38436" extrusionOk="0">
                  <a:moveTo>
                    <a:pt x="26675" y="0"/>
                  </a:moveTo>
                  <a:lnTo>
                    <a:pt x="1283" y="18175"/>
                  </a:lnTo>
                  <a:lnTo>
                    <a:pt x="0" y="29722"/>
                  </a:lnTo>
                  <a:lnTo>
                    <a:pt x="13364" y="38435"/>
                  </a:lnTo>
                  <a:lnTo>
                    <a:pt x="21062" y="27530"/>
                  </a:lnTo>
                  <a:lnTo>
                    <a:pt x="48111" y="8072"/>
                  </a:lnTo>
                  <a:lnTo>
                    <a:pt x="26675"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3"/>
            <p:cNvSpPr/>
            <p:nvPr/>
          </p:nvSpPr>
          <p:spPr>
            <a:xfrm>
              <a:off x="6895530" y="1554351"/>
              <a:ext cx="634917" cy="247515"/>
            </a:xfrm>
            <a:custGeom>
              <a:avLst/>
              <a:gdLst/>
              <a:ahLst/>
              <a:cxnLst/>
              <a:rect l="l" t="t" r="r" b="b"/>
              <a:pathLst>
                <a:path w="37849" h="14755" extrusionOk="0">
                  <a:moveTo>
                    <a:pt x="1" y="1"/>
                  </a:moveTo>
                  <a:lnTo>
                    <a:pt x="37848" y="14755"/>
                  </a:lnTo>
                  <a:lnTo>
                    <a:pt x="34534"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3"/>
            <p:cNvSpPr/>
            <p:nvPr/>
          </p:nvSpPr>
          <p:spPr>
            <a:xfrm>
              <a:off x="6489324" y="1911256"/>
              <a:ext cx="508450" cy="398171"/>
            </a:xfrm>
            <a:custGeom>
              <a:avLst/>
              <a:gdLst/>
              <a:ahLst/>
              <a:cxnLst/>
              <a:rect l="l" t="t" r="r" b="b"/>
              <a:pathLst>
                <a:path w="30310" h="23736" extrusionOk="0">
                  <a:moveTo>
                    <a:pt x="9248" y="0"/>
                  </a:moveTo>
                  <a:lnTo>
                    <a:pt x="0" y="15663"/>
                  </a:lnTo>
                  <a:lnTo>
                    <a:pt x="21383" y="23735"/>
                  </a:lnTo>
                  <a:lnTo>
                    <a:pt x="30310" y="8393"/>
                  </a:lnTo>
                  <a:lnTo>
                    <a:pt x="9248"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3"/>
            <p:cNvSpPr/>
            <p:nvPr/>
          </p:nvSpPr>
          <p:spPr>
            <a:xfrm>
              <a:off x="5639217" y="3073109"/>
              <a:ext cx="118381" cy="74498"/>
            </a:xfrm>
            <a:custGeom>
              <a:avLst/>
              <a:gdLst/>
              <a:ahLst/>
              <a:cxnLst/>
              <a:rect l="l" t="t" r="r" b="b"/>
              <a:pathLst>
                <a:path w="7057" h="4441" extrusionOk="0">
                  <a:moveTo>
                    <a:pt x="5860" y="0"/>
                  </a:moveTo>
                  <a:cubicBezTo>
                    <a:pt x="5464" y="0"/>
                    <a:pt x="4992" y="126"/>
                    <a:pt x="4491" y="447"/>
                  </a:cubicBezTo>
                  <a:cubicBezTo>
                    <a:pt x="3625" y="1024"/>
                    <a:pt x="3028" y="1255"/>
                    <a:pt x="2655" y="1255"/>
                  </a:cubicBezTo>
                  <a:cubicBezTo>
                    <a:pt x="2406" y="1255"/>
                    <a:pt x="2256" y="1152"/>
                    <a:pt x="2192" y="981"/>
                  </a:cubicBezTo>
                  <a:cubicBezTo>
                    <a:pt x="2149" y="907"/>
                    <a:pt x="2049" y="877"/>
                    <a:pt x="1915" y="877"/>
                  </a:cubicBezTo>
                  <a:cubicBezTo>
                    <a:pt x="1382" y="877"/>
                    <a:pt x="321" y="1356"/>
                    <a:pt x="321" y="1356"/>
                  </a:cubicBezTo>
                  <a:cubicBezTo>
                    <a:pt x="321" y="1356"/>
                    <a:pt x="0" y="3547"/>
                    <a:pt x="214" y="4082"/>
                  </a:cubicBezTo>
                  <a:cubicBezTo>
                    <a:pt x="337" y="4358"/>
                    <a:pt x="776" y="4440"/>
                    <a:pt x="1219" y="4440"/>
                  </a:cubicBezTo>
                  <a:cubicBezTo>
                    <a:pt x="1549" y="4440"/>
                    <a:pt x="1880" y="4395"/>
                    <a:pt x="2085" y="4349"/>
                  </a:cubicBezTo>
                  <a:cubicBezTo>
                    <a:pt x="3528" y="3922"/>
                    <a:pt x="7057" y="2157"/>
                    <a:pt x="7003" y="714"/>
                  </a:cubicBezTo>
                  <a:cubicBezTo>
                    <a:pt x="6970" y="347"/>
                    <a:pt x="6519" y="0"/>
                    <a:pt x="5860"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3"/>
            <p:cNvSpPr/>
            <p:nvPr/>
          </p:nvSpPr>
          <p:spPr>
            <a:xfrm>
              <a:off x="5641901" y="3080591"/>
              <a:ext cx="115697" cy="67016"/>
            </a:xfrm>
            <a:custGeom>
              <a:avLst/>
              <a:gdLst/>
              <a:ahLst/>
              <a:cxnLst/>
              <a:rect l="l" t="t" r="r" b="b"/>
              <a:pathLst>
                <a:path w="6897" h="3995" extrusionOk="0">
                  <a:moveTo>
                    <a:pt x="6683" y="1"/>
                  </a:moveTo>
                  <a:cubicBezTo>
                    <a:pt x="6309" y="1391"/>
                    <a:pt x="3208" y="2941"/>
                    <a:pt x="1818" y="3315"/>
                  </a:cubicBezTo>
                  <a:cubicBezTo>
                    <a:pt x="1636" y="3361"/>
                    <a:pt x="1317" y="3406"/>
                    <a:pt x="996" y="3406"/>
                  </a:cubicBezTo>
                  <a:cubicBezTo>
                    <a:pt x="563" y="3406"/>
                    <a:pt x="123" y="3324"/>
                    <a:pt x="1" y="3048"/>
                  </a:cubicBezTo>
                  <a:lnTo>
                    <a:pt x="1" y="3048"/>
                  </a:lnTo>
                  <a:cubicBezTo>
                    <a:pt x="1" y="3262"/>
                    <a:pt x="1" y="3422"/>
                    <a:pt x="54" y="3636"/>
                  </a:cubicBezTo>
                  <a:cubicBezTo>
                    <a:pt x="177" y="3912"/>
                    <a:pt x="616" y="3994"/>
                    <a:pt x="1059" y="3994"/>
                  </a:cubicBezTo>
                  <a:cubicBezTo>
                    <a:pt x="1389" y="3994"/>
                    <a:pt x="1720" y="3949"/>
                    <a:pt x="1925" y="3903"/>
                  </a:cubicBezTo>
                  <a:cubicBezTo>
                    <a:pt x="3368" y="3476"/>
                    <a:pt x="6897" y="1711"/>
                    <a:pt x="6843" y="268"/>
                  </a:cubicBezTo>
                  <a:cubicBezTo>
                    <a:pt x="6790" y="161"/>
                    <a:pt x="6790" y="108"/>
                    <a:pt x="6683"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3"/>
            <p:cNvSpPr/>
            <p:nvPr/>
          </p:nvSpPr>
          <p:spPr>
            <a:xfrm>
              <a:off x="5837397" y="3114359"/>
              <a:ext cx="117492" cy="74498"/>
            </a:xfrm>
            <a:custGeom>
              <a:avLst/>
              <a:gdLst/>
              <a:ahLst/>
              <a:cxnLst/>
              <a:rect l="l" t="t" r="r" b="b"/>
              <a:pathLst>
                <a:path w="7004" h="4441" extrusionOk="0">
                  <a:moveTo>
                    <a:pt x="5807" y="0"/>
                  </a:moveTo>
                  <a:cubicBezTo>
                    <a:pt x="5411" y="0"/>
                    <a:pt x="4939" y="126"/>
                    <a:pt x="4437" y="447"/>
                  </a:cubicBezTo>
                  <a:cubicBezTo>
                    <a:pt x="3571" y="1024"/>
                    <a:pt x="2975" y="1255"/>
                    <a:pt x="2601" y="1255"/>
                  </a:cubicBezTo>
                  <a:cubicBezTo>
                    <a:pt x="2352" y="1255"/>
                    <a:pt x="2203" y="1152"/>
                    <a:pt x="2139" y="981"/>
                  </a:cubicBezTo>
                  <a:cubicBezTo>
                    <a:pt x="2093" y="902"/>
                    <a:pt x="1983" y="871"/>
                    <a:pt x="1837" y="871"/>
                  </a:cubicBezTo>
                  <a:cubicBezTo>
                    <a:pt x="1296" y="871"/>
                    <a:pt x="268" y="1302"/>
                    <a:pt x="268" y="1302"/>
                  </a:cubicBezTo>
                  <a:cubicBezTo>
                    <a:pt x="268" y="1302"/>
                    <a:pt x="0" y="3547"/>
                    <a:pt x="161" y="4082"/>
                  </a:cubicBezTo>
                  <a:cubicBezTo>
                    <a:pt x="283" y="4358"/>
                    <a:pt x="740" y="4440"/>
                    <a:pt x="1188" y="4440"/>
                  </a:cubicBezTo>
                  <a:cubicBezTo>
                    <a:pt x="1521" y="4440"/>
                    <a:pt x="1849" y="4395"/>
                    <a:pt x="2032" y="4349"/>
                  </a:cubicBezTo>
                  <a:cubicBezTo>
                    <a:pt x="3475" y="3922"/>
                    <a:pt x="7003" y="2157"/>
                    <a:pt x="6950" y="714"/>
                  </a:cubicBezTo>
                  <a:cubicBezTo>
                    <a:pt x="6916" y="347"/>
                    <a:pt x="6466" y="0"/>
                    <a:pt x="5807"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3"/>
            <p:cNvSpPr/>
            <p:nvPr/>
          </p:nvSpPr>
          <p:spPr>
            <a:xfrm>
              <a:off x="5839192" y="3121841"/>
              <a:ext cx="116586" cy="67016"/>
            </a:xfrm>
            <a:custGeom>
              <a:avLst/>
              <a:gdLst/>
              <a:ahLst/>
              <a:cxnLst/>
              <a:rect l="l" t="t" r="r" b="b"/>
              <a:pathLst>
                <a:path w="6950" h="3995" extrusionOk="0">
                  <a:moveTo>
                    <a:pt x="6736" y="1"/>
                  </a:moveTo>
                  <a:cubicBezTo>
                    <a:pt x="6361" y="1391"/>
                    <a:pt x="3208" y="2941"/>
                    <a:pt x="1871" y="3315"/>
                  </a:cubicBezTo>
                  <a:cubicBezTo>
                    <a:pt x="1666" y="3361"/>
                    <a:pt x="1334" y="3406"/>
                    <a:pt x="1005" y="3406"/>
                  </a:cubicBezTo>
                  <a:cubicBezTo>
                    <a:pt x="562" y="3406"/>
                    <a:pt x="123" y="3324"/>
                    <a:pt x="0" y="3048"/>
                  </a:cubicBezTo>
                  <a:lnTo>
                    <a:pt x="0" y="3048"/>
                  </a:lnTo>
                  <a:cubicBezTo>
                    <a:pt x="0" y="3262"/>
                    <a:pt x="54" y="3422"/>
                    <a:pt x="107" y="3636"/>
                  </a:cubicBezTo>
                  <a:cubicBezTo>
                    <a:pt x="199" y="3912"/>
                    <a:pt x="643" y="3994"/>
                    <a:pt x="1085" y="3994"/>
                  </a:cubicBezTo>
                  <a:cubicBezTo>
                    <a:pt x="1414" y="3994"/>
                    <a:pt x="1742" y="3949"/>
                    <a:pt x="1925" y="3903"/>
                  </a:cubicBezTo>
                  <a:cubicBezTo>
                    <a:pt x="3421" y="3476"/>
                    <a:pt x="6950" y="1711"/>
                    <a:pt x="6843" y="268"/>
                  </a:cubicBezTo>
                  <a:cubicBezTo>
                    <a:pt x="6843" y="161"/>
                    <a:pt x="6789" y="54"/>
                    <a:pt x="6736"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3"/>
            <p:cNvSpPr/>
            <p:nvPr/>
          </p:nvSpPr>
          <p:spPr>
            <a:xfrm>
              <a:off x="5507399" y="2157849"/>
              <a:ext cx="108517" cy="248421"/>
            </a:xfrm>
            <a:custGeom>
              <a:avLst/>
              <a:gdLst/>
              <a:ahLst/>
              <a:cxnLst/>
              <a:rect l="l" t="t" r="r" b="b"/>
              <a:pathLst>
                <a:path w="6469" h="14809" extrusionOk="0">
                  <a:moveTo>
                    <a:pt x="3101" y="1"/>
                  </a:moveTo>
                  <a:cubicBezTo>
                    <a:pt x="3101" y="1"/>
                    <a:pt x="321" y="2888"/>
                    <a:pt x="0" y="12884"/>
                  </a:cubicBezTo>
                  <a:cubicBezTo>
                    <a:pt x="535" y="14808"/>
                    <a:pt x="5292" y="13686"/>
                    <a:pt x="5880" y="12884"/>
                  </a:cubicBezTo>
                  <a:cubicBezTo>
                    <a:pt x="6469" y="12082"/>
                    <a:pt x="5880" y="10318"/>
                    <a:pt x="5880" y="10318"/>
                  </a:cubicBezTo>
                  <a:lnTo>
                    <a:pt x="3475" y="10318"/>
                  </a:lnTo>
                  <a:lnTo>
                    <a:pt x="4223" y="5507"/>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3"/>
            <p:cNvSpPr/>
            <p:nvPr/>
          </p:nvSpPr>
          <p:spPr>
            <a:xfrm>
              <a:off x="5501125" y="2115710"/>
              <a:ext cx="83405" cy="192812"/>
            </a:xfrm>
            <a:custGeom>
              <a:avLst/>
              <a:gdLst/>
              <a:ahLst/>
              <a:cxnLst/>
              <a:rect l="l" t="t" r="r" b="b"/>
              <a:pathLst>
                <a:path w="4972" h="11494" extrusionOk="0">
                  <a:moveTo>
                    <a:pt x="3795" y="0"/>
                  </a:moveTo>
                  <a:cubicBezTo>
                    <a:pt x="3795" y="0"/>
                    <a:pt x="802" y="3742"/>
                    <a:pt x="0" y="10585"/>
                  </a:cubicBezTo>
                  <a:cubicBezTo>
                    <a:pt x="1176" y="11387"/>
                    <a:pt x="2673" y="11333"/>
                    <a:pt x="4116" y="11494"/>
                  </a:cubicBezTo>
                  <a:lnTo>
                    <a:pt x="4972" y="6041"/>
                  </a:lnTo>
                  <a:lnTo>
                    <a:pt x="3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3"/>
            <p:cNvSpPr/>
            <p:nvPr/>
          </p:nvSpPr>
          <p:spPr>
            <a:xfrm>
              <a:off x="5571966" y="2467230"/>
              <a:ext cx="151562" cy="630421"/>
            </a:xfrm>
            <a:custGeom>
              <a:avLst/>
              <a:gdLst/>
              <a:ahLst/>
              <a:cxnLst/>
              <a:rect l="l" t="t" r="r" b="b"/>
              <a:pathLst>
                <a:path w="9035" h="37581" extrusionOk="0">
                  <a:moveTo>
                    <a:pt x="54" y="0"/>
                  </a:moveTo>
                  <a:lnTo>
                    <a:pt x="54" y="0"/>
                  </a:lnTo>
                  <a:cubicBezTo>
                    <a:pt x="0" y="2941"/>
                    <a:pt x="321" y="5881"/>
                    <a:pt x="909" y="8767"/>
                  </a:cubicBezTo>
                  <a:cubicBezTo>
                    <a:pt x="1925" y="12189"/>
                    <a:pt x="2620" y="15663"/>
                    <a:pt x="3047" y="19245"/>
                  </a:cubicBezTo>
                  <a:cubicBezTo>
                    <a:pt x="3101" y="19726"/>
                    <a:pt x="4009" y="35870"/>
                    <a:pt x="4116" y="37581"/>
                  </a:cubicBezTo>
                  <a:lnTo>
                    <a:pt x="6949" y="37527"/>
                  </a:lnTo>
                  <a:cubicBezTo>
                    <a:pt x="6949" y="35763"/>
                    <a:pt x="8500" y="19512"/>
                    <a:pt x="8500" y="17748"/>
                  </a:cubicBezTo>
                  <a:cubicBezTo>
                    <a:pt x="8393" y="8126"/>
                    <a:pt x="9034" y="375"/>
                    <a:pt x="9034" y="375"/>
                  </a:cubicBezTo>
                  <a:lnTo>
                    <a:pt x="54" y="0"/>
                  </a:lnTo>
                  <a:close/>
                </a:path>
              </a:pathLst>
            </a:custGeom>
            <a:solidFill>
              <a:srgbClr val="0B0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3"/>
            <p:cNvSpPr/>
            <p:nvPr/>
          </p:nvSpPr>
          <p:spPr>
            <a:xfrm>
              <a:off x="5635627" y="2466341"/>
              <a:ext cx="243036" cy="670765"/>
            </a:xfrm>
            <a:custGeom>
              <a:avLst/>
              <a:gdLst/>
              <a:ahLst/>
              <a:cxnLst/>
              <a:rect l="l" t="t" r="r" b="b"/>
              <a:pathLst>
                <a:path w="14488" h="39986" extrusionOk="0">
                  <a:moveTo>
                    <a:pt x="11814" y="0"/>
                  </a:moveTo>
                  <a:lnTo>
                    <a:pt x="589" y="481"/>
                  </a:lnTo>
                  <a:cubicBezTo>
                    <a:pt x="589" y="481"/>
                    <a:pt x="1" y="3582"/>
                    <a:pt x="3636" y="10371"/>
                  </a:cubicBezTo>
                  <a:cubicBezTo>
                    <a:pt x="4437" y="12081"/>
                    <a:pt x="7805" y="18763"/>
                    <a:pt x="8554" y="20581"/>
                  </a:cubicBezTo>
                  <a:lnTo>
                    <a:pt x="12189" y="39986"/>
                  </a:lnTo>
                  <a:lnTo>
                    <a:pt x="14487" y="39772"/>
                  </a:lnTo>
                  <a:cubicBezTo>
                    <a:pt x="14380" y="39291"/>
                    <a:pt x="13899" y="20581"/>
                    <a:pt x="13792" y="19993"/>
                  </a:cubicBezTo>
                  <a:cubicBezTo>
                    <a:pt x="12884" y="16465"/>
                    <a:pt x="11814" y="0"/>
                    <a:pt x="11814" y="0"/>
                  </a:cubicBezTo>
                  <a:close/>
                </a:path>
              </a:pathLst>
            </a:custGeom>
            <a:solidFill>
              <a:srgbClr val="160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3"/>
            <p:cNvSpPr/>
            <p:nvPr/>
          </p:nvSpPr>
          <p:spPr>
            <a:xfrm>
              <a:off x="5705579" y="2618775"/>
              <a:ext cx="321040" cy="431352"/>
            </a:xfrm>
            <a:custGeom>
              <a:avLst/>
              <a:gdLst/>
              <a:ahLst/>
              <a:cxnLst/>
              <a:rect l="l" t="t" r="r" b="b"/>
              <a:pathLst>
                <a:path w="19138" h="25714" extrusionOk="0">
                  <a:moveTo>
                    <a:pt x="17267" y="1"/>
                  </a:moveTo>
                  <a:lnTo>
                    <a:pt x="0" y="9944"/>
                  </a:lnTo>
                  <a:lnTo>
                    <a:pt x="0" y="24698"/>
                  </a:lnTo>
                  <a:lnTo>
                    <a:pt x="1871" y="25713"/>
                  </a:lnTo>
                  <a:lnTo>
                    <a:pt x="19138" y="1016"/>
                  </a:lnTo>
                  <a:lnTo>
                    <a:pt x="172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3"/>
            <p:cNvSpPr/>
            <p:nvPr/>
          </p:nvSpPr>
          <p:spPr>
            <a:xfrm>
              <a:off x="5736965" y="2635819"/>
              <a:ext cx="289654" cy="414309"/>
            </a:xfrm>
            <a:custGeom>
              <a:avLst/>
              <a:gdLst/>
              <a:ahLst/>
              <a:cxnLst/>
              <a:rect l="l" t="t" r="r" b="b"/>
              <a:pathLst>
                <a:path w="17267" h="24698" extrusionOk="0">
                  <a:moveTo>
                    <a:pt x="17267" y="0"/>
                  </a:moveTo>
                  <a:lnTo>
                    <a:pt x="0" y="9997"/>
                  </a:lnTo>
                  <a:lnTo>
                    <a:pt x="0" y="24697"/>
                  </a:lnTo>
                  <a:lnTo>
                    <a:pt x="17267" y="14701"/>
                  </a:lnTo>
                  <a:lnTo>
                    <a:pt x="172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3"/>
            <p:cNvSpPr/>
            <p:nvPr/>
          </p:nvSpPr>
          <p:spPr>
            <a:xfrm>
              <a:off x="5741444" y="2629545"/>
              <a:ext cx="295945" cy="300423"/>
            </a:xfrm>
            <a:custGeom>
              <a:avLst/>
              <a:gdLst/>
              <a:ahLst/>
              <a:cxnLst/>
              <a:rect l="l" t="t" r="r" b="b"/>
              <a:pathLst>
                <a:path w="17642" h="17909" extrusionOk="0">
                  <a:moveTo>
                    <a:pt x="17641" y="0"/>
                  </a:moveTo>
                  <a:lnTo>
                    <a:pt x="0" y="10157"/>
                  </a:lnTo>
                  <a:lnTo>
                    <a:pt x="0" y="17908"/>
                  </a:lnTo>
                  <a:lnTo>
                    <a:pt x="17641" y="7751"/>
                  </a:lnTo>
                  <a:lnTo>
                    <a:pt x="1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3"/>
            <p:cNvSpPr/>
            <p:nvPr/>
          </p:nvSpPr>
          <p:spPr>
            <a:xfrm>
              <a:off x="5705579" y="2618775"/>
              <a:ext cx="331810" cy="181153"/>
            </a:xfrm>
            <a:custGeom>
              <a:avLst/>
              <a:gdLst/>
              <a:ahLst/>
              <a:cxnLst/>
              <a:rect l="l" t="t" r="r" b="b"/>
              <a:pathLst>
                <a:path w="19780" h="10799" extrusionOk="0">
                  <a:moveTo>
                    <a:pt x="17267" y="1"/>
                  </a:moveTo>
                  <a:lnTo>
                    <a:pt x="0" y="9944"/>
                  </a:lnTo>
                  <a:lnTo>
                    <a:pt x="2138" y="10799"/>
                  </a:lnTo>
                  <a:lnTo>
                    <a:pt x="19779" y="642"/>
                  </a:lnTo>
                  <a:lnTo>
                    <a:pt x="17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3"/>
            <p:cNvSpPr/>
            <p:nvPr/>
          </p:nvSpPr>
          <p:spPr>
            <a:xfrm>
              <a:off x="5812285" y="2645196"/>
              <a:ext cx="142604" cy="95550"/>
            </a:xfrm>
            <a:custGeom>
              <a:avLst/>
              <a:gdLst/>
              <a:ahLst/>
              <a:cxnLst/>
              <a:rect l="l" t="t" r="r" b="b"/>
              <a:pathLst>
                <a:path w="8501" h="5696" extrusionOk="0">
                  <a:moveTo>
                    <a:pt x="4571" y="0"/>
                  </a:moveTo>
                  <a:cubicBezTo>
                    <a:pt x="4459" y="0"/>
                    <a:pt x="4343" y="9"/>
                    <a:pt x="4224" y="29"/>
                  </a:cubicBezTo>
                  <a:cubicBezTo>
                    <a:pt x="1871" y="510"/>
                    <a:pt x="1337" y="3825"/>
                    <a:pt x="1230" y="4627"/>
                  </a:cubicBezTo>
                  <a:lnTo>
                    <a:pt x="0" y="5428"/>
                  </a:lnTo>
                  <a:lnTo>
                    <a:pt x="695" y="5696"/>
                  </a:lnTo>
                  <a:lnTo>
                    <a:pt x="1818" y="4947"/>
                  </a:lnTo>
                  <a:lnTo>
                    <a:pt x="1818" y="4840"/>
                  </a:lnTo>
                  <a:cubicBezTo>
                    <a:pt x="1818" y="4787"/>
                    <a:pt x="2192" y="1045"/>
                    <a:pt x="4330" y="617"/>
                  </a:cubicBezTo>
                  <a:cubicBezTo>
                    <a:pt x="4395" y="609"/>
                    <a:pt x="4459" y="605"/>
                    <a:pt x="4521" y="605"/>
                  </a:cubicBezTo>
                  <a:cubicBezTo>
                    <a:pt x="5642" y="605"/>
                    <a:pt x="6362" y="1900"/>
                    <a:pt x="6362" y="1900"/>
                  </a:cubicBezTo>
                  <a:lnTo>
                    <a:pt x="6522" y="2168"/>
                  </a:lnTo>
                  <a:lnTo>
                    <a:pt x="8500" y="1098"/>
                  </a:lnTo>
                  <a:lnTo>
                    <a:pt x="7698" y="778"/>
                  </a:lnTo>
                  <a:lnTo>
                    <a:pt x="6736" y="1366"/>
                  </a:lnTo>
                  <a:cubicBezTo>
                    <a:pt x="6445" y="881"/>
                    <a:pt x="5670" y="0"/>
                    <a:pt x="4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3"/>
            <p:cNvSpPr/>
            <p:nvPr/>
          </p:nvSpPr>
          <p:spPr>
            <a:xfrm>
              <a:off x="5638311" y="1918436"/>
              <a:ext cx="156058" cy="186521"/>
            </a:xfrm>
            <a:custGeom>
              <a:avLst/>
              <a:gdLst/>
              <a:ahLst/>
              <a:cxnLst/>
              <a:rect l="l" t="t" r="r" b="b"/>
              <a:pathLst>
                <a:path w="9303" h="11119" extrusionOk="0">
                  <a:moveTo>
                    <a:pt x="5935" y="160"/>
                  </a:moveTo>
                  <a:cubicBezTo>
                    <a:pt x="7164" y="214"/>
                    <a:pt x="8180" y="1016"/>
                    <a:pt x="8500" y="2192"/>
                  </a:cubicBezTo>
                  <a:cubicBezTo>
                    <a:pt x="8607" y="2459"/>
                    <a:pt x="8607" y="2780"/>
                    <a:pt x="8554" y="3047"/>
                  </a:cubicBezTo>
                  <a:cubicBezTo>
                    <a:pt x="8447" y="3742"/>
                    <a:pt x="8554" y="4490"/>
                    <a:pt x="8875" y="5132"/>
                  </a:cubicBezTo>
                  <a:cubicBezTo>
                    <a:pt x="9302" y="6308"/>
                    <a:pt x="8447" y="8393"/>
                    <a:pt x="7645" y="9355"/>
                  </a:cubicBezTo>
                  <a:cubicBezTo>
                    <a:pt x="7057" y="9569"/>
                    <a:pt x="6416" y="9408"/>
                    <a:pt x="5988" y="8981"/>
                  </a:cubicBezTo>
                  <a:lnTo>
                    <a:pt x="5347" y="11119"/>
                  </a:lnTo>
                  <a:lnTo>
                    <a:pt x="589" y="9943"/>
                  </a:lnTo>
                  <a:cubicBezTo>
                    <a:pt x="910" y="8500"/>
                    <a:pt x="910" y="7003"/>
                    <a:pt x="589" y="5560"/>
                  </a:cubicBezTo>
                  <a:cubicBezTo>
                    <a:pt x="1" y="2887"/>
                    <a:pt x="215" y="1604"/>
                    <a:pt x="1925" y="748"/>
                  </a:cubicBezTo>
                  <a:cubicBezTo>
                    <a:pt x="3155" y="214"/>
                    <a:pt x="4545" y="0"/>
                    <a:pt x="5935" y="160"/>
                  </a:cubicBezTo>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3"/>
            <p:cNvSpPr/>
            <p:nvPr/>
          </p:nvSpPr>
          <p:spPr>
            <a:xfrm>
              <a:off x="5604241" y="1867306"/>
              <a:ext cx="175785" cy="201485"/>
            </a:xfrm>
            <a:custGeom>
              <a:avLst/>
              <a:gdLst/>
              <a:ahLst/>
              <a:cxnLst/>
              <a:rect l="l" t="t" r="r" b="b"/>
              <a:pathLst>
                <a:path w="10479" h="12011" extrusionOk="0">
                  <a:moveTo>
                    <a:pt x="9783" y="1"/>
                  </a:moveTo>
                  <a:cubicBezTo>
                    <a:pt x="9783" y="1"/>
                    <a:pt x="8500" y="856"/>
                    <a:pt x="4651" y="1124"/>
                  </a:cubicBezTo>
                  <a:cubicBezTo>
                    <a:pt x="749" y="1391"/>
                    <a:pt x="642" y="4117"/>
                    <a:pt x="1177" y="5454"/>
                  </a:cubicBezTo>
                  <a:cubicBezTo>
                    <a:pt x="1" y="5881"/>
                    <a:pt x="2513" y="10104"/>
                    <a:pt x="2513" y="11708"/>
                  </a:cubicBezTo>
                  <a:cubicBezTo>
                    <a:pt x="3036" y="11913"/>
                    <a:pt x="3598" y="12011"/>
                    <a:pt x="4162" y="12011"/>
                  </a:cubicBezTo>
                  <a:cubicBezTo>
                    <a:pt x="4923" y="12011"/>
                    <a:pt x="5686" y="11832"/>
                    <a:pt x="6362" y="11494"/>
                  </a:cubicBezTo>
                  <a:cubicBezTo>
                    <a:pt x="6843" y="10639"/>
                    <a:pt x="6950" y="9677"/>
                    <a:pt x="6683" y="8768"/>
                  </a:cubicBezTo>
                  <a:cubicBezTo>
                    <a:pt x="6255" y="7486"/>
                    <a:pt x="6924" y="6247"/>
                    <a:pt x="7453" y="6247"/>
                  </a:cubicBezTo>
                  <a:cubicBezTo>
                    <a:pt x="7520" y="6247"/>
                    <a:pt x="7585" y="6267"/>
                    <a:pt x="7645" y="6309"/>
                  </a:cubicBezTo>
                  <a:cubicBezTo>
                    <a:pt x="7805" y="6416"/>
                    <a:pt x="7966" y="8661"/>
                    <a:pt x="8072" y="8714"/>
                  </a:cubicBezTo>
                  <a:lnTo>
                    <a:pt x="8340" y="8714"/>
                  </a:lnTo>
                  <a:cubicBezTo>
                    <a:pt x="8554" y="8661"/>
                    <a:pt x="8286" y="8073"/>
                    <a:pt x="8500" y="7111"/>
                  </a:cubicBezTo>
                  <a:cubicBezTo>
                    <a:pt x="8554" y="6630"/>
                    <a:pt x="9195" y="5614"/>
                    <a:pt x="9142" y="5347"/>
                  </a:cubicBezTo>
                  <a:cubicBezTo>
                    <a:pt x="9035" y="4866"/>
                    <a:pt x="8874" y="4384"/>
                    <a:pt x="8714" y="3957"/>
                  </a:cubicBezTo>
                  <a:lnTo>
                    <a:pt x="9569" y="3796"/>
                  </a:lnTo>
                  <a:cubicBezTo>
                    <a:pt x="9569" y="3796"/>
                    <a:pt x="9606" y="3801"/>
                    <a:pt x="9664" y="3801"/>
                  </a:cubicBezTo>
                  <a:cubicBezTo>
                    <a:pt x="9896" y="3801"/>
                    <a:pt x="10478" y="3732"/>
                    <a:pt x="10478" y="3048"/>
                  </a:cubicBezTo>
                  <a:cubicBezTo>
                    <a:pt x="10425" y="1979"/>
                    <a:pt x="10211" y="963"/>
                    <a:pt x="9783" y="54"/>
                  </a:cubicBezTo>
                  <a:lnTo>
                    <a:pt x="9783" y="1"/>
                  </a:lnTo>
                  <a:close/>
                </a:path>
              </a:pathLst>
            </a:custGeom>
            <a:solidFill>
              <a:srgbClr val="1C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3"/>
            <p:cNvSpPr/>
            <p:nvPr/>
          </p:nvSpPr>
          <p:spPr>
            <a:xfrm>
              <a:off x="5522648" y="2082747"/>
              <a:ext cx="317450" cy="504022"/>
            </a:xfrm>
            <a:custGeom>
              <a:avLst/>
              <a:gdLst/>
              <a:ahLst/>
              <a:cxnLst/>
              <a:rect l="l" t="t" r="r" b="b"/>
              <a:pathLst>
                <a:path w="18924" h="30046" extrusionOk="0">
                  <a:moveTo>
                    <a:pt x="7181" y="1"/>
                  </a:moveTo>
                  <a:cubicBezTo>
                    <a:pt x="5037" y="1"/>
                    <a:pt x="3007" y="1044"/>
                    <a:pt x="1711" y="2821"/>
                  </a:cubicBezTo>
                  <a:cubicBezTo>
                    <a:pt x="1016" y="3783"/>
                    <a:pt x="0" y="6349"/>
                    <a:pt x="1443" y="9931"/>
                  </a:cubicBezTo>
                  <a:cubicBezTo>
                    <a:pt x="2887" y="13566"/>
                    <a:pt x="2512" y="18002"/>
                    <a:pt x="2726" y="19820"/>
                  </a:cubicBezTo>
                  <a:cubicBezTo>
                    <a:pt x="3047" y="22119"/>
                    <a:pt x="2512" y="28320"/>
                    <a:pt x="2512" y="28320"/>
                  </a:cubicBezTo>
                  <a:cubicBezTo>
                    <a:pt x="2512" y="28320"/>
                    <a:pt x="2619" y="28801"/>
                    <a:pt x="5827" y="29442"/>
                  </a:cubicBezTo>
                  <a:lnTo>
                    <a:pt x="7537" y="29763"/>
                  </a:lnTo>
                  <a:cubicBezTo>
                    <a:pt x="8709" y="29914"/>
                    <a:pt x="9875" y="30045"/>
                    <a:pt x="11102" y="30045"/>
                  </a:cubicBezTo>
                  <a:cubicBezTo>
                    <a:pt x="13345" y="30045"/>
                    <a:pt x="15795" y="29607"/>
                    <a:pt x="18870" y="28052"/>
                  </a:cubicBezTo>
                  <a:cubicBezTo>
                    <a:pt x="18389" y="25379"/>
                    <a:pt x="17641" y="19660"/>
                    <a:pt x="17106" y="17201"/>
                  </a:cubicBezTo>
                  <a:cubicBezTo>
                    <a:pt x="16625" y="14688"/>
                    <a:pt x="18870" y="5226"/>
                    <a:pt x="18870" y="5226"/>
                  </a:cubicBezTo>
                  <a:lnTo>
                    <a:pt x="18924" y="5226"/>
                  </a:lnTo>
                  <a:cubicBezTo>
                    <a:pt x="17106" y="3355"/>
                    <a:pt x="14861" y="1912"/>
                    <a:pt x="12348" y="1057"/>
                  </a:cubicBezTo>
                  <a:cubicBezTo>
                    <a:pt x="10905" y="576"/>
                    <a:pt x="9408" y="201"/>
                    <a:pt x="7912" y="41"/>
                  </a:cubicBezTo>
                  <a:cubicBezTo>
                    <a:pt x="7667" y="14"/>
                    <a:pt x="7423" y="1"/>
                    <a:pt x="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3"/>
            <p:cNvSpPr/>
            <p:nvPr/>
          </p:nvSpPr>
          <p:spPr>
            <a:xfrm>
              <a:off x="5776420" y="2295957"/>
              <a:ext cx="146177" cy="402650"/>
            </a:xfrm>
            <a:custGeom>
              <a:avLst/>
              <a:gdLst/>
              <a:ahLst/>
              <a:cxnLst/>
              <a:rect l="l" t="t" r="r" b="b"/>
              <a:pathLst>
                <a:path w="8714" h="24003" extrusionOk="0">
                  <a:moveTo>
                    <a:pt x="3796" y="0"/>
                  </a:moveTo>
                  <a:cubicBezTo>
                    <a:pt x="3796" y="0"/>
                    <a:pt x="3582" y="5774"/>
                    <a:pt x="3796" y="7270"/>
                  </a:cubicBezTo>
                  <a:cubicBezTo>
                    <a:pt x="4009" y="8767"/>
                    <a:pt x="8019" y="18977"/>
                    <a:pt x="8339" y="20635"/>
                  </a:cubicBezTo>
                  <a:cubicBezTo>
                    <a:pt x="8714" y="22292"/>
                    <a:pt x="7110" y="24002"/>
                    <a:pt x="5560" y="23307"/>
                  </a:cubicBezTo>
                  <a:cubicBezTo>
                    <a:pt x="4704" y="22933"/>
                    <a:pt x="4811" y="22666"/>
                    <a:pt x="4972" y="22399"/>
                  </a:cubicBezTo>
                  <a:cubicBezTo>
                    <a:pt x="5292" y="22078"/>
                    <a:pt x="5667" y="21757"/>
                    <a:pt x="6041" y="21490"/>
                  </a:cubicBezTo>
                  <a:cubicBezTo>
                    <a:pt x="6041" y="21490"/>
                    <a:pt x="5613" y="19298"/>
                    <a:pt x="4597" y="18336"/>
                  </a:cubicBezTo>
                  <a:cubicBezTo>
                    <a:pt x="3528" y="17374"/>
                    <a:pt x="374" y="10638"/>
                    <a:pt x="161" y="7645"/>
                  </a:cubicBezTo>
                  <a:cubicBezTo>
                    <a:pt x="0" y="4651"/>
                    <a:pt x="161" y="214"/>
                    <a:pt x="161" y="214"/>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3"/>
            <p:cNvSpPr/>
            <p:nvPr/>
          </p:nvSpPr>
          <p:spPr>
            <a:xfrm>
              <a:off x="5762060" y="2152212"/>
              <a:ext cx="96876" cy="197056"/>
            </a:xfrm>
            <a:custGeom>
              <a:avLst/>
              <a:gdLst/>
              <a:ahLst/>
              <a:cxnLst/>
              <a:rect l="l" t="t" r="r" b="b"/>
              <a:pathLst>
                <a:path w="5775" h="11747" extrusionOk="0">
                  <a:moveTo>
                    <a:pt x="2481" y="0"/>
                  </a:moveTo>
                  <a:cubicBezTo>
                    <a:pt x="1005" y="0"/>
                    <a:pt x="44" y="1735"/>
                    <a:pt x="1" y="4774"/>
                  </a:cubicBezTo>
                  <a:cubicBezTo>
                    <a:pt x="1" y="6110"/>
                    <a:pt x="215" y="10066"/>
                    <a:pt x="375" y="11723"/>
                  </a:cubicBezTo>
                  <a:cubicBezTo>
                    <a:pt x="874" y="11741"/>
                    <a:pt x="1444" y="11747"/>
                    <a:pt x="2042" y="11747"/>
                  </a:cubicBezTo>
                  <a:cubicBezTo>
                    <a:pt x="3238" y="11747"/>
                    <a:pt x="4545" y="11723"/>
                    <a:pt x="5614" y="11723"/>
                  </a:cubicBezTo>
                  <a:cubicBezTo>
                    <a:pt x="5774" y="10440"/>
                    <a:pt x="5293" y="6431"/>
                    <a:pt x="5400" y="5308"/>
                  </a:cubicBezTo>
                  <a:cubicBezTo>
                    <a:pt x="5614" y="2742"/>
                    <a:pt x="5293" y="1941"/>
                    <a:pt x="4491" y="925"/>
                  </a:cubicBezTo>
                  <a:cubicBezTo>
                    <a:pt x="4224" y="658"/>
                    <a:pt x="3957" y="444"/>
                    <a:pt x="3582" y="283"/>
                  </a:cubicBezTo>
                  <a:cubicBezTo>
                    <a:pt x="3191" y="93"/>
                    <a:pt x="2822"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3"/>
            <p:cNvSpPr/>
            <p:nvPr/>
          </p:nvSpPr>
          <p:spPr>
            <a:xfrm>
              <a:off x="6425361" y="2236188"/>
              <a:ext cx="129436" cy="115613"/>
            </a:xfrm>
            <a:custGeom>
              <a:avLst/>
              <a:gdLst/>
              <a:ahLst/>
              <a:cxnLst/>
              <a:rect l="l" t="t" r="r" b="b"/>
              <a:pathLst>
                <a:path w="7716" h="6892" extrusionOk="0">
                  <a:moveTo>
                    <a:pt x="6425" y="1"/>
                  </a:moveTo>
                  <a:cubicBezTo>
                    <a:pt x="5544" y="1"/>
                    <a:pt x="4241" y="249"/>
                    <a:pt x="4241" y="249"/>
                  </a:cubicBezTo>
                  <a:cubicBezTo>
                    <a:pt x="4294" y="1051"/>
                    <a:pt x="4027" y="1853"/>
                    <a:pt x="3492" y="2441"/>
                  </a:cubicBezTo>
                  <a:cubicBezTo>
                    <a:pt x="2584" y="3403"/>
                    <a:pt x="766" y="4579"/>
                    <a:pt x="285" y="5541"/>
                  </a:cubicBezTo>
                  <a:cubicBezTo>
                    <a:pt x="1" y="6216"/>
                    <a:pt x="779" y="6891"/>
                    <a:pt x="1852" y="6891"/>
                  </a:cubicBezTo>
                  <a:cubicBezTo>
                    <a:pt x="2392" y="6891"/>
                    <a:pt x="3008" y="6720"/>
                    <a:pt x="3599" y="6290"/>
                  </a:cubicBezTo>
                  <a:cubicBezTo>
                    <a:pt x="4455" y="5595"/>
                    <a:pt x="4936" y="4900"/>
                    <a:pt x="5417" y="4525"/>
                  </a:cubicBezTo>
                  <a:cubicBezTo>
                    <a:pt x="5951" y="4151"/>
                    <a:pt x="6486" y="4098"/>
                    <a:pt x="6914" y="3777"/>
                  </a:cubicBezTo>
                  <a:cubicBezTo>
                    <a:pt x="7715" y="3082"/>
                    <a:pt x="7341" y="2227"/>
                    <a:pt x="7181" y="1692"/>
                  </a:cubicBezTo>
                  <a:cubicBezTo>
                    <a:pt x="6967" y="1211"/>
                    <a:pt x="6914" y="623"/>
                    <a:pt x="7074" y="89"/>
                  </a:cubicBezTo>
                  <a:cubicBezTo>
                    <a:pt x="6934" y="25"/>
                    <a:pt x="6700" y="1"/>
                    <a:pt x="6425"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93"/>
            <p:cNvSpPr/>
            <p:nvPr/>
          </p:nvSpPr>
          <p:spPr>
            <a:xfrm>
              <a:off x="6426652" y="2272640"/>
              <a:ext cx="125460" cy="79195"/>
            </a:xfrm>
            <a:custGeom>
              <a:avLst/>
              <a:gdLst/>
              <a:ahLst/>
              <a:cxnLst/>
              <a:rect l="l" t="t" r="r" b="b"/>
              <a:pathLst>
                <a:path w="7479" h="4721" extrusionOk="0">
                  <a:moveTo>
                    <a:pt x="7264" y="0"/>
                  </a:moveTo>
                  <a:cubicBezTo>
                    <a:pt x="7211" y="375"/>
                    <a:pt x="7050" y="749"/>
                    <a:pt x="6730" y="963"/>
                  </a:cubicBezTo>
                  <a:cubicBezTo>
                    <a:pt x="6302" y="1283"/>
                    <a:pt x="5767" y="1337"/>
                    <a:pt x="5233" y="1711"/>
                  </a:cubicBezTo>
                  <a:cubicBezTo>
                    <a:pt x="4698" y="2085"/>
                    <a:pt x="4271" y="2834"/>
                    <a:pt x="3362" y="3475"/>
                  </a:cubicBezTo>
                  <a:cubicBezTo>
                    <a:pt x="2766" y="3928"/>
                    <a:pt x="2160" y="4104"/>
                    <a:pt x="1634" y="4104"/>
                  </a:cubicBezTo>
                  <a:cubicBezTo>
                    <a:pt x="978" y="4104"/>
                    <a:pt x="445" y="3831"/>
                    <a:pt x="208" y="3475"/>
                  </a:cubicBezTo>
                  <a:lnTo>
                    <a:pt x="208" y="3475"/>
                  </a:lnTo>
                  <a:cubicBezTo>
                    <a:pt x="0" y="4098"/>
                    <a:pt x="710" y="4720"/>
                    <a:pt x="1701" y="4720"/>
                  </a:cubicBezTo>
                  <a:cubicBezTo>
                    <a:pt x="2241" y="4720"/>
                    <a:pt x="2865" y="4535"/>
                    <a:pt x="3469" y="4063"/>
                  </a:cubicBezTo>
                  <a:cubicBezTo>
                    <a:pt x="4324" y="3422"/>
                    <a:pt x="4805" y="2673"/>
                    <a:pt x="5340" y="2352"/>
                  </a:cubicBezTo>
                  <a:cubicBezTo>
                    <a:pt x="5874" y="1978"/>
                    <a:pt x="6409" y="1925"/>
                    <a:pt x="6837" y="1604"/>
                  </a:cubicBezTo>
                  <a:cubicBezTo>
                    <a:pt x="7318" y="1176"/>
                    <a:pt x="7478" y="535"/>
                    <a:pt x="7264"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93"/>
            <p:cNvSpPr/>
            <p:nvPr/>
          </p:nvSpPr>
          <p:spPr>
            <a:xfrm>
              <a:off x="6548539" y="2263850"/>
              <a:ext cx="130006" cy="115278"/>
            </a:xfrm>
            <a:custGeom>
              <a:avLst/>
              <a:gdLst/>
              <a:ahLst/>
              <a:cxnLst/>
              <a:rect l="l" t="t" r="r" b="b"/>
              <a:pathLst>
                <a:path w="7750" h="6872" extrusionOk="0">
                  <a:moveTo>
                    <a:pt x="6338" y="0"/>
                  </a:moveTo>
                  <a:cubicBezTo>
                    <a:pt x="5440" y="0"/>
                    <a:pt x="4221" y="204"/>
                    <a:pt x="4221" y="204"/>
                  </a:cubicBezTo>
                  <a:cubicBezTo>
                    <a:pt x="4275" y="1059"/>
                    <a:pt x="4007" y="1861"/>
                    <a:pt x="3473" y="2449"/>
                  </a:cubicBezTo>
                  <a:cubicBezTo>
                    <a:pt x="2564" y="3358"/>
                    <a:pt x="747" y="4587"/>
                    <a:pt x="319" y="5549"/>
                  </a:cubicBezTo>
                  <a:cubicBezTo>
                    <a:pt x="0" y="6187"/>
                    <a:pt x="762" y="6872"/>
                    <a:pt x="1825" y="6872"/>
                  </a:cubicBezTo>
                  <a:cubicBezTo>
                    <a:pt x="2366" y="6872"/>
                    <a:pt x="2985" y="6695"/>
                    <a:pt x="3580" y="6244"/>
                  </a:cubicBezTo>
                  <a:cubicBezTo>
                    <a:pt x="4435" y="5603"/>
                    <a:pt x="4916" y="4854"/>
                    <a:pt x="5397" y="4534"/>
                  </a:cubicBezTo>
                  <a:cubicBezTo>
                    <a:pt x="5932" y="4159"/>
                    <a:pt x="6520" y="4106"/>
                    <a:pt x="6894" y="3785"/>
                  </a:cubicBezTo>
                  <a:cubicBezTo>
                    <a:pt x="7749" y="3090"/>
                    <a:pt x="7375" y="2235"/>
                    <a:pt x="7161" y="1700"/>
                  </a:cubicBezTo>
                  <a:cubicBezTo>
                    <a:pt x="6948" y="1166"/>
                    <a:pt x="6894" y="631"/>
                    <a:pt x="7108" y="97"/>
                  </a:cubicBezTo>
                  <a:cubicBezTo>
                    <a:pt x="6939" y="26"/>
                    <a:pt x="6659" y="0"/>
                    <a:pt x="633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3"/>
            <p:cNvSpPr/>
            <p:nvPr/>
          </p:nvSpPr>
          <p:spPr>
            <a:xfrm>
              <a:off x="6550049" y="2300436"/>
              <a:ext cx="124907" cy="79446"/>
            </a:xfrm>
            <a:custGeom>
              <a:avLst/>
              <a:gdLst/>
              <a:ahLst/>
              <a:cxnLst/>
              <a:rect l="l" t="t" r="r" b="b"/>
              <a:pathLst>
                <a:path w="7446" h="4736" extrusionOk="0">
                  <a:moveTo>
                    <a:pt x="7232" y="1"/>
                  </a:moveTo>
                  <a:cubicBezTo>
                    <a:pt x="7232" y="375"/>
                    <a:pt x="7018" y="749"/>
                    <a:pt x="6751" y="963"/>
                  </a:cubicBezTo>
                  <a:cubicBezTo>
                    <a:pt x="6323" y="1337"/>
                    <a:pt x="5949" y="1604"/>
                    <a:pt x="5414" y="1978"/>
                  </a:cubicBezTo>
                  <a:cubicBezTo>
                    <a:pt x="4826" y="2406"/>
                    <a:pt x="4238" y="2834"/>
                    <a:pt x="3383" y="3475"/>
                  </a:cubicBezTo>
                  <a:cubicBezTo>
                    <a:pt x="2787" y="3928"/>
                    <a:pt x="2171" y="4104"/>
                    <a:pt x="1632" y="4104"/>
                  </a:cubicBezTo>
                  <a:cubicBezTo>
                    <a:pt x="962" y="4104"/>
                    <a:pt x="413" y="3831"/>
                    <a:pt x="176" y="3475"/>
                  </a:cubicBezTo>
                  <a:lnTo>
                    <a:pt x="176" y="3475"/>
                  </a:lnTo>
                  <a:cubicBezTo>
                    <a:pt x="1" y="4105"/>
                    <a:pt x="742" y="4735"/>
                    <a:pt x="1755" y="4735"/>
                  </a:cubicBezTo>
                  <a:cubicBezTo>
                    <a:pt x="2289" y="4735"/>
                    <a:pt x="2899" y="4560"/>
                    <a:pt x="3490" y="4117"/>
                  </a:cubicBezTo>
                  <a:cubicBezTo>
                    <a:pt x="4345" y="3422"/>
                    <a:pt x="5040" y="2941"/>
                    <a:pt x="5521" y="2566"/>
                  </a:cubicBezTo>
                  <a:cubicBezTo>
                    <a:pt x="6056" y="2246"/>
                    <a:pt x="6430" y="1925"/>
                    <a:pt x="6858" y="1604"/>
                  </a:cubicBezTo>
                  <a:cubicBezTo>
                    <a:pt x="7285" y="1177"/>
                    <a:pt x="7446" y="535"/>
                    <a:pt x="7232"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3"/>
            <p:cNvSpPr/>
            <p:nvPr/>
          </p:nvSpPr>
          <p:spPr>
            <a:xfrm>
              <a:off x="6541326" y="2236775"/>
              <a:ext cx="2701" cy="11675"/>
            </a:xfrm>
            <a:custGeom>
              <a:avLst/>
              <a:gdLst/>
              <a:ahLst/>
              <a:cxnLst/>
              <a:rect l="l" t="t" r="r" b="b"/>
              <a:pathLst>
                <a:path w="161" h="696" extrusionOk="0">
                  <a:moveTo>
                    <a:pt x="1" y="0"/>
                  </a:moveTo>
                  <a:cubicBezTo>
                    <a:pt x="1" y="214"/>
                    <a:pt x="1" y="481"/>
                    <a:pt x="54" y="695"/>
                  </a:cubicBezTo>
                  <a:cubicBezTo>
                    <a:pt x="54" y="481"/>
                    <a:pt x="107" y="267"/>
                    <a:pt x="161" y="54"/>
                  </a:cubicBezTo>
                  <a:cubicBezTo>
                    <a:pt x="107" y="54"/>
                    <a:pt x="54" y="0"/>
                    <a:pt x="1"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3"/>
            <p:cNvSpPr/>
            <p:nvPr/>
          </p:nvSpPr>
          <p:spPr>
            <a:xfrm>
              <a:off x="6290238" y="1049776"/>
              <a:ext cx="266353" cy="325401"/>
            </a:xfrm>
            <a:custGeom>
              <a:avLst/>
              <a:gdLst/>
              <a:ahLst/>
              <a:cxnLst/>
              <a:rect l="l" t="t" r="r" b="b"/>
              <a:pathLst>
                <a:path w="15878" h="19398" extrusionOk="0">
                  <a:moveTo>
                    <a:pt x="12289" y="13286"/>
                  </a:moveTo>
                  <a:lnTo>
                    <a:pt x="12289" y="13286"/>
                  </a:lnTo>
                  <a:cubicBezTo>
                    <a:pt x="12287" y="13286"/>
                    <a:pt x="12286" y="13289"/>
                    <a:pt x="12285" y="13296"/>
                  </a:cubicBezTo>
                  <a:lnTo>
                    <a:pt x="12285" y="13296"/>
                  </a:lnTo>
                  <a:cubicBezTo>
                    <a:pt x="12289" y="13296"/>
                    <a:pt x="12292" y="13295"/>
                    <a:pt x="12296" y="13294"/>
                  </a:cubicBezTo>
                  <a:cubicBezTo>
                    <a:pt x="12293" y="13289"/>
                    <a:pt x="12291" y="13286"/>
                    <a:pt x="12289" y="13286"/>
                  </a:cubicBezTo>
                  <a:close/>
                  <a:moveTo>
                    <a:pt x="3138" y="1"/>
                  </a:moveTo>
                  <a:cubicBezTo>
                    <a:pt x="2521" y="1"/>
                    <a:pt x="2002" y="199"/>
                    <a:pt x="1818" y="732"/>
                  </a:cubicBezTo>
                  <a:cubicBezTo>
                    <a:pt x="1284" y="2229"/>
                    <a:pt x="1284" y="5596"/>
                    <a:pt x="642" y="9232"/>
                  </a:cubicBezTo>
                  <a:cubicBezTo>
                    <a:pt x="1" y="12867"/>
                    <a:pt x="856" y="14310"/>
                    <a:pt x="3262" y="15379"/>
                  </a:cubicBezTo>
                  <a:cubicBezTo>
                    <a:pt x="3957" y="15646"/>
                    <a:pt x="4919" y="16074"/>
                    <a:pt x="6095" y="16555"/>
                  </a:cubicBezTo>
                  <a:cubicBezTo>
                    <a:pt x="8405" y="17582"/>
                    <a:pt x="12589" y="19398"/>
                    <a:pt x="13627" y="19398"/>
                  </a:cubicBezTo>
                  <a:cubicBezTo>
                    <a:pt x="13670" y="19398"/>
                    <a:pt x="13707" y="19395"/>
                    <a:pt x="13739" y="19388"/>
                  </a:cubicBezTo>
                  <a:cubicBezTo>
                    <a:pt x="14487" y="19281"/>
                    <a:pt x="14969" y="18800"/>
                    <a:pt x="15877" y="18373"/>
                  </a:cubicBezTo>
                  <a:cubicBezTo>
                    <a:pt x="13000" y="17111"/>
                    <a:pt x="12268" y="13513"/>
                    <a:pt x="12285" y="13296"/>
                  </a:cubicBezTo>
                  <a:lnTo>
                    <a:pt x="12285" y="13296"/>
                  </a:lnTo>
                  <a:cubicBezTo>
                    <a:pt x="12038" y="13340"/>
                    <a:pt x="11719" y="13359"/>
                    <a:pt x="11353" y="13359"/>
                  </a:cubicBezTo>
                  <a:cubicBezTo>
                    <a:pt x="9094" y="13359"/>
                    <a:pt x="5034" y="12630"/>
                    <a:pt x="4758" y="12492"/>
                  </a:cubicBezTo>
                  <a:cubicBezTo>
                    <a:pt x="4651" y="12332"/>
                    <a:pt x="4545" y="12225"/>
                    <a:pt x="4491" y="12011"/>
                  </a:cubicBezTo>
                  <a:cubicBezTo>
                    <a:pt x="4117" y="10568"/>
                    <a:pt x="3422" y="5383"/>
                    <a:pt x="4705" y="3565"/>
                  </a:cubicBezTo>
                  <a:cubicBezTo>
                    <a:pt x="5774" y="3084"/>
                    <a:pt x="6522" y="1908"/>
                    <a:pt x="6095" y="1213"/>
                  </a:cubicBezTo>
                  <a:cubicBezTo>
                    <a:pt x="5849" y="722"/>
                    <a:pt x="4315" y="1"/>
                    <a:pt x="3138"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3"/>
            <p:cNvSpPr/>
            <p:nvPr/>
          </p:nvSpPr>
          <p:spPr>
            <a:xfrm>
              <a:off x="6286648" y="1126270"/>
              <a:ext cx="270832" cy="319144"/>
            </a:xfrm>
            <a:custGeom>
              <a:avLst/>
              <a:gdLst/>
              <a:ahLst/>
              <a:cxnLst/>
              <a:rect l="l" t="t" r="r" b="b"/>
              <a:pathLst>
                <a:path w="16145" h="19025" extrusionOk="0">
                  <a:moveTo>
                    <a:pt x="12507" y="8726"/>
                  </a:moveTo>
                  <a:cubicBezTo>
                    <a:pt x="12507" y="8726"/>
                    <a:pt x="12507" y="8729"/>
                    <a:pt x="12507" y="8735"/>
                  </a:cubicBezTo>
                  <a:lnTo>
                    <a:pt x="12507" y="8735"/>
                  </a:lnTo>
                  <a:cubicBezTo>
                    <a:pt x="12508" y="8735"/>
                    <a:pt x="12509" y="8734"/>
                    <a:pt x="12510" y="8734"/>
                  </a:cubicBezTo>
                  <a:cubicBezTo>
                    <a:pt x="12508" y="8729"/>
                    <a:pt x="12507" y="8726"/>
                    <a:pt x="12507" y="8726"/>
                  </a:cubicBezTo>
                  <a:close/>
                  <a:moveTo>
                    <a:pt x="2205" y="1"/>
                  </a:moveTo>
                  <a:cubicBezTo>
                    <a:pt x="1952" y="1"/>
                    <a:pt x="1698" y="7"/>
                    <a:pt x="1444" y="21"/>
                  </a:cubicBezTo>
                  <a:cubicBezTo>
                    <a:pt x="963" y="1411"/>
                    <a:pt x="963" y="2747"/>
                    <a:pt x="642" y="4404"/>
                  </a:cubicBezTo>
                  <a:cubicBezTo>
                    <a:pt x="1" y="8039"/>
                    <a:pt x="910" y="11033"/>
                    <a:pt x="3315" y="12102"/>
                  </a:cubicBezTo>
                  <a:cubicBezTo>
                    <a:pt x="4064" y="12423"/>
                    <a:pt x="5026" y="12850"/>
                    <a:pt x="6148" y="13278"/>
                  </a:cubicBezTo>
                  <a:cubicBezTo>
                    <a:pt x="8554" y="14347"/>
                    <a:pt x="11066" y="14187"/>
                    <a:pt x="11494" y="18944"/>
                  </a:cubicBezTo>
                  <a:cubicBezTo>
                    <a:pt x="11498" y="18999"/>
                    <a:pt x="11518" y="19025"/>
                    <a:pt x="11554" y="19025"/>
                  </a:cubicBezTo>
                  <a:cubicBezTo>
                    <a:pt x="12038" y="19025"/>
                    <a:pt x="15298" y="14261"/>
                    <a:pt x="16145" y="13813"/>
                  </a:cubicBezTo>
                  <a:cubicBezTo>
                    <a:pt x="13261" y="12548"/>
                    <a:pt x="12532" y="8936"/>
                    <a:pt x="12507" y="8735"/>
                  </a:cubicBezTo>
                  <a:lnTo>
                    <a:pt x="12507" y="8735"/>
                  </a:lnTo>
                  <a:cubicBezTo>
                    <a:pt x="12259" y="8780"/>
                    <a:pt x="11938" y="8799"/>
                    <a:pt x="11569" y="8799"/>
                  </a:cubicBezTo>
                  <a:cubicBezTo>
                    <a:pt x="9321" y="8799"/>
                    <a:pt x="5294" y="8070"/>
                    <a:pt x="4972" y="7932"/>
                  </a:cubicBezTo>
                  <a:cubicBezTo>
                    <a:pt x="4865" y="7772"/>
                    <a:pt x="4759" y="7665"/>
                    <a:pt x="4759" y="7451"/>
                  </a:cubicBezTo>
                  <a:cubicBezTo>
                    <a:pt x="4438" y="6222"/>
                    <a:pt x="3903" y="2480"/>
                    <a:pt x="4438" y="181"/>
                  </a:cubicBezTo>
                  <a:cubicBezTo>
                    <a:pt x="3716" y="61"/>
                    <a:pt x="2964"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3"/>
            <p:cNvSpPr/>
            <p:nvPr/>
          </p:nvSpPr>
          <p:spPr>
            <a:xfrm>
              <a:off x="6481238" y="1599191"/>
              <a:ext cx="171306" cy="655869"/>
            </a:xfrm>
            <a:custGeom>
              <a:avLst/>
              <a:gdLst/>
              <a:ahLst/>
              <a:cxnLst/>
              <a:rect l="l" t="t" r="r" b="b"/>
              <a:pathLst>
                <a:path w="10212" h="39098" extrusionOk="0">
                  <a:moveTo>
                    <a:pt x="9356" y="0"/>
                  </a:moveTo>
                  <a:lnTo>
                    <a:pt x="429" y="749"/>
                  </a:lnTo>
                  <a:lnTo>
                    <a:pt x="54" y="3422"/>
                  </a:lnTo>
                  <a:cubicBezTo>
                    <a:pt x="54" y="3422"/>
                    <a:pt x="1" y="13632"/>
                    <a:pt x="161" y="19352"/>
                  </a:cubicBezTo>
                  <a:cubicBezTo>
                    <a:pt x="322" y="25072"/>
                    <a:pt x="696" y="38329"/>
                    <a:pt x="696" y="38329"/>
                  </a:cubicBezTo>
                  <a:cubicBezTo>
                    <a:pt x="696" y="38329"/>
                    <a:pt x="1009" y="39097"/>
                    <a:pt x="2134" y="39097"/>
                  </a:cubicBezTo>
                  <a:cubicBezTo>
                    <a:pt x="2550" y="39097"/>
                    <a:pt x="3078" y="38992"/>
                    <a:pt x="3743" y="38703"/>
                  </a:cubicBezTo>
                  <a:cubicBezTo>
                    <a:pt x="4972" y="31861"/>
                    <a:pt x="5400" y="24911"/>
                    <a:pt x="5079" y="18015"/>
                  </a:cubicBezTo>
                  <a:cubicBezTo>
                    <a:pt x="5079" y="18015"/>
                    <a:pt x="5774" y="9569"/>
                    <a:pt x="8073" y="8019"/>
                  </a:cubicBezTo>
                  <a:cubicBezTo>
                    <a:pt x="10211" y="6576"/>
                    <a:pt x="9356" y="1"/>
                    <a:pt x="9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3"/>
            <p:cNvSpPr/>
            <p:nvPr/>
          </p:nvSpPr>
          <p:spPr>
            <a:xfrm>
              <a:off x="6545805" y="1614439"/>
              <a:ext cx="170400" cy="663552"/>
            </a:xfrm>
            <a:custGeom>
              <a:avLst/>
              <a:gdLst/>
              <a:ahLst/>
              <a:cxnLst/>
              <a:rect l="l" t="t" r="r" b="b"/>
              <a:pathLst>
                <a:path w="10158" h="39556" extrusionOk="0">
                  <a:moveTo>
                    <a:pt x="8768" y="0"/>
                  </a:moveTo>
                  <a:lnTo>
                    <a:pt x="1" y="1764"/>
                  </a:lnTo>
                  <a:lnTo>
                    <a:pt x="696" y="4918"/>
                  </a:lnTo>
                  <a:cubicBezTo>
                    <a:pt x="696" y="4918"/>
                    <a:pt x="2032" y="14006"/>
                    <a:pt x="2834" y="19672"/>
                  </a:cubicBezTo>
                  <a:cubicBezTo>
                    <a:pt x="3582" y="25339"/>
                    <a:pt x="4277" y="39077"/>
                    <a:pt x="4277" y="39077"/>
                  </a:cubicBezTo>
                  <a:cubicBezTo>
                    <a:pt x="4277" y="39077"/>
                    <a:pt x="4603" y="39555"/>
                    <a:pt x="5436" y="39555"/>
                  </a:cubicBezTo>
                  <a:cubicBezTo>
                    <a:pt x="5909" y="39555"/>
                    <a:pt x="6545" y="39401"/>
                    <a:pt x="7378" y="38917"/>
                  </a:cubicBezTo>
                  <a:cubicBezTo>
                    <a:pt x="8447" y="25552"/>
                    <a:pt x="7485" y="19352"/>
                    <a:pt x="7485" y="19352"/>
                  </a:cubicBezTo>
                  <a:cubicBezTo>
                    <a:pt x="7485" y="19352"/>
                    <a:pt x="8714" y="9409"/>
                    <a:pt x="9409" y="6896"/>
                  </a:cubicBezTo>
                  <a:cubicBezTo>
                    <a:pt x="10158" y="4384"/>
                    <a:pt x="8768" y="0"/>
                    <a:pt x="8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3"/>
            <p:cNvSpPr/>
            <p:nvPr/>
          </p:nvSpPr>
          <p:spPr>
            <a:xfrm>
              <a:off x="6485734" y="1244081"/>
              <a:ext cx="287859" cy="275815"/>
            </a:xfrm>
            <a:custGeom>
              <a:avLst/>
              <a:gdLst/>
              <a:ahLst/>
              <a:cxnLst/>
              <a:rect l="l" t="t" r="r" b="b"/>
              <a:pathLst>
                <a:path w="17160" h="16442" extrusionOk="0">
                  <a:moveTo>
                    <a:pt x="7858" y="1"/>
                  </a:moveTo>
                  <a:cubicBezTo>
                    <a:pt x="7858" y="1"/>
                    <a:pt x="3475" y="214"/>
                    <a:pt x="3101" y="802"/>
                  </a:cubicBezTo>
                  <a:cubicBezTo>
                    <a:pt x="2406" y="1604"/>
                    <a:pt x="1657" y="2406"/>
                    <a:pt x="856" y="3101"/>
                  </a:cubicBezTo>
                  <a:lnTo>
                    <a:pt x="0" y="7110"/>
                  </a:lnTo>
                  <a:lnTo>
                    <a:pt x="1176" y="13953"/>
                  </a:lnTo>
                  <a:cubicBezTo>
                    <a:pt x="1176" y="13953"/>
                    <a:pt x="5721" y="16442"/>
                    <a:pt x="9418" y="16442"/>
                  </a:cubicBezTo>
                  <a:cubicBezTo>
                    <a:pt x="10222" y="16442"/>
                    <a:pt x="10986" y="16324"/>
                    <a:pt x="11654" y="16038"/>
                  </a:cubicBezTo>
                  <a:cubicBezTo>
                    <a:pt x="11896" y="13761"/>
                    <a:pt x="12840" y="10695"/>
                    <a:pt x="13572" y="10695"/>
                  </a:cubicBezTo>
                  <a:cubicBezTo>
                    <a:pt x="13648" y="10695"/>
                    <a:pt x="13722" y="10728"/>
                    <a:pt x="13792" y="10799"/>
                  </a:cubicBezTo>
                  <a:cubicBezTo>
                    <a:pt x="13899" y="10906"/>
                    <a:pt x="14113" y="11120"/>
                    <a:pt x="14327" y="11333"/>
                  </a:cubicBezTo>
                  <a:lnTo>
                    <a:pt x="17160" y="8233"/>
                  </a:lnTo>
                  <a:cubicBezTo>
                    <a:pt x="16358" y="7057"/>
                    <a:pt x="15449" y="5934"/>
                    <a:pt x="14434" y="4972"/>
                  </a:cubicBezTo>
                  <a:cubicBezTo>
                    <a:pt x="13311" y="4063"/>
                    <a:pt x="12081" y="3422"/>
                    <a:pt x="10692" y="3101"/>
                  </a:cubicBezTo>
                  <a:cubicBezTo>
                    <a:pt x="6950" y="2192"/>
                    <a:pt x="7858" y="1"/>
                    <a:pt x="7858"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3"/>
            <p:cNvSpPr/>
            <p:nvPr/>
          </p:nvSpPr>
          <p:spPr>
            <a:xfrm>
              <a:off x="6468690" y="1262013"/>
              <a:ext cx="258285" cy="428568"/>
            </a:xfrm>
            <a:custGeom>
              <a:avLst/>
              <a:gdLst/>
              <a:ahLst/>
              <a:cxnLst/>
              <a:rect l="l" t="t" r="r" b="b"/>
              <a:pathLst>
                <a:path w="15397" h="25548" extrusionOk="0">
                  <a:moveTo>
                    <a:pt x="8821" y="1"/>
                  </a:moveTo>
                  <a:cubicBezTo>
                    <a:pt x="8233" y="1604"/>
                    <a:pt x="6576" y="3155"/>
                    <a:pt x="3903" y="3475"/>
                  </a:cubicBezTo>
                  <a:cubicBezTo>
                    <a:pt x="3155" y="2674"/>
                    <a:pt x="2139" y="2086"/>
                    <a:pt x="2673" y="215"/>
                  </a:cubicBezTo>
                  <a:lnTo>
                    <a:pt x="2673" y="215"/>
                  </a:lnTo>
                  <a:cubicBezTo>
                    <a:pt x="2192" y="428"/>
                    <a:pt x="1711" y="642"/>
                    <a:pt x="1177" y="803"/>
                  </a:cubicBezTo>
                  <a:cubicBezTo>
                    <a:pt x="1" y="3796"/>
                    <a:pt x="749" y="8875"/>
                    <a:pt x="589" y="11494"/>
                  </a:cubicBezTo>
                  <a:cubicBezTo>
                    <a:pt x="535" y="14327"/>
                    <a:pt x="321" y="18497"/>
                    <a:pt x="1" y="21865"/>
                  </a:cubicBezTo>
                  <a:cubicBezTo>
                    <a:pt x="1" y="24335"/>
                    <a:pt x="4335" y="25547"/>
                    <a:pt x="8681" y="25547"/>
                  </a:cubicBezTo>
                  <a:cubicBezTo>
                    <a:pt x="10917" y="25547"/>
                    <a:pt x="13155" y="25226"/>
                    <a:pt x="14808" y="24591"/>
                  </a:cubicBezTo>
                  <a:cubicBezTo>
                    <a:pt x="15396" y="19138"/>
                    <a:pt x="14220" y="18016"/>
                    <a:pt x="14541" y="14755"/>
                  </a:cubicBezTo>
                  <a:cubicBezTo>
                    <a:pt x="14336" y="13321"/>
                    <a:pt x="14033" y="11053"/>
                    <a:pt x="14713" y="11053"/>
                  </a:cubicBezTo>
                  <a:cubicBezTo>
                    <a:pt x="14743" y="11053"/>
                    <a:pt x="14774" y="11057"/>
                    <a:pt x="14808" y="11066"/>
                  </a:cubicBezTo>
                  <a:cubicBezTo>
                    <a:pt x="11868" y="6950"/>
                    <a:pt x="13044" y="7164"/>
                    <a:pt x="14808" y="3048"/>
                  </a:cubicBezTo>
                  <a:cubicBezTo>
                    <a:pt x="12884" y="1925"/>
                    <a:pt x="8821" y="1"/>
                    <a:pt x="8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3"/>
            <p:cNvSpPr/>
            <p:nvPr/>
          </p:nvSpPr>
          <p:spPr>
            <a:xfrm>
              <a:off x="6585260" y="1444056"/>
              <a:ext cx="243942" cy="288765"/>
            </a:xfrm>
            <a:custGeom>
              <a:avLst/>
              <a:gdLst/>
              <a:ahLst/>
              <a:cxnLst/>
              <a:rect l="l" t="t" r="r" b="b"/>
              <a:pathLst>
                <a:path w="14542" h="17214" extrusionOk="0">
                  <a:moveTo>
                    <a:pt x="5133" y="0"/>
                  </a:moveTo>
                  <a:lnTo>
                    <a:pt x="1" y="7003"/>
                  </a:lnTo>
                  <a:lnTo>
                    <a:pt x="9730" y="17213"/>
                  </a:lnTo>
                  <a:lnTo>
                    <a:pt x="14541" y="9943"/>
                  </a:lnTo>
                  <a:lnTo>
                    <a:pt x="5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3"/>
            <p:cNvSpPr/>
            <p:nvPr/>
          </p:nvSpPr>
          <p:spPr>
            <a:xfrm>
              <a:off x="6672255" y="1556146"/>
              <a:ext cx="141698" cy="157199"/>
            </a:xfrm>
            <a:custGeom>
              <a:avLst/>
              <a:gdLst/>
              <a:ahLst/>
              <a:cxnLst/>
              <a:rect l="l" t="t" r="r" b="b"/>
              <a:pathLst>
                <a:path w="8447" h="9371" extrusionOk="0">
                  <a:moveTo>
                    <a:pt x="4972" y="1"/>
                  </a:moveTo>
                  <a:cubicBezTo>
                    <a:pt x="4063" y="2032"/>
                    <a:pt x="3261" y="4331"/>
                    <a:pt x="2673" y="4705"/>
                  </a:cubicBezTo>
                  <a:cubicBezTo>
                    <a:pt x="1711" y="5132"/>
                    <a:pt x="0" y="5239"/>
                    <a:pt x="0" y="6362"/>
                  </a:cubicBezTo>
                  <a:cubicBezTo>
                    <a:pt x="0" y="7430"/>
                    <a:pt x="1405" y="9371"/>
                    <a:pt x="2508" y="9371"/>
                  </a:cubicBezTo>
                  <a:cubicBezTo>
                    <a:pt x="2564" y="9371"/>
                    <a:pt x="2619" y="9366"/>
                    <a:pt x="2673" y="9355"/>
                  </a:cubicBezTo>
                  <a:cubicBezTo>
                    <a:pt x="3742" y="9088"/>
                    <a:pt x="3849" y="7591"/>
                    <a:pt x="4544" y="6255"/>
                  </a:cubicBezTo>
                  <a:cubicBezTo>
                    <a:pt x="6041" y="4331"/>
                    <a:pt x="7324" y="2246"/>
                    <a:pt x="8446" y="54"/>
                  </a:cubicBezTo>
                  <a:lnTo>
                    <a:pt x="4972"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3"/>
            <p:cNvSpPr/>
            <p:nvPr/>
          </p:nvSpPr>
          <p:spPr>
            <a:xfrm>
              <a:off x="6560164" y="1304169"/>
              <a:ext cx="277995" cy="347041"/>
            </a:xfrm>
            <a:custGeom>
              <a:avLst/>
              <a:gdLst/>
              <a:ahLst/>
              <a:cxnLst/>
              <a:rect l="l" t="t" r="r" b="b"/>
              <a:pathLst>
                <a:path w="16572" h="20688" extrusionOk="0">
                  <a:moveTo>
                    <a:pt x="7644" y="0"/>
                  </a:moveTo>
                  <a:cubicBezTo>
                    <a:pt x="5880" y="4116"/>
                    <a:pt x="0" y="4865"/>
                    <a:pt x="2940" y="8981"/>
                  </a:cubicBezTo>
                  <a:cubicBezTo>
                    <a:pt x="3095" y="9174"/>
                    <a:pt x="3467" y="9270"/>
                    <a:pt x="3896" y="9270"/>
                  </a:cubicBezTo>
                  <a:cubicBezTo>
                    <a:pt x="4653" y="9270"/>
                    <a:pt x="5588" y="8973"/>
                    <a:pt x="5827" y="8393"/>
                  </a:cubicBezTo>
                  <a:cubicBezTo>
                    <a:pt x="5899" y="7653"/>
                    <a:pt x="6263" y="7407"/>
                    <a:pt x="6727" y="7407"/>
                  </a:cubicBezTo>
                  <a:cubicBezTo>
                    <a:pt x="7637" y="7407"/>
                    <a:pt x="8929" y="8358"/>
                    <a:pt x="9141" y="8393"/>
                  </a:cubicBezTo>
                  <a:cubicBezTo>
                    <a:pt x="9248" y="8393"/>
                    <a:pt x="10371" y="8874"/>
                    <a:pt x="11707" y="10798"/>
                  </a:cubicBezTo>
                  <a:cubicBezTo>
                    <a:pt x="12135" y="11386"/>
                    <a:pt x="12242" y="12188"/>
                    <a:pt x="12028" y="12883"/>
                  </a:cubicBezTo>
                  <a:cubicBezTo>
                    <a:pt x="10745" y="14434"/>
                    <a:pt x="10264" y="16946"/>
                    <a:pt x="9783" y="19138"/>
                  </a:cubicBezTo>
                  <a:cubicBezTo>
                    <a:pt x="10585" y="19405"/>
                    <a:pt x="11226" y="19940"/>
                    <a:pt x="11654" y="20688"/>
                  </a:cubicBezTo>
                  <a:cubicBezTo>
                    <a:pt x="13204" y="18603"/>
                    <a:pt x="16572" y="13632"/>
                    <a:pt x="16037" y="11012"/>
                  </a:cubicBezTo>
                  <a:cubicBezTo>
                    <a:pt x="15716" y="9729"/>
                    <a:pt x="15182" y="8446"/>
                    <a:pt x="14433" y="7324"/>
                  </a:cubicBezTo>
                  <a:cubicBezTo>
                    <a:pt x="14433" y="7324"/>
                    <a:pt x="13044" y="4437"/>
                    <a:pt x="12135" y="3047"/>
                  </a:cubicBezTo>
                  <a:cubicBezTo>
                    <a:pt x="11226" y="1657"/>
                    <a:pt x="9195" y="214"/>
                    <a:pt x="8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3"/>
            <p:cNvSpPr/>
            <p:nvPr/>
          </p:nvSpPr>
          <p:spPr>
            <a:xfrm>
              <a:off x="6493803" y="1157941"/>
              <a:ext cx="135995" cy="145590"/>
            </a:xfrm>
            <a:custGeom>
              <a:avLst/>
              <a:gdLst/>
              <a:ahLst/>
              <a:cxnLst/>
              <a:rect l="l" t="t" r="r" b="b"/>
              <a:pathLst>
                <a:path w="8107" h="8679" extrusionOk="0">
                  <a:moveTo>
                    <a:pt x="2102" y="1"/>
                  </a:moveTo>
                  <a:cubicBezTo>
                    <a:pt x="1416" y="1"/>
                    <a:pt x="855" y="301"/>
                    <a:pt x="588" y="1073"/>
                  </a:cubicBezTo>
                  <a:cubicBezTo>
                    <a:pt x="588" y="1073"/>
                    <a:pt x="0" y="5189"/>
                    <a:pt x="588" y="7060"/>
                  </a:cubicBezTo>
                  <a:cubicBezTo>
                    <a:pt x="951" y="8465"/>
                    <a:pt x="1736" y="8679"/>
                    <a:pt x="2358" y="8679"/>
                  </a:cubicBezTo>
                  <a:cubicBezTo>
                    <a:pt x="2469" y="8679"/>
                    <a:pt x="2576" y="8672"/>
                    <a:pt x="2673" y="8664"/>
                  </a:cubicBezTo>
                  <a:cubicBezTo>
                    <a:pt x="3315" y="8557"/>
                    <a:pt x="6148" y="7808"/>
                    <a:pt x="6629" y="5937"/>
                  </a:cubicBezTo>
                  <a:cubicBezTo>
                    <a:pt x="7377" y="5937"/>
                    <a:pt x="8019" y="5296"/>
                    <a:pt x="8019" y="4548"/>
                  </a:cubicBezTo>
                  <a:cubicBezTo>
                    <a:pt x="8107" y="3932"/>
                    <a:pt x="7869" y="3208"/>
                    <a:pt x="7396" y="3208"/>
                  </a:cubicBezTo>
                  <a:cubicBezTo>
                    <a:pt x="7293" y="3208"/>
                    <a:pt x="7180" y="3242"/>
                    <a:pt x="7057" y="3318"/>
                  </a:cubicBezTo>
                  <a:cubicBezTo>
                    <a:pt x="6938" y="2372"/>
                    <a:pt x="4029" y="1"/>
                    <a:pt x="2102"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3"/>
            <p:cNvSpPr/>
            <p:nvPr/>
          </p:nvSpPr>
          <p:spPr>
            <a:xfrm>
              <a:off x="6481238" y="1100604"/>
              <a:ext cx="173990" cy="143493"/>
            </a:xfrm>
            <a:custGeom>
              <a:avLst/>
              <a:gdLst/>
              <a:ahLst/>
              <a:cxnLst/>
              <a:rect l="l" t="t" r="r" b="b"/>
              <a:pathLst>
                <a:path w="10372" h="8554" extrusionOk="0">
                  <a:moveTo>
                    <a:pt x="3369" y="1"/>
                  </a:moveTo>
                  <a:cubicBezTo>
                    <a:pt x="3262" y="214"/>
                    <a:pt x="3369" y="589"/>
                    <a:pt x="3369" y="749"/>
                  </a:cubicBezTo>
                  <a:cubicBezTo>
                    <a:pt x="3048" y="696"/>
                    <a:pt x="2781" y="535"/>
                    <a:pt x="2567" y="321"/>
                  </a:cubicBezTo>
                  <a:cubicBezTo>
                    <a:pt x="2567" y="321"/>
                    <a:pt x="2300" y="856"/>
                    <a:pt x="2567" y="1123"/>
                  </a:cubicBezTo>
                  <a:cubicBezTo>
                    <a:pt x="2567" y="1123"/>
                    <a:pt x="1819" y="802"/>
                    <a:pt x="1765" y="321"/>
                  </a:cubicBezTo>
                  <a:cubicBezTo>
                    <a:pt x="1452" y="739"/>
                    <a:pt x="1241" y="1360"/>
                    <a:pt x="1330" y="1688"/>
                  </a:cubicBezTo>
                  <a:lnTo>
                    <a:pt x="1330" y="1688"/>
                  </a:lnTo>
                  <a:cubicBezTo>
                    <a:pt x="1278" y="1609"/>
                    <a:pt x="955" y="1614"/>
                    <a:pt x="856" y="1123"/>
                  </a:cubicBezTo>
                  <a:lnTo>
                    <a:pt x="856" y="1123"/>
                  </a:lnTo>
                  <a:cubicBezTo>
                    <a:pt x="1" y="2673"/>
                    <a:pt x="1337" y="4437"/>
                    <a:pt x="1337" y="4437"/>
                  </a:cubicBezTo>
                  <a:cubicBezTo>
                    <a:pt x="2246" y="5293"/>
                    <a:pt x="5935" y="5400"/>
                    <a:pt x="5935" y="5400"/>
                  </a:cubicBezTo>
                  <a:cubicBezTo>
                    <a:pt x="5935" y="6095"/>
                    <a:pt x="6737" y="6255"/>
                    <a:pt x="7004" y="6629"/>
                  </a:cubicBezTo>
                  <a:cubicBezTo>
                    <a:pt x="7218" y="7003"/>
                    <a:pt x="6950" y="8073"/>
                    <a:pt x="6950" y="8073"/>
                  </a:cubicBezTo>
                  <a:cubicBezTo>
                    <a:pt x="6950" y="8073"/>
                    <a:pt x="6968" y="8107"/>
                    <a:pt x="7043" y="8107"/>
                  </a:cubicBezTo>
                  <a:cubicBezTo>
                    <a:pt x="7099" y="8107"/>
                    <a:pt x="7187" y="8088"/>
                    <a:pt x="7325" y="8019"/>
                  </a:cubicBezTo>
                  <a:cubicBezTo>
                    <a:pt x="7487" y="7369"/>
                    <a:pt x="7927" y="6658"/>
                    <a:pt x="8293" y="6658"/>
                  </a:cubicBezTo>
                  <a:cubicBezTo>
                    <a:pt x="8409" y="6658"/>
                    <a:pt x="8518" y="6729"/>
                    <a:pt x="8607" y="6896"/>
                  </a:cubicBezTo>
                  <a:cubicBezTo>
                    <a:pt x="8821" y="7431"/>
                    <a:pt x="8821" y="8019"/>
                    <a:pt x="8607" y="8554"/>
                  </a:cubicBezTo>
                  <a:cubicBezTo>
                    <a:pt x="8875" y="8073"/>
                    <a:pt x="9035" y="7538"/>
                    <a:pt x="9196" y="7057"/>
                  </a:cubicBezTo>
                  <a:cubicBezTo>
                    <a:pt x="9570" y="6202"/>
                    <a:pt x="10372" y="2941"/>
                    <a:pt x="8821" y="2780"/>
                  </a:cubicBezTo>
                  <a:cubicBezTo>
                    <a:pt x="8635" y="913"/>
                    <a:pt x="6205" y="513"/>
                    <a:pt x="5130" y="513"/>
                  </a:cubicBezTo>
                  <a:cubicBezTo>
                    <a:pt x="4974" y="513"/>
                    <a:pt x="4847" y="522"/>
                    <a:pt x="4759" y="535"/>
                  </a:cubicBezTo>
                  <a:cubicBezTo>
                    <a:pt x="4640" y="571"/>
                    <a:pt x="4522" y="588"/>
                    <a:pt x="4406" y="588"/>
                  </a:cubicBezTo>
                  <a:cubicBezTo>
                    <a:pt x="3998" y="588"/>
                    <a:pt x="3619" y="375"/>
                    <a:pt x="3369" y="1"/>
                  </a:cubicBezTo>
                  <a:close/>
                </a:path>
              </a:pathLst>
            </a:custGeom>
            <a:solidFill>
              <a:srgbClr val="9947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3"/>
            <p:cNvSpPr/>
            <p:nvPr/>
          </p:nvSpPr>
          <p:spPr>
            <a:xfrm>
              <a:off x="6500076" y="1320306"/>
              <a:ext cx="68174" cy="268132"/>
            </a:xfrm>
            <a:custGeom>
              <a:avLst/>
              <a:gdLst/>
              <a:ahLst/>
              <a:cxnLst/>
              <a:rect l="l" t="t" r="r" b="b"/>
              <a:pathLst>
                <a:path w="4064" h="15984" extrusionOk="0">
                  <a:moveTo>
                    <a:pt x="2032" y="0"/>
                  </a:moveTo>
                  <a:lnTo>
                    <a:pt x="856" y="1497"/>
                  </a:lnTo>
                  <a:lnTo>
                    <a:pt x="1444" y="2406"/>
                  </a:lnTo>
                  <a:lnTo>
                    <a:pt x="1" y="13097"/>
                  </a:lnTo>
                  <a:lnTo>
                    <a:pt x="2032" y="15984"/>
                  </a:lnTo>
                  <a:lnTo>
                    <a:pt x="4063" y="13151"/>
                  </a:lnTo>
                  <a:lnTo>
                    <a:pt x="2620" y="2513"/>
                  </a:lnTo>
                  <a:lnTo>
                    <a:pt x="3475" y="1497"/>
                  </a:lnTo>
                  <a:lnTo>
                    <a:pt x="2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3"/>
            <p:cNvSpPr/>
            <p:nvPr/>
          </p:nvSpPr>
          <p:spPr>
            <a:xfrm>
              <a:off x="7271274" y="2809775"/>
              <a:ext cx="104928" cy="681535"/>
            </a:xfrm>
            <a:custGeom>
              <a:avLst/>
              <a:gdLst/>
              <a:ahLst/>
              <a:cxnLst/>
              <a:rect l="l" t="t" r="r" b="b"/>
              <a:pathLst>
                <a:path w="6255" h="40628" extrusionOk="0">
                  <a:moveTo>
                    <a:pt x="0" y="1"/>
                  </a:moveTo>
                  <a:lnTo>
                    <a:pt x="0" y="37046"/>
                  </a:lnTo>
                  <a:lnTo>
                    <a:pt x="6255" y="40628"/>
                  </a:lnTo>
                  <a:lnTo>
                    <a:pt x="6255" y="3583"/>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3"/>
            <p:cNvSpPr/>
            <p:nvPr/>
          </p:nvSpPr>
          <p:spPr>
            <a:xfrm>
              <a:off x="7376184" y="2809775"/>
              <a:ext cx="104928" cy="681535"/>
            </a:xfrm>
            <a:custGeom>
              <a:avLst/>
              <a:gdLst/>
              <a:ahLst/>
              <a:cxnLst/>
              <a:rect l="l" t="t" r="r" b="b"/>
              <a:pathLst>
                <a:path w="6255" h="40628" extrusionOk="0">
                  <a:moveTo>
                    <a:pt x="6255" y="1"/>
                  </a:moveTo>
                  <a:lnTo>
                    <a:pt x="1" y="3583"/>
                  </a:lnTo>
                  <a:lnTo>
                    <a:pt x="1" y="40628"/>
                  </a:lnTo>
                  <a:lnTo>
                    <a:pt x="6255" y="37046"/>
                  </a:lnTo>
                  <a:lnTo>
                    <a:pt x="6255" y="1"/>
                  </a:lnTo>
                  <a:close/>
                </a:path>
              </a:pathLst>
            </a:custGeom>
            <a:solidFill>
              <a:srgbClr val="AE9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3"/>
            <p:cNvSpPr/>
            <p:nvPr/>
          </p:nvSpPr>
          <p:spPr>
            <a:xfrm>
              <a:off x="7271274" y="2748798"/>
              <a:ext cx="209838" cy="121082"/>
            </a:xfrm>
            <a:custGeom>
              <a:avLst/>
              <a:gdLst/>
              <a:ahLst/>
              <a:cxnLst/>
              <a:rect l="l" t="t" r="r" b="b"/>
              <a:pathLst>
                <a:path w="12509" h="7218" extrusionOk="0">
                  <a:moveTo>
                    <a:pt x="6255" y="1"/>
                  </a:moveTo>
                  <a:lnTo>
                    <a:pt x="0" y="3636"/>
                  </a:lnTo>
                  <a:lnTo>
                    <a:pt x="6255" y="7218"/>
                  </a:lnTo>
                  <a:lnTo>
                    <a:pt x="12509" y="3636"/>
                  </a:lnTo>
                  <a:lnTo>
                    <a:pt x="6255" y="1"/>
                  </a:lnTo>
                  <a:close/>
                </a:path>
              </a:pathLst>
            </a:custGeom>
            <a:solidFill>
              <a:srgbClr val="755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3"/>
            <p:cNvSpPr/>
            <p:nvPr/>
          </p:nvSpPr>
          <p:spPr>
            <a:xfrm>
              <a:off x="7513387" y="2596364"/>
              <a:ext cx="104928" cy="1034850"/>
            </a:xfrm>
            <a:custGeom>
              <a:avLst/>
              <a:gdLst/>
              <a:ahLst/>
              <a:cxnLst/>
              <a:rect l="l" t="t" r="r" b="b"/>
              <a:pathLst>
                <a:path w="6255" h="61690" extrusionOk="0">
                  <a:moveTo>
                    <a:pt x="0" y="0"/>
                  </a:moveTo>
                  <a:lnTo>
                    <a:pt x="0" y="58108"/>
                  </a:lnTo>
                  <a:lnTo>
                    <a:pt x="6255" y="61689"/>
                  </a:lnTo>
                  <a:lnTo>
                    <a:pt x="6255" y="358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93"/>
            <p:cNvSpPr/>
            <p:nvPr/>
          </p:nvSpPr>
          <p:spPr>
            <a:xfrm>
              <a:off x="7618298" y="2596364"/>
              <a:ext cx="104039" cy="1034850"/>
            </a:xfrm>
            <a:custGeom>
              <a:avLst/>
              <a:gdLst/>
              <a:ahLst/>
              <a:cxnLst/>
              <a:rect l="l" t="t" r="r" b="b"/>
              <a:pathLst>
                <a:path w="6202" h="61690" extrusionOk="0">
                  <a:moveTo>
                    <a:pt x="6202" y="0"/>
                  </a:moveTo>
                  <a:lnTo>
                    <a:pt x="1" y="3582"/>
                  </a:lnTo>
                  <a:lnTo>
                    <a:pt x="1" y="61689"/>
                  </a:lnTo>
                  <a:lnTo>
                    <a:pt x="6202" y="58108"/>
                  </a:lnTo>
                  <a:lnTo>
                    <a:pt x="6202" y="0"/>
                  </a:lnTo>
                  <a:close/>
                </a:path>
              </a:pathLst>
            </a:custGeom>
            <a:solidFill>
              <a:srgbClr val="EED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3"/>
            <p:cNvSpPr/>
            <p:nvPr/>
          </p:nvSpPr>
          <p:spPr>
            <a:xfrm>
              <a:off x="7513387" y="2535387"/>
              <a:ext cx="208949" cy="121065"/>
            </a:xfrm>
            <a:custGeom>
              <a:avLst/>
              <a:gdLst/>
              <a:ahLst/>
              <a:cxnLst/>
              <a:rect l="l" t="t" r="r" b="b"/>
              <a:pathLst>
                <a:path w="12456" h="7217" extrusionOk="0">
                  <a:moveTo>
                    <a:pt x="6255" y="0"/>
                  </a:moveTo>
                  <a:lnTo>
                    <a:pt x="0" y="3635"/>
                  </a:lnTo>
                  <a:lnTo>
                    <a:pt x="6255" y="7217"/>
                  </a:lnTo>
                  <a:lnTo>
                    <a:pt x="12456" y="3635"/>
                  </a:lnTo>
                  <a:lnTo>
                    <a:pt x="6255" y="0"/>
                  </a:lnTo>
                  <a:close/>
                </a:path>
              </a:pathLst>
            </a:custGeom>
            <a:solidFill>
              <a:srgbClr val="CC9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93"/>
            <p:cNvSpPr/>
            <p:nvPr/>
          </p:nvSpPr>
          <p:spPr>
            <a:xfrm>
              <a:off x="7754612" y="3158611"/>
              <a:ext cx="104928" cy="610694"/>
            </a:xfrm>
            <a:custGeom>
              <a:avLst/>
              <a:gdLst/>
              <a:ahLst/>
              <a:cxnLst/>
              <a:rect l="l" t="t" r="r" b="b"/>
              <a:pathLst>
                <a:path w="6255" h="36405" extrusionOk="0">
                  <a:moveTo>
                    <a:pt x="0" y="1"/>
                  </a:moveTo>
                  <a:lnTo>
                    <a:pt x="0" y="32823"/>
                  </a:lnTo>
                  <a:lnTo>
                    <a:pt x="6255" y="36405"/>
                  </a:lnTo>
                  <a:lnTo>
                    <a:pt x="6255" y="3636"/>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93"/>
            <p:cNvSpPr/>
            <p:nvPr/>
          </p:nvSpPr>
          <p:spPr>
            <a:xfrm>
              <a:off x="7859522" y="3158611"/>
              <a:ext cx="104928" cy="610694"/>
            </a:xfrm>
            <a:custGeom>
              <a:avLst/>
              <a:gdLst/>
              <a:ahLst/>
              <a:cxnLst/>
              <a:rect l="l" t="t" r="r" b="b"/>
              <a:pathLst>
                <a:path w="6255" h="36405" extrusionOk="0">
                  <a:moveTo>
                    <a:pt x="6255" y="1"/>
                  </a:moveTo>
                  <a:lnTo>
                    <a:pt x="1" y="3636"/>
                  </a:lnTo>
                  <a:lnTo>
                    <a:pt x="1" y="36405"/>
                  </a:lnTo>
                  <a:lnTo>
                    <a:pt x="6255" y="3282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3"/>
            <p:cNvSpPr/>
            <p:nvPr/>
          </p:nvSpPr>
          <p:spPr>
            <a:xfrm>
              <a:off x="7754612" y="3098523"/>
              <a:ext cx="209838" cy="121082"/>
            </a:xfrm>
            <a:custGeom>
              <a:avLst/>
              <a:gdLst/>
              <a:ahLst/>
              <a:cxnLst/>
              <a:rect l="l" t="t" r="r" b="b"/>
              <a:pathLst>
                <a:path w="12509" h="7218" extrusionOk="0">
                  <a:moveTo>
                    <a:pt x="6255" y="1"/>
                  </a:moveTo>
                  <a:lnTo>
                    <a:pt x="0" y="3583"/>
                  </a:lnTo>
                  <a:lnTo>
                    <a:pt x="6255" y="7218"/>
                  </a:lnTo>
                  <a:lnTo>
                    <a:pt x="12509" y="358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3"/>
            <p:cNvSpPr/>
            <p:nvPr/>
          </p:nvSpPr>
          <p:spPr>
            <a:xfrm>
              <a:off x="7754612" y="3160406"/>
              <a:ext cx="104928" cy="610694"/>
            </a:xfrm>
            <a:custGeom>
              <a:avLst/>
              <a:gdLst/>
              <a:ahLst/>
              <a:cxnLst/>
              <a:rect l="l" t="t" r="r" b="b"/>
              <a:pathLst>
                <a:path w="6255" h="36405" extrusionOk="0">
                  <a:moveTo>
                    <a:pt x="0" y="0"/>
                  </a:moveTo>
                  <a:lnTo>
                    <a:pt x="0" y="32823"/>
                  </a:lnTo>
                  <a:lnTo>
                    <a:pt x="6255" y="36404"/>
                  </a:lnTo>
                  <a:lnTo>
                    <a:pt x="6255" y="358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3"/>
            <p:cNvSpPr/>
            <p:nvPr/>
          </p:nvSpPr>
          <p:spPr>
            <a:xfrm>
              <a:off x="7859522" y="3160406"/>
              <a:ext cx="104039" cy="610694"/>
            </a:xfrm>
            <a:custGeom>
              <a:avLst/>
              <a:gdLst/>
              <a:ahLst/>
              <a:cxnLst/>
              <a:rect l="l" t="t" r="r" b="b"/>
              <a:pathLst>
                <a:path w="6202" h="36405" extrusionOk="0">
                  <a:moveTo>
                    <a:pt x="6202" y="0"/>
                  </a:moveTo>
                  <a:lnTo>
                    <a:pt x="1" y="3582"/>
                  </a:lnTo>
                  <a:lnTo>
                    <a:pt x="1" y="36404"/>
                  </a:lnTo>
                  <a:lnTo>
                    <a:pt x="6202" y="32823"/>
                  </a:lnTo>
                  <a:lnTo>
                    <a:pt x="6202" y="0"/>
                  </a:lnTo>
                  <a:close/>
                </a:path>
              </a:pathLst>
            </a:custGeom>
            <a:solidFill>
              <a:srgbClr val="F3D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3"/>
            <p:cNvSpPr/>
            <p:nvPr/>
          </p:nvSpPr>
          <p:spPr>
            <a:xfrm>
              <a:off x="7754612" y="3100318"/>
              <a:ext cx="208949" cy="120193"/>
            </a:xfrm>
            <a:custGeom>
              <a:avLst/>
              <a:gdLst/>
              <a:ahLst/>
              <a:cxnLst/>
              <a:rect l="l" t="t" r="r" b="b"/>
              <a:pathLst>
                <a:path w="12456" h="7165" extrusionOk="0">
                  <a:moveTo>
                    <a:pt x="6255" y="1"/>
                  </a:moveTo>
                  <a:lnTo>
                    <a:pt x="0" y="3582"/>
                  </a:lnTo>
                  <a:lnTo>
                    <a:pt x="6255" y="7164"/>
                  </a:lnTo>
                  <a:lnTo>
                    <a:pt x="12456" y="3582"/>
                  </a:lnTo>
                  <a:lnTo>
                    <a:pt x="6255" y="1"/>
                  </a:lnTo>
                  <a:close/>
                </a:path>
              </a:pathLst>
            </a:custGeom>
            <a:solidFill>
              <a:srgbClr val="C7A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3"/>
            <p:cNvSpPr/>
            <p:nvPr/>
          </p:nvSpPr>
          <p:spPr>
            <a:xfrm>
              <a:off x="7996725" y="3448265"/>
              <a:ext cx="104928" cy="462722"/>
            </a:xfrm>
            <a:custGeom>
              <a:avLst/>
              <a:gdLst/>
              <a:ahLst/>
              <a:cxnLst/>
              <a:rect l="l" t="t" r="r" b="b"/>
              <a:pathLst>
                <a:path w="6255" h="27584" extrusionOk="0">
                  <a:moveTo>
                    <a:pt x="0" y="0"/>
                  </a:moveTo>
                  <a:lnTo>
                    <a:pt x="0" y="24002"/>
                  </a:lnTo>
                  <a:lnTo>
                    <a:pt x="6255" y="27584"/>
                  </a:lnTo>
                  <a:lnTo>
                    <a:pt x="6255" y="358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3"/>
            <p:cNvSpPr/>
            <p:nvPr/>
          </p:nvSpPr>
          <p:spPr>
            <a:xfrm>
              <a:off x="8101636" y="3448265"/>
              <a:ext cx="104039" cy="462722"/>
            </a:xfrm>
            <a:custGeom>
              <a:avLst/>
              <a:gdLst/>
              <a:ahLst/>
              <a:cxnLst/>
              <a:rect l="l" t="t" r="r" b="b"/>
              <a:pathLst>
                <a:path w="6202" h="27584" extrusionOk="0">
                  <a:moveTo>
                    <a:pt x="6202" y="0"/>
                  </a:moveTo>
                  <a:lnTo>
                    <a:pt x="1" y="3582"/>
                  </a:lnTo>
                  <a:lnTo>
                    <a:pt x="1" y="27584"/>
                  </a:lnTo>
                  <a:lnTo>
                    <a:pt x="6202" y="24002"/>
                  </a:lnTo>
                  <a:lnTo>
                    <a:pt x="6202" y="0"/>
                  </a:lnTo>
                  <a:close/>
                </a:path>
              </a:pathLst>
            </a:custGeom>
            <a:solidFill>
              <a:srgbClr val="C9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3"/>
            <p:cNvSpPr/>
            <p:nvPr/>
          </p:nvSpPr>
          <p:spPr>
            <a:xfrm>
              <a:off x="7996725" y="3387272"/>
              <a:ext cx="208949" cy="121082"/>
            </a:xfrm>
            <a:custGeom>
              <a:avLst/>
              <a:gdLst/>
              <a:ahLst/>
              <a:cxnLst/>
              <a:rect l="l" t="t" r="r" b="b"/>
              <a:pathLst>
                <a:path w="12456" h="7218" extrusionOk="0">
                  <a:moveTo>
                    <a:pt x="6255" y="1"/>
                  </a:moveTo>
                  <a:lnTo>
                    <a:pt x="0" y="3636"/>
                  </a:lnTo>
                  <a:lnTo>
                    <a:pt x="6255" y="7218"/>
                  </a:lnTo>
                  <a:lnTo>
                    <a:pt x="12456" y="3636"/>
                  </a:lnTo>
                  <a:lnTo>
                    <a:pt x="6255" y="1"/>
                  </a:lnTo>
                  <a:close/>
                </a:path>
              </a:pathLst>
            </a:custGeom>
            <a:solidFill>
              <a:srgbClr val="A8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3"/>
            <p:cNvSpPr/>
            <p:nvPr/>
          </p:nvSpPr>
          <p:spPr>
            <a:xfrm>
              <a:off x="7180705" y="2487846"/>
              <a:ext cx="29608" cy="31403"/>
            </a:xfrm>
            <a:custGeom>
              <a:avLst/>
              <a:gdLst/>
              <a:ahLst/>
              <a:cxnLst/>
              <a:rect l="l" t="t" r="r" b="b"/>
              <a:pathLst>
                <a:path w="1765" h="1872" extrusionOk="0">
                  <a:moveTo>
                    <a:pt x="0" y="1"/>
                  </a:moveTo>
                  <a:lnTo>
                    <a:pt x="54" y="1872"/>
                  </a:lnTo>
                  <a:lnTo>
                    <a:pt x="1764" y="1070"/>
                  </a:lnTo>
                  <a:lnTo>
                    <a:pt x="0" y="1"/>
                  </a:lnTo>
                  <a:close/>
                </a:path>
              </a:pathLst>
            </a:custGeom>
            <a:solidFill>
              <a:srgbClr val="E3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3"/>
            <p:cNvSpPr/>
            <p:nvPr/>
          </p:nvSpPr>
          <p:spPr>
            <a:xfrm>
              <a:off x="6215807" y="3897517"/>
              <a:ext cx="29608" cy="37677"/>
            </a:xfrm>
            <a:custGeom>
              <a:avLst/>
              <a:gdLst/>
              <a:ahLst/>
              <a:cxnLst/>
              <a:rect l="l" t="t" r="r" b="b"/>
              <a:pathLst>
                <a:path w="1765" h="2246" extrusionOk="0">
                  <a:moveTo>
                    <a:pt x="1551" y="1"/>
                  </a:moveTo>
                  <a:lnTo>
                    <a:pt x="1" y="1123"/>
                  </a:lnTo>
                  <a:lnTo>
                    <a:pt x="1765" y="2246"/>
                  </a:lnTo>
                  <a:lnTo>
                    <a:pt x="1551" y="1"/>
                  </a:lnTo>
                  <a:close/>
                </a:path>
              </a:pathLst>
            </a:custGeom>
            <a:solidFill>
              <a:srgbClr val="77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3"/>
            <p:cNvSpPr/>
            <p:nvPr/>
          </p:nvSpPr>
          <p:spPr>
            <a:xfrm>
              <a:off x="6210439" y="2485884"/>
              <a:ext cx="973856" cy="1430891"/>
            </a:xfrm>
            <a:custGeom>
              <a:avLst/>
              <a:gdLst/>
              <a:ahLst/>
              <a:cxnLst/>
              <a:rect l="l" t="t" r="r" b="b"/>
              <a:pathLst>
                <a:path w="58054" h="85299" extrusionOk="0">
                  <a:moveTo>
                    <a:pt x="57458" y="0"/>
                  </a:moveTo>
                  <a:cubicBezTo>
                    <a:pt x="57291" y="0"/>
                    <a:pt x="57095" y="55"/>
                    <a:pt x="56878" y="171"/>
                  </a:cubicBezTo>
                  <a:lnTo>
                    <a:pt x="1176" y="32352"/>
                  </a:lnTo>
                  <a:cubicBezTo>
                    <a:pt x="481" y="32780"/>
                    <a:pt x="54" y="33421"/>
                    <a:pt x="0" y="34223"/>
                  </a:cubicBezTo>
                  <a:lnTo>
                    <a:pt x="0" y="84633"/>
                  </a:lnTo>
                  <a:cubicBezTo>
                    <a:pt x="0" y="85061"/>
                    <a:pt x="214" y="85298"/>
                    <a:pt x="562" y="85298"/>
                  </a:cubicBezTo>
                  <a:cubicBezTo>
                    <a:pt x="737" y="85298"/>
                    <a:pt x="945" y="85239"/>
                    <a:pt x="1176" y="85114"/>
                  </a:cubicBezTo>
                  <a:lnTo>
                    <a:pt x="56878" y="52987"/>
                  </a:lnTo>
                  <a:cubicBezTo>
                    <a:pt x="57573" y="52559"/>
                    <a:pt x="58000" y="51864"/>
                    <a:pt x="58054" y="51116"/>
                  </a:cubicBezTo>
                  <a:lnTo>
                    <a:pt x="58054" y="706"/>
                  </a:lnTo>
                  <a:cubicBezTo>
                    <a:pt x="58054" y="265"/>
                    <a:pt x="57826" y="0"/>
                    <a:pt x="57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3"/>
            <p:cNvSpPr/>
            <p:nvPr/>
          </p:nvSpPr>
          <p:spPr>
            <a:xfrm>
              <a:off x="6210439" y="3042042"/>
              <a:ext cx="522810" cy="874934"/>
            </a:xfrm>
            <a:custGeom>
              <a:avLst/>
              <a:gdLst/>
              <a:ahLst/>
              <a:cxnLst/>
              <a:rect l="l" t="t" r="r" b="b"/>
              <a:pathLst>
                <a:path w="31166" h="52157" extrusionOk="0">
                  <a:moveTo>
                    <a:pt x="374" y="0"/>
                  </a:moveTo>
                  <a:cubicBezTo>
                    <a:pt x="161" y="321"/>
                    <a:pt x="0" y="695"/>
                    <a:pt x="0" y="1069"/>
                  </a:cubicBezTo>
                  <a:lnTo>
                    <a:pt x="0" y="51479"/>
                  </a:lnTo>
                  <a:cubicBezTo>
                    <a:pt x="0" y="51931"/>
                    <a:pt x="226" y="52156"/>
                    <a:pt x="560" y="52156"/>
                  </a:cubicBezTo>
                  <a:cubicBezTo>
                    <a:pt x="740" y="52156"/>
                    <a:pt x="952" y="52091"/>
                    <a:pt x="1176" y="51960"/>
                  </a:cubicBezTo>
                  <a:lnTo>
                    <a:pt x="31165" y="34640"/>
                  </a:lnTo>
                  <a:lnTo>
                    <a:pt x="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3"/>
            <p:cNvSpPr/>
            <p:nvPr/>
          </p:nvSpPr>
          <p:spPr>
            <a:xfrm>
              <a:off x="6216713" y="2485884"/>
              <a:ext cx="967582" cy="1137261"/>
            </a:xfrm>
            <a:custGeom>
              <a:avLst/>
              <a:gdLst/>
              <a:ahLst/>
              <a:cxnLst/>
              <a:rect l="l" t="t" r="r" b="b"/>
              <a:pathLst>
                <a:path w="57680" h="67795" extrusionOk="0">
                  <a:moveTo>
                    <a:pt x="57084" y="0"/>
                  </a:moveTo>
                  <a:cubicBezTo>
                    <a:pt x="56917" y="0"/>
                    <a:pt x="56721" y="55"/>
                    <a:pt x="56504" y="171"/>
                  </a:cubicBezTo>
                  <a:lnTo>
                    <a:pt x="802" y="32352"/>
                  </a:lnTo>
                  <a:cubicBezTo>
                    <a:pt x="481" y="32566"/>
                    <a:pt x="161" y="32833"/>
                    <a:pt x="0" y="33154"/>
                  </a:cubicBezTo>
                  <a:lnTo>
                    <a:pt x="30791" y="67794"/>
                  </a:lnTo>
                  <a:lnTo>
                    <a:pt x="56504" y="52987"/>
                  </a:lnTo>
                  <a:cubicBezTo>
                    <a:pt x="57145" y="52559"/>
                    <a:pt x="57626" y="51864"/>
                    <a:pt x="57680" y="51116"/>
                  </a:cubicBezTo>
                  <a:lnTo>
                    <a:pt x="57680" y="706"/>
                  </a:lnTo>
                  <a:cubicBezTo>
                    <a:pt x="57680" y="265"/>
                    <a:pt x="57452" y="0"/>
                    <a:pt x="57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3"/>
            <p:cNvSpPr/>
            <p:nvPr/>
          </p:nvSpPr>
          <p:spPr>
            <a:xfrm>
              <a:off x="6240030" y="2504487"/>
              <a:ext cx="973856" cy="1431109"/>
            </a:xfrm>
            <a:custGeom>
              <a:avLst/>
              <a:gdLst/>
              <a:ahLst/>
              <a:cxnLst/>
              <a:rect l="l" t="t" r="r" b="b"/>
              <a:pathLst>
                <a:path w="58054" h="85312" extrusionOk="0">
                  <a:moveTo>
                    <a:pt x="57507" y="1"/>
                  </a:moveTo>
                  <a:cubicBezTo>
                    <a:pt x="57341" y="1"/>
                    <a:pt x="57145" y="60"/>
                    <a:pt x="56931" y="185"/>
                  </a:cubicBezTo>
                  <a:lnTo>
                    <a:pt x="1176" y="32366"/>
                  </a:lnTo>
                  <a:cubicBezTo>
                    <a:pt x="535" y="32740"/>
                    <a:pt x="107" y="33435"/>
                    <a:pt x="0" y="34237"/>
                  </a:cubicBezTo>
                  <a:lnTo>
                    <a:pt x="0" y="84647"/>
                  </a:lnTo>
                  <a:cubicBezTo>
                    <a:pt x="0" y="85074"/>
                    <a:pt x="238" y="85312"/>
                    <a:pt x="586" y="85312"/>
                  </a:cubicBezTo>
                  <a:cubicBezTo>
                    <a:pt x="760" y="85312"/>
                    <a:pt x="962" y="85252"/>
                    <a:pt x="1176" y="85128"/>
                  </a:cubicBezTo>
                  <a:lnTo>
                    <a:pt x="56931" y="53000"/>
                  </a:lnTo>
                  <a:cubicBezTo>
                    <a:pt x="57573" y="52573"/>
                    <a:pt x="58000" y="51878"/>
                    <a:pt x="58054" y="51129"/>
                  </a:cubicBezTo>
                  <a:lnTo>
                    <a:pt x="58054" y="666"/>
                  </a:lnTo>
                  <a:cubicBezTo>
                    <a:pt x="58054" y="238"/>
                    <a:pt x="57840" y="1"/>
                    <a:pt x="57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3"/>
            <p:cNvSpPr/>
            <p:nvPr/>
          </p:nvSpPr>
          <p:spPr>
            <a:xfrm>
              <a:off x="6273211" y="2582910"/>
              <a:ext cx="908400" cy="1274279"/>
            </a:xfrm>
            <a:custGeom>
              <a:avLst/>
              <a:gdLst/>
              <a:ahLst/>
              <a:cxnLst/>
              <a:rect l="l" t="t" r="r" b="b"/>
              <a:pathLst>
                <a:path w="54152" h="75963" extrusionOk="0">
                  <a:moveTo>
                    <a:pt x="54152" y="0"/>
                  </a:moveTo>
                  <a:lnTo>
                    <a:pt x="0" y="31273"/>
                  </a:lnTo>
                  <a:lnTo>
                    <a:pt x="0" y="75962"/>
                  </a:lnTo>
                  <a:lnTo>
                    <a:pt x="54152" y="44690"/>
                  </a:lnTo>
                  <a:lnTo>
                    <a:pt x="54152" y="0"/>
                  </a:lnTo>
                  <a:close/>
                </a:path>
              </a:pathLst>
            </a:custGeom>
            <a:solidFill>
              <a:srgbClr val="6A2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3"/>
            <p:cNvSpPr/>
            <p:nvPr/>
          </p:nvSpPr>
          <p:spPr>
            <a:xfrm>
              <a:off x="6273211" y="2582910"/>
              <a:ext cx="908400" cy="1274279"/>
            </a:xfrm>
            <a:custGeom>
              <a:avLst/>
              <a:gdLst/>
              <a:ahLst/>
              <a:cxnLst/>
              <a:rect l="l" t="t" r="r" b="b"/>
              <a:pathLst>
                <a:path w="54152" h="75963" extrusionOk="0">
                  <a:moveTo>
                    <a:pt x="54152" y="0"/>
                  </a:moveTo>
                  <a:lnTo>
                    <a:pt x="53136" y="588"/>
                  </a:lnTo>
                  <a:lnTo>
                    <a:pt x="53136" y="44102"/>
                  </a:lnTo>
                  <a:lnTo>
                    <a:pt x="0" y="74786"/>
                  </a:lnTo>
                  <a:lnTo>
                    <a:pt x="0" y="75962"/>
                  </a:lnTo>
                  <a:lnTo>
                    <a:pt x="54152" y="44690"/>
                  </a:lnTo>
                  <a:lnTo>
                    <a:pt x="54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3"/>
            <p:cNvSpPr/>
            <p:nvPr/>
          </p:nvSpPr>
          <p:spPr>
            <a:xfrm>
              <a:off x="7181594" y="2582910"/>
              <a:ext cx="17" cy="749692"/>
            </a:xfrm>
            <a:custGeom>
              <a:avLst/>
              <a:gdLst/>
              <a:ahLst/>
              <a:cxnLst/>
              <a:rect l="l" t="t" r="r" b="b"/>
              <a:pathLst>
                <a:path w="1" h="44691" extrusionOk="0">
                  <a:moveTo>
                    <a:pt x="1" y="0"/>
                  </a:moveTo>
                  <a:lnTo>
                    <a:pt x="1" y="44690"/>
                  </a:lnTo>
                </a:path>
              </a:pathLst>
            </a:custGeom>
            <a:solidFill>
              <a:srgbClr val="FCE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3"/>
            <p:cNvSpPr/>
            <p:nvPr/>
          </p:nvSpPr>
          <p:spPr>
            <a:xfrm>
              <a:off x="6711710" y="2794460"/>
              <a:ext cx="31403" cy="37190"/>
            </a:xfrm>
            <a:custGeom>
              <a:avLst/>
              <a:gdLst/>
              <a:ahLst/>
              <a:cxnLst/>
              <a:rect l="l" t="t" r="r" b="b"/>
              <a:pathLst>
                <a:path w="1872" h="2217" extrusionOk="0">
                  <a:moveTo>
                    <a:pt x="1413" y="1"/>
                  </a:moveTo>
                  <a:cubicBezTo>
                    <a:pt x="1267" y="1"/>
                    <a:pt x="1094" y="54"/>
                    <a:pt x="909" y="166"/>
                  </a:cubicBezTo>
                  <a:cubicBezTo>
                    <a:pt x="375" y="486"/>
                    <a:pt x="54" y="1021"/>
                    <a:pt x="0" y="1662"/>
                  </a:cubicBezTo>
                  <a:cubicBezTo>
                    <a:pt x="0" y="2026"/>
                    <a:pt x="199" y="2217"/>
                    <a:pt x="477" y="2217"/>
                  </a:cubicBezTo>
                  <a:cubicBezTo>
                    <a:pt x="608" y="2217"/>
                    <a:pt x="756" y="2175"/>
                    <a:pt x="909" y="2090"/>
                  </a:cubicBezTo>
                  <a:cubicBezTo>
                    <a:pt x="1444" y="1716"/>
                    <a:pt x="1818" y="1181"/>
                    <a:pt x="1871" y="540"/>
                  </a:cubicBezTo>
                  <a:cubicBezTo>
                    <a:pt x="1871" y="190"/>
                    <a:pt x="1689"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3"/>
            <p:cNvSpPr/>
            <p:nvPr/>
          </p:nvSpPr>
          <p:spPr>
            <a:xfrm>
              <a:off x="7868497" y="3769289"/>
              <a:ext cx="28702" cy="33198"/>
            </a:xfrm>
            <a:custGeom>
              <a:avLst/>
              <a:gdLst/>
              <a:ahLst/>
              <a:cxnLst/>
              <a:rect l="l" t="t" r="r" b="b"/>
              <a:pathLst>
                <a:path w="1711" h="1979" extrusionOk="0">
                  <a:moveTo>
                    <a:pt x="1711" y="1"/>
                  </a:moveTo>
                  <a:lnTo>
                    <a:pt x="0" y="963"/>
                  </a:lnTo>
                  <a:lnTo>
                    <a:pt x="1711" y="1978"/>
                  </a:lnTo>
                  <a:lnTo>
                    <a:pt x="1711" y="1"/>
                  </a:lnTo>
                  <a:close/>
                </a:path>
              </a:pathLst>
            </a:custGeom>
            <a:solidFill>
              <a:srgbClr val="60BC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3"/>
            <p:cNvSpPr/>
            <p:nvPr/>
          </p:nvSpPr>
          <p:spPr>
            <a:xfrm>
              <a:off x="6258852" y="3939672"/>
              <a:ext cx="45762" cy="33198"/>
            </a:xfrm>
            <a:custGeom>
              <a:avLst/>
              <a:gdLst/>
              <a:ahLst/>
              <a:cxnLst/>
              <a:rect l="l" t="t" r="r" b="b"/>
              <a:pathLst>
                <a:path w="2728" h="1979" extrusionOk="0">
                  <a:moveTo>
                    <a:pt x="1" y="0"/>
                  </a:moveTo>
                  <a:lnTo>
                    <a:pt x="1" y="1978"/>
                  </a:lnTo>
                  <a:lnTo>
                    <a:pt x="2727" y="54"/>
                  </a:lnTo>
                  <a:lnTo>
                    <a:pt x="1"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3"/>
            <p:cNvSpPr/>
            <p:nvPr/>
          </p:nvSpPr>
          <p:spPr>
            <a:xfrm>
              <a:off x="6256168" y="3416024"/>
              <a:ext cx="1643732" cy="943678"/>
            </a:xfrm>
            <a:custGeom>
              <a:avLst/>
              <a:gdLst/>
              <a:ahLst/>
              <a:cxnLst/>
              <a:rect l="l" t="t" r="r" b="b"/>
              <a:pathLst>
                <a:path w="97987" h="56255" extrusionOk="0">
                  <a:moveTo>
                    <a:pt x="57636" y="1"/>
                  </a:moveTo>
                  <a:cubicBezTo>
                    <a:pt x="57215" y="1"/>
                    <a:pt x="56808" y="110"/>
                    <a:pt x="56450" y="318"/>
                  </a:cubicBezTo>
                  <a:lnTo>
                    <a:pt x="695" y="32499"/>
                  </a:lnTo>
                  <a:cubicBezTo>
                    <a:pt x="54" y="32873"/>
                    <a:pt x="0" y="33408"/>
                    <a:pt x="535" y="33782"/>
                  </a:cubicBezTo>
                  <a:lnTo>
                    <a:pt x="39398" y="56020"/>
                  </a:lnTo>
                  <a:cubicBezTo>
                    <a:pt x="39732" y="56174"/>
                    <a:pt x="40091" y="56254"/>
                    <a:pt x="40445" y="56254"/>
                  </a:cubicBezTo>
                  <a:cubicBezTo>
                    <a:pt x="40827" y="56254"/>
                    <a:pt x="41203" y="56161"/>
                    <a:pt x="41536" y="55967"/>
                  </a:cubicBezTo>
                  <a:lnTo>
                    <a:pt x="97291" y="23786"/>
                  </a:lnTo>
                  <a:cubicBezTo>
                    <a:pt x="97933" y="23412"/>
                    <a:pt x="97986" y="22824"/>
                    <a:pt x="97452" y="22503"/>
                  </a:cubicBezTo>
                  <a:lnTo>
                    <a:pt x="58642" y="211"/>
                  </a:lnTo>
                  <a:cubicBezTo>
                    <a:pt x="58311" y="69"/>
                    <a:pt x="57969" y="1"/>
                    <a:pt x="5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3"/>
            <p:cNvSpPr/>
            <p:nvPr/>
          </p:nvSpPr>
          <p:spPr>
            <a:xfrm>
              <a:off x="6783440" y="3416024"/>
              <a:ext cx="1116460" cy="943325"/>
            </a:xfrm>
            <a:custGeom>
              <a:avLst/>
              <a:gdLst/>
              <a:ahLst/>
              <a:cxnLst/>
              <a:rect l="l" t="t" r="r" b="b"/>
              <a:pathLst>
                <a:path w="66555" h="56234" extrusionOk="0">
                  <a:moveTo>
                    <a:pt x="26204" y="1"/>
                  </a:moveTo>
                  <a:cubicBezTo>
                    <a:pt x="25783" y="1"/>
                    <a:pt x="25376" y="110"/>
                    <a:pt x="25018" y="318"/>
                  </a:cubicBezTo>
                  <a:lnTo>
                    <a:pt x="1" y="14752"/>
                  </a:lnTo>
                  <a:lnTo>
                    <a:pt x="8875" y="56234"/>
                  </a:lnTo>
                  <a:cubicBezTo>
                    <a:pt x="9302" y="56234"/>
                    <a:pt x="9730" y="56127"/>
                    <a:pt x="10104" y="55967"/>
                  </a:cubicBezTo>
                  <a:lnTo>
                    <a:pt x="65806" y="23786"/>
                  </a:lnTo>
                  <a:cubicBezTo>
                    <a:pt x="66501" y="23412"/>
                    <a:pt x="66554" y="22824"/>
                    <a:pt x="66020" y="22503"/>
                  </a:cubicBezTo>
                  <a:lnTo>
                    <a:pt x="27210" y="211"/>
                  </a:lnTo>
                  <a:cubicBezTo>
                    <a:pt x="26879" y="69"/>
                    <a:pt x="26537" y="1"/>
                    <a:pt x="2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3"/>
            <p:cNvSpPr/>
            <p:nvPr/>
          </p:nvSpPr>
          <p:spPr>
            <a:xfrm>
              <a:off x="6256168" y="3663472"/>
              <a:ext cx="676150" cy="696112"/>
            </a:xfrm>
            <a:custGeom>
              <a:avLst/>
              <a:gdLst/>
              <a:ahLst/>
              <a:cxnLst/>
              <a:rect l="l" t="t" r="r" b="b"/>
              <a:pathLst>
                <a:path w="40307" h="41497" extrusionOk="0">
                  <a:moveTo>
                    <a:pt x="31433" y="1"/>
                  </a:moveTo>
                  <a:lnTo>
                    <a:pt x="695" y="17748"/>
                  </a:lnTo>
                  <a:cubicBezTo>
                    <a:pt x="54" y="18122"/>
                    <a:pt x="0" y="18657"/>
                    <a:pt x="535" y="19031"/>
                  </a:cubicBezTo>
                  <a:lnTo>
                    <a:pt x="39344" y="41269"/>
                  </a:lnTo>
                  <a:cubicBezTo>
                    <a:pt x="39608" y="41401"/>
                    <a:pt x="39872" y="41497"/>
                    <a:pt x="40136" y="41497"/>
                  </a:cubicBezTo>
                  <a:cubicBezTo>
                    <a:pt x="40193" y="41497"/>
                    <a:pt x="40250" y="41492"/>
                    <a:pt x="40307" y="41483"/>
                  </a:cubicBezTo>
                  <a:lnTo>
                    <a:pt x="31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3"/>
            <p:cNvSpPr/>
            <p:nvPr/>
          </p:nvSpPr>
          <p:spPr>
            <a:xfrm>
              <a:off x="6256168" y="3382843"/>
              <a:ext cx="1643732" cy="943275"/>
            </a:xfrm>
            <a:custGeom>
              <a:avLst/>
              <a:gdLst/>
              <a:ahLst/>
              <a:cxnLst/>
              <a:rect l="l" t="t" r="r" b="b"/>
              <a:pathLst>
                <a:path w="97987" h="56231" extrusionOk="0">
                  <a:moveTo>
                    <a:pt x="57658" y="1"/>
                  </a:moveTo>
                  <a:cubicBezTo>
                    <a:pt x="57232" y="1"/>
                    <a:pt x="56808" y="110"/>
                    <a:pt x="56450" y="318"/>
                  </a:cubicBezTo>
                  <a:lnTo>
                    <a:pt x="695" y="32446"/>
                  </a:lnTo>
                  <a:cubicBezTo>
                    <a:pt x="54" y="32820"/>
                    <a:pt x="0" y="33408"/>
                    <a:pt x="535" y="33729"/>
                  </a:cubicBezTo>
                  <a:lnTo>
                    <a:pt x="39398" y="56020"/>
                  </a:lnTo>
                  <a:cubicBezTo>
                    <a:pt x="39705" y="56162"/>
                    <a:pt x="40034" y="56231"/>
                    <a:pt x="40360" y="56231"/>
                  </a:cubicBezTo>
                  <a:cubicBezTo>
                    <a:pt x="40771" y="56231"/>
                    <a:pt x="41179" y="56122"/>
                    <a:pt x="41536" y="55913"/>
                  </a:cubicBezTo>
                  <a:lnTo>
                    <a:pt x="97291" y="23732"/>
                  </a:lnTo>
                  <a:cubicBezTo>
                    <a:pt x="97933" y="23358"/>
                    <a:pt x="97986" y="22824"/>
                    <a:pt x="97452" y="22503"/>
                  </a:cubicBezTo>
                  <a:lnTo>
                    <a:pt x="58642" y="212"/>
                  </a:lnTo>
                  <a:cubicBezTo>
                    <a:pt x="58335" y="70"/>
                    <a:pt x="57996" y="1"/>
                    <a:pt x="57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3"/>
            <p:cNvSpPr/>
            <p:nvPr/>
          </p:nvSpPr>
          <p:spPr>
            <a:xfrm>
              <a:off x="7146618" y="3893927"/>
              <a:ext cx="313877" cy="179862"/>
            </a:xfrm>
            <a:custGeom>
              <a:avLst/>
              <a:gdLst/>
              <a:ahLst/>
              <a:cxnLst/>
              <a:rect l="l" t="t" r="r" b="b"/>
              <a:pathLst>
                <a:path w="18711" h="10722" extrusionOk="0">
                  <a:moveTo>
                    <a:pt x="17160" y="1"/>
                  </a:moveTo>
                  <a:lnTo>
                    <a:pt x="1" y="9944"/>
                  </a:lnTo>
                  <a:lnTo>
                    <a:pt x="1177" y="10585"/>
                  </a:lnTo>
                  <a:cubicBezTo>
                    <a:pt x="1364" y="10679"/>
                    <a:pt x="1562" y="10722"/>
                    <a:pt x="1761" y="10722"/>
                  </a:cubicBezTo>
                  <a:cubicBezTo>
                    <a:pt x="2016" y="10722"/>
                    <a:pt x="2273" y="10652"/>
                    <a:pt x="2513" y="10532"/>
                  </a:cubicBezTo>
                  <a:lnTo>
                    <a:pt x="18229" y="1444"/>
                  </a:lnTo>
                  <a:cubicBezTo>
                    <a:pt x="18657" y="1230"/>
                    <a:pt x="18710" y="910"/>
                    <a:pt x="18336" y="696"/>
                  </a:cubicBezTo>
                  <a:lnTo>
                    <a:pt x="17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3"/>
            <p:cNvSpPr/>
            <p:nvPr/>
          </p:nvSpPr>
          <p:spPr>
            <a:xfrm>
              <a:off x="7029143" y="3827682"/>
              <a:ext cx="397282" cy="228576"/>
            </a:xfrm>
            <a:custGeom>
              <a:avLst/>
              <a:gdLst/>
              <a:ahLst/>
              <a:cxnLst/>
              <a:rect l="l" t="t" r="r" b="b"/>
              <a:pathLst>
                <a:path w="23683" h="13626" extrusionOk="0">
                  <a:moveTo>
                    <a:pt x="16904" y="0"/>
                  </a:moveTo>
                  <a:cubicBezTo>
                    <a:pt x="16665" y="0"/>
                    <a:pt x="16424" y="67"/>
                    <a:pt x="16198" y="208"/>
                  </a:cubicBezTo>
                  <a:lnTo>
                    <a:pt x="482" y="9296"/>
                  </a:lnTo>
                  <a:cubicBezTo>
                    <a:pt x="54" y="9509"/>
                    <a:pt x="1" y="9830"/>
                    <a:pt x="375" y="10044"/>
                  </a:cubicBezTo>
                  <a:lnTo>
                    <a:pt x="6523" y="13626"/>
                  </a:lnTo>
                  <a:lnTo>
                    <a:pt x="23682" y="3683"/>
                  </a:lnTo>
                  <a:lnTo>
                    <a:pt x="17535" y="155"/>
                  </a:lnTo>
                  <a:cubicBezTo>
                    <a:pt x="17333" y="54"/>
                    <a:pt x="17119" y="0"/>
                    <a:pt x="16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3"/>
            <p:cNvSpPr/>
            <p:nvPr/>
          </p:nvSpPr>
          <p:spPr>
            <a:xfrm>
              <a:off x="7161867" y="3453633"/>
              <a:ext cx="129151" cy="74447"/>
            </a:xfrm>
            <a:custGeom>
              <a:avLst/>
              <a:gdLst/>
              <a:ahLst/>
              <a:cxnLst/>
              <a:rect l="l" t="t" r="r" b="b"/>
              <a:pathLst>
                <a:path w="7699" h="4438" extrusionOk="0">
                  <a:moveTo>
                    <a:pt x="4491" y="1"/>
                  </a:moveTo>
                  <a:lnTo>
                    <a:pt x="0" y="2567"/>
                  </a:lnTo>
                  <a:lnTo>
                    <a:pt x="3208" y="4438"/>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3"/>
            <p:cNvSpPr/>
            <p:nvPr/>
          </p:nvSpPr>
          <p:spPr>
            <a:xfrm>
              <a:off x="7181594" y="3493994"/>
              <a:ext cx="179358" cy="104039"/>
            </a:xfrm>
            <a:custGeom>
              <a:avLst/>
              <a:gdLst/>
              <a:ahLst/>
              <a:cxnLst/>
              <a:rect l="l" t="t" r="r" b="b"/>
              <a:pathLst>
                <a:path w="10692" h="6202" extrusionOk="0">
                  <a:moveTo>
                    <a:pt x="7484" y="0"/>
                  </a:moveTo>
                  <a:lnTo>
                    <a:pt x="1" y="4330"/>
                  </a:lnTo>
                  <a:lnTo>
                    <a:pt x="3208" y="6201"/>
                  </a:lnTo>
                  <a:lnTo>
                    <a:pt x="10692" y="1871"/>
                  </a:lnTo>
                  <a:lnTo>
                    <a:pt x="7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3"/>
            <p:cNvSpPr/>
            <p:nvPr/>
          </p:nvSpPr>
          <p:spPr>
            <a:xfrm>
              <a:off x="7083846" y="3577383"/>
              <a:ext cx="132741" cy="77148"/>
            </a:xfrm>
            <a:custGeom>
              <a:avLst/>
              <a:gdLst/>
              <a:ahLst/>
              <a:cxnLst/>
              <a:rect l="l" t="t" r="r" b="b"/>
              <a:pathLst>
                <a:path w="7913" h="4599" extrusionOk="0">
                  <a:moveTo>
                    <a:pt x="4758" y="1"/>
                  </a:moveTo>
                  <a:lnTo>
                    <a:pt x="1" y="2727"/>
                  </a:lnTo>
                  <a:lnTo>
                    <a:pt x="3208" y="4598"/>
                  </a:lnTo>
                  <a:lnTo>
                    <a:pt x="7912" y="1872"/>
                  </a:lnTo>
                  <a:lnTo>
                    <a:pt x="4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3"/>
            <p:cNvSpPr/>
            <p:nvPr/>
          </p:nvSpPr>
          <p:spPr>
            <a:xfrm>
              <a:off x="6986099" y="3633881"/>
              <a:ext cx="132741" cy="77131"/>
            </a:xfrm>
            <a:custGeom>
              <a:avLst/>
              <a:gdLst/>
              <a:ahLst/>
              <a:cxnLst/>
              <a:rect l="l" t="t" r="r" b="b"/>
              <a:pathLst>
                <a:path w="7913" h="4598" extrusionOk="0">
                  <a:moveTo>
                    <a:pt x="4705" y="1"/>
                  </a:moveTo>
                  <a:lnTo>
                    <a:pt x="1" y="2727"/>
                  </a:lnTo>
                  <a:lnTo>
                    <a:pt x="3208" y="4598"/>
                  </a:lnTo>
                  <a:lnTo>
                    <a:pt x="7913"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3"/>
            <p:cNvSpPr/>
            <p:nvPr/>
          </p:nvSpPr>
          <p:spPr>
            <a:xfrm>
              <a:off x="6887462" y="3691268"/>
              <a:ext cx="132741" cy="76242"/>
            </a:xfrm>
            <a:custGeom>
              <a:avLst/>
              <a:gdLst/>
              <a:ahLst/>
              <a:cxnLst/>
              <a:rect l="l" t="t" r="r" b="b"/>
              <a:pathLst>
                <a:path w="7913" h="4545" extrusionOk="0">
                  <a:moveTo>
                    <a:pt x="4705" y="1"/>
                  </a:moveTo>
                  <a:lnTo>
                    <a:pt x="1" y="2727"/>
                  </a:lnTo>
                  <a:lnTo>
                    <a:pt x="3208"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3"/>
            <p:cNvSpPr/>
            <p:nvPr/>
          </p:nvSpPr>
          <p:spPr>
            <a:xfrm>
              <a:off x="6788825" y="3747766"/>
              <a:ext cx="132741" cy="77131"/>
            </a:xfrm>
            <a:custGeom>
              <a:avLst/>
              <a:gdLst/>
              <a:ahLst/>
              <a:cxnLst/>
              <a:rect l="l" t="t" r="r" b="b"/>
              <a:pathLst>
                <a:path w="7913" h="4598" extrusionOk="0">
                  <a:moveTo>
                    <a:pt x="4705" y="1"/>
                  </a:moveTo>
                  <a:lnTo>
                    <a:pt x="1"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3"/>
            <p:cNvSpPr/>
            <p:nvPr/>
          </p:nvSpPr>
          <p:spPr>
            <a:xfrm>
              <a:off x="6691077" y="3805154"/>
              <a:ext cx="132741" cy="76242"/>
            </a:xfrm>
            <a:custGeom>
              <a:avLst/>
              <a:gdLst/>
              <a:ahLst/>
              <a:cxnLst/>
              <a:rect l="l" t="t" r="r" b="b"/>
              <a:pathLst>
                <a:path w="7913" h="4545" extrusionOk="0">
                  <a:moveTo>
                    <a:pt x="4705" y="1"/>
                  </a:moveTo>
                  <a:lnTo>
                    <a:pt x="1" y="2674"/>
                  </a:lnTo>
                  <a:lnTo>
                    <a:pt x="3155"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3"/>
            <p:cNvSpPr/>
            <p:nvPr/>
          </p:nvSpPr>
          <p:spPr>
            <a:xfrm>
              <a:off x="6592440" y="3861652"/>
              <a:ext cx="132741" cy="76242"/>
            </a:xfrm>
            <a:custGeom>
              <a:avLst/>
              <a:gdLst/>
              <a:ahLst/>
              <a:cxnLst/>
              <a:rect l="l" t="t" r="r" b="b"/>
              <a:pathLst>
                <a:path w="7913" h="4545" extrusionOk="0">
                  <a:moveTo>
                    <a:pt x="4705" y="1"/>
                  </a:moveTo>
                  <a:lnTo>
                    <a:pt x="1" y="2727"/>
                  </a:lnTo>
                  <a:lnTo>
                    <a:pt x="3208" y="4544"/>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3"/>
            <p:cNvSpPr/>
            <p:nvPr/>
          </p:nvSpPr>
          <p:spPr>
            <a:xfrm>
              <a:off x="6452553" y="3918150"/>
              <a:ext cx="173974" cy="100449"/>
            </a:xfrm>
            <a:custGeom>
              <a:avLst/>
              <a:gdLst/>
              <a:ahLst/>
              <a:cxnLst/>
              <a:rect l="l" t="t" r="r" b="b"/>
              <a:pathLst>
                <a:path w="10371" h="5988" extrusionOk="0">
                  <a:moveTo>
                    <a:pt x="7164" y="0"/>
                  </a:moveTo>
                  <a:lnTo>
                    <a:pt x="0" y="4170"/>
                  </a:lnTo>
                  <a:lnTo>
                    <a:pt x="3208" y="5987"/>
                  </a:lnTo>
                  <a:lnTo>
                    <a:pt x="10371" y="1871"/>
                  </a:lnTo>
                  <a:lnTo>
                    <a:pt x="7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3"/>
            <p:cNvSpPr/>
            <p:nvPr/>
          </p:nvSpPr>
          <p:spPr>
            <a:xfrm>
              <a:off x="7201322" y="3534338"/>
              <a:ext cx="229583" cy="132741"/>
            </a:xfrm>
            <a:custGeom>
              <a:avLst/>
              <a:gdLst/>
              <a:ahLst/>
              <a:cxnLst/>
              <a:rect l="l" t="t" r="r" b="b"/>
              <a:pathLst>
                <a:path w="13686" h="7913" extrusionOk="0">
                  <a:moveTo>
                    <a:pt x="10478" y="1"/>
                  </a:moveTo>
                  <a:lnTo>
                    <a:pt x="1" y="6095"/>
                  </a:lnTo>
                  <a:lnTo>
                    <a:pt x="3208" y="7912"/>
                  </a:lnTo>
                  <a:lnTo>
                    <a:pt x="13685" y="1872"/>
                  </a:lnTo>
                  <a:lnTo>
                    <a:pt x="10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3"/>
            <p:cNvSpPr/>
            <p:nvPr/>
          </p:nvSpPr>
          <p:spPr>
            <a:xfrm>
              <a:off x="7103574" y="3647334"/>
              <a:ext cx="132741" cy="76242"/>
            </a:xfrm>
            <a:custGeom>
              <a:avLst/>
              <a:gdLst/>
              <a:ahLst/>
              <a:cxnLst/>
              <a:rect l="l" t="t" r="r" b="b"/>
              <a:pathLst>
                <a:path w="7913" h="4545" extrusionOk="0">
                  <a:moveTo>
                    <a:pt x="4705" y="0"/>
                  </a:moveTo>
                  <a:lnTo>
                    <a:pt x="1" y="2727"/>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3"/>
            <p:cNvSpPr/>
            <p:nvPr/>
          </p:nvSpPr>
          <p:spPr>
            <a:xfrm>
              <a:off x="7004937" y="3703833"/>
              <a:ext cx="132741" cy="77131"/>
            </a:xfrm>
            <a:custGeom>
              <a:avLst/>
              <a:gdLst/>
              <a:ahLst/>
              <a:cxnLst/>
              <a:rect l="l" t="t" r="r" b="b"/>
              <a:pathLst>
                <a:path w="7913" h="4598" extrusionOk="0">
                  <a:moveTo>
                    <a:pt x="4705" y="0"/>
                  </a:moveTo>
                  <a:lnTo>
                    <a:pt x="1" y="2726"/>
                  </a:lnTo>
                  <a:lnTo>
                    <a:pt x="3208" y="4597"/>
                  </a:lnTo>
                  <a:lnTo>
                    <a:pt x="7912" y="1871"/>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3"/>
            <p:cNvSpPr/>
            <p:nvPr/>
          </p:nvSpPr>
          <p:spPr>
            <a:xfrm>
              <a:off x="6906300" y="3760314"/>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3"/>
            <p:cNvSpPr/>
            <p:nvPr/>
          </p:nvSpPr>
          <p:spPr>
            <a:xfrm>
              <a:off x="6808552" y="3817718"/>
              <a:ext cx="132741" cy="76226"/>
            </a:xfrm>
            <a:custGeom>
              <a:avLst/>
              <a:gdLst/>
              <a:ahLst/>
              <a:cxnLst/>
              <a:rect l="l" t="t" r="r" b="b"/>
              <a:pathLst>
                <a:path w="7913" h="4544" extrusionOk="0">
                  <a:moveTo>
                    <a:pt x="4705" y="0"/>
                  </a:moveTo>
                  <a:lnTo>
                    <a:pt x="1" y="2726"/>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3"/>
            <p:cNvSpPr/>
            <p:nvPr/>
          </p:nvSpPr>
          <p:spPr>
            <a:xfrm>
              <a:off x="6709915" y="3874199"/>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3"/>
            <p:cNvSpPr/>
            <p:nvPr/>
          </p:nvSpPr>
          <p:spPr>
            <a:xfrm>
              <a:off x="6522488" y="3931603"/>
              <a:ext cx="221514" cy="127339"/>
            </a:xfrm>
            <a:custGeom>
              <a:avLst/>
              <a:gdLst/>
              <a:ahLst/>
              <a:cxnLst/>
              <a:rect l="l" t="t" r="r" b="b"/>
              <a:pathLst>
                <a:path w="13205" h="7591" extrusionOk="0">
                  <a:moveTo>
                    <a:pt x="9997" y="0"/>
                  </a:moveTo>
                  <a:lnTo>
                    <a:pt x="1" y="5773"/>
                  </a:lnTo>
                  <a:lnTo>
                    <a:pt x="3155" y="7591"/>
                  </a:lnTo>
                  <a:lnTo>
                    <a:pt x="13205" y="1818"/>
                  </a:lnTo>
                  <a:lnTo>
                    <a:pt x="9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3"/>
            <p:cNvSpPr/>
            <p:nvPr/>
          </p:nvSpPr>
          <p:spPr>
            <a:xfrm>
              <a:off x="6878504" y="3687678"/>
              <a:ext cx="427746" cy="246626"/>
            </a:xfrm>
            <a:custGeom>
              <a:avLst/>
              <a:gdLst/>
              <a:ahLst/>
              <a:cxnLst/>
              <a:rect l="l" t="t" r="r" b="b"/>
              <a:pathLst>
                <a:path w="25499" h="14702" extrusionOk="0">
                  <a:moveTo>
                    <a:pt x="22292" y="1"/>
                  </a:moveTo>
                  <a:lnTo>
                    <a:pt x="0" y="12884"/>
                  </a:lnTo>
                  <a:lnTo>
                    <a:pt x="3208" y="14702"/>
                  </a:lnTo>
                  <a:lnTo>
                    <a:pt x="25499" y="1872"/>
                  </a:lnTo>
                  <a:lnTo>
                    <a:pt x="22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3"/>
            <p:cNvSpPr/>
            <p:nvPr/>
          </p:nvSpPr>
          <p:spPr>
            <a:xfrm>
              <a:off x="7064119" y="3510132"/>
              <a:ext cx="129151" cy="74447"/>
            </a:xfrm>
            <a:custGeom>
              <a:avLst/>
              <a:gdLst/>
              <a:ahLst/>
              <a:cxnLst/>
              <a:rect l="l" t="t" r="r" b="b"/>
              <a:pathLst>
                <a:path w="7699" h="4438" extrusionOk="0">
                  <a:moveTo>
                    <a:pt x="4491" y="1"/>
                  </a:moveTo>
                  <a:lnTo>
                    <a:pt x="1" y="2566"/>
                  </a:lnTo>
                  <a:lnTo>
                    <a:pt x="3208" y="4437"/>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3"/>
            <p:cNvSpPr/>
            <p:nvPr/>
          </p:nvSpPr>
          <p:spPr>
            <a:xfrm>
              <a:off x="7372595" y="3574699"/>
              <a:ext cx="129151" cy="74447"/>
            </a:xfrm>
            <a:custGeom>
              <a:avLst/>
              <a:gdLst/>
              <a:ahLst/>
              <a:cxnLst/>
              <a:rect l="l" t="t" r="r" b="b"/>
              <a:pathLst>
                <a:path w="7699" h="4438" extrusionOk="0">
                  <a:moveTo>
                    <a:pt x="4491" y="0"/>
                  </a:moveTo>
                  <a:lnTo>
                    <a:pt x="1" y="2620"/>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3"/>
            <p:cNvSpPr/>
            <p:nvPr/>
          </p:nvSpPr>
          <p:spPr>
            <a:xfrm>
              <a:off x="7274847" y="3631197"/>
              <a:ext cx="129151" cy="74447"/>
            </a:xfrm>
            <a:custGeom>
              <a:avLst/>
              <a:gdLst/>
              <a:ahLst/>
              <a:cxnLst/>
              <a:rect l="l" t="t" r="r" b="b"/>
              <a:pathLst>
                <a:path w="7699" h="4438" extrusionOk="0">
                  <a:moveTo>
                    <a:pt x="4491" y="0"/>
                  </a:moveTo>
                  <a:lnTo>
                    <a:pt x="1" y="2620"/>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3"/>
            <p:cNvSpPr/>
            <p:nvPr/>
          </p:nvSpPr>
          <p:spPr>
            <a:xfrm>
              <a:off x="6967277" y="3565724"/>
              <a:ext cx="128245" cy="74447"/>
            </a:xfrm>
            <a:custGeom>
              <a:avLst/>
              <a:gdLst/>
              <a:ahLst/>
              <a:cxnLst/>
              <a:rect l="l" t="t" r="r" b="b"/>
              <a:pathLst>
                <a:path w="7645" h="4438" extrusionOk="0">
                  <a:moveTo>
                    <a:pt x="4437" y="1"/>
                  </a:moveTo>
                  <a:lnTo>
                    <a:pt x="0" y="2620"/>
                  </a:lnTo>
                  <a:lnTo>
                    <a:pt x="3208" y="4438"/>
                  </a:lnTo>
                  <a:lnTo>
                    <a:pt x="7645" y="1872"/>
                  </a:lnTo>
                  <a:lnTo>
                    <a:pt x="4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3"/>
            <p:cNvSpPr/>
            <p:nvPr/>
          </p:nvSpPr>
          <p:spPr>
            <a:xfrm>
              <a:off x="6869529" y="3622222"/>
              <a:ext cx="129151" cy="74447"/>
            </a:xfrm>
            <a:custGeom>
              <a:avLst/>
              <a:gdLst/>
              <a:ahLst/>
              <a:cxnLst/>
              <a:rect l="l" t="t" r="r" b="b"/>
              <a:pathLst>
                <a:path w="7699" h="4438" extrusionOk="0">
                  <a:moveTo>
                    <a:pt x="4491" y="1"/>
                  </a:moveTo>
                  <a:lnTo>
                    <a:pt x="1" y="2620"/>
                  </a:lnTo>
                  <a:lnTo>
                    <a:pt x="3208" y="4438"/>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3"/>
            <p:cNvSpPr/>
            <p:nvPr/>
          </p:nvSpPr>
          <p:spPr>
            <a:xfrm>
              <a:off x="6771781" y="3678720"/>
              <a:ext cx="129151" cy="74447"/>
            </a:xfrm>
            <a:custGeom>
              <a:avLst/>
              <a:gdLst/>
              <a:ahLst/>
              <a:cxnLst/>
              <a:rect l="l" t="t" r="r" b="b"/>
              <a:pathLst>
                <a:path w="7699" h="4438" extrusionOk="0">
                  <a:moveTo>
                    <a:pt x="4491" y="0"/>
                  </a:moveTo>
                  <a:lnTo>
                    <a:pt x="1" y="2566"/>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3"/>
            <p:cNvSpPr/>
            <p:nvPr/>
          </p:nvSpPr>
          <p:spPr>
            <a:xfrm>
              <a:off x="6674050" y="3735219"/>
              <a:ext cx="129134" cy="74447"/>
            </a:xfrm>
            <a:custGeom>
              <a:avLst/>
              <a:gdLst/>
              <a:ahLst/>
              <a:cxnLst/>
              <a:rect l="l" t="t" r="r" b="b"/>
              <a:pathLst>
                <a:path w="7698" h="4438" extrusionOk="0">
                  <a:moveTo>
                    <a:pt x="4490" y="0"/>
                  </a:moveTo>
                  <a:lnTo>
                    <a:pt x="0" y="2566"/>
                  </a:lnTo>
                  <a:lnTo>
                    <a:pt x="3208" y="4437"/>
                  </a:lnTo>
                  <a:lnTo>
                    <a:pt x="7698" y="1818"/>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3"/>
            <p:cNvSpPr/>
            <p:nvPr/>
          </p:nvSpPr>
          <p:spPr>
            <a:xfrm>
              <a:off x="6577191" y="3790811"/>
              <a:ext cx="128262" cy="74447"/>
            </a:xfrm>
            <a:custGeom>
              <a:avLst/>
              <a:gdLst/>
              <a:ahLst/>
              <a:cxnLst/>
              <a:rect l="l" t="t" r="r" b="b"/>
              <a:pathLst>
                <a:path w="7646" h="4438" extrusionOk="0">
                  <a:moveTo>
                    <a:pt x="4438" y="0"/>
                  </a:moveTo>
                  <a:lnTo>
                    <a:pt x="1" y="2620"/>
                  </a:lnTo>
                  <a:lnTo>
                    <a:pt x="3208" y="4437"/>
                  </a:lnTo>
                  <a:lnTo>
                    <a:pt x="7645" y="1871"/>
                  </a:lnTo>
                  <a:lnTo>
                    <a:pt x="4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3"/>
            <p:cNvSpPr/>
            <p:nvPr/>
          </p:nvSpPr>
          <p:spPr>
            <a:xfrm>
              <a:off x="6479460" y="3847309"/>
              <a:ext cx="129134" cy="74447"/>
            </a:xfrm>
            <a:custGeom>
              <a:avLst/>
              <a:gdLst/>
              <a:ahLst/>
              <a:cxnLst/>
              <a:rect l="l" t="t" r="r" b="b"/>
              <a:pathLst>
                <a:path w="7698" h="4438" extrusionOk="0">
                  <a:moveTo>
                    <a:pt x="4490" y="0"/>
                  </a:moveTo>
                  <a:lnTo>
                    <a:pt x="0" y="2620"/>
                  </a:lnTo>
                  <a:lnTo>
                    <a:pt x="3207" y="4437"/>
                  </a:lnTo>
                  <a:lnTo>
                    <a:pt x="7698" y="1871"/>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3"/>
            <p:cNvSpPr/>
            <p:nvPr/>
          </p:nvSpPr>
          <p:spPr>
            <a:xfrm>
              <a:off x="6381712" y="3903807"/>
              <a:ext cx="129151" cy="74431"/>
            </a:xfrm>
            <a:custGeom>
              <a:avLst/>
              <a:gdLst/>
              <a:ahLst/>
              <a:cxnLst/>
              <a:rect l="l" t="t" r="r" b="b"/>
              <a:pathLst>
                <a:path w="7699" h="4437" extrusionOk="0">
                  <a:moveTo>
                    <a:pt x="4491" y="0"/>
                  </a:moveTo>
                  <a:lnTo>
                    <a:pt x="0" y="2566"/>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3"/>
            <p:cNvSpPr/>
            <p:nvPr/>
          </p:nvSpPr>
          <p:spPr>
            <a:xfrm>
              <a:off x="6779867" y="3914560"/>
              <a:ext cx="132724" cy="77131"/>
            </a:xfrm>
            <a:custGeom>
              <a:avLst/>
              <a:gdLst/>
              <a:ahLst/>
              <a:cxnLst/>
              <a:rect l="l" t="t" r="r" b="b"/>
              <a:pathLst>
                <a:path w="7912" h="4598" extrusionOk="0">
                  <a:moveTo>
                    <a:pt x="4704" y="0"/>
                  </a:moveTo>
                  <a:lnTo>
                    <a:pt x="0" y="2727"/>
                  </a:lnTo>
                  <a:lnTo>
                    <a:pt x="3207" y="4598"/>
                  </a:lnTo>
                  <a:lnTo>
                    <a:pt x="7912" y="1871"/>
                  </a:lnTo>
                  <a:lnTo>
                    <a:pt x="4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3"/>
            <p:cNvSpPr/>
            <p:nvPr/>
          </p:nvSpPr>
          <p:spPr>
            <a:xfrm>
              <a:off x="6686598" y="3971058"/>
              <a:ext cx="128245" cy="74447"/>
            </a:xfrm>
            <a:custGeom>
              <a:avLst/>
              <a:gdLst/>
              <a:ahLst/>
              <a:cxnLst/>
              <a:rect l="l" t="t" r="r" b="b"/>
              <a:pathLst>
                <a:path w="7645" h="4438" extrusionOk="0">
                  <a:moveTo>
                    <a:pt x="4491" y="0"/>
                  </a:moveTo>
                  <a:lnTo>
                    <a:pt x="1" y="2620"/>
                  </a:lnTo>
                  <a:lnTo>
                    <a:pt x="3208" y="4437"/>
                  </a:lnTo>
                  <a:lnTo>
                    <a:pt x="7645"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3"/>
            <p:cNvSpPr/>
            <p:nvPr/>
          </p:nvSpPr>
          <p:spPr>
            <a:xfrm>
              <a:off x="6592440" y="4024856"/>
              <a:ext cx="129151" cy="75337"/>
            </a:xfrm>
            <a:custGeom>
              <a:avLst/>
              <a:gdLst/>
              <a:ahLst/>
              <a:cxnLst/>
              <a:rect l="l" t="t" r="r" b="b"/>
              <a:pathLst>
                <a:path w="7699" h="4491" extrusionOk="0">
                  <a:moveTo>
                    <a:pt x="4491" y="1"/>
                  </a:moveTo>
                  <a:lnTo>
                    <a:pt x="1" y="2620"/>
                  </a:lnTo>
                  <a:lnTo>
                    <a:pt x="3208" y="4491"/>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93"/>
            <p:cNvSpPr/>
            <p:nvPr/>
          </p:nvSpPr>
          <p:spPr>
            <a:xfrm>
              <a:off x="6837254" y="4284919"/>
              <a:ext cx="56498" cy="51130"/>
            </a:xfrm>
            <a:custGeom>
              <a:avLst/>
              <a:gdLst/>
              <a:ahLst/>
              <a:cxnLst/>
              <a:rect l="l" t="t" r="r" b="b"/>
              <a:pathLst>
                <a:path w="3368" h="3048" extrusionOk="0">
                  <a:moveTo>
                    <a:pt x="0" y="0"/>
                  </a:moveTo>
                  <a:lnTo>
                    <a:pt x="0" y="1123"/>
                  </a:lnTo>
                  <a:lnTo>
                    <a:pt x="3368" y="3047"/>
                  </a:lnTo>
                  <a:lnTo>
                    <a:pt x="3368" y="192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93"/>
            <p:cNvSpPr/>
            <p:nvPr/>
          </p:nvSpPr>
          <p:spPr>
            <a:xfrm>
              <a:off x="6282169" y="3965674"/>
              <a:ext cx="55609" cy="51130"/>
            </a:xfrm>
            <a:custGeom>
              <a:avLst/>
              <a:gdLst/>
              <a:ahLst/>
              <a:cxnLst/>
              <a:rect l="l" t="t" r="r" b="b"/>
              <a:pathLst>
                <a:path w="3315"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93"/>
            <p:cNvSpPr/>
            <p:nvPr/>
          </p:nvSpPr>
          <p:spPr>
            <a:xfrm>
              <a:off x="6347625" y="4003333"/>
              <a:ext cx="55626" cy="51130"/>
            </a:xfrm>
            <a:custGeom>
              <a:avLst/>
              <a:gdLst/>
              <a:ahLst/>
              <a:cxnLst/>
              <a:rect l="l" t="t" r="r" b="b"/>
              <a:pathLst>
                <a:path w="3316"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93"/>
            <p:cNvSpPr/>
            <p:nvPr/>
          </p:nvSpPr>
          <p:spPr>
            <a:xfrm>
              <a:off x="6545805" y="2933525"/>
              <a:ext cx="277106" cy="361401"/>
            </a:xfrm>
            <a:custGeom>
              <a:avLst/>
              <a:gdLst/>
              <a:ahLst/>
              <a:cxnLst/>
              <a:rect l="l" t="t" r="r" b="b"/>
              <a:pathLst>
                <a:path w="16519" h="21544" extrusionOk="0">
                  <a:moveTo>
                    <a:pt x="9570" y="1"/>
                  </a:moveTo>
                  <a:lnTo>
                    <a:pt x="8875" y="4331"/>
                  </a:lnTo>
                  <a:cubicBezTo>
                    <a:pt x="4010" y="8394"/>
                    <a:pt x="268" y="15450"/>
                    <a:pt x="1" y="21544"/>
                  </a:cubicBezTo>
                  <a:lnTo>
                    <a:pt x="3208" y="19673"/>
                  </a:lnTo>
                  <a:cubicBezTo>
                    <a:pt x="3476" y="15931"/>
                    <a:pt x="5453" y="11761"/>
                    <a:pt x="8233" y="8875"/>
                  </a:cubicBezTo>
                  <a:lnTo>
                    <a:pt x="8233" y="8875"/>
                  </a:lnTo>
                  <a:lnTo>
                    <a:pt x="7859" y="11387"/>
                  </a:lnTo>
                  <a:lnTo>
                    <a:pt x="16519" y="2888"/>
                  </a:lnTo>
                  <a:lnTo>
                    <a:pt x="9570"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93"/>
            <p:cNvSpPr/>
            <p:nvPr/>
          </p:nvSpPr>
          <p:spPr>
            <a:xfrm>
              <a:off x="6813937" y="2952363"/>
              <a:ext cx="153357" cy="356922"/>
            </a:xfrm>
            <a:custGeom>
              <a:avLst/>
              <a:gdLst/>
              <a:ahLst/>
              <a:cxnLst/>
              <a:rect l="l" t="t" r="r" b="b"/>
              <a:pathLst>
                <a:path w="9142" h="21277" extrusionOk="0">
                  <a:moveTo>
                    <a:pt x="1658" y="1"/>
                  </a:moveTo>
                  <a:lnTo>
                    <a:pt x="0" y="4170"/>
                  </a:lnTo>
                  <a:cubicBezTo>
                    <a:pt x="2139" y="4651"/>
                    <a:pt x="3582" y="6683"/>
                    <a:pt x="3582" y="9890"/>
                  </a:cubicBezTo>
                  <a:cubicBezTo>
                    <a:pt x="3582" y="10157"/>
                    <a:pt x="3582" y="10425"/>
                    <a:pt x="3528" y="10692"/>
                  </a:cubicBezTo>
                  <a:lnTo>
                    <a:pt x="1551" y="10264"/>
                  </a:lnTo>
                  <a:lnTo>
                    <a:pt x="856" y="21276"/>
                  </a:lnTo>
                  <a:lnTo>
                    <a:pt x="4544" y="17107"/>
                  </a:lnTo>
                  <a:lnTo>
                    <a:pt x="4598" y="17107"/>
                  </a:lnTo>
                  <a:lnTo>
                    <a:pt x="4651" y="17000"/>
                  </a:lnTo>
                  <a:lnTo>
                    <a:pt x="9141" y="11921"/>
                  </a:lnTo>
                  <a:lnTo>
                    <a:pt x="6469" y="11333"/>
                  </a:lnTo>
                  <a:cubicBezTo>
                    <a:pt x="6682" y="10264"/>
                    <a:pt x="6789" y="9142"/>
                    <a:pt x="6789" y="8019"/>
                  </a:cubicBezTo>
                  <a:cubicBezTo>
                    <a:pt x="6789" y="3422"/>
                    <a:pt x="4758" y="535"/>
                    <a:pt x="1658" y="1"/>
                  </a:cubicBez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3"/>
            <p:cNvSpPr/>
            <p:nvPr/>
          </p:nvSpPr>
          <p:spPr>
            <a:xfrm>
              <a:off x="6540437" y="3290429"/>
              <a:ext cx="292338" cy="190128"/>
            </a:xfrm>
            <a:custGeom>
              <a:avLst/>
              <a:gdLst/>
              <a:ahLst/>
              <a:cxnLst/>
              <a:rect l="l" t="t" r="r" b="b"/>
              <a:pathLst>
                <a:path w="17427" h="11334" extrusionOk="0">
                  <a:moveTo>
                    <a:pt x="1604" y="1"/>
                  </a:moveTo>
                  <a:lnTo>
                    <a:pt x="0" y="11333"/>
                  </a:lnTo>
                  <a:lnTo>
                    <a:pt x="0" y="11333"/>
                  </a:lnTo>
                  <a:lnTo>
                    <a:pt x="3261" y="8126"/>
                  </a:lnTo>
                  <a:cubicBezTo>
                    <a:pt x="4212" y="8784"/>
                    <a:pt x="5363" y="9131"/>
                    <a:pt x="6648" y="9131"/>
                  </a:cubicBezTo>
                  <a:cubicBezTo>
                    <a:pt x="8181" y="9131"/>
                    <a:pt x="9905" y="8638"/>
                    <a:pt x="11707" y="7592"/>
                  </a:cubicBezTo>
                  <a:cubicBezTo>
                    <a:pt x="13899" y="6255"/>
                    <a:pt x="15823" y="4544"/>
                    <a:pt x="17427" y="2567"/>
                  </a:cubicBezTo>
                  <a:lnTo>
                    <a:pt x="15556" y="535"/>
                  </a:lnTo>
                  <a:cubicBezTo>
                    <a:pt x="14487" y="1872"/>
                    <a:pt x="13150" y="2994"/>
                    <a:pt x="11707" y="3850"/>
                  </a:cubicBezTo>
                  <a:cubicBezTo>
                    <a:pt x="10385" y="4621"/>
                    <a:pt x="9138" y="4963"/>
                    <a:pt x="8037" y="4963"/>
                  </a:cubicBezTo>
                  <a:cubicBezTo>
                    <a:pt x="7535" y="4963"/>
                    <a:pt x="7064" y="4892"/>
                    <a:pt x="6629" y="4758"/>
                  </a:cubicBezTo>
                  <a:lnTo>
                    <a:pt x="8660" y="2780"/>
                  </a:lnTo>
                  <a:lnTo>
                    <a:pt x="1604"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268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91"/>
                                        </p:tgtEl>
                                        <p:attrNameLst>
                                          <p:attrName>style.visibility</p:attrName>
                                        </p:attrNameLst>
                                      </p:cBhvr>
                                      <p:to>
                                        <p:strVal val="visible"/>
                                      </p:to>
                                    </p:set>
                                    <p:anim calcmode="lin" valueType="num">
                                      <p:cBhvr additive="base">
                                        <p:cTn id="7" dur="1000"/>
                                        <p:tgtEl>
                                          <p:spTgt spid="2991"/>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92"/>
                                        </p:tgtEl>
                                        <p:attrNameLst>
                                          <p:attrName>style.visibility</p:attrName>
                                        </p:attrNameLst>
                                      </p:cBhvr>
                                      <p:to>
                                        <p:strVal val="visible"/>
                                      </p:to>
                                    </p:set>
                                    <p:animEffect transition="in" filter="fade">
                                      <p:cBhvr>
                                        <p:cTn id="11" dur="1000"/>
                                        <p:tgtEl>
                                          <p:spTgt spid="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8D89-A772-23C0-3D60-F7F14E80B580}"/>
              </a:ext>
            </a:extLst>
          </p:cNvPr>
          <p:cNvSpPr>
            <a:spLocks noGrp="1"/>
          </p:cNvSpPr>
          <p:nvPr>
            <p:ph type="title"/>
          </p:nvPr>
        </p:nvSpPr>
        <p:spPr>
          <a:xfrm>
            <a:off x="117834" y="123584"/>
            <a:ext cx="7704000" cy="572700"/>
          </a:xfrm>
        </p:spPr>
        <p:txBody>
          <a:bodyPr/>
          <a:lstStyle/>
          <a:p>
            <a:r>
              <a:rPr lang="en-US" sz="2400">
                <a:latin typeface="Abril Fatface" panose="02000503000000020003" pitchFamily="2" charset="0"/>
              </a:rPr>
              <a:t>Recommendations</a:t>
            </a:r>
          </a:p>
        </p:txBody>
      </p:sp>
      <p:sp>
        <p:nvSpPr>
          <p:cNvPr id="5" name="Rectangle: Rounded Corners 4">
            <a:extLst>
              <a:ext uri="{FF2B5EF4-FFF2-40B4-BE49-F238E27FC236}">
                <a16:creationId xmlns:a16="http://schemas.microsoft.com/office/drawing/2014/main" id="{72D42B9A-0721-BF6C-BC0E-6558A58A65F0}"/>
              </a:ext>
            </a:extLst>
          </p:cNvPr>
          <p:cNvSpPr/>
          <p:nvPr/>
        </p:nvSpPr>
        <p:spPr>
          <a:xfrm>
            <a:off x="557757" y="1160604"/>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0BD0E979-4AAD-774C-291C-D74D5FBA4BFB}"/>
              </a:ext>
            </a:extLst>
          </p:cNvPr>
          <p:cNvSpPr/>
          <p:nvPr/>
        </p:nvSpPr>
        <p:spPr>
          <a:xfrm>
            <a:off x="3347271" y="1141749"/>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32C76AC3-0A13-CF51-0C65-EC46BC1D9203}"/>
              </a:ext>
            </a:extLst>
          </p:cNvPr>
          <p:cNvSpPr/>
          <p:nvPr/>
        </p:nvSpPr>
        <p:spPr>
          <a:xfrm>
            <a:off x="6136789" y="1141749"/>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55AE2F0-E3EE-32C8-F43C-D50F7DFC82D3}"/>
              </a:ext>
            </a:extLst>
          </p:cNvPr>
          <p:cNvSpPr txBox="1"/>
          <p:nvPr/>
        </p:nvSpPr>
        <p:spPr>
          <a:xfrm>
            <a:off x="3451512" y="1358840"/>
            <a:ext cx="2237263" cy="738664"/>
          </a:xfrm>
          <a:prstGeom prst="rect">
            <a:avLst/>
          </a:prstGeom>
          <a:noFill/>
        </p:spPr>
        <p:txBody>
          <a:bodyPr wrap="square" lIns="91440" tIns="45720" rIns="91440" bIns="45720" rtlCol="0" anchor="t">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kern="1200">
                <a:latin typeface="Montserrat" panose="00000500000000000000" pitchFamily="2" charset="0"/>
                <a:ea typeface="+mn-ea"/>
                <a:cs typeface="Calibri"/>
              </a:rPr>
              <a:t>Which model is the best for predict the stock return?</a:t>
            </a:r>
            <a:endPar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endParaRPr>
          </a:p>
        </p:txBody>
      </p:sp>
      <p:sp>
        <p:nvSpPr>
          <p:cNvPr id="13" name="TextBox 12">
            <a:extLst>
              <a:ext uri="{FF2B5EF4-FFF2-40B4-BE49-F238E27FC236}">
                <a16:creationId xmlns:a16="http://schemas.microsoft.com/office/drawing/2014/main" id="{14BF6852-2585-C490-AF3E-225684C81C3E}"/>
              </a:ext>
            </a:extLst>
          </p:cNvPr>
          <p:cNvSpPr txBox="1"/>
          <p:nvPr/>
        </p:nvSpPr>
        <p:spPr>
          <a:xfrm>
            <a:off x="6130354" y="1269973"/>
            <a:ext cx="2449453" cy="954107"/>
          </a:xfrm>
          <a:prstGeom prst="rect">
            <a:avLst/>
          </a:prstGeom>
          <a:noFill/>
        </p:spPr>
        <p:txBody>
          <a:bodyPr wrap="square" lIns="91440" tIns="45720" rIns="91440" bIns="45720" rtlCol="0" anchor="t">
            <a:spAutoFit/>
          </a:bodyPr>
          <a:lstStyle/>
          <a:p>
            <a:pPr algn="ctr" fontAlgn="base">
              <a:buClrTx/>
              <a:buFontTx/>
              <a:defRPr/>
            </a:pPr>
            <a:r>
              <a:rPr kumimoji="0" lang="en-US" i="0" u="none" strike="noStrike" kern="1200" cap="none" spc="0" normalizeH="0" baseline="0" noProof="0">
                <a:ln>
                  <a:noFill/>
                </a:ln>
                <a:solidFill>
                  <a:srgbClr val="000000"/>
                </a:solidFill>
                <a:effectLst/>
                <a:uLnTx/>
                <a:uFillTx/>
                <a:latin typeface="Montserrat"/>
                <a:ea typeface="+mn-ea"/>
                <a:cs typeface="Calibri"/>
              </a:rPr>
              <a:t>How </a:t>
            </a:r>
            <a:r>
              <a:rPr lang="en-US" kern="1200">
                <a:latin typeface="Montserrat"/>
                <a:ea typeface="+mn-ea"/>
                <a:cs typeface="Calibri"/>
              </a:rPr>
              <a:t>does model enhancement </a:t>
            </a:r>
            <a:r>
              <a:rPr kumimoji="0" lang="en-US" i="0" u="none" strike="noStrike" kern="1200" cap="none" spc="0" normalizeH="0" baseline="0" noProof="0">
                <a:ln>
                  <a:noFill/>
                </a:ln>
                <a:solidFill>
                  <a:srgbClr val="000000"/>
                </a:solidFill>
                <a:effectLst/>
                <a:uLnTx/>
                <a:uFillTx/>
                <a:latin typeface="Montserrat"/>
                <a:ea typeface="+mn-ea"/>
                <a:cs typeface="Calibri"/>
              </a:rPr>
              <a:t>help change the prediction of the returns?</a:t>
            </a:r>
            <a:endParaRPr lang="en-US">
              <a:ea typeface="+mn-ea"/>
            </a:endParaRPr>
          </a:p>
        </p:txBody>
      </p:sp>
      <p:sp>
        <p:nvSpPr>
          <p:cNvPr id="15" name="TextBox 14">
            <a:extLst>
              <a:ext uri="{FF2B5EF4-FFF2-40B4-BE49-F238E27FC236}">
                <a16:creationId xmlns:a16="http://schemas.microsoft.com/office/drawing/2014/main" id="{CB4C74E9-EDE5-3E4E-2655-2AC9EA1CFC9C}"/>
              </a:ext>
            </a:extLst>
          </p:cNvPr>
          <p:cNvSpPr txBox="1"/>
          <p:nvPr/>
        </p:nvSpPr>
        <p:spPr>
          <a:xfrm>
            <a:off x="663851" y="1377695"/>
            <a:ext cx="2237263" cy="738664"/>
          </a:xfrm>
          <a:prstGeom prst="rect">
            <a:avLst/>
          </a:prstGeom>
          <a:noFill/>
        </p:spPr>
        <p:txBody>
          <a:bodyPr wrap="square" lIns="91440" tIns="45720" rIns="91440" bIns="45720" rtlCol="0" anchor="t">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rPr>
              <a:t>What is the impact of each index on the return?</a:t>
            </a:r>
          </a:p>
        </p:txBody>
      </p:sp>
      <p:sp>
        <p:nvSpPr>
          <p:cNvPr id="3" name="Rectangle: Rounded Corners 2">
            <a:extLst>
              <a:ext uri="{FF2B5EF4-FFF2-40B4-BE49-F238E27FC236}">
                <a16:creationId xmlns:a16="http://schemas.microsoft.com/office/drawing/2014/main" id="{A6B08EE8-B245-4D8E-739D-95D3E972070A}"/>
              </a:ext>
            </a:extLst>
          </p:cNvPr>
          <p:cNvSpPr/>
          <p:nvPr/>
        </p:nvSpPr>
        <p:spPr>
          <a:xfrm>
            <a:off x="554453" y="2542311"/>
            <a:ext cx="2464209" cy="241504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914800E-C5D9-BFD4-C7C0-94807F0B93F9}"/>
              </a:ext>
            </a:extLst>
          </p:cNvPr>
          <p:cNvSpPr/>
          <p:nvPr/>
        </p:nvSpPr>
        <p:spPr>
          <a:xfrm>
            <a:off x="3344356" y="2542310"/>
            <a:ext cx="2464209" cy="241504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2EE6087-3F7B-AE34-2390-DEEA6B40E097}"/>
              </a:ext>
            </a:extLst>
          </p:cNvPr>
          <p:cNvSpPr/>
          <p:nvPr/>
        </p:nvSpPr>
        <p:spPr>
          <a:xfrm>
            <a:off x="6134259" y="2542311"/>
            <a:ext cx="2464209" cy="241504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9F601A5-2BBA-3B10-C819-ED9BF99B34A8}"/>
              </a:ext>
            </a:extLst>
          </p:cNvPr>
          <p:cNvSpPr txBox="1"/>
          <p:nvPr/>
        </p:nvSpPr>
        <p:spPr>
          <a:xfrm>
            <a:off x="940210" y="3057832"/>
            <a:ext cx="16862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a:rPr>
              <a:t>EM, EU and FTSE</a:t>
            </a:r>
            <a:r>
              <a:rPr lang="en-US" dirty="0">
                <a:latin typeface="Montserrat"/>
              </a:rPr>
              <a:t> are seen to have significant impact on stock returns using the MACD line.</a:t>
            </a:r>
          </a:p>
        </p:txBody>
      </p:sp>
      <p:sp>
        <p:nvSpPr>
          <p:cNvPr id="10" name="TextBox 9">
            <a:extLst>
              <a:ext uri="{FF2B5EF4-FFF2-40B4-BE49-F238E27FC236}">
                <a16:creationId xmlns:a16="http://schemas.microsoft.com/office/drawing/2014/main" id="{9197CAEB-7890-B9B8-8B4F-81080B72D878}"/>
              </a:ext>
            </a:extLst>
          </p:cNvPr>
          <p:cNvSpPr txBox="1"/>
          <p:nvPr/>
        </p:nvSpPr>
        <p:spPr>
          <a:xfrm>
            <a:off x="3766982" y="2953363"/>
            <a:ext cx="161863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a:rPr>
              <a:t>Decision Tree</a:t>
            </a:r>
            <a:r>
              <a:rPr lang="en-US" dirty="0">
                <a:latin typeface="Montserrat"/>
              </a:rPr>
              <a:t> has the highest accuracy and is the best model for predicting stock returns.</a:t>
            </a:r>
          </a:p>
        </p:txBody>
      </p:sp>
      <p:sp>
        <p:nvSpPr>
          <p:cNvPr id="12" name="TextBox 11">
            <a:extLst>
              <a:ext uri="{FF2B5EF4-FFF2-40B4-BE49-F238E27FC236}">
                <a16:creationId xmlns:a16="http://schemas.microsoft.com/office/drawing/2014/main" id="{8E603F9C-8D99-C73B-524A-325FD7C2C039}"/>
              </a:ext>
            </a:extLst>
          </p:cNvPr>
          <p:cNvSpPr txBox="1"/>
          <p:nvPr/>
        </p:nvSpPr>
        <p:spPr>
          <a:xfrm>
            <a:off x="6384823" y="2738283"/>
            <a:ext cx="19689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ontserrat"/>
              </a:rPr>
              <a:t>In some cases, like logistic regression it increased accuracy. However, for decision tree and random forest, it decreased the accuracy.</a:t>
            </a:r>
          </a:p>
        </p:txBody>
      </p:sp>
    </p:spTree>
    <p:extLst>
      <p:ext uri="{BB962C8B-B14F-4D97-AF65-F5344CB8AC3E}">
        <p14:creationId xmlns:p14="http://schemas.microsoft.com/office/powerpoint/2010/main" val="1975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37D5-424B-E3AF-69F7-D538AAA70D34}"/>
              </a:ext>
            </a:extLst>
          </p:cNvPr>
          <p:cNvSpPr>
            <a:spLocks noGrp="1"/>
          </p:cNvSpPr>
          <p:nvPr>
            <p:ph type="title"/>
          </p:nvPr>
        </p:nvSpPr>
        <p:spPr>
          <a:xfrm>
            <a:off x="151288" y="116254"/>
            <a:ext cx="7704000" cy="572700"/>
          </a:xfrm>
        </p:spPr>
        <p:txBody>
          <a:bodyPr/>
          <a:lstStyle/>
          <a:p>
            <a:r>
              <a:rPr lang="en-US" sz="2400">
                <a:latin typeface="Abril Fatface" panose="02000503000000020003" pitchFamily="2" charset="0"/>
              </a:rPr>
              <a:t>Conclusion</a:t>
            </a:r>
          </a:p>
        </p:txBody>
      </p:sp>
      <p:sp>
        <p:nvSpPr>
          <p:cNvPr id="3" name="TextBox 2">
            <a:extLst>
              <a:ext uri="{FF2B5EF4-FFF2-40B4-BE49-F238E27FC236}">
                <a16:creationId xmlns:a16="http://schemas.microsoft.com/office/drawing/2014/main" id="{97D84658-73EE-60E5-B5BA-BAEE07A3B0FE}"/>
              </a:ext>
            </a:extLst>
          </p:cNvPr>
          <p:cNvSpPr txBox="1"/>
          <p:nvPr/>
        </p:nvSpPr>
        <p:spPr>
          <a:xfrm>
            <a:off x="652616" y="659989"/>
            <a:ext cx="721073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ontserrat"/>
              </a:rPr>
              <a:t>From our analysis, we can conclude the following:</a:t>
            </a:r>
          </a:p>
          <a:p>
            <a:endParaRPr lang="en-US">
              <a:latin typeface="Montserrat"/>
            </a:endParaRPr>
          </a:p>
          <a:p>
            <a:pPr marL="285750" indent="-285750">
              <a:buChar char="•"/>
            </a:pPr>
            <a:r>
              <a:rPr lang="en-US" dirty="0">
                <a:latin typeface="Montserrat"/>
              </a:rPr>
              <a:t>Some models are better suited to predict stock returns due to its highly volatile nature and complex variables. </a:t>
            </a:r>
          </a:p>
          <a:p>
            <a:pPr marL="285750" indent="-285750">
              <a:buChar char="•"/>
            </a:pPr>
            <a:endParaRPr lang="en-US">
              <a:latin typeface="Montserrat"/>
            </a:endParaRPr>
          </a:p>
          <a:p>
            <a:pPr marL="285750" indent="-285750">
              <a:buChar char="•"/>
            </a:pPr>
            <a:r>
              <a:rPr lang="en-US" dirty="0">
                <a:latin typeface="Montserrat"/>
              </a:rPr>
              <a:t>The indicators used to measure the stock returns need to be chosen carefully to represent the decision of buying, holding or selling.</a:t>
            </a:r>
          </a:p>
          <a:p>
            <a:pPr marL="285750" indent="-285750">
              <a:buChar char="•"/>
            </a:pPr>
            <a:endParaRPr lang="en-US">
              <a:latin typeface="Montserrat"/>
            </a:endParaRPr>
          </a:p>
          <a:p>
            <a:pPr marL="285750" indent="-285750">
              <a:buChar char="•"/>
            </a:pPr>
            <a:r>
              <a:rPr lang="en-US" dirty="0">
                <a:latin typeface="Montserrat"/>
              </a:rPr>
              <a:t>Some stocks are highly influential to the MACD line as shown consistently across all the models. </a:t>
            </a:r>
          </a:p>
          <a:p>
            <a:pPr marL="285750" indent="-285750">
              <a:buChar char="•"/>
            </a:pPr>
            <a:endParaRPr lang="en-US">
              <a:latin typeface="Montserrat"/>
            </a:endParaRPr>
          </a:p>
          <a:p>
            <a:pPr marL="285750" indent="-285750">
              <a:buChar char="•"/>
            </a:pPr>
            <a:r>
              <a:rPr lang="en-US" dirty="0">
                <a:latin typeface="Montserrat"/>
              </a:rPr>
              <a:t>For the decision tree and random forest, it was unexpected that the label encoding and outlier removal would decrease accuracy. </a:t>
            </a:r>
          </a:p>
          <a:p>
            <a:pPr marL="285750" indent="-285750">
              <a:buChar char="•"/>
            </a:pPr>
            <a:endParaRPr lang="en-US">
              <a:latin typeface="Montserrat"/>
            </a:endParaRPr>
          </a:p>
          <a:p>
            <a:pPr marL="285750" indent="-285750">
              <a:buChar char="•"/>
            </a:pPr>
            <a:r>
              <a:rPr lang="en-US" dirty="0">
                <a:latin typeface="Montserrat"/>
              </a:rPr>
              <a:t>For investors in the Istanbul stocks, they should focus on EM, EU and the FTSE stocks carefully and follow the decision tree to decide when to buy hold or sell their stocks. </a:t>
            </a:r>
          </a:p>
          <a:p>
            <a:pPr marL="285750" indent="-285750">
              <a:buChar char="•"/>
            </a:pPr>
            <a:endParaRPr lang="en-US">
              <a:latin typeface="Montserrat"/>
            </a:endParaRPr>
          </a:p>
          <a:p>
            <a:pPr marL="285750" indent="-285750">
              <a:buChar char="•"/>
            </a:pPr>
            <a:r>
              <a:rPr lang="en-US" dirty="0">
                <a:latin typeface="Montserrat"/>
              </a:rPr>
              <a:t>Some other considerations could be time periods and focusing on micro trends instead of only long-term trends.</a:t>
            </a:r>
          </a:p>
        </p:txBody>
      </p:sp>
    </p:spTree>
    <p:extLst>
      <p:ext uri="{BB962C8B-B14F-4D97-AF65-F5344CB8AC3E}">
        <p14:creationId xmlns:p14="http://schemas.microsoft.com/office/powerpoint/2010/main" val="31575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a:latin typeface="Abril Fatface" panose="02000503000000020003" pitchFamily="2" charset="0"/>
              </a:rPr>
              <a:t>OUR </a:t>
            </a:r>
            <a:r>
              <a:rPr lang="en-US" sz="2800">
                <a:solidFill>
                  <a:schemeClr val="accent1"/>
                </a:solidFill>
                <a:latin typeface="Abril Fatface" panose="02000503000000020003" pitchFamily="2" charset="0"/>
                <a:sym typeface="Overpass SemiBold"/>
              </a:rPr>
              <a:t>Goal</a:t>
            </a:r>
            <a:endParaRPr lang="en-US" sz="2800">
              <a:solidFill>
                <a:schemeClr val="accent1"/>
              </a:solidFill>
              <a:latin typeface="Abril Fatface" panose="02000503000000020003" pitchFamily="2" charset="0"/>
              <a:ea typeface="Overpass SemiBold"/>
              <a:cs typeface="Overpass SemiBold"/>
              <a:sym typeface="Overpass SemiBold"/>
            </a:endParaRPr>
          </a:p>
        </p:txBody>
      </p:sp>
      <p:sp>
        <p:nvSpPr>
          <p:cNvPr id="555" name="Google Shape;555;p55"/>
          <p:cNvSpPr txBox="1">
            <a:spLocks noGrp="1"/>
          </p:cNvSpPr>
          <p:nvPr>
            <p:ph type="subTitle" idx="1"/>
          </p:nvPr>
        </p:nvSpPr>
        <p:spPr>
          <a:xfrm>
            <a:off x="5248276" y="2275731"/>
            <a:ext cx="3150632" cy="1660829"/>
          </a:xfrm>
          <a:prstGeom prst="rect">
            <a:avLst/>
          </a:prstGeom>
        </p:spPr>
        <p:txBody>
          <a:bodyPr spcFirstLastPara="1" wrap="square" lIns="91425" tIns="91425" rIns="91425" bIns="91425" anchor="ctr" anchorCtr="0">
            <a:noAutofit/>
          </a:bodyPr>
          <a:lstStyle/>
          <a:p>
            <a:pPr marL="0" indent="0">
              <a:spcAft>
                <a:spcPts val="1600"/>
              </a:spcAft>
            </a:pPr>
            <a:r>
              <a:rPr lang="en-US" sz="1400">
                <a:latin typeface="Montserrat"/>
              </a:rPr>
              <a:t>To predict stock returns  and generate a buy-hold-sell strategy to </a:t>
            </a:r>
            <a:r>
              <a:rPr lang="en-US" sz="1400" err="1">
                <a:latin typeface="Montserrat"/>
              </a:rPr>
              <a:t>maximise</a:t>
            </a:r>
            <a:r>
              <a:rPr lang="en-US" sz="1400">
                <a:latin typeface="Montserrat"/>
              </a:rPr>
              <a:t> returns for the </a:t>
            </a:r>
            <a:r>
              <a:rPr lang="en-US" sz="1400" b="1">
                <a:latin typeface="Montserrat"/>
              </a:rPr>
              <a:t>Istanbul Stock Exchange </a:t>
            </a:r>
            <a:r>
              <a:rPr lang="en-US" sz="1400">
                <a:latin typeface="Montserrat"/>
              </a:rPr>
              <a:t>dataset.</a:t>
            </a:r>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6"/>
          <p:cNvSpPr txBox="1">
            <a:spLocks noGrp="1"/>
          </p:cNvSpPr>
          <p:nvPr>
            <p:ph type="title"/>
          </p:nvPr>
        </p:nvSpPr>
        <p:spPr>
          <a:xfrm flipH="1">
            <a:off x="86536" y="23002"/>
            <a:ext cx="3260735"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a:latin typeface="Abril Fatface" panose="02000503000000020003" pitchFamily="2" charset="0"/>
              </a:rPr>
              <a:t>Problem Definition</a:t>
            </a:r>
            <a:endParaRPr lang="en-US" sz="2400">
              <a:solidFill>
                <a:schemeClr val="accent1"/>
              </a:solidFill>
              <a:latin typeface="Abril Fatface" panose="02000503000000020003" pitchFamily="2" charset="0"/>
              <a:ea typeface="Overpass SemiBold"/>
              <a:cs typeface="Overpass SemiBold"/>
              <a:sym typeface="Overpass SemiBold"/>
            </a:endParaRPr>
          </a:p>
        </p:txBody>
      </p:sp>
      <p:sp>
        <p:nvSpPr>
          <p:cNvPr id="5" name="Oval 4">
            <a:extLst>
              <a:ext uri="{FF2B5EF4-FFF2-40B4-BE49-F238E27FC236}">
                <a16:creationId xmlns:a16="http://schemas.microsoft.com/office/drawing/2014/main" id="{AA2A2C7C-E2D5-15E9-A394-7E808E6C2702}"/>
              </a:ext>
            </a:extLst>
          </p:cNvPr>
          <p:cNvSpPr/>
          <p:nvPr/>
        </p:nvSpPr>
        <p:spPr>
          <a:xfrm>
            <a:off x="907762" y="1493768"/>
            <a:ext cx="1749445" cy="1710713"/>
          </a:xfrm>
          <a:prstGeom prst="ellips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645844AA-90A6-EA77-4892-8B9FAEA89F34}"/>
              </a:ext>
            </a:extLst>
          </p:cNvPr>
          <p:cNvSpPr/>
          <p:nvPr/>
        </p:nvSpPr>
        <p:spPr>
          <a:xfrm>
            <a:off x="822521" y="1711455"/>
            <a:ext cx="396940" cy="40011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a:ln>
                  <a:noFill/>
                </a:ln>
                <a:solidFill>
                  <a:schemeClr val="bg1">
                    <a:lumMod val="10000"/>
                  </a:schemeClr>
                </a:solidFill>
                <a:effectLst/>
                <a:uLnTx/>
                <a:uFillTx/>
                <a:latin typeface="Calibri" panose="020F0502020204030204"/>
                <a:ea typeface="+mn-ea"/>
                <a:cs typeface="+mn-cs"/>
              </a:rPr>
              <a:t>1</a:t>
            </a:r>
          </a:p>
        </p:txBody>
      </p:sp>
      <p:sp>
        <p:nvSpPr>
          <p:cNvPr id="7" name="Oval 6">
            <a:extLst>
              <a:ext uri="{FF2B5EF4-FFF2-40B4-BE49-F238E27FC236}">
                <a16:creationId xmlns:a16="http://schemas.microsoft.com/office/drawing/2014/main" id="{CAE2FDAF-B262-C537-C138-FAE9BFE719E4}"/>
              </a:ext>
            </a:extLst>
          </p:cNvPr>
          <p:cNvSpPr/>
          <p:nvPr/>
        </p:nvSpPr>
        <p:spPr>
          <a:xfrm>
            <a:off x="3697276" y="1467256"/>
            <a:ext cx="1749445" cy="1710713"/>
          </a:xfrm>
          <a:prstGeom prst="ellips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6684ED2-CA64-1B80-79C9-B39132D586EF}"/>
              </a:ext>
            </a:extLst>
          </p:cNvPr>
          <p:cNvSpPr/>
          <p:nvPr/>
        </p:nvSpPr>
        <p:spPr>
          <a:xfrm>
            <a:off x="6486793" y="1467255"/>
            <a:ext cx="1749445" cy="1710713"/>
          </a:xfrm>
          <a:prstGeom prst="ellipse">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92087258-2CC3-5E0F-2933-467074128D4B}"/>
              </a:ext>
            </a:extLst>
          </p:cNvPr>
          <p:cNvSpPr/>
          <p:nvPr/>
        </p:nvSpPr>
        <p:spPr>
          <a:xfrm>
            <a:off x="3601884" y="1711455"/>
            <a:ext cx="396940" cy="40011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a:ln>
                  <a:noFill/>
                </a:ln>
                <a:solidFill>
                  <a:schemeClr val="bg1">
                    <a:lumMod val="10000"/>
                  </a:schemeClr>
                </a:solidFill>
                <a:effectLst/>
                <a:uLnTx/>
                <a:uFillTx/>
                <a:latin typeface="Calibri" panose="020F0502020204030204"/>
                <a:ea typeface="+mn-ea"/>
                <a:cs typeface="+mn-cs"/>
              </a:rPr>
              <a:t>2</a:t>
            </a:r>
          </a:p>
        </p:txBody>
      </p:sp>
      <p:sp>
        <p:nvSpPr>
          <p:cNvPr id="11" name="Oval 10">
            <a:extLst>
              <a:ext uri="{FF2B5EF4-FFF2-40B4-BE49-F238E27FC236}">
                <a16:creationId xmlns:a16="http://schemas.microsoft.com/office/drawing/2014/main" id="{B933AF18-7622-E3CD-6F33-BCB4BAE07813}"/>
              </a:ext>
            </a:extLst>
          </p:cNvPr>
          <p:cNvSpPr/>
          <p:nvPr/>
        </p:nvSpPr>
        <p:spPr>
          <a:xfrm>
            <a:off x="6417342" y="1711455"/>
            <a:ext cx="396940" cy="40011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a:ln>
                  <a:noFill/>
                </a:ln>
                <a:solidFill>
                  <a:schemeClr val="bg1">
                    <a:lumMod val="10000"/>
                  </a:schemeClr>
                </a:solidFill>
                <a:effectLst/>
                <a:uLnTx/>
                <a:uFillTx/>
                <a:latin typeface="Calibri" panose="020F0502020204030204"/>
                <a:ea typeface="+mn-ea"/>
                <a:cs typeface="+mn-cs"/>
              </a:rPr>
              <a:t>3</a:t>
            </a:r>
          </a:p>
        </p:txBody>
      </p:sp>
      <p:sp>
        <p:nvSpPr>
          <p:cNvPr id="12" name="Rectangle: Rounded Corners 11">
            <a:extLst>
              <a:ext uri="{FF2B5EF4-FFF2-40B4-BE49-F238E27FC236}">
                <a16:creationId xmlns:a16="http://schemas.microsoft.com/office/drawing/2014/main" id="{B4025F1F-DF13-4D70-853F-FC4B55486E4C}"/>
              </a:ext>
            </a:extLst>
          </p:cNvPr>
          <p:cNvSpPr/>
          <p:nvPr/>
        </p:nvSpPr>
        <p:spPr>
          <a:xfrm>
            <a:off x="557757" y="3606378"/>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C273E352-1507-26EF-2EDB-4C93DB81F0EC}"/>
              </a:ext>
            </a:extLst>
          </p:cNvPr>
          <p:cNvSpPr/>
          <p:nvPr/>
        </p:nvSpPr>
        <p:spPr>
          <a:xfrm>
            <a:off x="3347271" y="3587523"/>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05C4C898-A17E-EB84-2C85-2784BEE4B87D}"/>
              </a:ext>
            </a:extLst>
          </p:cNvPr>
          <p:cNvSpPr/>
          <p:nvPr/>
        </p:nvSpPr>
        <p:spPr>
          <a:xfrm>
            <a:off x="6136789" y="3587523"/>
            <a:ext cx="2449454" cy="1145157"/>
          </a:xfrm>
          <a:prstGeom prst="roundRect">
            <a:avLst/>
          </a:prstGeom>
          <a:no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F12C177-B339-CB3A-3EAC-2A9BE3410454}"/>
              </a:ext>
            </a:extLst>
          </p:cNvPr>
          <p:cNvSpPr txBox="1"/>
          <p:nvPr/>
        </p:nvSpPr>
        <p:spPr>
          <a:xfrm>
            <a:off x="3451512" y="3804614"/>
            <a:ext cx="2237263" cy="738664"/>
          </a:xfrm>
          <a:prstGeom prst="rect">
            <a:avLst/>
          </a:prstGeom>
          <a:noFill/>
        </p:spPr>
        <p:txBody>
          <a:bodyPr wrap="square" lIns="91440" tIns="45720" rIns="91440" bIns="45720" rtlCol="0" anchor="t">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kern="1200">
                <a:latin typeface="Montserrat" panose="00000500000000000000" pitchFamily="2" charset="0"/>
                <a:ea typeface="+mn-ea"/>
                <a:cs typeface="Calibri"/>
              </a:rPr>
              <a:t>Which model is the best for predict the stock return?</a:t>
            </a:r>
            <a:endPar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endParaRPr>
          </a:p>
        </p:txBody>
      </p:sp>
      <p:sp>
        <p:nvSpPr>
          <p:cNvPr id="16" name="TextBox 15">
            <a:extLst>
              <a:ext uri="{FF2B5EF4-FFF2-40B4-BE49-F238E27FC236}">
                <a16:creationId xmlns:a16="http://schemas.microsoft.com/office/drawing/2014/main" id="{28134FFC-5C75-1297-7F10-E3E3AD60FE96}"/>
              </a:ext>
            </a:extLst>
          </p:cNvPr>
          <p:cNvSpPr txBox="1"/>
          <p:nvPr/>
        </p:nvSpPr>
        <p:spPr>
          <a:xfrm>
            <a:off x="6130354" y="3715747"/>
            <a:ext cx="2449453" cy="954107"/>
          </a:xfrm>
          <a:prstGeom prst="rect">
            <a:avLst/>
          </a:prstGeom>
          <a:noFill/>
        </p:spPr>
        <p:txBody>
          <a:bodyPr wrap="square" lIns="91440" tIns="45720" rIns="91440" bIns="45720" rtlCol="0" anchor="t">
            <a:spAutoFit/>
          </a:bodyPr>
          <a:lstStyle/>
          <a:p>
            <a:pPr algn="ctr" fontAlgn="base">
              <a:buClrTx/>
              <a:buFontTx/>
              <a:defRPr/>
            </a:pPr>
            <a:r>
              <a:rPr kumimoji="0" lang="en-US" i="0" u="none" strike="noStrike" kern="1200" cap="none" spc="0" normalizeH="0" baseline="0" noProof="0">
                <a:ln>
                  <a:noFill/>
                </a:ln>
                <a:solidFill>
                  <a:srgbClr val="000000"/>
                </a:solidFill>
                <a:effectLst/>
                <a:uLnTx/>
                <a:uFillTx/>
                <a:latin typeface="Montserrat"/>
                <a:ea typeface="+mn-ea"/>
                <a:cs typeface="Calibri"/>
              </a:rPr>
              <a:t>How </a:t>
            </a:r>
            <a:r>
              <a:rPr lang="en-US" kern="1200">
                <a:latin typeface="Montserrat"/>
                <a:ea typeface="+mn-ea"/>
                <a:cs typeface="Calibri"/>
              </a:rPr>
              <a:t>does model enhancement </a:t>
            </a:r>
            <a:r>
              <a:rPr kumimoji="0" lang="en-US" i="0" u="none" strike="noStrike" kern="1200" cap="none" spc="0" normalizeH="0" baseline="0" noProof="0">
                <a:ln>
                  <a:noFill/>
                </a:ln>
                <a:solidFill>
                  <a:srgbClr val="000000"/>
                </a:solidFill>
                <a:effectLst/>
                <a:uLnTx/>
                <a:uFillTx/>
                <a:latin typeface="Montserrat"/>
                <a:ea typeface="+mn-ea"/>
                <a:cs typeface="Calibri"/>
              </a:rPr>
              <a:t>help change the prediction of the returns?</a:t>
            </a:r>
            <a:endParaRPr lang="en-US">
              <a:ea typeface="+mn-ea"/>
            </a:endParaRPr>
          </a:p>
        </p:txBody>
      </p:sp>
      <p:sp>
        <p:nvSpPr>
          <p:cNvPr id="17" name="TextBox 16">
            <a:extLst>
              <a:ext uri="{FF2B5EF4-FFF2-40B4-BE49-F238E27FC236}">
                <a16:creationId xmlns:a16="http://schemas.microsoft.com/office/drawing/2014/main" id="{9E604479-EEBF-5C9D-E58D-5D6EC91D6CC7}"/>
              </a:ext>
            </a:extLst>
          </p:cNvPr>
          <p:cNvSpPr txBox="1"/>
          <p:nvPr/>
        </p:nvSpPr>
        <p:spPr>
          <a:xfrm>
            <a:off x="663851" y="3823469"/>
            <a:ext cx="2237263" cy="738664"/>
          </a:xfrm>
          <a:prstGeom prst="rect">
            <a:avLst/>
          </a:prstGeom>
          <a:noFill/>
        </p:spPr>
        <p:txBody>
          <a:bodyPr wrap="square" lIns="91440" tIns="45720" rIns="91440" bIns="45720" rtlCol="0" anchor="t">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i="0" u="none" strike="noStrike" kern="1200" cap="none" spc="0" normalizeH="0" baseline="0" noProof="0">
                <a:ln>
                  <a:noFill/>
                </a:ln>
                <a:solidFill>
                  <a:srgbClr val="000000"/>
                </a:solidFill>
                <a:effectLst/>
                <a:uLnTx/>
                <a:uFillTx/>
                <a:latin typeface="Montserrat" panose="00000500000000000000" pitchFamily="2" charset="0"/>
                <a:ea typeface="+mn-ea"/>
                <a:cs typeface="Calibri"/>
              </a:rPr>
              <a:t>What is the impact of each index on the return?</a:t>
            </a:r>
          </a:p>
        </p:txBody>
      </p:sp>
      <p:pic>
        <p:nvPicPr>
          <p:cNvPr id="19" name="Graphic 18" descr="Bar graph with upward trend with solid fill">
            <a:extLst>
              <a:ext uri="{FF2B5EF4-FFF2-40B4-BE49-F238E27FC236}">
                <a16:creationId xmlns:a16="http://schemas.microsoft.com/office/drawing/2014/main" id="{EEEE16DD-91ED-0F76-27A4-BC58DF5154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9461" y="1825495"/>
            <a:ext cx="1073765" cy="1073765"/>
          </a:xfrm>
          <a:prstGeom prst="rect">
            <a:avLst/>
          </a:prstGeom>
        </p:spPr>
      </p:pic>
      <p:pic>
        <p:nvPicPr>
          <p:cNvPr id="21" name="Graphic 20" descr="Thumbs up sign with solid fill">
            <a:extLst>
              <a:ext uri="{FF2B5EF4-FFF2-40B4-BE49-F238E27FC236}">
                <a16:creationId xmlns:a16="http://schemas.microsoft.com/office/drawing/2014/main" id="{A1542714-0772-278F-291C-19614B8D96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4589" y="1805686"/>
            <a:ext cx="1033849" cy="1033849"/>
          </a:xfrm>
          <a:prstGeom prst="rect">
            <a:avLst/>
          </a:prstGeom>
        </p:spPr>
      </p:pic>
      <p:pic>
        <p:nvPicPr>
          <p:cNvPr id="23" name="Graphic 22" descr="Bullseye with solid fill">
            <a:extLst>
              <a:ext uri="{FF2B5EF4-FFF2-40B4-BE49-F238E27FC236}">
                <a16:creationId xmlns:a16="http://schemas.microsoft.com/office/drawing/2014/main" id="{083EDDD4-5B03-DD50-0F38-D8E3777B3F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5604" y="1773393"/>
            <a:ext cx="1109080" cy="1109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68"/>
          <p:cNvSpPr txBox="1">
            <a:spLocks noGrp="1"/>
          </p:cNvSpPr>
          <p:nvPr>
            <p:ph type="title" idx="2"/>
          </p:nvPr>
        </p:nvSpPr>
        <p:spPr>
          <a:xfrm>
            <a:off x="7057500" y="1073425"/>
            <a:ext cx="1366500" cy="52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040" name="Google Shape;1040;p68"/>
          <p:cNvSpPr txBox="1">
            <a:spLocks noGrp="1"/>
          </p:cNvSpPr>
          <p:nvPr>
            <p:ph type="title"/>
          </p:nvPr>
        </p:nvSpPr>
        <p:spPr>
          <a:xfrm>
            <a:off x="4772476" y="2166102"/>
            <a:ext cx="3739676" cy="13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a:latin typeface="Abril Fatface" panose="02000503000000020003" pitchFamily="2" charset="0"/>
              </a:rPr>
              <a:t>Dataset Exploration and preparation</a:t>
            </a:r>
            <a:endParaRPr lang="en-US" sz="1800">
              <a:solidFill>
                <a:schemeClr val="accent1"/>
              </a:solidFill>
              <a:latin typeface="Abril Fatface" panose="02000503000000020003" pitchFamily="2" charset="0"/>
              <a:ea typeface="Overpass SemiBold"/>
              <a:cs typeface="Overpass SemiBold"/>
              <a:sym typeface="Overpass SemiBold"/>
            </a:endParaRPr>
          </a:p>
        </p:txBody>
      </p:sp>
      <p:grpSp>
        <p:nvGrpSpPr>
          <p:cNvPr id="1042" name="Google Shape;1042;p68"/>
          <p:cNvGrpSpPr/>
          <p:nvPr/>
        </p:nvGrpSpPr>
        <p:grpSpPr>
          <a:xfrm>
            <a:off x="495543" y="1146012"/>
            <a:ext cx="3924025" cy="3357205"/>
            <a:chOff x="1897175" y="1267900"/>
            <a:chExt cx="3687300" cy="3154675"/>
          </a:xfrm>
        </p:grpSpPr>
        <p:sp>
          <p:nvSpPr>
            <p:cNvPr id="1043" name="Google Shape;1043;p68"/>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8"/>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8"/>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8"/>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8"/>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8"/>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8"/>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8"/>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8"/>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8"/>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8"/>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8"/>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8"/>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8"/>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8"/>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8"/>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8"/>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8"/>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8"/>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8"/>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8"/>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8"/>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8"/>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8"/>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8"/>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8"/>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8"/>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8"/>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8"/>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8"/>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8"/>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8"/>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8"/>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8"/>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8"/>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8"/>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8"/>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8"/>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8"/>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8"/>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8"/>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8"/>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8"/>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8"/>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8"/>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8"/>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8"/>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8"/>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8"/>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8"/>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8"/>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8"/>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8"/>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8"/>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8"/>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8"/>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8"/>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8"/>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8"/>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8"/>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8"/>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8"/>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8"/>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8"/>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8"/>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8"/>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8"/>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8"/>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8"/>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8"/>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8"/>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8"/>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8"/>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8"/>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8"/>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8"/>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8"/>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8"/>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8"/>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8"/>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8"/>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8"/>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8"/>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8"/>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8"/>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8"/>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8"/>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8"/>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8"/>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8"/>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8"/>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8"/>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8"/>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8"/>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8"/>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8"/>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8"/>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8"/>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8"/>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8"/>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8"/>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8"/>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8"/>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8"/>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8"/>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8"/>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8"/>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8"/>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8"/>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8"/>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8"/>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8"/>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8"/>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8"/>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8"/>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8"/>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8"/>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8"/>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8"/>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8"/>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8"/>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8"/>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8"/>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8"/>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8"/>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8"/>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8"/>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8"/>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8"/>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8"/>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8"/>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8"/>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8"/>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8"/>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8"/>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8"/>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8"/>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8"/>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8"/>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8"/>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8"/>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8"/>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8"/>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8"/>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8"/>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8"/>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8"/>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8"/>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8"/>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8"/>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8"/>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8"/>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8"/>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8"/>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8"/>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8"/>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8"/>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8"/>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8"/>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8"/>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8"/>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8"/>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8"/>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8"/>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8"/>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8"/>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8"/>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8"/>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8"/>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8"/>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8"/>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8"/>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8"/>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8"/>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8"/>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8"/>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8"/>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8"/>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8"/>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8"/>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8"/>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8"/>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8"/>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8"/>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8"/>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8"/>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8"/>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8"/>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8"/>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8"/>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8"/>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8"/>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8"/>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8"/>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8"/>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8"/>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8"/>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8"/>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8"/>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8"/>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8"/>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8"/>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8"/>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8"/>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8"/>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8"/>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8"/>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8"/>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8"/>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8"/>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8"/>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8"/>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8"/>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8"/>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8"/>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8"/>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8"/>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8"/>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8"/>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8"/>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8"/>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8"/>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8"/>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8"/>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8"/>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8"/>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8"/>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8"/>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8"/>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8"/>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8"/>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8"/>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8"/>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8"/>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8"/>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8"/>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8"/>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8"/>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8"/>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8"/>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8"/>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8"/>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8"/>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8"/>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8"/>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8"/>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8"/>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8"/>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8"/>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8"/>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8"/>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8"/>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8"/>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8"/>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8"/>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a:extLst>
            <a:ext uri="{FF2B5EF4-FFF2-40B4-BE49-F238E27FC236}">
              <a16:creationId xmlns:a16="http://schemas.microsoft.com/office/drawing/2014/main" id="{4F9B1221-8E96-5FC6-1B74-55E3C6299CB7}"/>
            </a:ext>
          </a:extLst>
        </p:cNvPr>
        <p:cNvGrpSpPr/>
        <p:nvPr/>
      </p:nvGrpSpPr>
      <p:grpSpPr>
        <a:xfrm>
          <a:off x="0" y="0"/>
          <a:ext cx="0" cy="0"/>
          <a:chOff x="0" y="0"/>
          <a:chExt cx="0" cy="0"/>
        </a:xfrm>
      </p:grpSpPr>
      <p:sp>
        <p:nvSpPr>
          <p:cNvPr id="744" name="Google Shape;744;p58">
            <a:extLst>
              <a:ext uri="{FF2B5EF4-FFF2-40B4-BE49-F238E27FC236}">
                <a16:creationId xmlns:a16="http://schemas.microsoft.com/office/drawing/2014/main" id="{B8AD86BD-47B9-0736-0FFB-5FA7BC14EF59}"/>
              </a:ext>
            </a:extLst>
          </p:cNvPr>
          <p:cNvSpPr txBox="1">
            <a:spLocks noGrp="1"/>
          </p:cNvSpPr>
          <p:nvPr>
            <p:ph type="title"/>
          </p:nvPr>
        </p:nvSpPr>
        <p:spPr>
          <a:xfrm>
            <a:off x="196433" y="14916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tx1"/>
                </a:solidFill>
                <a:latin typeface="Abril Fatface" panose="02000503000000020003" pitchFamily="2" charset="0"/>
              </a:rPr>
              <a:t>Dataset</a:t>
            </a:r>
            <a:endParaRPr lang="en-US" sz="2400">
              <a:solidFill>
                <a:schemeClr val="tx1"/>
              </a:solidFill>
              <a:latin typeface="Abril Fatface" panose="02000503000000020003" pitchFamily="2" charset="0"/>
              <a:ea typeface="Overpass SemiBold"/>
              <a:cs typeface="Overpass SemiBold"/>
              <a:sym typeface="Overpass SemiBold"/>
            </a:endParaRPr>
          </a:p>
        </p:txBody>
      </p:sp>
      <p:sp>
        <p:nvSpPr>
          <p:cNvPr id="2" name="Isosceles Triangle 1">
            <a:extLst>
              <a:ext uri="{FF2B5EF4-FFF2-40B4-BE49-F238E27FC236}">
                <a16:creationId xmlns:a16="http://schemas.microsoft.com/office/drawing/2014/main" id="{1B106CBB-6C9C-B9FA-E0F7-B46F9B7C32B5}"/>
              </a:ext>
            </a:extLst>
          </p:cNvPr>
          <p:cNvSpPr/>
          <p:nvPr/>
        </p:nvSpPr>
        <p:spPr>
          <a:xfrm rot="5400000">
            <a:off x="4361110" y="2283193"/>
            <a:ext cx="3606518" cy="577114"/>
          </a:xfrm>
          <a:prstGeom prst="triangl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Google Shape;555;p55">
            <a:extLst>
              <a:ext uri="{FF2B5EF4-FFF2-40B4-BE49-F238E27FC236}">
                <a16:creationId xmlns:a16="http://schemas.microsoft.com/office/drawing/2014/main" id="{478269FE-C9B1-0318-6A1E-C4A8DB99EADE}"/>
              </a:ext>
            </a:extLst>
          </p:cNvPr>
          <p:cNvSpPr txBox="1">
            <a:spLocks noGrp="1"/>
          </p:cNvSpPr>
          <p:nvPr>
            <p:ph type="subTitle" idx="1"/>
          </p:nvPr>
        </p:nvSpPr>
        <p:spPr>
          <a:xfrm>
            <a:off x="6628606" y="2091994"/>
            <a:ext cx="2203029" cy="1316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b="1">
                <a:solidFill>
                  <a:schemeClr val="bg1">
                    <a:lumMod val="10000"/>
                  </a:schemeClr>
                </a:solidFill>
                <a:latin typeface="Montserrat" panose="00000500000000000000" pitchFamily="2" charset="0"/>
              </a:rPr>
              <a:t>Size of Dataset :  </a:t>
            </a:r>
          </a:p>
          <a:p>
            <a:pPr marL="0" lvl="0" indent="0" algn="l" rtl="0">
              <a:spcBef>
                <a:spcPts val="0"/>
              </a:spcBef>
              <a:spcAft>
                <a:spcPts val="1600"/>
              </a:spcAft>
              <a:buNone/>
            </a:pPr>
            <a:r>
              <a:rPr lang="en-US" sz="1400" b="1">
                <a:solidFill>
                  <a:schemeClr val="bg1">
                    <a:lumMod val="10000"/>
                  </a:schemeClr>
                </a:solidFill>
                <a:latin typeface="Montserrat" panose="00000500000000000000" pitchFamily="2" charset="0"/>
              </a:rPr>
              <a:t>536 rows, 10 columns</a:t>
            </a:r>
          </a:p>
          <a:p>
            <a:pPr marL="0" lvl="0" indent="0" algn="l" rtl="0">
              <a:spcBef>
                <a:spcPts val="0"/>
              </a:spcBef>
              <a:spcAft>
                <a:spcPts val="1600"/>
              </a:spcAft>
              <a:buNone/>
            </a:pPr>
            <a:r>
              <a:rPr lang="en-US" sz="1400" b="1">
                <a:solidFill>
                  <a:schemeClr val="bg1">
                    <a:lumMod val="10000"/>
                  </a:schemeClr>
                </a:solidFill>
                <a:latin typeface="Montserrat" panose="00000500000000000000" pitchFamily="2" charset="0"/>
              </a:rPr>
              <a:t>Missing values : 0  </a:t>
            </a:r>
          </a:p>
        </p:txBody>
      </p:sp>
      <p:sp>
        <p:nvSpPr>
          <p:cNvPr id="7" name="TextBox 6">
            <a:extLst>
              <a:ext uri="{FF2B5EF4-FFF2-40B4-BE49-F238E27FC236}">
                <a16:creationId xmlns:a16="http://schemas.microsoft.com/office/drawing/2014/main" id="{AC2D7E2F-81EF-2FDF-9613-1C82E67EAFE2}"/>
              </a:ext>
            </a:extLst>
          </p:cNvPr>
          <p:cNvSpPr txBox="1"/>
          <p:nvPr/>
        </p:nvSpPr>
        <p:spPr>
          <a:xfrm>
            <a:off x="119559" y="4835723"/>
            <a:ext cx="7568231" cy="307777"/>
          </a:xfrm>
          <a:prstGeom prst="rect">
            <a:avLst/>
          </a:prstGeom>
          <a:noFill/>
        </p:spPr>
        <p:txBody>
          <a:bodyPr wrap="square">
            <a:spAutoFit/>
          </a:bodyPr>
          <a:lstStyle/>
          <a:p>
            <a:r>
              <a:rPr lang="en-US" sz="1400" b="0" i="0" u="sng" strike="noStrike">
                <a:solidFill>
                  <a:srgbClr val="1155CC"/>
                </a:solidFill>
                <a:effectLst/>
                <a:latin typeface="Arial" panose="020B0604020202020204" pitchFamily="34" charset="0"/>
                <a:hlinkClick r:id="rId3"/>
              </a:rPr>
              <a:t>https://archive.ics.uci.edu/dataset/247/istanbul+stock+exchange</a:t>
            </a:r>
            <a:endParaRPr lang="en-US"/>
          </a:p>
        </p:txBody>
      </p:sp>
      <p:sp>
        <p:nvSpPr>
          <p:cNvPr id="8" name="Rectangle: Rounded Corners 7">
            <a:extLst>
              <a:ext uri="{FF2B5EF4-FFF2-40B4-BE49-F238E27FC236}">
                <a16:creationId xmlns:a16="http://schemas.microsoft.com/office/drawing/2014/main" id="{DE4D1A73-0701-AF79-5E94-12A60DC1298B}"/>
              </a:ext>
            </a:extLst>
          </p:cNvPr>
          <p:cNvSpPr/>
          <p:nvPr/>
        </p:nvSpPr>
        <p:spPr>
          <a:xfrm>
            <a:off x="6543946" y="1979868"/>
            <a:ext cx="2287689" cy="1407553"/>
          </a:xfrm>
          <a:prstGeom prst="roundRect">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0A3BB1-A065-A83C-A17E-67491FB51FED}"/>
              </a:ext>
            </a:extLst>
          </p:cNvPr>
          <p:cNvPicPr>
            <a:picLocks noChangeAspect="1"/>
          </p:cNvPicPr>
          <p:nvPr/>
        </p:nvPicPr>
        <p:blipFill>
          <a:blip r:embed="rId4"/>
          <a:stretch>
            <a:fillRect/>
          </a:stretch>
        </p:blipFill>
        <p:spPr>
          <a:xfrm>
            <a:off x="200673" y="768491"/>
            <a:ext cx="5584119" cy="360651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B6D638B-29CC-B30C-D7F6-5BD5D53D4C97}"/>
              </a:ext>
            </a:extLst>
          </p:cNvPr>
          <p:cNvSpPr txBox="1"/>
          <p:nvPr/>
        </p:nvSpPr>
        <p:spPr>
          <a:xfrm>
            <a:off x="546334" y="4527946"/>
            <a:ext cx="5238458" cy="307777"/>
          </a:xfrm>
          <a:prstGeom prst="rect">
            <a:avLst/>
          </a:prstGeom>
          <a:noFill/>
        </p:spPr>
        <p:txBody>
          <a:bodyPr wrap="square">
            <a:spAutoFit/>
          </a:bodyPr>
          <a:lstStyle/>
          <a:p>
            <a:r>
              <a:rPr lang="en-US">
                <a:latin typeface="Montserrat"/>
              </a:rPr>
              <a:t>Dataset range f</a:t>
            </a:r>
            <a:r>
              <a:rPr lang="en-US" sz="1400">
                <a:latin typeface="Montserrat"/>
              </a:rPr>
              <a:t>rom June 5, 2009, to February 22, 2011</a:t>
            </a:r>
            <a:endParaRPr lang="en-US"/>
          </a:p>
        </p:txBody>
      </p:sp>
    </p:spTree>
    <p:extLst>
      <p:ext uri="{BB962C8B-B14F-4D97-AF65-F5344CB8AC3E}">
        <p14:creationId xmlns:p14="http://schemas.microsoft.com/office/powerpoint/2010/main" val="23432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609314-E8E3-CEB0-5F21-61B834E57734}"/>
              </a:ext>
            </a:extLst>
          </p:cNvPr>
          <p:cNvGraphicFramePr>
            <a:graphicFrameLocks noGrp="1"/>
          </p:cNvGraphicFramePr>
          <p:nvPr>
            <p:extLst>
              <p:ext uri="{D42A27DB-BD31-4B8C-83A1-F6EECF244321}">
                <p14:modId xmlns:p14="http://schemas.microsoft.com/office/powerpoint/2010/main" val="14809927"/>
              </p:ext>
            </p:extLst>
          </p:nvPr>
        </p:nvGraphicFramePr>
        <p:xfrm>
          <a:off x="386708" y="697700"/>
          <a:ext cx="8370583" cy="4298945"/>
        </p:xfrm>
        <a:graphic>
          <a:graphicData uri="http://schemas.openxmlformats.org/drawingml/2006/table">
            <a:tbl>
              <a:tblPr firstRow="1" bandRow="1"/>
              <a:tblGrid>
                <a:gridCol w="1749359">
                  <a:extLst>
                    <a:ext uri="{9D8B030D-6E8A-4147-A177-3AD203B41FA5}">
                      <a16:colId xmlns:a16="http://schemas.microsoft.com/office/drawing/2014/main" val="3542036266"/>
                    </a:ext>
                  </a:extLst>
                </a:gridCol>
                <a:gridCol w="1144175">
                  <a:extLst>
                    <a:ext uri="{9D8B030D-6E8A-4147-A177-3AD203B41FA5}">
                      <a16:colId xmlns:a16="http://schemas.microsoft.com/office/drawing/2014/main" val="1952913665"/>
                    </a:ext>
                  </a:extLst>
                </a:gridCol>
                <a:gridCol w="5477049">
                  <a:extLst>
                    <a:ext uri="{9D8B030D-6E8A-4147-A177-3AD203B41FA5}">
                      <a16:colId xmlns:a16="http://schemas.microsoft.com/office/drawing/2014/main" val="3559844774"/>
                    </a:ext>
                  </a:extLst>
                </a:gridCol>
              </a:tblGrid>
              <a:tr h="498431">
                <a:tc>
                  <a:txBody>
                    <a:bodyPr/>
                    <a:lstStyle/>
                    <a:p>
                      <a:r>
                        <a:rPr lang="en-GB" sz="1300" b="1">
                          <a:latin typeface="Montserrat" panose="00000500000000000000" pitchFamily="2" charset="0"/>
                        </a:rPr>
                        <a:t>Columns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GB" sz="1300" b="0">
                          <a:latin typeface="Montserrat" panose="00000500000000000000" pitchFamily="2" charset="0"/>
                        </a:rPr>
                        <a:t>Chosen columns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GB" sz="1300" b="0">
                          <a:latin typeface="Montserrat" panose="00000500000000000000" pitchFamily="2" charset="0"/>
                        </a:rPr>
                        <a:t>Why?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512688687"/>
                  </a:ext>
                </a:extLst>
              </a:tr>
              <a:tr h="313592">
                <a:tc>
                  <a:txBody>
                    <a:bodyPr/>
                    <a:lstStyle/>
                    <a:p>
                      <a:r>
                        <a:rPr lang="en-GB" sz="1300" b="0">
                          <a:solidFill>
                            <a:schemeClr val="bg1">
                              <a:lumMod val="10000"/>
                            </a:schemeClr>
                          </a:solidFill>
                          <a:latin typeface="Montserrat" panose="00000500000000000000" pitchFamily="2"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b="0" i="0" u="none" strike="noStrike" noProof="0">
                          <a:solidFill>
                            <a:srgbClr val="000000"/>
                          </a:solidFill>
                          <a:latin typeface="Montserrat" panose="000005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0" algn="ctr">
                        <a:lnSpc>
                          <a:spcPct val="100000"/>
                        </a:lnSpc>
                        <a:spcBef>
                          <a:spcPts val="0"/>
                        </a:spcBef>
                        <a:spcAft>
                          <a:spcPts val="0"/>
                        </a:spcAft>
                        <a:buNone/>
                      </a:pPr>
                      <a:r>
                        <a:rPr lang="en-US" sz="1300" b="0">
                          <a:latin typeface="Montserrat" panose="00000500000000000000" pitchFamily="2" charset="0"/>
                        </a:rPr>
                        <a:t>To compute the average returns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204505990"/>
                  </a:ext>
                </a:extLst>
              </a:tr>
              <a:tr h="367128">
                <a:tc>
                  <a:txBody>
                    <a:bodyPr/>
                    <a:lstStyle/>
                    <a:p>
                      <a:r>
                        <a:rPr lang="en-GB" sz="1300" b="0">
                          <a:solidFill>
                            <a:schemeClr val="bg1">
                              <a:lumMod val="10000"/>
                            </a:schemeClr>
                          </a:solidFill>
                          <a:latin typeface="Montserrat" panose="00000500000000000000" pitchFamily="2" charset="0"/>
                        </a:rPr>
                        <a:t>TL_BASED_ISE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b="0" i="0" u="none" strike="noStrike" noProof="0">
                          <a:solidFill>
                            <a:srgbClr val="000000"/>
                          </a:solidFill>
                          <a:latin typeface="Montserrat" panose="000005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b="0" i="0" u="none" strike="noStrike" noProof="0">
                          <a:solidFill>
                            <a:srgbClr val="000000"/>
                          </a:solidFill>
                          <a:latin typeface="Montserrat" panose="00000500000000000000" pitchFamily="2" charset="0"/>
                        </a:rPr>
                        <a:t>We want compare our returns based on Turkish lira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944936711"/>
                  </a:ext>
                </a:extLst>
              </a:tr>
              <a:tr h="367128">
                <a:tc>
                  <a:txBody>
                    <a:bodyPr/>
                    <a:lstStyle/>
                    <a:p>
                      <a:r>
                        <a:rPr lang="en-GB" sz="1300" b="0">
                          <a:solidFill>
                            <a:schemeClr val="bg1">
                              <a:lumMod val="10000"/>
                            </a:schemeClr>
                          </a:solidFill>
                          <a:latin typeface="Montserrat" panose="00000500000000000000" pitchFamily="2" charset="0"/>
                        </a:rPr>
                        <a:t>USD_BASED_ISE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b="0" i="0" u="none" strike="noStrike" noProof="0">
                          <a:solidFill>
                            <a:srgbClr val="000000"/>
                          </a:solidFill>
                          <a:latin typeface="Montserrat" panose="00000500000000000000"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0" algn="ctr">
                        <a:lnSpc>
                          <a:spcPct val="100000"/>
                        </a:lnSpc>
                        <a:spcBef>
                          <a:spcPts val="0"/>
                        </a:spcBef>
                        <a:spcAft>
                          <a:spcPts val="0"/>
                        </a:spcAft>
                        <a:buNone/>
                      </a:pPr>
                      <a:r>
                        <a:rPr lang="en-US" sz="1300" b="0">
                          <a:latin typeface="Montserrat" panose="00000500000000000000" pitchFamily="2" charset="0"/>
                        </a:rPr>
                        <a:t>We will be predicting based on one currency, hence column not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567413437"/>
                  </a:ext>
                </a:extLst>
              </a:tr>
              <a:tr h="339297">
                <a:tc>
                  <a:txBody>
                    <a:bodyPr/>
                    <a:lstStyle/>
                    <a:p>
                      <a:r>
                        <a:rPr lang="en-GB" sz="1300" b="0">
                          <a:solidFill>
                            <a:schemeClr val="bg1">
                              <a:lumMod val="10000"/>
                            </a:schemeClr>
                          </a:solidFill>
                          <a:latin typeface="Montserrat" panose="00000500000000000000" pitchFamily="2" charset="0"/>
                        </a:rPr>
                        <a:t>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lvl="0" algn="ctr">
                        <a:buNone/>
                      </a:pPr>
                      <a:r>
                        <a:rPr lang="en-GB" sz="1300" b="0" i="0" u="none" strike="noStrike" noProof="0">
                          <a:solidFill>
                            <a:srgbClr val="000000"/>
                          </a:solidFill>
                          <a:latin typeface="Montserrat" panose="00000500000000000000" pitchFamily="2" charset="0"/>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495375997"/>
                  </a:ext>
                </a:extLst>
              </a:tr>
              <a:tr h="313592">
                <a:tc>
                  <a:txBody>
                    <a:bodyPr/>
                    <a:lstStyle/>
                    <a:p>
                      <a:r>
                        <a:rPr lang="en-GB" sz="1300" b="0">
                          <a:solidFill>
                            <a:schemeClr val="bg1">
                              <a:lumMod val="10000"/>
                            </a:schemeClr>
                          </a:solidFill>
                          <a:latin typeface="Montserrat" panose="00000500000000000000" pitchFamily="2" charset="0"/>
                        </a:rPr>
                        <a:t>DAX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2820828881"/>
                  </a:ext>
                </a:extLst>
              </a:tr>
              <a:tr h="395845">
                <a:tc>
                  <a:txBody>
                    <a:bodyPr/>
                    <a:lstStyle/>
                    <a:p>
                      <a:pPr lvl="0">
                        <a:buNone/>
                      </a:pPr>
                      <a:r>
                        <a:rPr lang="en-GB" sz="1300" b="0">
                          <a:solidFill>
                            <a:schemeClr val="bg1">
                              <a:lumMod val="10000"/>
                            </a:schemeClr>
                          </a:solidFill>
                          <a:latin typeface="Montserrat" panose="00000500000000000000" pitchFamily="2" charset="0"/>
                        </a:rPr>
                        <a:t>FSTE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3814284876"/>
                  </a:ext>
                </a:extLst>
              </a:tr>
              <a:tr h="395845">
                <a:tc>
                  <a:txBody>
                    <a:bodyPr/>
                    <a:lstStyle/>
                    <a:p>
                      <a:pPr lvl="0">
                        <a:buNone/>
                      </a:pPr>
                      <a:r>
                        <a:rPr lang="en-GB" sz="1300" b="0">
                          <a:solidFill>
                            <a:schemeClr val="bg1">
                              <a:lumMod val="10000"/>
                            </a:schemeClr>
                          </a:solidFill>
                          <a:latin typeface="Montserrat" panose="00000500000000000000" pitchFamily="2" charset="0"/>
                        </a:rPr>
                        <a:t>NIKKEI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548027554"/>
                  </a:ext>
                </a:extLst>
              </a:tr>
              <a:tr h="395845">
                <a:tc>
                  <a:txBody>
                    <a:bodyPr/>
                    <a:lstStyle/>
                    <a:p>
                      <a:pPr lvl="0">
                        <a:buNone/>
                      </a:pPr>
                      <a:r>
                        <a:rPr lang="en-GB" sz="1300" b="0">
                          <a:solidFill>
                            <a:schemeClr val="bg1">
                              <a:lumMod val="10000"/>
                            </a:schemeClr>
                          </a:solidFill>
                          <a:latin typeface="Montserrat" panose="00000500000000000000" pitchFamily="2" charset="0"/>
                        </a:rPr>
                        <a:t>BOVESPA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1163680950"/>
                  </a:ext>
                </a:extLst>
              </a:tr>
              <a:tr h="395845">
                <a:tc>
                  <a:txBody>
                    <a:bodyPr/>
                    <a:lstStyle/>
                    <a:p>
                      <a:pPr lvl="0">
                        <a:buNone/>
                      </a:pPr>
                      <a:r>
                        <a:rPr lang="en-GB" sz="1300" b="0">
                          <a:solidFill>
                            <a:schemeClr val="bg1">
                              <a:lumMod val="10000"/>
                            </a:schemeClr>
                          </a:solidFill>
                          <a:latin typeface="Montserrat" panose="00000500000000000000" pitchFamily="2" charset="0"/>
                        </a:rPr>
                        <a:t>EU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2943042184"/>
                  </a:ext>
                </a:extLst>
              </a:tr>
              <a:tr h="395845">
                <a:tc>
                  <a:txBody>
                    <a:bodyPr/>
                    <a:lstStyle/>
                    <a:p>
                      <a:pPr lvl="0">
                        <a:buNone/>
                      </a:pPr>
                      <a:r>
                        <a:rPr lang="en-GB" sz="1300" b="0">
                          <a:solidFill>
                            <a:schemeClr val="bg1">
                              <a:lumMod val="10000"/>
                            </a:schemeClr>
                          </a:solidFill>
                          <a:latin typeface="Montserrat" panose="00000500000000000000" pitchFamily="2" charset="0"/>
                        </a:rPr>
                        <a: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300" b="0" i="0" u="none" strike="noStrike" kern="0" cap="none" spc="0" normalizeH="0" baseline="0" noProof="0">
                          <a:ln>
                            <a:noFill/>
                          </a:ln>
                          <a:solidFill>
                            <a:srgbClr val="000000"/>
                          </a:solidFill>
                          <a:effectLst/>
                          <a:uLnTx/>
                          <a:uFillTx/>
                          <a:latin typeface="Montserrat" panose="00000500000000000000" pitchFamily="2" charset="0"/>
                          <a:ea typeface="+mn-ea"/>
                          <a:cs typeface="+mn-cs"/>
                          <a:sym typeface="Arial"/>
                        </a:rPr>
                        <a:t>To predict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20000"/>
                        <a:lumOff val="80000"/>
                      </a:schemeClr>
                    </a:solidFill>
                  </a:tcPr>
                </a:tc>
                <a:extLst>
                  <a:ext uri="{0D108BD9-81ED-4DB2-BD59-A6C34878D82A}">
                    <a16:rowId xmlns:a16="http://schemas.microsoft.com/office/drawing/2014/main" val="1052969616"/>
                  </a:ext>
                </a:extLst>
              </a:tr>
            </a:tbl>
          </a:graphicData>
        </a:graphic>
      </p:graphicFrame>
      <p:sp>
        <p:nvSpPr>
          <p:cNvPr id="7" name="Google Shape;744;p58">
            <a:extLst>
              <a:ext uri="{FF2B5EF4-FFF2-40B4-BE49-F238E27FC236}">
                <a16:creationId xmlns:a16="http://schemas.microsoft.com/office/drawing/2014/main" id="{3423A820-3E3A-4235-A950-6D7E9CF5AE04}"/>
              </a:ext>
            </a:extLst>
          </p:cNvPr>
          <p:cNvSpPr txBox="1">
            <a:spLocks/>
          </p:cNvSpPr>
          <p:nvPr/>
        </p:nvSpPr>
        <p:spPr>
          <a:xfrm>
            <a:off x="282158" y="7353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1" i="0" u="none" strike="noStrike" cap="none">
                <a:solidFill>
                  <a:schemeClr val="dk1"/>
                </a:solidFill>
                <a:latin typeface="Overpass"/>
                <a:ea typeface="Overpass"/>
                <a:cs typeface="Overpass"/>
                <a:sym typeface="Overpass"/>
              </a:defRPr>
            </a:lvl9pPr>
          </a:lstStyle>
          <a:p>
            <a:r>
              <a:rPr lang="en-US" sz="2400">
                <a:solidFill>
                  <a:schemeClr val="tx1"/>
                </a:solidFill>
                <a:latin typeface="Abril Fatface" panose="02000503000000020003" pitchFamily="2" charset="0"/>
              </a:rPr>
              <a:t>Dataset</a:t>
            </a:r>
            <a:endParaRPr lang="en-US" sz="2400">
              <a:solidFill>
                <a:schemeClr val="tx1"/>
              </a:solidFill>
              <a:latin typeface="Abril Fatface" panose="02000503000000020003" pitchFamily="2" charset="0"/>
              <a:ea typeface="Overpass SemiBold"/>
              <a:cs typeface="Overpass SemiBold"/>
              <a:sym typeface="Overpas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C32BCE3C-C25E-F581-175F-C14563E2394F}"/>
            </a:ext>
          </a:extLst>
        </p:cNvPr>
        <p:cNvGrpSpPr/>
        <p:nvPr/>
      </p:nvGrpSpPr>
      <p:grpSpPr>
        <a:xfrm>
          <a:off x="0" y="0"/>
          <a:ext cx="0" cy="0"/>
          <a:chOff x="0" y="0"/>
          <a:chExt cx="0" cy="0"/>
        </a:xfrm>
      </p:grpSpPr>
      <p:sp>
        <p:nvSpPr>
          <p:cNvPr id="896" name="Google Shape;896;p63">
            <a:extLst>
              <a:ext uri="{FF2B5EF4-FFF2-40B4-BE49-F238E27FC236}">
                <a16:creationId xmlns:a16="http://schemas.microsoft.com/office/drawing/2014/main" id="{418C1D0B-5860-36D0-74EA-31A669ADD694}"/>
              </a:ext>
            </a:extLst>
          </p:cNvPr>
          <p:cNvSpPr txBox="1">
            <a:spLocks noGrp="1"/>
          </p:cNvSpPr>
          <p:nvPr>
            <p:ph type="title"/>
          </p:nvPr>
        </p:nvSpPr>
        <p:spPr>
          <a:xfrm>
            <a:off x="327976" y="12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tx1"/>
                </a:solidFill>
                <a:latin typeface="Abril Fatface" panose="02000503000000020003" pitchFamily="2" charset="0"/>
                <a:ea typeface="Overpass"/>
                <a:cs typeface="Overpass"/>
                <a:sym typeface="Overpass"/>
              </a:rPr>
              <a:t>Data Cleaning </a:t>
            </a:r>
          </a:p>
        </p:txBody>
      </p:sp>
      <p:pic>
        <p:nvPicPr>
          <p:cNvPr id="3" name="Picture 2">
            <a:extLst>
              <a:ext uri="{FF2B5EF4-FFF2-40B4-BE49-F238E27FC236}">
                <a16:creationId xmlns:a16="http://schemas.microsoft.com/office/drawing/2014/main" id="{CF678AAD-D8C9-BFD3-EACC-29C968A7151E}"/>
              </a:ext>
            </a:extLst>
          </p:cNvPr>
          <p:cNvPicPr>
            <a:picLocks noChangeAspect="1"/>
          </p:cNvPicPr>
          <p:nvPr/>
        </p:nvPicPr>
        <p:blipFill>
          <a:blip r:embed="rId3"/>
          <a:stretch>
            <a:fillRect/>
          </a:stretch>
        </p:blipFill>
        <p:spPr>
          <a:xfrm>
            <a:off x="637320" y="1061910"/>
            <a:ext cx="7869358" cy="3391557"/>
          </a:xfrm>
          <a:prstGeom prst="rect">
            <a:avLst/>
          </a:prstGeom>
        </p:spPr>
      </p:pic>
      <p:graphicFrame>
        <p:nvGraphicFramePr>
          <p:cNvPr id="5" name="Table 4">
            <a:extLst>
              <a:ext uri="{FF2B5EF4-FFF2-40B4-BE49-F238E27FC236}">
                <a16:creationId xmlns:a16="http://schemas.microsoft.com/office/drawing/2014/main" id="{4C681BAB-21E3-EA49-C52A-32ABF6B87EE0}"/>
              </a:ext>
            </a:extLst>
          </p:cNvPr>
          <p:cNvGraphicFramePr>
            <a:graphicFrameLocks noGrp="1"/>
          </p:cNvGraphicFramePr>
          <p:nvPr>
            <p:extLst>
              <p:ext uri="{D42A27DB-BD31-4B8C-83A1-F6EECF244321}">
                <p14:modId xmlns:p14="http://schemas.microsoft.com/office/powerpoint/2010/main" val="984675301"/>
              </p:ext>
            </p:extLst>
          </p:nvPr>
        </p:nvGraphicFramePr>
        <p:xfrm>
          <a:off x="411389" y="624344"/>
          <a:ext cx="8321221" cy="365760"/>
        </p:xfrm>
        <a:graphic>
          <a:graphicData uri="http://schemas.openxmlformats.org/drawingml/2006/table">
            <a:tbl>
              <a:tblPr firstRow="1" bandRow="1">
                <a:tableStyleId>{3C2FFA5D-87B4-456A-9821-1D502468CF0F}</a:tableStyleId>
              </a:tblPr>
              <a:tblGrid>
                <a:gridCol w="8321221">
                  <a:extLst>
                    <a:ext uri="{9D8B030D-6E8A-4147-A177-3AD203B41FA5}">
                      <a16:colId xmlns:a16="http://schemas.microsoft.com/office/drawing/2014/main" val="2728810880"/>
                    </a:ext>
                  </a:extLst>
                </a:gridCol>
              </a:tblGrid>
              <a:tr h="287794">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SG" sz="1600" b="1">
                          <a:solidFill>
                            <a:schemeClr val="accent1"/>
                          </a:solidFill>
                          <a:latin typeface="+mn-lt"/>
                        </a:rPr>
                        <a:t>Eliminate irrelevant data: Drop USD_BASED_ISE column</a:t>
                      </a:r>
                    </a:p>
                  </a:txBody>
                  <a:tcPr marL="121920" marR="121920" marT="60960" marB="6096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568034377"/>
                  </a:ext>
                </a:extLst>
              </a:tr>
            </a:tbl>
          </a:graphicData>
        </a:graphic>
      </p:graphicFrame>
      <p:sp>
        <p:nvSpPr>
          <p:cNvPr id="2" name="Google Shape;555;p55">
            <a:extLst>
              <a:ext uri="{FF2B5EF4-FFF2-40B4-BE49-F238E27FC236}">
                <a16:creationId xmlns:a16="http://schemas.microsoft.com/office/drawing/2014/main" id="{9E449C0A-5F09-A6F9-B39C-DED9F67F2157}"/>
              </a:ext>
            </a:extLst>
          </p:cNvPr>
          <p:cNvSpPr txBox="1">
            <a:spLocks/>
          </p:cNvSpPr>
          <p:nvPr/>
        </p:nvSpPr>
        <p:spPr>
          <a:xfrm>
            <a:off x="637320" y="4336402"/>
            <a:ext cx="8732611" cy="10145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1"/>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30200" algn="ctr" rtl="0">
              <a:lnSpc>
                <a:spcPct val="115000"/>
              </a:lnSpc>
              <a:spcBef>
                <a:spcPts val="10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2pPr>
            <a:lvl3pPr marL="1371600" marR="0" lvl="2"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3pPr>
            <a:lvl4pPr marL="1828800" marR="0" lvl="3"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4pPr>
            <a:lvl5pPr marL="2286000" marR="0" lvl="4"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5pPr>
            <a:lvl6pPr marL="2743200" marR="0" lvl="5"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6pPr>
            <a:lvl7pPr marL="3200400" marR="0" lvl="6"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7pPr>
            <a:lvl8pPr marL="3657600" marR="0" lvl="7" indent="-330200" algn="ctr" rtl="0">
              <a:lnSpc>
                <a:spcPct val="115000"/>
              </a:lnSpc>
              <a:spcBef>
                <a:spcPts val="1600"/>
              </a:spcBef>
              <a:spcAft>
                <a:spcPts val="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8pPr>
            <a:lvl9pPr marL="4114800" marR="0" lvl="8" indent="-330200" algn="ctr" rtl="0">
              <a:lnSpc>
                <a:spcPct val="115000"/>
              </a:lnSpc>
              <a:spcBef>
                <a:spcPts val="1600"/>
              </a:spcBef>
              <a:spcAft>
                <a:spcPts val="1600"/>
              </a:spcAft>
              <a:buClr>
                <a:schemeClr val="accent4"/>
              </a:buClr>
              <a:buSzPts val="1600"/>
              <a:buFont typeface="Source Sans Pro"/>
              <a:buChar char="■"/>
              <a:defRPr sz="1600" b="0" i="0" u="none" strike="noStrike" cap="none">
                <a:solidFill>
                  <a:schemeClr val="accent4"/>
                </a:solidFill>
                <a:latin typeface="Source Sans Pro"/>
                <a:ea typeface="Source Sans Pro"/>
                <a:cs typeface="Source Sans Pro"/>
                <a:sym typeface="Source Sans Pro"/>
              </a:defRPr>
            </a:lvl9pPr>
          </a:lstStyle>
          <a:p>
            <a:pPr marL="285750" indent="-285750" algn="l">
              <a:spcAft>
                <a:spcPts val="1600"/>
              </a:spcAft>
            </a:pPr>
            <a:r>
              <a:rPr lang="en-US">
                <a:solidFill>
                  <a:schemeClr val="bg1">
                    <a:lumMod val="10000"/>
                  </a:schemeClr>
                </a:solidFill>
                <a:latin typeface="Montserrat" panose="00000500000000000000" pitchFamily="2" charset="0"/>
              </a:rPr>
              <a:t>We want to predict our return based on Turkish currency hence we decided to drop USD_BASED_ISE column.</a:t>
            </a:r>
          </a:p>
        </p:txBody>
      </p:sp>
    </p:spTree>
    <p:extLst>
      <p:ext uri="{BB962C8B-B14F-4D97-AF65-F5344CB8AC3E}">
        <p14:creationId xmlns:p14="http://schemas.microsoft.com/office/powerpoint/2010/main" val="3183938171"/>
      </p:ext>
    </p:extLst>
  </p:cSld>
  <p:clrMapOvr>
    <a:masterClrMapping/>
  </p:clrMapOvr>
</p:sld>
</file>

<file path=ppt/theme/theme1.xml><?xml version="1.0" encoding="utf-8"?>
<a:theme xmlns:a="http://schemas.openxmlformats.org/drawingml/2006/main" name="Public Consulting XL by Slidesgo">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9938286A5DEE41A416014B3FA92A34" ma:contentTypeVersion="4" ma:contentTypeDescription="Create a new document." ma:contentTypeScope="" ma:versionID="e11e07c0f5d314828db849f5787edcf8">
  <xsd:schema xmlns:xsd="http://www.w3.org/2001/XMLSchema" xmlns:xs="http://www.w3.org/2001/XMLSchema" xmlns:p="http://schemas.microsoft.com/office/2006/metadata/properties" xmlns:ns3="7d8b6aa3-fb19-47eb-999f-a4410ce64009" targetNamespace="http://schemas.microsoft.com/office/2006/metadata/properties" ma:root="true" ma:fieldsID="a79e27d1476e122fd53582a3261bad28" ns3:_="">
    <xsd:import namespace="7d8b6aa3-fb19-47eb-999f-a4410ce6400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8b6aa3-fb19-47eb-999f-a4410ce640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C5C96E-BF53-49E5-B08E-F598138A8036}">
  <ds:schemaRefs>
    <ds:schemaRef ds:uri="7d8b6aa3-fb19-47eb-999f-a4410ce640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FE1CF2-7EAC-4E2A-9D97-BFBBBBD0D67F}">
  <ds:schemaRefs>
    <ds:schemaRef ds:uri="7d8b6aa3-fb19-47eb-999f-a4410ce6400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A0C7DDD-6F49-4ED2-92EC-3931411DE0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3008</Words>
  <Application>Microsoft Office PowerPoint</Application>
  <PresentationFormat>On-screen Show (16:9)</PresentationFormat>
  <Paragraphs>383</Paragraphs>
  <Slides>33</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Calibri</vt:lpstr>
      <vt:lpstr>Abril Fatface</vt:lpstr>
      <vt:lpstr>Overpass SemiBold</vt:lpstr>
      <vt:lpstr>Montserrat</vt:lpstr>
      <vt:lpstr>Arial</vt:lpstr>
      <vt:lpstr>Source Sans Pro</vt:lpstr>
      <vt:lpstr>Overpass</vt:lpstr>
      <vt:lpstr>Overpass Black</vt:lpstr>
      <vt:lpstr>Overpass ExtraBold</vt:lpstr>
      <vt:lpstr>Söhne</vt:lpstr>
      <vt:lpstr>Public Consulting XL by Slidesgo</vt:lpstr>
      <vt:lpstr> Predict Stock Returns Using Machine learning</vt:lpstr>
      <vt:lpstr>TABLE OF CONTENTS</vt:lpstr>
      <vt:lpstr>What is the situation?</vt:lpstr>
      <vt:lpstr>OUR Goal</vt:lpstr>
      <vt:lpstr>Problem Definition</vt:lpstr>
      <vt:lpstr>02</vt:lpstr>
      <vt:lpstr>Dataset</vt:lpstr>
      <vt:lpstr>PowerPoint Presentation</vt:lpstr>
      <vt:lpstr>Data Cleaning </vt:lpstr>
      <vt:lpstr>Feature Engineering</vt:lpstr>
      <vt:lpstr>03</vt:lpstr>
      <vt:lpstr>Explore the relationship of each index</vt:lpstr>
      <vt:lpstr>Explore the returns on time series </vt:lpstr>
      <vt:lpstr>Explore the relationship of each index</vt:lpstr>
      <vt:lpstr>Explore correlation</vt:lpstr>
      <vt:lpstr>Explore correlation</vt:lpstr>
      <vt:lpstr>Exploration of the MACD Line  vs Signal Line</vt:lpstr>
      <vt:lpstr>Explore Best Indicators</vt:lpstr>
      <vt:lpstr>Explore outliers</vt:lpstr>
      <vt:lpstr>PowerPoint Presentation</vt:lpstr>
      <vt:lpstr>PowerPoint Presentation</vt:lpstr>
      <vt:lpstr>PowerPoint Presentation</vt:lpstr>
      <vt:lpstr>Logistic Regression Implementation</vt:lpstr>
      <vt:lpstr>Logistic Regression Results</vt:lpstr>
      <vt:lpstr>Decision Tree Implementation</vt:lpstr>
      <vt:lpstr>Decision Tree Result</vt:lpstr>
      <vt:lpstr>Decision Tree Results after Enhancement</vt:lpstr>
      <vt:lpstr>Random Forest Implementation</vt:lpstr>
      <vt:lpstr>Random Forest Results</vt:lpstr>
      <vt:lpstr>Comparison of models + Insights  </vt:lpstr>
      <vt:lpstr>05</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CONSULTING</dc:title>
  <cp:lastModifiedBy>Sharanya Basu</cp:lastModifiedBy>
  <cp:revision>133</cp:revision>
  <dcterms:modified xsi:type="dcterms:W3CDTF">2024-04-24T05:51:24Z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0x010100B89938286A5DEE41A416014B3FA92A34</vt:lpwstr>
  </property>
</Properties>
</file>