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7" r:id="rId4"/>
    <p:sldId id="258" r:id="rId5"/>
    <p:sldId id="259" r:id="rId6"/>
    <p:sldId id="278" r:id="rId7"/>
    <p:sldId id="260"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type="screen16x9"/>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212"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gs" Target="tags/tag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E8FD0B7A-F5DD-4F40-B4CB-3B2C354B893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E8FD0B7A-F5DD-4F40-B4CB-3B2C354B893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FD0B7A-F5DD-4F40-B4CB-3B2C354B893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0"/>
            <a:ext cx="2844800" cy="365125"/>
          </a:xfrm>
        </p:spPr>
        <p:txBody>
          <a:bodyPr/>
          <a:lstStyle/>
          <a:p>
            <a:fld id="{E8FD0B7A-F5DD-4F40-B4CB-3B2C354B893A}" type="datetimeFigureOut">
              <a:rPr lang="en-US" smtClean="0"/>
            </a:fld>
            <a:endParaRPr lang="en-US"/>
          </a:p>
        </p:txBody>
      </p:sp>
      <p:sp>
        <p:nvSpPr>
          <p:cNvPr id="3" name="Footer Placeholder 2"/>
          <p:cNvSpPr>
            <a:spLocks noGrp="1"/>
          </p:cNvSpPr>
          <p:nvPr>
            <p:ph type="ftr" sz="quarter" idx="11"/>
          </p:nvPr>
        </p:nvSpPr>
        <p:spPr>
          <a:xfrm>
            <a:off x="4165600" y="6356350"/>
            <a:ext cx="3860800" cy="365125"/>
          </a:xfrm>
        </p:spPr>
        <p:txBody>
          <a:bodyPr/>
          <a:lstStyle/>
          <a:p>
            <a:endParaRPr lang="en-US"/>
          </a:p>
        </p:txBody>
      </p:sp>
      <p:sp>
        <p:nvSpPr>
          <p:cNvPr id="4" name="Slide Number Placeholder 3"/>
          <p:cNvSpPr>
            <a:spLocks noGrp="1"/>
          </p:cNvSpPr>
          <p:nvPr>
            <p:ph type="sldNum" sz="quarter" idx="12"/>
          </p:nvPr>
        </p:nvSpPr>
        <p:spPr>
          <a:xfrm>
            <a:off x="8737600" y="6356350"/>
            <a:ext cx="2844800" cy="365125"/>
          </a:xfrm>
        </p:spPr>
        <p:txBody>
          <a:bodyPr/>
          <a:lstStyle/>
          <a:p>
            <a:fld id="{93AE1883-0942-4AA3-9DB2-9C7C3A0314B1}" type="slidenum">
              <a:rPr lang="en-US" smtClean="0"/>
            </a:fld>
            <a:endParaRPr lang="en-US"/>
          </a:p>
        </p:txBody>
      </p:sp>
    </p:spTree>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8FD0B7A-F5DD-4F40-B4CB-3B2C354B893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8FD0B7A-F5DD-4F40-B4CB-3B2C354B893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E8FD0B7A-F5DD-4F40-B4CB-3B2C354B893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E8FD0B7A-F5DD-4F40-B4CB-3B2C354B893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FD0B7A-F5DD-4F40-B4CB-3B2C354B893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0"/>
            <a:ext cx="2844800" cy="365125"/>
          </a:xfrm>
        </p:spPr>
        <p:txBody>
          <a:bodyPr/>
          <a:lstStyle/>
          <a:p>
            <a:fld id="{E8FD0B7A-F5DD-4F40-B4CB-3B2C354B893A}" type="datetimeFigureOut">
              <a:rPr lang="en-US" smtClean="0"/>
            </a:fld>
            <a:endParaRPr lang="en-US"/>
          </a:p>
        </p:txBody>
      </p:sp>
      <p:sp>
        <p:nvSpPr>
          <p:cNvPr id="3" name="Footer Placeholder 2"/>
          <p:cNvSpPr>
            <a:spLocks noGrp="1"/>
          </p:cNvSpPr>
          <p:nvPr>
            <p:ph type="ftr" sz="quarter" idx="11"/>
          </p:nvPr>
        </p:nvSpPr>
        <p:spPr>
          <a:xfrm>
            <a:off x="4165600" y="6356350"/>
            <a:ext cx="3860800" cy="365125"/>
          </a:xfrm>
        </p:spPr>
        <p:txBody>
          <a:bodyPr/>
          <a:lstStyle/>
          <a:p>
            <a:endParaRPr lang="en-US"/>
          </a:p>
        </p:txBody>
      </p:sp>
      <p:sp>
        <p:nvSpPr>
          <p:cNvPr id="4" name="Slide Number Placeholder 3"/>
          <p:cNvSpPr>
            <a:spLocks noGrp="1"/>
          </p:cNvSpPr>
          <p:nvPr>
            <p:ph type="sldNum" sz="quarter" idx="12"/>
          </p:nvPr>
        </p:nvSpPr>
        <p:spPr>
          <a:xfrm>
            <a:off x="8737600" y="6356350"/>
            <a:ext cx="2844800" cy="365125"/>
          </a:xfrm>
        </p:spPr>
        <p:txBody>
          <a:bodyPr/>
          <a:lstStyle/>
          <a:p>
            <a:fld id="{93AE1883-0942-4AA3-9DB2-9C7C3A0314B1}" type="slidenum">
              <a:rPr lang="en-US" smtClean="0"/>
            </a:fld>
            <a:endParaRPr lang="en-US"/>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8FD0B7A-F5DD-4F40-B4CB-3B2C354B893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8FD0B7A-F5DD-4F40-B4CB-3B2C354B893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sp>
        <p:nvSpPr>
          <p:cNvPr id="2" name="New shape"/>
          <p:cNvSpPr/>
          <p:nvPr/>
        </p:nvSpPr>
        <p:spPr>
          <a:xfrm>
            <a:off x="611778" y="772882"/>
            <a:ext cx="11038043" cy="2306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4800" b="1" i="0">
                <a:solidFill>
                  <a:srgbClr val="000000"/>
                </a:solidFill>
                <a:latin typeface="微软雅黑" panose="020B0503020204020204" charset="-122"/>
              </a:rPr>
              <a:t>基于Java</a:t>
            </a:r>
            <a:r>
              <a:rPr lang="en-US" sz="4800" b="1" i="0">
                <a:solidFill>
                  <a:srgbClr val="000000"/>
                </a:solidFill>
                <a:latin typeface="微软雅黑" panose="020B0503020204020204" charset="-122"/>
              </a:rPr>
              <a:t> </a:t>
            </a:r>
            <a:r>
              <a:rPr sz="4800" b="1" i="0">
                <a:solidFill>
                  <a:srgbClr val="000000"/>
                </a:solidFill>
                <a:latin typeface="微软雅黑" panose="020B0503020204020204" charset="-122"/>
              </a:rPr>
              <a:t>Web的演唱会票务系统设计与实现</a:t>
            </a:r>
            <a:endParaRPr sz="4800" b="1" i="0">
              <a:solidFill>
                <a:srgbClr val="000000"/>
              </a:solidFill>
              <a:latin typeface="微软雅黑" panose="020B0503020204020204" charset="-122"/>
            </a:endParaRPr>
          </a:p>
        </p:txBody>
      </p:sp>
      <p:sp>
        <p:nvSpPr>
          <p:cNvPr id="3" name="New shape"/>
          <p:cNvSpPr/>
          <p:nvPr/>
        </p:nvSpPr>
        <p:spPr>
          <a:xfrm>
            <a:off x="622800" y="3833264"/>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4" name="New shape"/>
          <p:cNvSpPr/>
          <p:nvPr/>
        </p:nvSpPr>
        <p:spPr>
          <a:xfrm>
            <a:off x="611778" y="3833264"/>
            <a:ext cx="11038043"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3000" b="1" i="0">
                <a:solidFill>
                  <a:srgbClr val="2F66EE"/>
                </a:solidFill>
                <a:latin typeface="微软雅黑" panose="020B0503020204020204" charset="-122"/>
              </a:rPr>
              <a:t>提升用户体验与系统效率的创新解决方案</a:t>
            </a:r>
            <a:endParaRPr sz="3000" b="1" i="0">
              <a:solidFill>
                <a:srgbClr val="2F66EE"/>
              </a:solidFill>
              <a:latin typeface="微软雅黑" panose="020B0503020204020204" charset="-122"/>
            </a:endParaRPr>
          </a:p>
        </p:txBody>
      </p:sp>
      <p:sp>
        <p:nvSpPr>
          <p:cNvPr id="5" name="New shape"/>
          <p:cNvSpPr/>
          <p:nvPr/>
        </p:nvSpPr>
        <p:spPr>
          <a:xfrm>
            <a:off x="622800" y="4870621"/>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6" name="New shape"/>
          <p:cNvSpPr/>
          <p:nvPr/>
        </p:nvSpPr>
        <p:spPr>
          <a:xfrm>
            <a:off x="622800" y="4870621"/>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7" name="New shape"/>
          <p:cNvSpPr/>
          <p:nvPr/>
        </p:nvSpPr>
        <p:spPr>
          <a:xfrm>
            <a:off x="622800" y="4870621"/>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8" name="New shape"/>
          <p:cNvSpPr/>
          <p:nvPr/>
        </p:nvSpPr>
        <p:spPr>
          <a:xfrm>
            <a:off x="611778" y="4868942"/>
            <a:ext cx="11038043" cy="4552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1575" b="0" i="0">
                <a:solidFill>
                  <a:srgbClr val="000000"/>
                </a:solidFill>
                <a:latin typeface="微软雅黑" panose="020B0503020204020204" charset="-122"/>
              </a:rPr>
              <a:t>作者: </a:t>
            </a:r>
            <a:r>
              <a:rPr lang="en-US" sz="1575" b="0" i="0">
                <a:solidFill>
                  <a:srgbClr val="000000"/>
                </a:solidFill>
                <a:latin typeface="微软雅黑" panose="020B0503020204020204" charset="-122"/>
              </a:rPr>
              <a:t>xxx</a:t>
            </a:r>
            <a:endParaRPr lang="en-US" sz="1575" b="0" i="0">
              <a:solidFill>
                <a:srgbClr val="000000"/>
              </a:solidFill>
              <a:latin typeface="微软雅黑" panose="020B0503020204020204" charset="-122"/>
            </a:endParaRPr>
          </a:p>
        </p:txBody>
      </p:sp>
      <p:sp>
        <p:nvSpPr>
          <p:cNvPr id="9" name="New shape"/>
          <p:cNvSpPr/>
          <p:nvPr/>
        </p:nvSpPr>
        <p:spPr>
          <a:xfrm>
            <a:off x="611778" y="5473203"/>
            <a:ext cx="11038043" cy="451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1575" b="0" i="0">
                <a:solidFill>
                  <a:srgbClr val="000000"/>
                </a:solidFill>
                <a:latin typeface="微软雅黑" panose="020B0503020204020204" charset="-122"/>
              </a:rPr>
              <a:t>汇报时间: 2024/05/15</a:t>
            </a:r>
            <a:endParaRPr sz="1575" b="0" i="0">
              <a:solidFill>
                <a:srgbClr val="000000"/>
              </a:solidFill>
              <a:latin typeface="微软雅黑" panose="020B0503020204020204"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EF0FF"/>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66800" y="835200"/>
            <a:ext cx="925200" cy="925200"/>
          </a:xfrm>
          <a:prstGeom prst="rect">
            <a:avLst/>
          </a:prstGeom>
          <a:ln>
            <a:noFill/>
          </a:ln>
        </p:spPr>
      </p:pic>
      <p:sp>
        <p:nvSpPr>
          <p:cNvPr id="4" name="New shape"/>
          <p:cNvSpPr/>
          <p:nvPr/>
        </p:nvSpPr>
        <p:spPr>
          <a:xfrm>
            <a:off x="986400" y="931446"/>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2F66EE"/>
                </a:solidFill>
                <a:latin typeface="微软雅黑" panose="020B0503020204020204" charset="-122"/>
              </a:rPr>
              <a:t>03</a:t>
            </a:r>
            <a:endParaRPr sz="4800" b="1" i="0">
              <a:solidFill>
                <a:srgbClr val="2F66EE"/>
              </a:solidFill>
              <a:latin typeface="微软雅黑" panose="020B0503020204020204" charset="-122"/>
            </a:endParaRPr>
          </a:p>
        </p:txBody>
      </p:sp>
      <p:sp>
        <p:nvSpPr>
          <p:cNvPr id="5" name="New shape"/>
          <p:cNvSpPr/>
          <p:nvPr/>
        </p:nvSpPr>
        <p:spPr>
          <a:xfrm>
            <a:off x="986400" y="2635727"/>
            <a:ext cx="5771526"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5049D5"/>
                </a:solidFill>
                <a:latin typeface="微软雅黑" panose="020B0503020204020204" charset="-122"/>
              </a:rPr>
              <a:t>系统实现</a:t>
            </a:r>
            <a:endParaRPr sz="4800" b="1" i="0">
              <a:solidFill>
                <a:srgbClr val="5049D5"/>
              </a:solidFill>
              <a:latin typeface="微软雅黑" panose="020B0503020204020204" charset="-122"/>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000000"/>
                </a:solidFill>
                <a:latin typeface="微软雅黑" panose="020B0503020204020204" charset="-122"/>
              </a:rPr>
              <a:t>管理员模块功能</a:t>
            </a:r>
            <a:endParaRPr sz="3000" b="1" i="0">
              <a:solidFill>
                <a:srgbClr val="000000"/>
              </a:solidFill>
              <a:latin typeface="微软雅黑" panose="020B0503020204020204" charset="-122"/>
            </a:endParaRPr>
          </a:p>
        </p:txBody>
      </p:sp>
      <p:sp>
        <p:nvSpPr>
          <p:cNvPr id="4" name="New shape"/>
          <p:cNvSpPr/>
          <p:nvPr/>
        </p:nvSpPr>
        <p:spPr>
          <a:xfrm>
            <a:off x="1558800" y="3011879"/>
            <a:ext cx="2744215" cy="3209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2F66EE"/>
                </a:solidFill>
                <a:latin typeface="微软雅黑" panose="020B0503020204020204" charset="-122"/>
              </a:rPr>
              <a:t>用户信息管理</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000000"/>
                </a:solidFill>
                <a:latin typeface="微软雅黑" panose="020B0503020204020204" charset="-122"/>
              </a:rPr>
              <a:t>管理员拥有对用户信息的全面控制权，可以查看所有用户数据，包括用户名和联系方式；进行信息的修改更新；以及删除失效或违规账户，确保系统的用户数据的准确性和安全性。</a:t>
            </a:r>
            <a:endParaRPr sz="1575" b="0" i="0">
              <a:solidFill>
                <a:srgbClr val="000000"/>
              </a:solidFill>
              <a:latin typeface="微软雅黑" panose="020B0503020204020204" charset="-122"/>
            </a:endParaRPr>
          </a:p>
        </p:txBody>
      </p:sp>
      <p:sp>
        <p:nvSpPr>
          <p:cNvPr id="5" name="New shape"/>
          <p:cNvSpPr/>
          <p:nvPr/>
        </p:nvSpPr>
        <p:spPr>
          <a:xfrm>
            <a:off x="4430015" y="3011879"/>
            <a:ext cx="2744215" cy="3209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2F66EE"/>
                </a:solidFill>
                <a:latin typeface="微软雅黑" panose="020B0503020204020204" charset="-122"/>
              </a:rPr>
              <a:t>个人信息查询与编辑</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000000"/>
                </a:solidFill>
                <a:latin typeface="微软雅黑" panose="020B0503020204020204" charset="-122"/>
              </a:rPr>
              <a:t>管理员可利用个人信息管理功能快速检查及更新自己的信息，如联系方式、邮箱等，同时能够浏览到各类资讯和后台详情，查阅订单记录，并得到客服支持，以提升工作效率和体验。</a:t>
            </a:r>
            <a:endParaRPr sz="1575" b="0" i="0">
              <a:solidFill>
                <a:srgbClr val="000000"/>
              </a:solidFill>
              <a:latin typeface="微软雅黑" panose="020B0503020204020204" charset="-122"/>
            </a:endParaRPr>
          </a:p>
        </p:txBody>
      </p:sp>
      <p:sp>
        <p:nvSpPr>
          <p:cNvPr id="6" name="New shape"/>
          <p:cNvSpPr/>
          <p:nvPr/>
        </p:nvSpPr>
        <p:spPr>
          <a:xfrm>
            <a:off x="7301229" y="3011879"/>
            <a:ext cx="2744216" cy="28489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2F66EE"/>
                </a:solidFill>
                <a:latin typeface="微软雅黑" panose="020B0503020204020204" charset="-122"/>
              </a:rPr>
              <a:t>订单管理</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000000"/>
                </a:solidFill>
                <a:latin typeface="微软雅黑" panose="020B0503020204020204" charset="-122"/>
              </a:rPr>
              <a:t>系统管理员具备对订单的管理权限，能够进行深入的订单查询，执行删除操作，及时处理订单相关事宜，保障了交易流程的顺畅性和管理的便捷性。</a:t>
            </a:r>
            <a:endParaRPr sz="1575" b="0" i="0">
              <a:solidFill>
                <a:srgbClr val="000000"/>
              </a:solidFill>
              <a:latin typeface="微软雅黑" panose="020B0503020204020204" charset="-122"/>
            </a:endParaRPr>
          </a:p>
        </p:txBody>
      </p:sp>
      <p:pic>
        <p:nvPicPr>
          <p:cNvPr id="7" name="New picture"/>
          <p:cNvPicPr/>
          <p:nvPr/>
        </p:nvPicPr>
        <p:blipFill>
          <a:blip r:embed="rId3"/>
          <a:srcRect/>
          <a:stretch>
            <a:fillRect/>
          </a:stretch>
        </p:blipFill>
        <p:spPr>
          <a:xfrm>
            <a:off x="1558800" y="1342800"/>
            <a:ext cx="2738736" cy="1540539"/>
          </a:xfrm>
          <a:prstGeom prst="rect">
            <a:avLst/>
          </a:prstGeom>
          <a:ln>
            <a:noFill/>
          </a:ln>
        </p:spPr>
      </p:pic>
      <p:pic>
        <p:nvPicPr>
          <p:cNvPr id="8" name="New picture"/>
          <p:cNvPicPr/>
          <p:nvPr/>
        </p:nvPicPr>
        <p:blipFill>
          <a:blip r:embed="rId4"/>
          <a:srcRect/>
          <a:stretch>
            <a:fillRect/>
          </a:stretch>
        </p:blipFill>
        <p:spPr>
          <a:xfrm>
            <a:off x="4430015" y="1342800"/>
            <a:ext cx="2738736" cy="1540539"/>
          </a:xfrm>
          <a:prstGeom prst="rect">
            <a:avLst/>
          </a:prstGeom>
          <a:ln>
            <a:noFill/>
          </a:ln>
        </p:spPr>
      </p:pic>
      <p:pic>
        <p:nvPicPr>
          <p:cNvPr id="9" name="New picture"/>
          <p:cNvPicPr/>
          <p:nvPr/>
        </p:nvPicPr>
        <p:blipFill>
          <a:blip r:embed="rId5"/>
          <a:srcRect/>
          <a:stretch>
            <a:fillRect/>
          </a:stretch>
        </p:blipFill>
        <p:spPr>
          <a:xfrm>
            <a:off x="7301230" y="1342800"/>
            <a:ext cx="2738736" cy="1540539"/>
          </a:xfrm>
          <a:prstGeom prst="rect">
            <a:avLst/>
          </a:prstGeom>
          <a:ln>
            <a:noFill/>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000000"/>
                </a:solidFill>
                <a:latin typeface="微软雅黑" panose="020B0503020204020204" charset="-122"/>
              </a:rPr>
              <a:t>用户界面设计</a:t>
            </a:r>
            <a:endParaRPr sz="3000" b="1" i="0">
              <a:solidFill>
                <a:srgbClr val="000000"/>
              </a:solidFill>
              <a:latin typeface="微软雅黑" panose="020B0503020204020204" charset="-122"/>
            </a:endParaRPr>
          </a:p>
        </p:txBody>
      </p:sp>
      <p:sp>
        <p:nvSpPr>
          <p:cNvPr id="4" name="New shape"/>
          <p:cNvSpPr/>
          <p:nvPr/>
        </p:nvSpPr>
        <p:spPr>
          <a:xfrm>
            <a:off x="1558800" y="1627200"/>
            <a:ext cx="3040555" cy="3988065"/>
          </a:xfrm>
          <a:prstGeom prst="roundRect">
            <a:avLst>
              <a:gd name="adj" fmla="val 10000"/>
            </a:avLst>
          </a:prstGeom>
          <a:solidFill>
            <a:srgbClr val="DEEAFF"/>
          </a:solidFill>
          <a:ln w="6350">
            <a:solidFill>
              <a:srgbClr val="2F66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latin typeface="微软雅黑" panose="020B0503020204020204" charset="-122"/>
              </a:rPr>
            </a:br>
            <a:endParaRPr sz="1800">
              <a:latin typeface="微软雅黑" panose="020B0503020204020204" charset="-122"/>
            </a:endParaRPr>
          </a:p>
          <a:p>
            <a:pPr algn="l"/>
            <a:r>
              <a:rPr sz="2100" b="1" i="0">
                <a:solidFill>
                  <a:srgbClr val="2F66EE"/>
                </a:solidFill>
                <a:latin typeface="微软雅黑" panose="020B0503020204020204" charset="-122"/>
              </a:rPr>
              <a:t>用户模块设计</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000000"/>
                </a:solidFill>
                <a:latin typeface="微软雅黑" panose="020B0503020204020204" charset="-122"/>
              </a:rPr>
              <a:t>用户模块是界面设计的核心，需要包含直观的导航和明确的分类，确保用户可以迅速找到所需功能，如浏览演唱会资讯和更新个人信息，以及查询订单和联系客服。</a:t>
            </a:r>
            <a:br>
              <a:rPr sz="1800">
                <a:latin typeface="微软雅黑" panose="020B0503020204020204" charset="-122"/>
              </a:rPr>
            </a:br>
            <a:endParaRPr sz="1800">
              <a:latin typeface="微软雅黑" panose="020B0503020204020204" charset="-122"/>
            </a:endParaRPr>
          </a:p>
        </p:txBody>
      </p:sp>
      <p:sp>
        <p:nvSpPr>
          <p:cNvPr id="5" name="New shape"/>
          <p:cNvSpPr/>
          <p:nvPr/>
        </p:nvSpPr>
        <p:spPr>
          <a:xfrm>
            <a:off x="4726354" y="1627201"/>
            <a:ext cx="3040542" cy="3988065"/>
          </a:xfrm>
          <a:prstGeom prst="roundRect">
            <a:avLst>
              <a:gd name="adj" fmla="val 10000"/>
            </a:avLst>
          </a:prstGeom>
          <a:solidFill>
            <a:srgbClr val="DEEAFF"/>
          </a:solidFill>
          <a:ln w="6350">
            <a:solidFill>
              <a:srgbClr val="2F66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latin typeface="微软雅黑" panose="020B0503020204020204" charset="-122"/>
              </a:rPr>
            </a:br>
            <a:endParaRPr sz="1800">
              <a:latin typeface="微软雅黑" panose="020B0503020204020204" charset="-122"/>
            </a:endParaRPr>
          </a:p>
          <a:p>
            <a:pPr algn="l"/>
            <a:r>
              <a:rPr sz="2100" b="1" i="0">
                <a:solidFill>
                  <a:srgbClr val="2F66EE"/>
                </a:solidFill>
                <a:latin typeface="微软雅黑" panose="020B0503020204020204" charset="-122"/>
              </a:rPr>
              <a:t>管理员模块布局</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000000"/>
                </a:solidFill>
                <a:latin typeface="微软雅黑" panose="020B0503020204020204" charset="-122"/>
              </a:rPr>
              <a:t>管理员模块应具备高效的信息管理能力，通过优化后台管理界面布局和分类，使管理员能够轻松地更新用户数据、管理演唱会类别和监控订单流程。</a:t>
            </a:r>
            <a:br>
              <a:rPr sz="1800">
                <a:latin typeface="微软雅黑" panose="020B0503020204020204" charset="-122"/>
              </a:rPr>
            </a:br>
            <a:endParaRPr sz="1800">
              <a:latin typeface="微软雅黑" panose="020B0503020204020204" charset="-122"/>
            </a:endParaRPr>
          </a:p>
        </p:txBody>
      </p:sp>
      <p:sp>
        <p:nvSpPr>
          <p:cNvPr id="6" name="New shape"/>
          <p:cNvSpPr/>
          <p:nvPr/>
        </p:nvSpPr>
        <p:spPr>
          <a:xfrm>
            <a:off x="7893896" y="1627201"/>
            <a:ext cx="3040542" cy="3988065"/>
          </a:xfrm>
          <a:prstGeom prst="roundRect">
            <a:avLst>
              <a:gd name="adj" fmla="val 10000"/>
            </a:avLst>
          </a:prstGeom>
          <a:solidFill>
            <a:srgbClr val="DEEAFF"/>
          </a:solidFill>
          <a:ln w="6350">
            <a:solidFill>
              <a:srgbClr val="2F66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latin typeface="微软雅黑" panose="020B0503020204020204" charset="-122"/>
              </a:rPr>
            </a:br>
            <a:endParaRPr sz="1800">
              <a:latin typeface="微软雅黑" panose="020B0503020204020204" charset="-122"/>
            </a:endParaRPr>
          </a:p>
          <a:p>
            <a:pPr algn="l"/>
            <a:r>
              <a:rPr sz="2100" b="1" i="0">
                <a:solidFill>
                  <a:srgbClr val="2F66EE"/>
                </a:solidFill>
                <a:latin typeface="微软雅黑" panose="020B0503020204020204" charset="-122"/>
              </a:rPr>
              <a:t>用户体验优化策略</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000000"/>
                </a:solidFill>
                <a:latin typeface="微软雅黑" panose="020B0503020204020204" charset="-122"/>
              </a:rPr>
              <a:t>用户体验是界面设计的重中之重，需根据用户习惯和需求定制设计，实现简洁明了的操作流程并提供美观的视觉体验，以提高用户满意度和忠诚度。</a:t>
            </a:r>
            <a:br>
              <a:rPr sz="1800">
                <a:latin typeface="微软雅黑" panose="020B0503020204020204" charset="-122"/>
              </a:rPr>
            </a:br>
            <a:endParaRPr sz="1800">
              <a:latin typeface="微软雅黑" panose="020B0503020204020204" charset="-122"/>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000000"/>
                </a:solidFill>
                <a:latin typeface="微软雅黑" panose="020B0503020204020204" charset="-122"/>
              </a:rPr>
              <a:t>功能测试和性能测试</a:t>
            </a:r>
            <a:endParaRPr sz="3000" b="1" i="0">
              <a:solidFill>
                <a:srgbClr val="000000"/>
              </a:solidFill>
              <a:latin typeface="微软雅黑" panose="020B0503020204020204" charset="-122"/>
            </a:endParaRPr>
          </a:p>
        </p:txBody>
      </p:sp>
      <p:sp>
        <p:nvSpPr>
          <p:cNvPr id="4" name="New shape"/>
          <p:cNvSpPr/>
          <p:nvPr/>
        </p:nvSpPr>
        <p:spPr>
          <a:xfrm>
            <a:off x="6458401" y="1555200"/>
            <a:ext cx="4545078" cy="1853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2F66EE"/>
                </a:solidFill>
                <a:latin typeface="微软雅黑" panose="020B0503020204020204" charset="-122"/>
              </a:rPr>
              <a:t>管理员登录测试</a:t>
            </a:r>
            <a:endParaRPr sz="2100" b="1" i="0">
              <a:solidFill>
                <a:srgbClr val="2F66EE"/>
              </a:solidFill>
              <a:latin typeface="微软雅黑" panose="020B0503020204020204" charset="-122"/>
            </a:endParaRPr>
          </a:p>
          <a:p>
            <a:pPr algn="l">
              <a:lnSpc>
                <a:spcPct val="150000"/>
              </a:lnSpc>
            </a:pPr>
            <a:r>
              <a:rPr sz="1575" b="0" i="0">
                <a:solidFill>
                  <a:srgbClr val="000000"/>
                </a:solidFill>
                <a:latin typeface="微软雅黑" panose="020B0503020204020204" charset="-122"/>
              </a:rPr>
              <a:t>在功能测试中，我们首先验证了管理员登录模块的健壮性。确保当输入正确的凭据时能顺利登录，并且在错误输入情况下能够给出适当的提示，从而保障了系统的安全入口。</a:t>
            </a:r>
            <a:endParaRPr sz="1575" b="0" i="0">
              <a:solidFill>
                <a:srgbClr val="000000"/>
              </a:solidFill>
              <a:latin typeface="微软雅黑" panose="020B0503020204020204" charset="-122"/>
            </a:endParaRPr>
          </a:p>
        </p:txBody>
      </p:sp>
      <p:sp>
        <p:nvSpPr>
          <p:cNvPr id="5" name="New shape"/>
          <p:cNvSpPr/>
          <p:nvPr/>
        </p:nvSpPr>
        <p:spPr>
          <a:xfrm>
            <a:off x="981860" y="2390400"/>
            <a:ext cx="4545077" cy="1853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sz="2100" b="1" i="0">
                <a:solidFill>
                  <a:srgbClr val="2F66EE"/>
                </a:solidFill>
                <a:latin typeface="微软雅黑" panose="020B0503020204020204" charset="-122"/>
              </a:rPr>
              <a:t>管理功能的完整性检验</a:t>
            </a:r>
            <a:endParaRPr sz="2100" b="1" i="0">
              <a:solidFill>
                <a:srgbClr val="2F66EE"/>
              </a:solidFill>
              <a:latin typeface="微软雅黑" panose="020B0503020204020204" charset="-122"/>
            </a:endParaRPr>
          </a:p>
          <a:p>
            <a:pPr algn="r">
              <a:lnSpc>
                <a:spcPct val="150000"/>
              </a:lnSpc>
            </a:pPr>
            <a:r>
              <a:rPr sz="1575" b="0" i="0">
                <a:solidFill>
                  <a:srgbClr val="000000"/>
                </a:solidFill>
                <a:latin typeface="微软雅黑" panose="020B0503020204020204" charset="-122"/>
              </a:rPr>
              <a:t>功能测试进一步对系统的用户管理、分类管理等关键模块进行了全面的检验，确认管理员可以无障碍地执行增加、删除、修改和查询操作，保证了后台管理的流畅性和准确性。</a:t>
            </a:r>
            <a:endParaRPr sz="1575" b="0" i="0">
              <a:solidFill>
                <a:srgbClr val="000000"/>
              </a:solidFill>
              <a:latin typeface="微软雅黑" panose="020B0503020204020204" charset="-122"/>
            </a:endParaRPr>
          </a:p>
        </p:txBody>
      </p:sp>
      <p:sp>
        <p:nvSpPr>
          <p:cNvPr id="6" name="New shape"/>
          <p:cNvSpPr/>
          <p:nvPr/>
        </p:nvSpPr>
        <p:spPr>
          <a:xfrm>
            <a:off x="6458401" y="3726212"/>
            <a:ext cx="4554174" cy="1853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2F66EE"/>
                </a:solidFill>
                <a:latin typeface="微软雅黑" panose="020B0503020204020204" charset="-122"/>
              </a:rPr>
              <a:t>性能指标分析</a:t>
            </a:r>
            <a:endParaRPr sz="2100" b="1" i="0">
              <a:solidFill>
                <a:srgbClr val="2F66EE"/>
              </a:solidFill>
              <a:latin typeface="微软雅黑" panose="020B0503020204020204" charset="-122"/>
            </a:endParaRPr>
          </a:p>
          <a:p>
            <a:pPr algn="l">
              <a:lnSpc>
                <a:spcPct val="150000"/>
              </a:lnSpc>
            </a:pPr>
            <a:r>
              <a:rPr sz="1575" b="0" i="0">
                <a:solidFill>
                  <a:srgbClr val="000000"/>
                </a:solidFill>
                <a:latin typeface="微软雅黑" panose="020B0503020204020204" charset="-122"/>
              </a:rPr>
              <a:t>通过Chrome浏览器的开发者工具，我们对系统的性能进行了细致的量化分析，记录了包括首次内容绘制时间和最大内容绘制时间在内的关键性能指标，结果表明系统响应迅速，用户体验优良。</a:t>
            </a:r>
            <a:endParaRPr sz="1575" b="0" i="0">
              <a:solidFill>
                <a:srgbClr val="000000"/>
              </a:solidFill>
              <a:latin typeface="微软雅黑" panose="020B0503020204020204" charset="-122"/>
            </a:endParaRPr>
          </a:p>
        </p:txBody>
      </p:sp>
      <p:sp>
        <p:nvSpPr>
          <p:cNvPr id="7" name="New shape"/>
          <p:cNvSpPr/>
          <p:nvPr/>
        </p:nvSpPr>
        <p:spPr>
          <a:xfrm>
            <a:off x="5965200" y="1926000"/>
            <a:ext cx="39600" cy="464400"/>
          </a:xfrm>
          <a:prstGeom prst="rect">
            <a:avLst/>
          </a:prstGeom>
          <a:solidFill>
            <a:srgbClr val="2F6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New shape"/>
          <p:cNvSpPr/>
          <p:nvPr/>
        </p:nvSpPr>
        <p:spPr>
          <a:xfrm>
            <a:off x="6152400" y="1735740"/>
            <a:ext cx="309600" cy="39600"/>
          </a:xfrm>
          <a:prstGeom prst="rect">
            <a:avLst/>
          </a:prstGeom>
          <a:solidFill>
            <a:srgbClr val="2F6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New shape"/>
          <p:cNvSpPr/>
          <p:nvPr/>
        </p:nvSpPr>
        <p:spPr>
          <a:xfrm>
            <a:off x="5806800" y="1555200"/>
            <a:ext cx="360000" cy="370800"/>
          </a:xfrm>
          <a:prstGeom prst="roundRect">
            <a:avLst>
              <a:gd name="adj" fmla="val 8819"/>
            </a:avLst>
          </a:prstGeom>
          <a:solidFill>
            <a:srgbClr val="5049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1</a:t>
            </a:r>
            <a:endParaRPr lang="en-US">
              <a:solidFill>
                <a:srgbClr val="FFFFFF"/>
              </a:solidFill>
            </a:endParaRPr>
          </a:p>
        </p:txBody>
      </p:sp>
      <p:sp>
        <p:nvSpPr>
          <p:cNvPr id="10" name="New shape"/>
          <p:cNvSpPr/>
          <p:nvPr/>
        </p:nvSpPr>
        <p:spPr>
          <a:xfrm>
            <a:off x="5965200" y="2761200"/>
            <a:ext cx="39600" cy="965012"/>
          </a:xfrm>
          <a:prstGeom prst="rect">
            <a:avLst/>
          </a:prstGeom>
          <a:solidFill>
            <a:srgbClr val="2F6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New shape"/>
          <p:cNvSpPr/>
          <p:nvPr/>
        </p:nvSpPr>
        <p:spPr>
          <a:xfrm>
            <a:off x="5515200" y="2570940"/>
            <a:ext cx="309600" cy="39600"/>
          </a:xfrm>
          <a:prstGeom prst="rect">
            <a:avLst/>
          </a:prstGeom>
          <a:solidFill>
            <a:srgbClr val="2F6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New shape"/>
          <p:cNvSpPr/>
          <p:nvPr/>
        </p:nvSpPr>
        <p:spPr>
          <a:xfrm>
            <a:off x="5806800" y="2390400"/>
            <a:ext cx="360000" cy="370800"/>
          </a:xfrm>
          <a:prstGeom prst="roundRect">
            <a:avLst>
              <a:gd name="adj" fmla="val 8819"/>
            </a:avLst>
          </a:prstGeom>
          <a:solidFill>
            <a:srgbClr val="5049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2</a:t>
            </a:r>
            <a:endParaRPr lang="en-US">
              <a:solidFill>
                <a:srgbClr val="FFFFFF"/>
              </a:solidFill>
            </a:endParaRPr>
          </a:p>
        </p:txBody>
      </p:sp>
      <p:sp>
        <p:nvSpPr>
          <p:cNvPr id="13" name="New shape"/>
          <p:cNvSpPr/>
          <p:nvPr/>
        </p:nvSpPr>
        <p:spPr>
          <a:xfrm>
            <a:off x="5965200" y="4097012"/>
            <a:ext cx="39600" cy="457200"/>
          </a:xfrm>
          <a:prstGeom prst="rect">
            <a:avLst/>
          </a:prstGeom>
          <a:solidFill>
            <a:srgbClr val="2F6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New shape"/>
          <p:cNvSpPr/>
          <p:nvPr/>
        </p:nvSpPr>
        <p:spPr>
          <a:xfrm>
            <a:off x="6152400" y="3906752"/>
            <a:ext cx="309600" cy="39600"/>
          </a:xfrm>
          <a:prstGeom prst="rect">
            <a:avLst/>
          </a:prstGeom>
          <a:solidFill>
            <a:srgbClr val="2F6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New shape"/>
          <p:cNvSpPr/>
          <p:nvPr/>
        </p:nvSpPr>
        <p:spPr>
          <a:xfrm>
            <a:off x="5806800" y="3726212"/>
            <a:ext cx="360000" cy="370800"/>
          </a:xfrm>
          <a:prstGeom prst="roundRect">
            <a:avLst>
              <a:gd name="adj" fmla="val 8819"/>
            </a:avLst>
          </a:prstGeom>
          <a:solidFill>
            <a:srgbClr val="5049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3</a:t>
            </a:r>
            <a:endParaRPr lang="en-US">
              <a:solidFill>
                <a:srgbClr val="FFFFFF"/>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EF0FF"/>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66800" y="835200"/>
            <a:ext cx="925200" cy="925200"/>
          </a:xfrm>
          <a:prstGeom prst="rect">
            <a:avLst/>
          </a:prstGeom>
          <a:ln>
            <a:noFill/>
          </a:ln>
        </p:spPr>
      </p:pic>
      <p:sp>
        <p:nvSpPr>
          <p:cNvPr id="4" name="New shape"/>
          <p:cNvSpPr/>
          <p:nvPr/>
        </p:nvSpPr>
        <p:spPr>
          <a:xfrm>
            <a:off x="986400" y="931446"/>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2F66EE"/>
                </a:solidFill>
                <a:latin typeface="微软雅黑" panose="020B0503020204020204" charset="-122"/>
              </a:rPr>
              <a:t>04</a:t>
            </a:r>
            <a:endParaRPr sz="4800" b="1" i="0">
              <a:solidFill>
                <a:srgbClr val="2F66EE"/>
              </a:solidFill>
              <a:latin typeface="微软雅黑" panose="020B0503020204020204" charset="-122"/>
            </a:endParaRPr>
          </a:p>
        </p:txBody>
      </p:sp>
      <p:sp>
        <p:nvSpPr>
          <p:cNvPr id="5" name="New shape"/>
          <p:cNvSpPr/>
          <p:nvPr/>
        </p:nvSpPr>
        <p:spPr>
          <a:xfrm>
            <a:off x="986400" y="2635727"/>
            <a:ext cx="5771526"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5049D5"/>
                </a:solidFill>
                <a:latin typeface="微软雅黑" panose="020B0503020204020204" charset="-122"/>
              </a:rPr>
              <a:t>结果分析</a:t>
            </a:r>
            <a:endParaRPr sz="4800" b="1" i="0">
              <a:solidFill>
                <a:srgbClr val="5049D5"/>
              </a:solidFill>
              <a:latin typeface="微软雅黑" panose="020B0503020204020204" charset="-122"/>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000000"/>
                </a:solidFill>
                <a:latin typeface="微软雅黑" panose="020B0503020204020204" charset="-122"/>
              </a:rPr>
              <a:t>功能测试结果</a:t>
            </a:r>
            <a:endParaRPr sz="3000" b="1" i="0">
              <a:solidFill>
                <a:srgbClr val="000000"/>
              </a:solidFill>
              <a:latin typeface="微软雅黑" panose="020B0503020204020204" charset="-122"/>
            </a:endParaRPr>
          </a:p>
        </p:txBody>
      </p:sp>
      <p:sp>
        <p:nvSpPr>
          <p:cNvPr id="4" name="New shape"/>
          <p:cNvSpPr/>
          <p:nvPr/>
        </p:nvSpPr>
        <p:spPr>
          <a:xfrm>
            <a:off x="1774800" y="1555200"/>
            <a:ext cx="8016003" cy="1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2F66EE"/>
                </a:solidFill>
                <a:latin typeface="微软雅黑" panose="020B0503020204020204" charset="-122"/>
              </a:rPr>
              <a:t>管理员登录功能验证</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000000"/>
                </a:solidFill>
                <a:latin typeface="微软雅黑" panose="020B0503020204020204" charset="-122"/>
              </a:rPr>
              <a:t>测试过程中，当输入正确的用户名和密码时，系统顺畅地实现了登录并自动跳转到相应的管理界面。若输入错误，系统即时给出错误提示，确保了安全性与准确性。</a:t>
            </a:r>
            <a:endParaRPr sz="1575" b="0" i="0">
              <a:solidFill>
                <a:srgbClr val="000000"/>
              </a:solidFill>
              <a:latin typeface="微软雅黑" panose="020B0503020204020204" charset="-122"/>
            </a:endParaRPr>
          </a:p>
        </p:txBody>
      </p:sp>
      <p:sp>
        <p:nvSpPr>
          <p:cNvPr id="5" name="New shape"/>
          <p:cNvSpPr/>
          <p:nvPr/>
        </p:nvSpPr>
        <p:spPr>
          <a:xfrm>
            <a:off x="1774800" y="3089496"/>
            <a:ext cx="8016003" cy="1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2F66EE"/>
                </a:solidFill>
                <a:latin typeface="微软雅黑" panose="020B0503020204020204" charset="-122"/>
              </a:rPr>
              <a:t>用户信息管理操作</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000000"/>
                </a:solidFill>
                <a:latin typeface="微软雅黑" panose="020B0503020204020204" charset="-122"/>
              </a:rPr>
              <a:t>在后台用户信息管理界面中，管理员能够高效执行增加、删除、修改和查询用户信息等操作。系统对存在或不存在的用户名给予明确反馈，保证了数据管理的一致性和可靠性。</a:t>
            </a:r>
            <a:endParaRPr sz="1575" b="0" i="0">
              <a:solidFill>
                <a:srgbClr val="000000"/>
              </a:solidFill>
              <a:latin typeface="微软雅黑" panose="020B0503020204020204" charset="-122"/>
            </a:endParaRPr>
          </a:p>
        </p:txBody>
      </p:sp>
      <p:sp>
        <p:nvSpPr>
          <p:cNvPr id="6" name="New shape"/>
          <p:cNvSpPr/>
          <p:nvPr/>
        </p:nvSpPr>
        <p:spPr>
          <a:xfrm>
            <a:off x="1774800" y="4623792"/>
            <a:ext cx="8016003" cy="1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2F66EE"/>
                </a:solidFill>
                <a:latin typeface="微软雅黑" panose="020B0503020204020204" charset="-122"/>
              </a:rPr>
              <a:t>系统各项功能表现</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000000"/>
                </a:solidFill>
                <a:latin typeface="微软雅黑" panose="020B0503020204020204" charset="-122"/>
              </a:rPr>
              <a:t>除了上述功能，分类管理、演唱会管理、管理员管理和订单管理等其他关键功能也均显示出正常运作。这些功能的稳定运行为整个系统的流畅性和用户体验提供了有力保障。</a:t>
            </a:r>
            <a:endParaRPr sz="1575" b="0" i="0">
              <a:solidFill>
                <a:srgbClr val="000000"/>
              </a:solidFill>
              <a:latin typeface="微软雅黑" panose="020B0503020204020204" charset="-122"/>
            </a:endParaRPr>
          </a:p>
        </p:txBody>
      </p:sp>
      <p:sp>
        <p:nvSpPr>
          <p:cNvPr id="7" name="New shape"/>
          <p:cNvSpPr/>
          <p:nvPr/>
        </p:nvSpPr>
        <p:spPr>
          <a:xfrm>
            <a:off x="1270800" y="1555200"/>
            <a:ext cx="360000" cy="370800"/>
          </a:xfrm>
          <a:prstGeom prst="roundRect">
            <a:avLst>
              <a:gd name="adj" fmla="val 8819"/>
            </a:avLst>
          </a:prstGeom>
          <a:solidFill>
            <a:srgbClr val="5049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1</a:t>
            </a:r>
            <a:endParaRPr lang="en-US">
              <a:solidFill>
                <a:srgbClr val="FFFFFF"/>
              </a:solidFill>
            </a:endParaRPr>
          </a:p>
        </p:txBody>
      </p:sp>
      <p:sp>
        <p:nvSpPr>
          <p:cNvPr id="8" name="New shape"/>
          <p:cNvSpPr/>
          <p:nvPr/>
        </p:nvSpPr>
        <p:spPr>
          <a:xfrm>
            <a:off x="1270800" y="3089496"/>
            <a:ext cx="360000" cy="370800"/>
          </a:xfrm>
          <a:prstGeom prst="roundRect">
            <a:avLst>
              <a:gd name="adj" fmla="val 8819"/>
            </a:avLst>
          </a:prstGeom>
          <a:solidFill>
            <a:srgbClr val="5049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2</a:t>
            </a:r>
            <a:endParaRPr lang="en-US">
              <a:solidFill>
                <a:srgbClr val="FFFFFF"/>
              </a:solidFill>
            </a:endParaRPr>
          </a:p>
        </p:txBody>
      </p:sp>
      <p:sp>
        <p:nvSpPr>
          <p:cNvPr id="9" name="New shape"/>
          <p:cNvSpPr/>
          <p:nvPr/>
        </p:nvSpPr>
        <p:spPr>
          <a:xfrm>
            <a:off x="1270800" y="4623792"/>
            <a:ext cx="360000" cy="370800"/>
          </a:xfrm>
          <a:prstGeom prst="roundRect">
            <a:avLst>
              <a:gd name="adj" fmla="val 8819"/>
            </a:avLst>
          </a:prstGeom>
          <a:solidFill>
            <a:srgbClr val="5049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3</a:t>
            </a:r>
            <a:endParaRPr lang="en-US">
              <a:solidFill>
                <a:srgbClr val="FFFFFF"/>
              </a:solidFill>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000000"/>
                </a:solidFill>
                <a:latin typeface="微软雅黑" panose="020B0503020204020204" charset="-122"/>
              </a:rPr>
              <a:t>性能测试结果</a:t>
            </a:r>
            <a:endParaRPr sz="3000" b="1" i="0">
              <a:solidFill>
                <a:srgbClr val="000000"/>
              </a:solidFill>
              <a:latin typeface="微软雅黑" panose="020B0503020204020204" charset="-122"/>
            </a:endParaRPr>
          </a:p>
        </p:txBody>
      </p:sp>
      <p:sp>
        <p:nvSpPr>
          <p:cNvPr id="4" name="New shape"/>
          <p:cNvSpPr/>
          <p:nvPr/>
        </p:nvSpPr>
        <p:spPr>
          <a:xfrm>
            <a:off x="1558800" y="1627200"/>
            <a:ext cx="2744215" cy="3209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2F66EE"/>
                </a:solidFill>
                <a:latin typeface="微软雅黑" panose="020B0503020204020204" charset="-122"/>
              </a:rPr>
              <a:t>首次内容绘制（FCP）</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000000"/>
                </a:solidFill>
                <a:latin typeface="微软雅黑" panose="020B0503020204020204" charset="-122"/>
              </a:rPr>
              <a:t>FCP指标反映了用户在访问页面时，看到首个内容元素所需的时间。本测试中，FCP为0.8秒，意味着用户能在非常短的时间内看到页面的初始内容，提供了快速的视觉反馈，增强了用户体验。</a:t>
            </a:r>
            <a:endParaRPr sz="1575" b="0" i="0">
              <a:solidFill>
                <a:srgbClr val="000000"/>
              </a:solidFill>
              <a:latin typeface="微软雅黑" panose="020B0503020204020204" charset="-122"/>
            </a:endParaRPr>
          </a:p>
        </p:txBody>
      </p:sp>
      <p:sp>
        <p:nvSpPr>
          <p:cNvPr id="5" name="New shape"/>
          <p:cNvSpPr/>
          <p:nvPr/>
        </p:nvSpPr>
        <p:spPr>
          <a:xfrm>
            <a:off x="4430015" y="1627200"/>
            <a:ext cx="2744215" cy="3569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2F66EE"/>
                </a:solidFill>
                <a:latin typeface="微软雅黑" panose="020B0503020204020204" charset="-122"/>
              </a:rPr>
              <a:t>最大内容绘制（LCP）</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000000"/>
                </a:solidFill>
                <a:latin typeface="微软雅黑" panose="020B0503020204020204" charset="-122"/>
              </a:rPr>
              <a:t>LCP衡量的是页面中最大的内容元素渲染的时间点。测试显示LCP为1.6秒，说明主要的内容渲染速度较快，用户在等待页面完全加载的过程中，不会感到明显延迟，这有助于保持用户的参与度和满意度。</a:t>
            </a:r>
            <a:endParaRPr sz="1575" b="0" i="0">
              <a:solidFill>
                <a:srgbClr val="000000"/>
              </a:solidFill>
              <a:latin typeface="微软雅黑" panose="020B0503020204020204" charset="-122"/>
            </a:endParaRPr>
          </a:p>
        </p:txBody>
      </p:sp>
      <p:sp>
        <p:nvSpPr>
          <p:cNvPr id="6" name="New shape"/>
          <p:cNvSpPr/>
          <p:nvPr/>
        </p:nvSpPr>
        <p:spPr>
          <a:xfrm>
            <a:off x="7301229" y="1627200"/>
            <a:ext cx="2744216" cy="3209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2F66EE"/>
                </a:solidFill>
                <a:latin typeface="微软雅黑" panose="020B0503020204020204" charset="-122"/>
              </a:rPr>
              <a:t>首次输入延迟（FID）</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000000"/>
                </a:solidFill>
                <a:latin typeface="微软雅黑" panose="020B0503020204020204" charset="-122"/>
              </a:rPr>
              <a:t>FID是衡量用户首次与页面交互时，页面响应时间的指标。本次测试结果为0毫秒，表示页面对用户操作的响应几乎没有延迟，用户的操作能够立即得到反馈，从而提升了交互体验和用户满意度。</a:t>
            </a:r>
            <a:endParaRPr sz="1575" b="0" i="0">
              <a:solidFill>
                <a:srgbClr val="000000"/>
              </a:solidFill>
              <a:latin typeface="微软雅黑" panose="020B0503020204020204" charset="-122"/>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EF0FF"/>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66800" y="835200"/>
            <a:ext cx="925200" cy="925200"/>
          </a:xfrm>
          <a:prstGeom prst="rect">
            <a:avLst/>
          </a:prstGeom>
          <a:ln>
            <a:noFill/>
          </a:ln>
        </p:spPr>
      </p:pic>
      <p:sp>
        <p:nvSpPr>
          <p:cNvPr id="4" name="New shape"/>
          <p:cNvSpPr/>
          <p:nvPr/>
        </p:nvSpPr>
        <p:spPr>
          <a:xfrm>
            <a:off x="986400" y="931446"/>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2F66EE"/>
                </a:solidFill>
                <a:latin typeface="微软雅黑" panose="020B0503020204020204" charset="-122"/>
              </a:rPr>
              <a:t>05</a:t>
            </a:r>
            <a:endParaRPr sz="4800" b="1" i="0">
              <a:solidFill>
                <a:srgbClr val="2F66EE"/>
              </a:solidFill>
              <a:latin typeface="微软雅黑" panose="020B0503020204020204" charset="-122"/>
            </a:endParaRPr>
          </a:p>
        </p:txBody>
      </p:sp>
      <p:sp>
        <p:nvSpPr>
          <p:cNvPr id="5" name="New shape"/>
          <p:cNvSpPr/>
          <p:nvPr/>
        </p:nvSpPr>
        <p:spPr>
          <a:xfrm>
            <a:off x="986400" y="2635727"/>
            <a:ext cx="5771526"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5049D5"/>
                </a:solidFill>
                <a:latin typeface="微软雅黑" panose="020B0503020204020204" charset="-122"/>
              </a:rPr>
              <a:t>优化建议与展望</a:t>
            </a:r>
            <a:endParaRPr sz="4800" b="1" i="0">
              <a:solidFill>
                <a:srgbClr val="5049D5"/>
              </a:solidFill>
              <a:latin typeface="微软雅黑" panose="020B0503020204020204" charset="-122"/>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000000"/>
                </a:solidFill>
                <a:latin typeface="微软雅黑" panose="020B0503020204020204" charset="-122"/>
              </a:rPr>
              <a:t>优化方向</a:t>
            </a:r>
            <a:endParaRPr sz="3000" b="1" i="0">
              <a:solidFill>
                <a:srgbClr val="000000"/>
              </a:solidFill>
              <a:latin typeface="微软雅黑" panose="020B0503020204020204" charset="-122"/>
            </a:endParaRPr>
          </a:p>
        </p:txBody>
      </p:sp>
      <p:sp>
        <p:nvSpPr>
          <p:cNvPr id="4" name="New shape"/>
          <p:cNvSpPr/>
          <p:nvPr/>
        </p:nvSpPr>
        <p:spPr>
          <a:xfrm>
            <a:off x="6458401" y="1555200"/>
            <a:ext cx="4545078" cy="1853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2F66EE"/>
                </a:solidFill>
                <a:latin typeface="微软雅黑" panose="020B0503020204020204" charset="-122"/>
              </a:rPr>
              <a:t>数据库优化策略</a:t>
            </a:r>
            <a:endParaRPr sz="2100" b="1" i="0">
              <a:solidFill>
                <a:srgbClr val="2F66EE"/>
              </a:solidFill>
              <a:latin typeface="微软雅黑" panose="020B0503020204020204" charset="-122"/>
            </a:endParaRPr>
          </a:p>
          <a:p>
            <a:pPr algn="l">
              <a:lnSpc>
                <a:spcPct val="150000"/>
              </a:lnSpc>
            </a:pPr>
            <a:r>
              <a:rPr sz="1575" b="0" i="0">
                <a:solidFill>
                  <a:srgbClr val="000000"/>
                </a:solidFill>
                <a:latin typeface="微软雅黑" panose="020B0503020204020204" charset="-122"/>
              </a:rPr>
              <a:t>为提升数据操作的高效性，我们将对数据库进行深度优化。这包括改善设计结构，以加快存储和查询速度，确保系统性能在处理大量数据时不受影响。</a:t>
            </a:r>
            <a:endParaRPr sz="1575" b="0" i="0">
              <a:solidFill>
                <a:srgbClr val="000000"/>
              </a:solidFill>
              <a:latin typeface="微软雅黑" panose="020B0503020204020204" charset="-122"/>
            </a:endParaRPr>
          </a:p>
        </p:txBody>
      </p:sp>
      <p:sp>
        <p:nvSpPr>
          <p:cNvPr id="5" name="New shape"/>
          <p:cNvSpPr/>
          <p:nvPr/>
        </p:nvSpPr>
        <p:spPr>
          <a:xfrm>
            <a:off x="981860" y="2390400"/>
            <a:ext cx="4545077" cy="1853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sz="2100" b="1" i="0">
                <a:solidFill>
                  <a:srgbClr val="2F66EE"/>
                </a:solidFill>
                <a:latin typeface="微软雅黑" panose="020B0503020204020204" charset="-122"/>
              </a:rPr>
              <a:t>系统架构的微服务革新</a:t>
            </a:r>
            <a:endParaRPr sz="2100" b="1" i="0">
              <a:solidFill>
                <a:srgbClr val="2F66EE"/>
              </a:solidFill>
              <a:latin typeface="微软雅黑" panose="020B0503020204020204" charset="-122"/>
            </a:endParaRPr>
          </a:p>
          <a:p>
            <a:pPr algn="r">
              <a:lnSpc>
                <a:spcPct val="150000"/>
              </a:lnSpc>
            </a:pPr>
            <a:r>
              <a:rPr sz="1575" b="0" i="0">
                <a:solidFill>
                  <a:srgbClr val="000000"/>
                </a:solidFill>
                <a:latin typeface="微软雅黑" panose="020B0503020204020204" charset="-122"/>
              </a:rPr>
              <a:t>我们计划引入微服务架构，通过将系统拆分成独立的服务单元，增强模块化和低耦合性。这将提升系统的可维护性和扩展性，同时增加容错能力，确保能够灵活适应未来需求变化。</a:t>
            </a:r>
            <a:endParaRPr sz="1575" b="0" i="0">
              <a:solidFill>
                <a:srgbClr val="000000"/>
              </a:solidFill>
              <a:latin typeface="微软雅黑" panose="020B0503020204020204" charset="-122"/>
            </a:endParaRPr>
          </a:p>
        </p:txBody>
      </p:sp>
      <p:sp>
        <p:nvSpPr>
          <p:cNvPr id="6" name="New shape"/>
          <p:cNvSpPr/>
          <p:nvPr/>
        </p:nvSpPr>
        <p:spPr>
          <a:xfrm>
            <a:off x="6458401" y="3726212"/>
            <a:ext cx="4554174" cy="1853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2F66EE"/>
                </a:solidFill>
                <a:latin typeface="微软雅黑" panose="020B0503020204020204" charset="-122"/>
              </a:rPr>
              <a:t>用户界面与体验升级</a:t>
            </a:r>
            <a:endParaRPr sz="2100" b="1" i="0">
              <a:solidFill>
                <a:srgbClr val="2F66EE"/>
              </a:solidFill>
              <a:latin typeface="微软雅黑" panose="020B0503020204020204" charset="-122"/>
            </a:endParaRPr>
          </a:p>
          <a:p>
            <a:pPr algn="l">
              <a:lnSpc>
                <a:spcPct val="150000"/>
              </a:lnSpc>
            </a:pPr>
            <a:r>
              <a:rPr sz="1575" b="0" i="0">
                <a:solidFill>
                  <a:srgbClr val="000000"/>
                </a:solidFill>
                <a:latin typeface="微软雅黑" panose="020B0503020204020204" charset="-122"/>
              </a:rPr>
              <a:t>用户界面是用户互动的前线，我们致力于不断改进UI设计，令其更加直观和友好。简化操作流程和增强交互设计，让用户在使用过程中得到便捷和愉悦的体验。</a:t>
            </a:r>
            <a:endParaRPr sz="1575" b="0" i="0">
              <a:solidFill>
                <a:srgbClr val="000000"/>
              </a:solidFill>
              <a:latin typeface="微软雅黑" panose="020B0503020204020204" charset="-122"/>
            </a:endParaRPr>
          </a:p>
        </p:txBody>
      </p:sp>
      <p:sp>
        <p:nvSpPr>
          <p:cNvPr id="7" name="New shape"/>
          <p:cNvSpPr/>
          <p:nvPr/>
        </p:nvSpPr>
        <p:spPr>
          <a:xfrm>
            <a:off x="5965200" y="1926000"/>
            <a:ext cx="39600" cy="464400"/>
          </a:xfrm>
          <a:prstGeom prst="rect">
            <a:avLst/>
          </a:prstGeom>
          <a:solidFill>
            <a:srgbClr val="2F6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New shape"/>
          <p:cNvSpPr/>
          <p:nvPr/>
        </p:nvSpPr>
        <p:spPr>
          <a:xfrm>
            <a:off x="6152400" y="1735740"/>
            <a:ext cx="309600" cy="39600"/>
          </a:xfrm>
          <a:prstGeom prst="rect">
            <a:avLst/>
          </a:prstGeom>
          <a:solidFill>
            <a:srgbClr val="2F6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New shape"/>
          <p:cNvSpPr/>
          <p:nvPr/>
        </p:nvSpPr>
        <p:spPr>
          <a:xfrm>
            <a:off x="5806800" y="1555200"/>
            <a:ext cx="360000" cy="370800"/>
          </a:xfrm>
          <a:prstGeom prst="roundRect">
            <a:avLst>
              <a:gd name="adj" fmla="val 8819"/>
            </a:avLst>
          </a:prstGeom>
          <a:solidFill>
            <a:srgbClr val="5049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1</a:t>
            </a:r>
            <a:endParaRPr lang="en-US">
              <a:solidFill>
                <a:srgbClr val="FFFFFF"/>
              </a:solidFill>
            </a:endParaRPr>
          </a:p>
        </p:txBody>
      </p:sp>
      <p:sp>
        <p:nvSpPr>
          <p:cNvPr id="10" name="New shape"/>
          <p:cNvSpPr/>
          <p:nvPr/>
        </p:nvSpPr>
        <p:spPr>
          <a:xfrm>
            <a:off x="5965200" y="2761200"/>
            <a:ext cx="39600" cy="965012"/>
          </a:xfrm>
          <a:prstGeom prst="rect">
            <a:avLst/>
          </a:prstGeom>
          <a:solidFill>
            <a:srgbClr val="2F6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New shape"/>
          <p:cNvSpPr/>
          <p:nvPr/>
        </p:nvSpPr>
        <p:spPr>
          <a:xfrm>
            <a:off x="5515200" y="2570940"/>
            <a:ext cx="309600" cy="39600"/>
          </a:xfrm>
          <a:prstGeom prst="rect">
            <a:avLst/>
          </a:prstGeom>
          <a:solidFill>
            <a:srgbClr val="2F6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New shape"/>
          <p:cNvSpPr/>
          <p:nvPr/>
        </p:nvSpPr>
        <p:spPr>
          <a:xfrm>
            <a:off x="5806800" y="2390400"/>
            <a:ext cx="360000" cy="370800"/>
          </a:xfrm>
          <a:prstGeom prst="roundRect">
            <a:avLst>
              <a:gd name="adj" fmla="val 8819"/>
            </a:avLst>
          </a:prstGeom>
          <a:solidFill>
            <a:srgbClr val="5049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2</a:t>
            </a:r>
            <a:endParaRPr lang="en-US">
              <a:solidFill>
                <a:srgbClr val="FFFFFF"/>
              </a:solidFill>
            </a:endParaRPr>
          </a:p>
        </p:txBody>
      </p:sp>
      <p:sp>
        <p:nvSpPr>
          <p:cNvPr id="13" name="New shape"/>
          <p:cNvSpPr/>
          <p:nvPr/>
        </p:nvSpPr>
        <p:spPr>
          <a:xfrm>
            <a:off x="5965200" y="4097012"/>
            <a:ext cx="39600" cy="457200"/>
          </a:xfrm>
          <a:prstGeom prst="rect">
            <a:avLst/>
          </a:prstGeom>
          <a:solidFill>
            <a:srgbClr val="2F6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New shape"/>
          <p:cNvSpPr/>
          <p:nvPr/>
        </p:nvSpPr>
        <p:spPr>
          <a:xfrm>
            <a:off x="6152400" y="3906752"/>
            <a:ext cx="309600" cy="39600"/>
          </a:xfrm>
          <a:prstGeom prst="rect">
            <a:avLst/>
          </a:prstGeom>
          <a:solidFill>
            <a:srgbClr val="2F6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New shape"/>
          <p:cNvSpPr/>
          <p:nvPr/>
        </p:nvSpPr>
        <p:spPr>
          <a:xfrm>
            <a:off x="5806800" y="3726212"/>
            <a:ext cx="360000" cy="370800"/>
          </a:xfrm>
          <a:prstGeom prst="roundRect">
            <a:avLst>
              <a:gd name="adj" fmla="val 8819"/>
            </a:avLst>
          </a:prstGeom>
          <a:solidFill>
            <a:srgbClr val="5049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3</a:t>
            </a:r>
            <a:endParaRPr lang="en-US">
              <a:solidFill>
                <a:srgbClr val="FFFFFF"/>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000000"/>
                </a:solidFill>
                <a:latin typeface="微软雅黑" panose="020B0503020204020204" charset="-122"/>
              </a:rPr>
              <a:t>未来改进计划</a:t>
            </a:r>
            <a:endParaRPr sz="3000" b="1" i="0">
              <a:solidFill>
                <a:srgbClr val="000000"/>
              </a:solidFill>
              <a:latin typeface="微软雅黑" panose="020B0503020204020204" charset="-122"/>
            </a:endParaRPr>
          </a:p>
        </p:txBody>
      </p:sp>
      <p:sp>
        <p:nvSpPr>
          <p:cNvPr id="4" name="New shape"/>
          <p:cNvSpPr/>
          <p:nvPr/>
        </p:nvSpPr>
        <p:spPr>
          <a:xfrm>
            <a:off x="1558800" y="2402271"/>
            <a:ext cx="2744215" cy="22539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000000"/>
                </a:solidFill>
                <a:latin typeface="微软雅黑" panose="020B0503020204020204" charset="-122"/>
              </a:rPr>
              <a:t>针对未来改进计划，首先将进行数据库优化。这包括进一步优化数据库设计，以提升数据存储和检索的效率，确保数据管理的高效性和可靠性。</a:t>
            </a:r>
            <a:endParaRPr sz="1575" b="0" i="0">
              <a:solidFill>
                <a:srgbClr val="000000"/>
              </a:solidFill>
              <a:latin typeface="微软雅黑" panose="020B0503020204020204" charset="-122"/>
            </a:endParaRPr>
          </a:p>
        </p:txBody>
      </p:sp>
      <p:sp>
        <p:nvSpPr>
          <p:cNvPr id="5" name="New shape"/>
          <p:cNvSpPr/>
          <p:nvPr/>
        </p:nvSpPr>
        <p:spPr>
          <a:xfrm>
            <a:off x="1556530" y="1627201"/>
            <a:ext cx="2532802" cy="648071"/>
          </a:xfrm>
          <a:prstGeom prst="roundRect">
            <a:avLst>
              <a:gd name="adj" fmla="val 20033"/>
            </a:avLst>
          </a:prstGeom>
          <a:solidFill>
            <a:srgbClr val="DEEAFF"/>
          </a:solidFill>
          <a:ln w="6350">
            <a:solidFill>
              <a:srgbClr val="5049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2F66EE"/>
                </a:solidFill>
                <a:latin typeface="微软雅黑" panose="020B0503020204020204" charset="-122"/>
              </a:rPr>
              <a:t>数据库优化</a:t>
            </a:r>
            <a:endParaRPr sz="2100" b="1" i="0">
              <a:solidFill>
                <a:srgbClr val="2F66EE"/>
              </a:solidFill>
              <a:latin typeface="微软雅黑" panose="020B0503020204020204" charset="-122"/>
            </a:endParaRPr>
          </a:p>
        </p:txBody>
      </p:sp>
      <p:sp>
        <p:nvSpPr>
          <p:cNvPr id="6" name="New shape"/>
          <p:cNvSpPr/>
          <p:nvPr/>
        </p:nvSpPr>
        <p:spPr>
          <a:xfrm>
            <a:off x="4430015" y="2402270"/>
            <a:ext cx="2744215" cy="26143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000000"/>
                </a:solidFill>
                <a:latin typeface="微软雅黑" panose="020B0503020204020204" charset="-122"/>
              </a:rPr>
              <a:t>在系统架构层面，我们将采纳微服务架构的设计理念。这将实现系统的模块化和解耦，从而提升系统的维护性和可拓展性，增强其容错与灵活性，使系统能够更好地适应未来的商业需求。</a:t>
            </a:r>
            <a:endParaRPr sz="1575" b="0" i="0">
              <a:solidFill>
                <a:srgbClr val="000000"/>
              </a:solidFill>
              <a:latin typeface="微软雅黑" panose="020B0503020204020204" charset="-122"/>
            </a:endParaRPr>
          </a:p>
        </p:txBody>
      </p:sp>
      <p:sp>
        <p:nvSpPr>
          <p:cNvPr id="7" name="New shape"/>
          <p:cNvSpPr/>
          <p:nvPr/>
        </p:nvSpPr>
        <p:spPr>
          <a:xfrm>
            <a:off x="4427745" y="1627201"/>
            <a:ext cx="2532802" cy="648071"/>
          </a:xfrm>
          <a:prstGeom prst="roundRect">
            <a:avLst>
              <a:gd name="adj" fmla="val 20033"/>
            </a:avLst>
          </a:prstGeom>
          <a:solidFill>
            <a:srgbClr val="DEEAFF"/>
          </a:solidFill>
          <a:ln w="6350">
            <a:solidFill>
              <a:srgbClr val="5049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2F66EE"/>
                </a:solidFill>
                <a:latin typeface="微软雅黑" panose="020B0503020204020204" charset="-122"/>
              </a:rPr>
              <a:t>系统架构升级</a:t>
            </a:r>
            <a:endParaRPr sz="2100" b="1" i="0">
              <a:solidFill>
                <a:srgbClr val="2F66EE"/>
              </a:solidFill>
              <a:latin typeface="微软雅黑" panose="020B0503020204020204" charset="-122"/>
            </a:endParaRPr>
          </a:p>
        </p:txBody>
      </p:sp>
      <p:sp>
        <p:nvSpPr>
          <p:cNvPr id="8" name="New shape"/>
          <p:cNvSpPr/>
          <p:nvPr/>
        </p:nvSpPr>
        <p:spPr>
          <a:xfrm>
            <a:off x="7301229" y="2402270"/>
            <a:ext cx="2744216" cy="22539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000000"/>
                </a:solidFill>
                <a:latin typeface="微软雅黑" panose="020B0503020204020204" charset="-122"/>
              </a:rPr>
              <a:t>用户体验始终是我们关注的重点。我们将继续优化用户界面的设计，使其更加直观、友好和易于使用，以提供更好的用户体验，满足用户的需求和期望。</a:t>
            </a:r>
            <a:endParaRPr sz="1575" b="0" i="0">
              <a:solidFill>
                <a:srgbClr val="000000"/>
              </a:solidFill>
              <a:latin typeface="微软雅黑" panose="020B0503020204020204" charset="-122"/>
            </a:endParaRPr>
          </a:p>
        </p:txBody>
      </p:sp>
      <p:sp>
        <p:nvSpPr>
          <p:cNvPr id="9" name="New shape"/>
          <p:cNvSpPr/>
          <p:nvPr/>
        </p:nvSpPr>
        <p:spPr>
          <a:xfrm>
            <a:off x="7298959" y="1627201"/>
            <a:ext cx="2532802" cy="648071"/>
          </a:xfrm>
          <a:prstGeom prst="roundRect">
            <a:avLst>
              <a:gd name="adj" fmla="val 20033"/>
            </a:avLst>
          </a:prstGeom>
          <a:solidFill>
            <a:srgbClr val="DEEAFF"/>
          </a:solidFill>
          <a:ln w="6350">
            <a:solidFill>
              <a:srgbClr val="5049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2F66EE"/>
                </a:solidFill>
                <a:latin typeface="微软雅黑" panose="020B0503020204020204" charset="-122"/>
              </a:rPr>
              <a:t>用户界面改进</a:t>
            </a:r>
            <a:endParaRPr sz="2100" b="1" i="0">
              <a:solidFill>
                <a:srgbClr val="2F66EE"/>
              </a:solidFill>
              <a:latin typeface="微软雅黑" panose="020B0503020204020204" charset="-122"/>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838800" y="979200"/>
            <a:ext cx="3672000" cy="511200"/>
          </a:xfrm>
          <a:prstGeom prst="rect">
            <a:avLst/>
          </a:prstGeom>
          <a:ln>
            <a:noFill/>
          </a:ln>
        </p:spPr>
      </p:pic>
      <p:sp>
        <p:nvSpPr>
          <p:cNvPr id="3" name="New shape"/>
          <p:cNvSpPr/>
          <p:nvPr/>
        </p:nvSpPr>
        <p:spPr>
          <a:xfrm>
            <a:off x="1054800" y="1037646"/>
            <a:ext cx="2482880"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5049D5"/>
                </a:solidFill>
                <a:latin typeface="微软雅黑" panose="020B0503020204020204" charset="-122"/>
              </a:rPr>
              <a:t>目录</a:t>
            </a:r>
            <a:endParaRPr sz="4800" b="1" i="0">
              <a:solidFill>
                <a:srgbClr val="5049D5"/>
              </a:solidFill>
              <a:latin typeface="微软雅黑" panose="020B0503020204020204" charset="-122"/>
            </a:endParaRPr>
          </a:p>
        </p:txBody>
      </p:sp>
      <p:sp>
        <p:nvSpPr>
          <p:cNvPr id="4" name="New shape"/>
          <p:cNvSpPr/>
          <p:nvPr/>
        </p:nvSpPr>
        <p:spPr>
          <a:xfrm>
            <a:off x="2340000" y="2493146"/>
            <a:ext cx="4152432" cy="5067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a:solidFill>
                  <a:srgbClr val="2F66EE"/>
                </a:solidFill>
                <a:latin typeface="微软雅黑" panose="020B0503020204020204" charset="-122"/>
              </a:rPr>
              <a:t>01</a:t>
            </a:r>
            <a:r>
              <a:rPr sz="1800">
                <a:latin typeface="微软雅黑" panose="020B0503020204020204" charset="-122"/>
              </a:rPr>
              <a:t> </a:t>
            </a:r>
            <a:r>
              <a:rPr sz="1575" b="0" i="0">
                <a:solidFill>
                  <a:srgbClr val="000000"/>
                </a:solidFill>
                <a:latin typeface="微软雅黑" panose="020B0503020204020204" charset="-122"/>
              </a:rPr>
              <a:t>项目背景与</a:t>
            </a:r>
            <a:r>
              <a:rPr lang="zh-CN" sz="1575" b="0" i="0">
                <a:solidFill>
                  <a:srgbClr val="000000"/>
                </a:solidFill>
                <a:latin typeface="微软雅黑" panose="020B0503020204020204" charset="-122"/>
              </a:rPr>
              <a:t>意义</a:t>
            </a:r>
            <a:endParaRPr lang="zh-CN" sz="1575" b="0" i="0">
              <a:solidFill>
                <a:srgbClr val="000000"/>
              </a:solidFill>
              <a:latin typeface="微软雅黑" panose="020B0503020204020204" charset="-122"/>
            </a:endParaRPr>
          </a:p>
        </p:txBody>
      </p:sp>
      <p:sp>
        <p:nvSpPr>
          <p:cNvPr id="5" name="New shape"/>
          <p:cNvSpPr/>
          <p:nvPr/>
        </p:nvSpPr>
        <p:spPr>
          <a:xfrm>
            <a:off x="6484141" y="2494800"/>
            <a:ext cx="4152433" cy="5034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a:solidFill>
                  <a:srgbClr val="2F66EE"/>
                </a:solidFill>
                <a:latin typeface="微软雅黑" panose="020B0503020204020204" charset="-122"/>
              </a:rPr>
              <a:t>02</a:t>
            </a:r>
            <a:r>
              <a:rPr sz="1800">
                <a:latin typeface="微软雅黑" panose="020B0503020204020204" charset="-122"/>
              </a:rPr>
              <a:t> </a:t>
            </a:r>
            <a:r>
              <a:rPr sz="1575" b="0" i="0">
                <a:solidFill>
                  <a:srgbClr val="000000"/>
                </a:solidFill>
                <a:latin typeface="微软雅黑" panose="020B0503020204020204" charset="-122"/>
              </a:rPr>
              <a:t>系统设计</a:t>
            </a:r>
            <a:endParaRPr sz="1575" b="0" i="0">
              <a:solidFill>
                <a:srgbClr val="000000"/>
              </a:solidFill>
              <a:latin typeface="微软雅黑" panose="020B0503020204020204" charset="-122"/>
            </a:endParaRPr>
          </a:p>
        </p:txBody>
      </p:sp>
      <p:sp>
        <p:nvSpPr>
          <p:cNvPr id="6" name="New shape"/>
          <p:cNvSpPr/>
          <p:nvPr/>
        </p:nvSpPr>
        <p:spPr>
          <a:xfrm>
            <a:off x="2340000" y="2998223"/>
            <a:ext cx="4152432" cy="5034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a:solidFill>
                  <a:srgbClr val="2F66EE"/>
                </a:solidFill>
                <a:latin typeface="微软雅黑" panose="020B0503020204020204" charset="-122"/>
              </a:rPr>
              <a:t>03</a:t>
            </a:r>
            <a:r>
              <a:rPr sz="1800">
                <a:latin typeface="微软雅黑" panose="020B0503020204020204" charset="-122"/>
              </a:rPr>
              <a:t> </a:t>
            </a:r>
            <a:r>
              <a:rPr sz="1575" b="0" i="0">
                <a:solidFill>
                  <a:srgbClr val="000000"/>
                </a:solidFill>
                <a:latin typeface="微软雅黑" panose="020B0503020204020204" charset="-122"/>
              </a:rPr>
              <a:t>系统实现</a:t>
            </a:r>
            <a:endParaRPr sz="1575" b="0" i="0">
              <a:solidFill>
                <a:srgbClr val="000000"/>
              </a:solidFill>
              <a:latin typeface="微软雅黑" panose="020B0503020204020204" charset="-122"/>
            </a:endParaRPr>
          </a:p>
        </p:txBody>
      </p:sp>
      <p:sp>
        <p:nvSpPr>
          <p:cNvPr id="7" name="New shape"/>
          <p:cNvSpPr/>
          <p:nvPr/>
        </p:nvSpPr>
        <p:spPr>
          <a:xfrm>
            <a:off x="6484141" y="2998223"/>
            <a:ext cx="4152433" cy="5034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a:solidFill>
                  <a:srgbClr val="2F66EE"/>
                </a:solidFill>
                <a:latin typeface="微软雅黑" panose="020B0503020204020204" charset="-122"/>
              </a:rPr>
              <a:t>04</a:t>
            </a:r>
            <a:r>
              <a:rPr sz="1800">
                <a:latin typeface="微软雅黑" panose="020B0503020204020204" charset="-122"/>
              </a:rPr>
              <a:t> </a:t>
            </a:r>
            <a:r>
              <a:rPr sz="1575" b="0" i="0">
                <a:solidFill>
                  <a:srgbClr val="000000"/>
                </a:solidFill>
                <a:latin typeface="微软雅黑" panose="020B0503020204020204" charset="-122"/>
              </a:rPr>
              <a:t>结果分析</a:t>
            </a:r>
            <a:endParaRPr sz="1575" b="0" i="0">
              <a:solidFill>
                <a:srgbClr val="000000"/>
              </a:solidFill>
              <a:latin typeface="微软雅黑" panose="020B0503020204020204" charset="-122"/>
            </a:endParaRPr>
          </a:p>
        </p:txBody>
      </p:sp>
      <p:sp>
        <p:nvSpPr>
          <p:cNvPr id="8" name="New shape"/>
          <p:cNvSpPr/>
          <p:nvPr/>
        </p:nvSpPr>
        <p:spPr>
          <a:xfrm>
            <a:off x="2340000" y="3501646"/>
            <a:ext cx="4152432" cy="5034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a:solidFill>
                  <a:srgbClr val="2F66EE"/>
                </a:solidFill>
                <a:latin typeface="微软雅黑" panose="020B0503020204020204" charset="-122"/>
              </a:rPr>
              <a:t>05</a:t>
            </a:r>
            <a:r>
              <a:rPr sz="1800">
                <a:latin typeface="微软雅黑" panose="020B0503020204020204" charset="-122"/>
              </a:rPr>
              <a:t> </a:t>
            </a:r>
            <a:r>
              <a:rPr sz="1575" b="0" i="0">
                <a:solidFill>
                  <a:srgbClr val="000000"/>
                </a:solidFill>
                <a:latin typeface="微软雅黑" panose="020B0503020204020204" charset="-122"/>
              </a:rPr>
              <a:t>优化建议与展望</a:t>
            </a:r>
            <a:endParaRPr sz="1575" b="0" i="0">
              <a:solidFill>
                <a:srgbClr val="000000"/>
              </a:solidFill>
              <a:latin typeface="微软雅黑" panose="020B0503020204020204"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sp>
        <p:nvSpPr>
          <p:cNvPr id="2" name="New shape"/>
          <p:cNvSpPr/>
          <p:nvPr/>
        </p:nvSpPr>
        <p:spPr>
          <a:xfrm>
            <a:off x="611778" y="2635727"/>
            <a:ext cx="11038043"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4800" b="1" i="0">
                <a:solidFill>
                  <a:srgbClr val="000000"/>
                </a:solidFill>
                <a:latin typeface="微软雅黑" panose="020B0503020204020204" charset="-122"/>
              </a:rPr>
              <a:t>谢 谢 大 家</a:t>
            </a:r>
            <a:endParaRPr sz="4800" b="1" i="0">
              <a:solidFill>
                <a:srgbClr val="000000"/>
              </a:solidFill>
              <a:latin typeface="微软雅黑" panose="020B0503020204020204" charset="-122"/>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EF0FF"/>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66800" y="835200"/>
            <a:ext cx="925200" cy="925200"/>
          </a:xfrm>
          <a:prstGeom prst="rect">
            <a:avLst/>
          </a:prstGeom>
          <a:ln>
            <a:noFill/>
          </a:ln>
        </p:spPr>
      </p:pic>
      <p:sp>
        <p:nvSpPr>
          <p:cNvPr id="4" name="New shape"/>
          <p:cNvSpPr/>
          <p:nvPr/>
        </p:nvSpPr>
        <p:spPr>
          <a:xfrm>
            <a:off x="986400" y="931446"/>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2F66EE"/>
                </a:solidFill>
                <a:latin typeface="微软雅黑" panose="020B0503020204020204" charset="-122"/>
              </a:rPr>
              <a:t>01</a:t>
            </a:r>
            <a:endParaRPr sz="4800" b="1" i="0">
              <a:solidFill>
                <a:srgbClr val="2F66EE"/>
              </a:solidFill>
              <a:latin typeface="微软雅黑" panose="020B0503020204020204" charset="-122"/>
            </a:endParaRPr>
          </a:p>
        </p:txBody>
      </p:sp>
      <p:sp>
        <p:nvSpPr>
          <p:cNvPr id="5" name="New shape"/>
          <p:cNvSpPr/>
          <p:nvPr/>
        </p:nvSpPr>
        <p:spPr>
          <a:xfrm>
            <a:off x="986400" y="2631242"/>
            <a:ext cx="5771526" cy="119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5049D5"/>
                </a:solidFill>
                <a:latin typeface="微软雅黑" panose="020B0503020204020204" charset="-122"/>
              </a:rPr>
              <a:t>项目背景与</a:t>
            </a:r>
            <a:r>
              <a:rPr lang="zh-CN" sz="4800" b="1" i="0">
                <a:solidFill>
                  <a:srgbClr val="5049D5"/>
                </a:solidFill>
                <a:latin typeface="微软雅黑" panose="020B0503020204020204" charset="-122"/>
              </a:rPr>
              <a:t>意义</a:t>
            </a:r>
            <a:endParaRPr lang="zh-CN" sz="4800" b="1" i="0">
              <a:solidFill>
                <a:srgbClr val="5049D5"/>
              </a:solidFill>
              <a:latin typeface="微软雅黑" panose="020B0503020204020204" charset="-122"/>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3000" b="1" i="0">
                <a:solidFill>
                  <a:srgbClr val="000000"/>
                </a:solidFill>
                <a:latin typeface="微软雅黑" panose="020B0503020204020204" charset="-122"/>
              </a:rPr>
              <a:t>研究背景与</a:t>
            </a:r>
            <a:r>
              <a:rPr lang="zh-CN" sz="3000" b="1" i="0">
                <a:solidFill>
                  <a:srgbClr val="000000"/>
                </a:solidFill>
                <a:latin typeface="微软雅黑" panose="020B0503020204020204" charset="-122"/>
              </a:rPr>
              <a:t>意义</a:t>
            </a:r>
            <a:endParaRPr lang="zh-CN" sz="3000" b="1" i="0">
              <a:solidFill>
                <a:srgbClr val="000000"/>
              </a:solidFill>
              <a:latin typeface="微软雅黑" panose="020B0503020204020204" charset="-122"/>
            </a:endParaRPr>
          </a:p>
        </p:txBody>
      </p:sp>
      <p:sp>
        <p:nvSpPr>
          <p:cNvPr id="16" name="New shape"/>
          <p:cNvSpPr/>
          <p:nvPr/>
        </p:nvSpPr>
        <p:spPr>
          <a:xfrm>
            <a:off x="309245" y="2348548"/>
            <a:ext cx="5464810" cy="40976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indent="401320" algn="just" fontAlgn="auto">
              <a:lnSpc>
                <a:spcPct val="150000"/>
              </a:lnSpc>
              <a:extLst>
                <a:ext uri="{35155182-B16C-46BC-9424-99874614C6A1}">
                  <wpsdc:indentchars xmlns:wpsdc="http://www.wps.cn/officeDocument/2017/drawingmlCustomData" val="200" checksum="4008242990"/>
                </a:ext>
              </a:extLst>
            </a:pPr>
            <a:r>
              <a:rPr sz="1575" b="0" i="0">
                <a:solidFill>
                  <a:srgbClr val="000000"/>
                </a:solidFill>
                <a:latin typeface="微软雅黑" panose="020B0503020204020204" charset="-122"/>
              </a:rPr>
              <a:t>在当今社会，随着娱乐业的蓬勃发展和电子商务的普及，现场演唱会已成为人们休闲娱乐的重要方式之一。市场对于高效、便捷的票务系统有着迫切需求。Java Web技术的发展使得构建复杂的在线服务变得可能，如使用Servlet, JSP, Spring等框架，可以快速开发和部署安全稳定的网络应用程序。此外，智能手机和平板电脑的普及为移动互联网访问提供了平台，用户期望随时随地通过移动设备进行票务操作。社交媒体在推广活动和售票中扮演着越来越重要的角色，集成社交功能至票务系统可促进活动的营销和用户体验。现代业务决策依赖于数据分析，票务系统能够提供关于销售趋势、顾客偏好等宝贵信息。</a:t>
            </a:r>
            <a:endParaRPr sz="1575" b="0" i="0">
              <a:solidFill>
                <a:srgbClr val="000000"/>
              </a:solidFill>
              <a:latin typeface="微软雅黑" panose="020B0503020204020204" charset="-122"/>
            </a:endParaRPr>
          </a:p>
        </p:txBody>
      </p:sp>
      <p:sp>
        <p:nvSpPr>
          <p:cNvPr id="17" name="New shape"/>
          <p:cNvSpPr/>
          <p:nvPr/>
        </p:nvSpPr>
        <p:spPr>
          <a:xfrm>
            <a:off x="1775605" y="1480198"/>
            <a:ext cx="2532802" cy="652517"/>
          </a:xfrm>
          <a:prstGeom prst="roundRect">
            <a:avLst>
              <a:gd name="adj" fmla="val 20033"/>
            </a:avLst>
          </a:prstGeom>
          <a:solidFill>
            <a:srgbClr val="DEEAFF"/>
          </a:solidFill>
          <a:ln w="6350">
            <a:solidFill>
              <a:srgbClr val="5049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p>
            <a:pPr algn="ctr">
              <a:lnSpc>
                <a:spcPct val="150000"/>
              </a:lnSpc>
            </a:pPr>
            <a:r>
              <a:rPr lang="zh-CN" sz="2100" b="1" i="0">
                <a:solidFill>
                  <a:srgbClr val="2F66EE"/>
                </a:solidFill>
                <a:latin typeface="微软雅黑" panose="020B0503020204020204" charset="-122"/>
              </a:rPr>
              <a:t>背景</a:t>
            </a:r>
            <a:endParaRPr lang="zh-CN" sz="2100" b="1" i="0">
              <a:solidFill>
                <a:srgbClr val="2F66EE"/>
              </a:solidFill>
              <a:latin typeface="微软雅黑" panose="020B0503020204020204" charset="-122"/>
            </a:endParaRPr>
          </a:p>
        </p:txBody>
      </p:sp>
      <p:sp>
        <p:nvSpPr>
          <p:cNvPr id="18" name="New shape"/>
          <p:cNvSpPr/>
          <p:nvPr/>
        </p:nvSpPr>
        <p:spPr>
          <a:xfrm>
            <a:off x="6456045" y="1628775"/>
            <a:ext cx="5374640" cy="482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indent="401320" algn="just" fontAlgn="auto">
              <a:lnSpc>
                <a:spcPct val="150000"/>
              </a:lnSpc>
              <a:extLst>
                <a:ext uri="{35155182-B16C-46BC-9424-99874614C6A1}">
                  <wpsdc:indentchars xmlns:wpsdc="http://www.wps.cn/officeDocument/2017/drawingmlCustomData" val="200" checksum="4008242990"/>
                </a:ext>
              </a:extLst>
            </a:pPr>
            <a:r>
              <a:rPr sz="1575" b="0" i="0">
                <a:solidFill>
                  <a:srgbClr val="000000"/>
                </a:solidFill>
                <a:latin typeface="微软雅黑" panose="020B0503020204020204" charset="-122"/>
              </a:rPr>
              <a:t>首先，自动化的票务系统减少了人工操作的需要，提高了售票和管理的效率。其次，一个易于使用的在线票务系统可以大大提升用户购票的体验，满足快速获取信息和便捷交易的需求。通过网络销售可以让票务系统触及更广泛的潜在客户，不受地理位置限制。有效的在线推广和易于操作的购票流程可以提高销售量，增加演出活动的盈利。电子票务相比纸质票据更难伪造，有助于减少票房欺诈。票务系统提供的实时数据监控功能可以帮助主办方更好地理解销售情况，及时调整策略。数字票务减少了对纸质票据的依赖，有利于环境保护。整合社交媒体功能允许用户方便地分享购票信息，为活动免费带来口碑推广效应。采用适当的网络安全措施，可以确保用户数据的安全以及合法合规的隐私保护。</a:t>
            </a:r>
            <a:endParaRPr sz="1575" b="0" i="0">
              <a:solidFill>
                <a:srgbClr val="000000"/>
              </a:solidFill>
              <a:latin typeface="微软雅黑" panose="020B0503020204020204" charset="-122"/>
            </a:endParaRPr>
          </a:p>
        </p:txBody>
      </p:sp>
      <p:sp>
        <p:nvSpPr>
          <p:cNvPr id="19" name="New shape"/>
          <p:cNvSpPr/>
          <p:nvPr/>
        </p:nvSpPr>
        <p:spPr>
          <a:xfrm>
            <a:off x="8111895" y="764777"/>
            <a:ext cx="2580660" cy="615181"/>
          </a:xfrm>
          <a:prstGeom prst="roundRect">
            <a:avLst>
              <a:gd name="adj" fmla="val 10888"/>
            </a:avLst>
          </a:prstGeom>
          <a:solidFill>
            <a:srgbClr val="DEEAFF"/>
          </a:solidFill>
          <a:ln w="6350">
            <a:solidFill>
              <a:srgbClr val="5049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p>
            <a:pPr algn="ctr">
              <a:lnSpc>
                <a:spcPct val="150000"/>
              </a:lnSpc>
            </a:pPr>
            <a:r>
              <a:rPr lang="zh-CN" sz="2100" b="1" i="0">
                <a:solidFill>
                  <a:srgbClr val="2F66EE"/>
                </a:solidFill>
                <a:latin typeface="微软雅黑" panose="020B0503020204020204" charset="-122"/>
              </a:rPr>
              <a:t>意义</a:t>
            </a:r>
            <a:endParaRPr lang="zh-CN" sz="2100" b="1" i="0">
              <a:solidFill>
                <a:srgbClr val="2F66EE"/>
              </a:solidFill>
              <a:latin typeface="微软雅黑" panose="020B0503020204020204" charset="-122"/>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000000"/>
                </a:solidFill>
                <a:latin typeface="微软雅黑" panose="020B0503020204020204" charset="-122"/>
              </a:rPr>
              <a:t>研究目的</a:t>
            </a:r>
            <a:endParaRPr sz="3000" b="1" i="0">
              <a:solidFill>
                <a:srgbClr val="000000"/>
              </a:solidFill>
              <a:latin typeface="微软雅黑" panose="020B0503020204020204" charset="-122"/>
            </a:endParaRPr>
          </a:p>
        </p:txBody>
      </p:sp>
      <p:sp>
        <p:nvSpPr>
          <p:cNvPr id="4" name="New shape"/>
          <p:cNvSpPr/>
          <p:nvPr>
            <p:custDataLst>
              <p:tags r:id="rId3"/>
            </p:custDataLst>
          </p:nvPr>
        </p:nvSpPr>
        <p:spPr>
          <a:xfrm>
            <a:off x="1080770" y="1844675"/>
            <a:ext cx="10182860" cy="35445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indent="609600" algn="l" fontAlgn="auto">
              <a:lnSpc>
                <a:spcPct val="150000"/>
              </a:lnSpc>
              <a:extLst>
                <a:ext uri="{35155182-B16C-46BC-9424-99874614C6A1}">
                  <wpsdc:indentchars xmlns:wpsdc="http://www.wps.cn/officeDocument/2017/drawingmlCustomData" val="200" checksum="4158780845"/>
                </a:ext>
              </a:extLst>
            </a:pPr>
            <a:r>
              <a:rPr lang="zh-CN" sz="2400">
                <a:solidFill>
                  <a:srgbClr val="000000"/>
                </a:solidFill>
                <a:latin typeface="微软雅黑" panose="020B0503020204020204" charset="-122"/>
                <a:sym typeface="+mn-ea"/>
              </a:rPr>
              <a:t>一款</a:t>
            </a:r>
            <a:r>
              <a:rPr sz="2400">
                <a:solidFill>
                  <a:srgbClr val="000000"/>
                </a:solidFill>
                <a:latin typeface="微软雅黑" panose="020B0503020204020204" charset="-122"/>
                <a:sym typeface="+mn-ea"/>
              </a:rPr>
              <a:t>易于使用的在线票务系统</a:t>
            </a:r>
            <a:r>
              <a:rPr lang="zh-CN" sz="2400">
                <a:solidFill>
                  <a:srgbClr val="000000"/>
                </a:solidFill>
                <a:latin typeface="微软雅黑" panose="020B0503020204020204" charset="-122"/>
                <a:sym typeface="+mn-ea"/>
              </a:rPr>
              <a:t>，它</a:t>
            </a:r>
            <a:r>
              <a:rPr sz="2400">
                <a:solidFill>
                  <a:srgbClr val="000000"/>
                </a:solidFill>
                <a:latin typeface="微软雅黑" panose="020B0503020204020204" charset="-122"/>
                <a:sym typeface="+mn-ea"/>
              </a:rPr>
              <a:t>可以大大提升用户购票的体验，满足快速获取信息和便捷交易的需求。通过网络销售可以让票务系统触及更广泛的潜在客户，不受地理位置限制。有效的在线推广和易于操作的购票流程可以提高销售量，增加演出活动的盈利。电子票务相比纸质票据更难伪造，有助于减少票房欺诈。</a:t>
            </a:r>
            <a:endParaRPr sz="2400" b="0" i="0">
              <a:ln/>
              <a:solidFill>
                <a:schemeClr val="tx1"/>
              </a:solidFill>
              <a:effectLst>
                <a:outerShdw blurRad="38100" dist="19050" dir="2700000" algn="tl" rotWithShape="0">
                  <a:schemeClr val="dk1">
                    <a:alpha val="40000"/>
                  </a:schemeClr>
                </a:outerShdw>
              </a:effectLst>
              <a:latin typeface="微软雅黑" panose="020B0503020204020204" charset="-122"/>
            </a:endParaRPr>
          </a:p>
        </p:txBody>
      </p:sp>
      <p:sp>
        <p:nvSpPr>
          <p:cNvPr id="16" name="文本框 15"/>
          <p:cNvSpPr txBox="1"/>
          <p:nvPr/>
        </p:nvSpPr>
        <p:spPr>
          <a:xfrm>
            <a:off x="2135505" y="1052830"/>
            <a:ext cx="7488555" cy="901700"/>
          </a:xfrm>
          <a:prstGeom prst="rect">
            <a:avLst/>
          </a:prstGeom>
          <a:noFill/>
        </p:spPr>
        <p:txBody>
          <a:bodyPr wrap="square" rtlCol="0">
            <a:noAutofit/>
            <a:scene3d>
              <a:camera prst="orthographicFront"/>
              <a:lightRig rig="threePt" dir="t"/>
            </a:scene3d>
          </a:bodyPr>
          <a:p>
            <a:pPr algn="ctr"/>
            <a:r>
              <a:rPr sz="3500" b="1">
                <a:ln/>
                <a:solidFill>
                  <a:schemeClr val="tx1"/>
                </a:solidFill>
                <a:effectLst>
                  <a:outerShdw blurRad="38100" dist="19050" dir="2700000" algn="tl" rotWithShape="0">
                    <a:schemeClr val="dk1">
                      <a:alpha val="40000"/>
                    </a:schemeClr>
                  </a:outerShdw>
                </a:effectLst>
                <a:latin typeface="微软雅黑" panose="020B0503020204020204" charset="-122"/>
                <a:sym typeface="+mn-ea"/>
              </a:rPr>
              <a:t>设计</a:t>
            </a:r>
            <a:r>
              <a:rPr lang="zh-CN" sz="3500" b="1">
                <a:ln/>
                <a:solidFill>
                  <a:schemeClr val="tx1"/>
                </a:solidFill>
                <a:effectLst>
                  <a:outerShdw blurRad="38100" dist="19050" dir="2700000" algn="tl" rotWithShape="0">
                    <a:schemeClr val="dk1">
                      <a:alpha val="40000"/>
                    </a:schemeClr>
                  </a:outerShdw>
                </a:effectLst>
                <a:latin typeface="微软雅黑" panose="020B0503020204020204" charset="-122"/>
                <a:sym typeface="+mn-ea"/>
              </a:rPr>
              <a:t>一款</a:t>
            </a:r>
            <a:r>
              <a:rPr sz="3500" b="1">
                <a:ln/>
                <a:solidFill>
                  <a:schemeClr val="tx1"/>
                </a:solidFill>
                <a:effectLst>
                  <a:outerShdw blurRad="38100" dist="19050" dir="2700000" algn="tl" rotWithShape="0">
                    <a:schemeClr val="dk1">
                      <a:alpha val="40000"/>
                    </a:schemeClr>
                  </a:outerShdw>
                </a:effectLst>
                <a:latin typeface="微软雅黑" panose="020B0503020204020204" charset="-122"/>
                <a:sym typeface="+mn-ea"/>
              </a:rPr>
              <a:t>基于Java Web的票务系统</a:t>
            </a:r>
            <a:endParaRPr lang="zh-CN" altLang="en-US" sz="3500" b="1">
              <a:ln/>
              <a:solidFill>
                <a:schemeClr val="tx1"/>
              </a:solidFill>
              <a:effectLst>
                <a:outerShdw blurRad="38100" dist="19050" dir="2700000" algn="tl" rotWithShape="0">
                  <a:schemeClr val="dk1">
                    <a:alpha val="40000"/>
                  </a:schemeClr>
                </a:outerShdw>
              </a:effectLst>
              <a:latin typeface="微软雅黑" panose="020B0503020204020204" charset="-122"/>
              <a:sym typeface="+mn-ea"/>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EF0FF"/>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66800" y="835200"/>
            <a:ext cx="925200" cy="925200"/>
          </a:xfrm>
          <a:prstGeom prst="rect">
            <a:avLst/>
          </a:prstGeom>
          <a:ln>
            <a:noFill/>
          </a:ln>
        </p:spPr>
      </p:pic>
      <p:sp>
        <p:nvSpPr>
          <p:cNvPr id="4" name="New shape"/>
          <p:cNvSpPr/>
          <p:nvPr/>
        </p:nvSpPr>
        <p:spPr>
          <a:xfrm>
            <a:off x="986400" y="931446"/>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2F66EE"/>
                </a:solidFill>
                <a:latin typeface="微软雅黑" panose="020B0503020204020204" charset="-122"/>
              </a:rPr>
              <a:t>02</a:t>
            </a:r>
            <a:endParaRPr sz="4800" b="1" i="0">
              <a:solidFill>
                <a:srgbClr val="2F66EE"/>
              </a:solidFill>
              <a:latin typeface="微软雅黑" panose="020B0503020204020204" charset="-122"/>
            </a:endParaRPr>
          </a:p>
        </p:txBody>
      </p:sp>
      <p:sp>
        <p:nvSpPr>
          <p:cNvPr id="5" name="New shape"/>
          <p:cNvSpPr/>
          <p:nvPr/>
        </p:nvSpPr>
        <p:spPr>
          <a:xfrm>
            <a:off x="986400" y="2635727"/>
            <a:ext cx="5771526"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5049D5"/>
                </a:solidFill>
                <a:latin typeface="微软雅黑" panose="020B0503020204020204" charset="-122"/>
              </a:rPr>
              <a:t>系统设计</a:t>
            </a:r>
            <a:endParaRPr sz="4800" b="1" i="0">
              <a:solidFill>
                <a:srgbClr val="5049D5"/>
              </a:solidFill>
              <a:latin typeface="微软雅黑" panose="020B0503020204020204" charset="-122"/>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000000"/>
                </a:solidFill>
                <a:latin typeface="微软雅黑" panose="020B0503020204020204" charset="-122"/>
              </a:rPr>
              <a:t>技术架构选择</a:t>
            </a:r>
            <a:endParaRPr sz="3000" b="1" i="0">
              <a:solidFill>
                <a:srgbClr val="000000"/>
              </a:solidFill>
              <a:latin typeface="微软雅黑" panose="020B0503020204020204" charset="-122"/>
            </a:endParaRPr>
          </a:p>
        </p:txBody>
      </p:sp>
      <p:sp>
        <p:nvSpPr>
          <p:cNvPr id="4" name="New shape"/>
          <p:cNvSpPr/>
          <p:nvPr/>
        </p:nvSpPr>
        <p:spPr>
          <a:xfrm>
            <a:off x="1558800" y="1627202"/>
            <a:ext cx="3040564" cy="5068649"/>
          </a:xfrm>
          <a:prstGeom prst="roundRect">
            <a:avLst>
              <a:gd name="adj" fmla="val 10000"/>
            </a:avLst>
          </a:prstGeom>
          <a:solidFill>
            <a:srgbClr val="DEEAFF"/>
          </a:solidFill>
          <a:ln w="6350">
            <a:solidFill>
              <a:srgbClr val="2F66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latin typeface="微软雅黑" panose="020B0503020204020204" charset="-122"/>
              </a:rPr>
            </a:br>
            <a:endParaRPr sz="1800">
              <a:latin typeface="微软雅黑" panose="020B0503020204020204" charset="-122"/>
            </a:endParaRPr>
          </a:p>
          <a:p>
            <a:pPr algn="l"/>
            <a:r>
              <a:rPr sz="2100" b="1" i="0">
                <a:solidFill>
                  <a:srgbClr val="2F66EE"/>
                </a:solidFill>
                <a:latin typeface="微软雅黑" panose="020B0503020204020204" charset="-122"/>
              </a:rPr>
              <a:t>B/S架构应用</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000000"/>
                </a:solidFill>
                <a:latin typeface="微软雅黑" panose="020B0503020204020204" charset="-122"/>
              </a:rPr>
              <a:t>本系统采用B/S(Browser/Server)架构，用户通过浏览器与服务器进行交互，无需安装客户端软件，简化了用户的使用流程，提高了系统的可访问性和可维护性。</a:t>
            </a:r>
            <a:br>
              <a:rPr sz="1800">
                <a:latin typeface="微软雅黑" panose="020B0503020204020204" charset="-122"/>
              </a:rPr>
            </a:br>
            <a:endParaRPr sz="1800">
              <a:latin typeface="微软雅黑" panose="020B0503020204020204" charset="-122"/>
            </a:endParaRPr>
          </a:p>
        </p:txBody>
      </p:sp>
      <p:sp>
        <p:nvSpPr>
          <p:cNvPr id="5" name="New shape"/>
          <p:cNvSpPr/>
          <p:nvPr/>
        </p:nvSpPr>
        <p:spPr>
          <a:xfrm>
            <a:off x="4726363" y="1627201"/>
            <a:ext cx="3040532" cy="5068649"/>
          </a:xfrm>
          <a:prstGeom prst="roundRect">
            <a:avLst>
              <a:gd name="adj" fmla="val 9999"/>
            </a:avLst>
          </a:prstGeom>
          <a:solidFill>
            <a:srgbClr val="DEEAFF"/>
          </a:solidFill>
          <a:ln w="6350">
            <a:solidFill>
              <a:srgbClr val="2F66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latin typeface="微软雅黑" panose="020B0503020204020204" charset="-122"/>
              </a:rPr>
            </a:br>
            <a:endParaRPr sz="1800">
              <a:latin typeface="微软雅黑" panose="020B0503020204020204" charset="-122"/>
            </a:endParaRPr>
          </a:p>
          <a:p>
            <a:pPr algn="l"/>
            <a:r>
              <a:rPr sz="2100" b="1" i="0">
                <a:solidFill>
                  <a:srgbClr val="2F66EE"/>
                </a:solidFill>
                <a:latin typeface="微软雅黑" panose="020B0503020204020204" charset="-122"/>
              </a:rPr>
              <a:t>Java Web技术选型</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000000"/>
                </a:solidFill>
                <a:latin typeface="微软雅黑" panose="020B0503020204020204" charset="-122"/>
              </a:rPr>
              <a:t>选用Java作为开发语言，结合Java Web技术开发系统，确保了系统具有良好的跨平台性和高效稳定的运行性能，同时便于后续的扩展和升级。</a:t>
            </a:r>
            <a:br>
              <a:rPr sz="1800">
                <a:latin typeface="微软雅黑" panose="020B0503020204020204" charset="-122"/>
              </a:rPr>
            </a:br>
            <a:endParaRPr sz="1800">
              <a:latin typeface="微软雅黑" panose="020B0503020204020204" charset="-122"/>
            </a:endParaRPr>
          </a:p>
        </p:txBody>
      </p:sp>
      <p:sp>
        <p:nvSpPr>
          <p:cNvPr id="6" name="New shape"/>
          <p:cNvSpPr/>
          <p:nvPr/>
        </p:nvSpPr>
        <p:spPr>
          <a:xfrm>
            <a:off x="7893895" y="1627202"/>
            <a:ext cx="3040607" cy="5068649"/>
          </a:xfrm>
          <a:prstGeom prst="roundRect">
            <a:avLst>
              <a:gd name="adj" fmla="val 10000"/>
            </a:avLst>
          </a:prstGeom>
          <a:solidFill>
            <a:srgbClr val="DEEAFF"/>
          </a:solidFill>
          <a:ln w="6350">
            <a:solidFill>
              <a:srgbClr val="2F66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latin typeface="微软雅黑" panose="020B0503020204020204" charset="-122"/>
              </a:rPr>
            </a:br>
            <a:endParaRPr sz="1800">
              <a:latin typeface="微软雅黑" panose="020B0503020204020204" charset="-122"/>
            </a:endParaRPr>
          </a:p>
          <a:p>
            <a:pPr algn="l"/>
            <a:r>
              <a:rPr sz="2100" b="1" i="0">
                <a:solidFill>
                  <a:srgbClr val="2F66EE"/>
                </a:solidFill>
                <a:latin typeface="微软雅黑" panose="020B0503020204020204" charset="-122"/>
              </a:rPr>
              <a:t>SSM框架整合</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000000"/>
                </a:solidFill>
                <a:latin typeface="微软雅黑" panose="020B0503020204020204" charset="-122"/>
              </a:rPr>
              <a:t>利用SSM(Spring+SpringMVC+MyBatis)框架进行开发，集成Spring的IoC容器和AOP编程，SpringMVC负责Web层的分离，MyBatis处理ORM映射，这种整合提升了开发效率，并降低了系统各部分之间的耦合度。</a:t>
            </a:r>
            <a:br>
              <a:rPr sz="1800">
                <a:latin typeface="微软雅黑" panose="020B0503020204020204" charset="-122"/>
              </a:rPr>
            </a:br>
            <a:endParaRPr sz="1800">
              <a:latin typeface="微软雅黑" panose="020B0503020204020204" charset="-122"/>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000000"/>
                </a:solidFill>
                <a:latin typeface="微软雅黑" panose="020B0503020204020204" charset="-122"/>
              </a:rPr>
              <a:t>需求分析</a:t>
            </a:r>
            <a:endParaRPr sz="3000" b="1" i="0">
              <a:solidFill>
                <a:srgbClr val="000000"/>
              </a:solidFill>
              <a:latin typeface="微软雅黑" panose="020B0503020204020204" charset="-122"/>
            </a:endParaRPr>
          </a:p>
        </p:txBody>
      </p:sp>
      <p:sp>
        <p:nvSpPr>
          <p:cNvPr id="4" name="New shape"/>
          <p:cNvSpPr/>
          <p:nvPr/>
        </p:nvSpPr>
        <p:spPr>
          <a:xfrm>
            <a:off x="6458401" y="1735403"/>
            <a:ext cx="4545078" cy="149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2F66EE"/>
                </a:solidFill>
                <a:latin typeface="微软雅黑" panose="020B0503020204020204" charset="-122"/>
              </a:rPr>
              <a:t>用户模块需求</a:t>
            </a:r>
            <a:endParaRPr sz="2100" b="1" i="0">
              <a:solidFill>
                <a:srgbClr val="2F66EE"/>
              </a:solidFill>
              <a:latin typeface="微软雅黑" panose="020B0503020204020204" charset="-122"/>
            </a:endParaRPr>
          </a:p>
          <a:p>
            <a:pPr algn="l">
              <a:lnSpc>
                <a:spcPct val="150000"/>
              </a:lnSpc>
            </a:pPr>
            <a:r>
              <a:rPr sz="1575" b="0" i="0">
                <a:solidFill>
                  <a:srgbClr val="000000"/>
                </a:solidFill>
                <a:latin typeface="微软雅黑" panose="020B0503020204020204" charset="-122"/>
              </a:rPr>
              <a:t>用户模块需求关注于构建一个便捷的用户系统，实现用户注册、登录、信息管理和密码修改等基本功能，以提升用户使用体验并保障账户安全。</a:t>
            </a:r>
            <a:endParaRPr sz="1575" b="0" i="0">
              <a:solidFill>
                <a:srgbClr val="000000"/>
              </a:solidFill>
              <a:latin typeface="微软雅黑" panose="020B0503020204020204" charset="-122"/>
            </a:endParaRPr>
          </a:p>
        </p:txBody>
      </p:sp>
      <p:sp>
        <p:nvSpPr>
          <p:cNvPr id="5" name="New shape"/>
          <p:cNvSpPr/>
          <p:nvPr/>
        </p:nvSpPr>
        <p:spPr>
          <a:xfrm>
            <a:off x="981860" y="2390400"/>
            <a:ext cx="4545077" cy="1853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sz="2100" b="1" i="0">
                <a:solidFill>
                  <a:srgbClr val="2F66EE"/>
                </a:solidFill>
                <a:latin typeface="微软雅黑" panose="020B0503020204020204" charset="-122"/>
              </a:rPr>
              <a:t>管理员模块需求</a:t>
            </a:r>
            <a:endParaRPr sz="2100" b="1" i="0">
              <a:solidFill>
                <a:srgbClr val="2F66EE"/>
              </a:solidFill>
              <a:latin typeface="微软雅黑" panose="020B0503020204020204" charset="-122"/>
            </a:endParaRPr>
          </a:p>
          <a:p>
            <a:pPr algn="r">
              <a:lnSpc>
                <a:spcPct val="150000"/>
              </a:lnSpc>
            </a:pPr>
            <a:r>
              <a:rPr sz="1575" b="0" i="0">
                <a:solidFill>
                  <a:srgbClr val="000000"/>
                </a:solidFill>
                <a:latin typeface="微软雅黑" panose="020B0503020204020204" charset="-122"/>
              </a:rPr>
              <a:t>管理员模块需求旨在提供一个高效的后台管理系统，使管理员能够轻松地对演唱会信息、订单和用户信息进行管理操作，包括添加、修改和删除，确保内容的准确性和时效性。</a:t>
            </a:r>
            <a:endParaRPr sz="1575" b="0" i="0">
              <a:solidFill>
                <a:srgbClr val="000000"/>
              </a:solidFill>
              <a:latin typeface="微软雅黑" panose="020B0503020204020204" charset="-122"/>
            </a:endParaRPr>
          </a:p>
        </p:txBody>
      </p:sp>
      <p:sp>
        <p:nvSpPr>
          <p:cNvPr id="6" name="New shape"/>
          <p:cNvSpPr/>
          <p:nvPr/>
        </p:nvSpPr>
        <p:spPr>
          <a:xfrm>
            <a:off x="6458401" y="3726212"/>
            <a:ext cx="4554174" cy="1853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2F66EE"/>
                </a:solidFill>
                <a:latin typeface="微软雅黑" panose="020B0503020204020204" charset="-122"/>
              </a:rPr>
              <a:t>系统非功能需求</a:t>
            </a:r>
            <a:endParaRPr sz="2100" b="1" i="0">
              <a:solidFill>
                <a:srgbClr val="2F66EE"/>
              </a:solidFill>
              <a:latin typeface="微软雅黑" panose="020B0503020204020204" charset="-122"/>
            </a:endParaRPr>
          </a:p>
          <a:p>
            <a:pPr algn="l">
              <a:lnSpc>
                <a:spcPct val="150000"/>
              </a:lnSpc>
            </a:pPr>
            <a:r>
              <a:rPr sz="1575" b="0" i="0">
                <a:solidFill>
                  <a:srgbClr val="000000"/>
                </a:solidFill>
                <a:latin typeface="微软雅黑" panose="020B0503020204020204" charset="-122"/>
              </a:rPr>
              <a:t>系统非功能需求侧重于确保系统的高质量标准，包括性能的优化、可用性的提高、安全性的加强、可维护性的改善及用户体验的优化，从而满足业务目标和用户需求。</a:t>
            </a:r>
            <a:endParaRPr sz="1575" b="0" i="0">
              <a:solidFill>
                <a:srgbClr val="000000"/>
              </a:solidFill>
              <a:latin typeface="微软雅黑" panose="020B0503020204020204" charset="-122"/>
            </a:endParaRPr>
          </a:p>
        </p:txBody>
      </p:sp>
      <p:sp>
        <p:nvSpPr>
          <p:cNvPr id="7" name="New shape"/>
          <p:cNvSpPr/>
          <p:nvPr/>
        </p:nvSpPr>
        <p:spPr>
          <a:xfrm>
            <a:off x="5965200" y="2106203"/>
            <a:ext cx="39600" cy="284197"/>
          </a:xfrm>
          <a:prstGeom prst="rect">
            <a:avLst/>
          </a:prstGeom>
          <a:solidFill>
            <a:srgbClr val="2F6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New shape"/>
          <p:cNvSpPr/>
          <p:nvPr/>
        </p:nvSpPr>
        <p:spPr>
          <a:xfrm>
            <a:off x="6152400" y="1915943"/>
            <a:ext cx="309600" cy="39600"/>
          </a:xfrm>
          <a:prstGeom prst="rect">
            <a:avLst/>
          </a:prstGeom>
          <a:solidFill>
            <a:srgbClr val="2F6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New shape"/>
          <p:cNvSpPr/>
          <p:nvPr/>
        </p:nvSpPr>
        <p:spPr>
          <a:xfrm>
            <a:off x="5806800" y="1735403"/>
            <a:ext cx="360000" cy="370800"/>
          </a:xfrm>
          <a:prstGeom prst="roundRect">
            <a:avLst>
              <a:gd name="adj" fmla="val 8819"/>
            </a:avLst>
          </a:prstGeom>
          <a:solidFill>
            <a:srgbClr val="5049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1</a:t>
            </a:r>
            <a:endParaRPr lang="en-US">
              <a:solidFill>
                <a:srgbClr val="FFFFFF"/>
              </a:solidFill>
            </a:endParaRPr>
          </a:p>
        </p:txBody>
      </p:sp>
      <p:sp>
        <p:nvSpPr>
          <p:cNvPr id="10" name="New shape"/>
          <p:cNvSpPr/>
          <p:nvPr/>
        </p:nvSpPr>
        <p:spPr>
          <a:xfrm>
            <a:off x="5965200" y="2761200"/>
            <a:ext cx="39600" cy="965012"/>
          </a:xfrm>
          <a:prstGeom prst="rect">
            <a:avLst/>
          </a:prstGeom>
          <a:solidFill>
            <a:srgbClr val="2F6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New shape"/>
          <p:cNvSpPr/>
          <p:nvPr/>
        </p:nvSpPr>
        <p:spPr>
          <a:xfrm>
            <a:off x="5515200" y="2570940"/>
            <a:ext cx="309600" cy="39600"/>
          </a:xfrm>
          <a:prstGeom prst="rect">
            <a:avLst/>
          </a:prstGeom>
          <a:solidFill>
            <a:srgbClr val="2F6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New shape"/>
          <p:cNvSpPr/>
          <p:nvPr/>
        </p:nvSpPr>
        <p:spPr>
          <a:xfrm>
            <a:off x="5806800" y="2390400"/>
            <a:ext cx="360000" cy="370800"/>
          </a:xfrm>
          <a:prstGeom prst="roundRect">
            <a:avLst>
              <a:gd name="adj" fmla="val 8819"/>
            </a:avLst>
          </a:prstGeom>
          <a:solidFill>
            <a:srgbClr val="5049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2</a:t>
            </a:r>
            <a:endParaRPr lang="en-US">
              <a:solidFill>
                <a:srgbClr val="FFFFFF"/>
              </a:solidFill>
            </a:endParaRPr>
          </a:p>
        </p:txBody>
      </p:sp>
      <p:sp>
        <p:nvSpPr>
          <p:cNvPr id="13" name="New shape"/>
          <p:cNvSpPr/>
          <p:nvPr/>
        </p:nvSpPr>
        <p:spPr>
          <a:xfrm>
            <a:off x="5965200" y="4097012"/>
            <a:ext cx="39600" cy="457200"/>
          </a:xfrm>
          <a:prstGeom prst="rect">
            <a:avLst/>
          </a:prstGeom>
          <a:solidFill>
            <a:srgbClr val="2F6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New shape"/>
          <p:cNvSpPr/>
          <p:nvPr/>
        </p:nvSpPr>
        <p:spPr>
          <a:xfrm>
            <a:off x="6152400" y="3906752"/>
            <a:ext cx="309600" cy="39600"/>
          </a:xfrm>
          <a:prstGeom prst="rect">
            <a:avLst/>
          </a:prstGeom>
          <a:solidFill>
            <a:srgbClr val="2F6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New shape"/>
          <p:cNvSpPr/>
          <p:nvPr/>
        </p:nvSpPr>
        <p:spPr>
          <a:xfrm>
            <a:off x="5806800" y="3726212"/>
            <a:ext cx="360000" cy="370800"/>
          </a:xfrm>
          <a:prstGeom prst="roundRect">
            <a:avLst>
              <a:gd name="adj" fmla="val 8819"/>
            </a:avLst>
          </a:prstGeom>
          <a:solidFill>
            <a:srgbClr val="5049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3</a:t>
            </a:r>
            <a:endParaRPr lang="en-US">
              <a:solidFill>
                <a:srgbClr val="FFFFFF"/>
              </a:solidFill>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000000"/>
                </a:solidFill>
                <a:latin typeface="微软雅黑" panose="020B0503020204020204" charset="-122"/>
              </a:rPr>
              <a:t>数据库设计</a:t>
            </a:r>
            <a:endParaRPr sz="3000" b="1" i="0">
              <a:solidFill>
                <a:srgbClr val="000000"/>
              </a:solidFill>
              <a:latin typeface="微软雅黑" panose="020B0503020204020204" charset="-122"/>
            </a:endParaRPr>
          </a:p>
        </p:txBody>
      </p:sp>
      <p:sp>
        <p:nvSpPr>
          <p:cNvPr id="4" name="New shape"/>
          <p:cNvSpPr/>
          <p:nvPr/>
        </p:nvSpPr>
        <p:spPr>
          <a:xfrm>
            <a:off x="1558800" y="2402271"/>
            <a:ext cx="2744215" cy="22539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000000"/>
                </a:solidFill>
                <a:latin typeface="微软雅黑" panose="020B0503020204020204" charset="-122"/>
              </a:rPr>
              <a:t>订单表是票务系统的核心，记录了用户的购买行为。它通过订单编号、商品名称等字段详细记录了每一笔交易，为后续的数据分析和用户行为预测提供了基础数据。</a:t>
            </a:r>
            <a:endParaRPr sz="1575" b="0" i="0">
              <a:solidFill>
                <a:srgbClr val="000000"/>
              </a:solidFill>
              <a:latin typeface="微软雅黑" panose="020B0503020204020204" charset="-122"/>
            </a:endParaRPr>
          </a:p>
        </p:txBody>
      </p:sp>
      <p:sp>
        <p:nvSpPr>
          <p:cNvPr id="5" name="New shape"/>
          <p:cNvSpPr/>
          <p:nvPr/>
        </p:nvSpPr>
        <p:spPr>
          <a:xfrm>
            <a:off x="1556530" y="1627201"/>
            <a:ext cx="2532802" cy="648071"/>
          </a:xfrm>
          <a:prstGeom prst="roundRect">
            <a:avLst>
              <a:gd name="adj" fmla="val 20033"/>
            </a:avLst>
          </a:prstGeom>
          <a:solidFill>
            <a:srgbClr val="DEEAFF"/>
          </a:solidFill>
          <a:ln w="6350">
            <a:solidFill>
              <a:srgbClr val="5049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2F66EE"/>
                </a:solidFill>
                <a:latin typeface="微软雅黑" panose="020B0503020204020204" charset="-122"/>
              </a:rPr>
              <a:t>订单表设计</a:t>
            </a:r>
            <a:endParaRPr sz="2100" b="1" i="0">
              <a:solidFill>
                <a:srgbClr val="2F66EE"/>
              </a:solidFill>
              <a:latin typeface="微软雅黑" panose="020B0503020204020204" charset="-122"/>
            </a:endParaRPr>
          </a:p>
        </p:txBody>
      </p:sp>
      <p:sp>
        <p:nvSpPr>
          <p:cNvPr id="6" name="New shape"/>
          <p:cNvSpPr/>
          <p:nvPr/>
        </p:nvSpPr>
        <p:spPr>
          <a:xfrm>
            <a:off x="4430015" y="2878465"/>
            <a:ext cx="2744215" cy="26143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000000"/>
                </a:solidFill>
                <a:latin typeface="微软雅黑" panose="020B0503020204020204" charset="-122"/>
              </a:rPr>
              <a:t>管理员表和用户表分别存储了后台管理和前台使用人员的基本信息，包括用户名、密码等认证信息。这两张表保证了系统的安全性和个性化服务，是权限控制和用户管理的基础。</a:t>
            </a:r>
            <a:endParaRPr sz="1575" b="0" i="0">
              <a:solidFill>
                <a:srgbClr val="000000"/>
              </a:solidFill>
              <a:latin typeface="微软雅黑" panose="020B0503020204020204" charset="-122"/>
            </a:endParaRPr>
          </a:p>
        </p:txBody>
      </p:sp>
      <p:sp>
        <p:nvSpPr>
          <p:cNvPr id="7" name="New shape"/>
          <p:cNvSpPr/>
          <p:nvPr/>
        </p:nvSpPr>
        <p:spPr>
          <a:xfrm>
            <a:off x="4427625" y="1627200"/>
            <a:ext cx="2580660" cy="1124265"/>
          </a:xfrm>
          <a:prstGeom prst="roundRect">
            <a:avLst>
              <a:gd name="adj" fmla="val 10888"/>
            </a:avLst>
          </a:prstGeom>
          <a:solidFill>
            <a:srgbClr val="DEEAFF"/>
          </a:solidFill>
          <a:ln w="6350">
            <a:solidFill>
              <a:srgbClr val="5049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2F66EE"/>
                </a:solidFill>
                <a:latin typeface="微软雅黑" panose="020B0503020204020204" charset="-122"/>
              </a:rPr>
              <a:t>管理员与用户表构建</a:t>
            </a:r>
            <a:endParaRPr sz="2100" b="1" i="0">
              <a:solidFill>
                <a:srgbClr val="2F66EE"/>
              </a:solidFill>
              <a:latin typeface="微软雅黑" panose="020B0503020204020204" charset="-122"/>
            </a:endParaRPr>
          </a:p>
        </p:txBody>
      </p:sp>
      <p:sp>
        <p:nvSpPr>
          <p:cNvPr id="8" name="New shape"/>
          <p:cNvSpPr/>
          <p:nvPr/>
        </p:nvSpPr>
        <p:spPr>
          <a:xfrm>
            <a:off x="7301229" y="2402270"/>
            <a:ext cx="2744216" cy="22539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000000"/>
                </a:solidFill>
                <a:latin typeface="微软雅黑" panose="020B0503020204020204" charset="-122"/>
              </a:rPr>
              <a:t>演唱会表集中存储了所有演出的详细信息，如时间、地点和票价等。这些信息对用户购票决策至关重要，同时也为主办方提供有效的活动管理和推广平台。</a:t>
            </a:r>
            <a:endParaRPr sz="1575" b="0" i="0">
              <a:solidFill>
                <a:srgbClr val="000000"/>
              </a:solidFill>
              <a:latin typeface="微软雅黑" panose="020B0503020204020204" charset="-122"/>
            </a:endParaRPr>
          </a:p>
        </p:txBody>
      </p:sp>
      <p:sp>
        <p:nvSpPr>
          <p:cNvPr id="9" name="New shape"/>
          <p:cNvSpPr/>
          <p:nvPr/>
        </p:nvSpPr>
        <p:spPr>
          <a:xfrm>
            <a:off x="7298959" y="1627201"/>
            <a:ext cx="2532802" cy="648071"/>
          </a:xfrm>
          <a:prstGeom prst="roundRect">
            <a:avLst>
              <a:gd name="adj" fmla="val 20033"/>
            </a:avLst>
          </a:prstGeom>
          <a:solidFill>
            <a:srgbClr val="DEEAFF"/>
          </a:solidFill>
          <a:ln w="6350">
            <a:solidFill>
              <a:srgbClr val="5049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2F66EE"/>
                </a:solidFill>
                <a:latin typeface="微软雅黑" panose="020B0503020204020204" charset="-122"/>
              </a:rPr>
              <a:t>演唱会信息管理</a:t>
            </a:r>
            <a:endParaRPr sz="2100" b="1" i="0">
              <a:solidFill>
                <a:srgbClr val="2F66EE"/>
              </a:solidFill>
              <a:latin typeface="微软雅黑" panose="020B0503020204020204" charset="-122"/>
            </a:endParaRPr>
          </a:p>
        </p:txBody>
      </p:sp>
    </p:spTree>
  </p:cSld>
  <p:clrMapOvr>
    <a:masterClrMapping/>
  </p:clrMapOvr>
  <p:transition/>
  <p:timing>
    <p:tnLst>
      <p:par>
        <p:cTn id="1" dur="indefinite" restart="never" nodeType="tmRoot"/>
      </p:par>
    </p:tnLst>
  </p:timing>
</p:sld>
</file>

<file path=ppt/tags/tag1.xml><?xml version="1.0" encoding="utf-8"?>
<p:tagLst xmlns:p="http://schemas.openxmlformats.org/presentationml/2006/main">
  <p:tag name="KSO_WM_DIAGRAM_VIRTUALLY_FRAME" val="{&quot;height&quot;:316.8916535433071,&quot;left&quot;:77.31181102362204,&quot;top&quot;:122.45669291338581,&quot;width&quot;:789.8200787401574}"/>
</p:tagLst>
</file>

<file path=ppt/tags/tag2.xml><?xml version="1.0" encoding="utf-8"?>
<p:tagLst xmlns:p="http://schemas.openxmlformats.org/presentationml/2006/main">
  <p:tag name="AS_NET" val="Unix 5.4 unknown"/>
  <p:tag name="AS_OS" val="Unix 5.4 unknown"/>
  <p:tag name="AS_RELEASE_DATE" val="2013.12.17"/>
  <p:tag name="AS_TITLE" val="Spire.Presentation for .NET "/>
  <p:tag name="AS_VERSION" val="2.1.0.0"/>
  <p:tag name="commondata" val="eyJoZGlkIjoiY2ExNWFmMWJlZTNjMzU1MDI4OWFkYmFkZWVjMDdjZTI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3531</Words>
  <Application>WPS 演示</Application>
  <PresentationFormat>全屏显示(4:3)</PresentationFormat>
  <Paragraphs>204</Paragraphs>
  <Slides>20</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20</vt:i4>
      </vt:variant>
    </vt:vector>
  </HeadingPairs>
  <TitlesOfParts>
    <vt:vector size="28" baseType="lpstr">
      <vt:lpstr>Arial</vt:lpstr>
      <vt:lpstr>宋体</vt:lpstr>
      <vt:lpstr>Wingdings</vt:lpstr>
      <vt:lpstr>微软雅黑</vt:lpstr>
      <vt:lpstr>Calibri</vt:lpstr>
      <vt:lpstr>Arial Unicode MS</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Destiny</cp:lastModifiedBy>
  <cp:revision>4</cp:revision>
  <dcterms:created xsi:type="dcterms:W3CDTF">2024-05-15T08:43:00Z</dcterms:created>
  <dcterms:modified xsi:type="dcterms:W3CDTF">2024-05-15T09:21:55Z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2F6959CFF58145F186315370736E59AA_12</vt:lpwstr>
  </property>
  <property fmtid="{D5CDD505-2E9C-101B-9397-08002B2CF9AE}" pid="3" name="KSOProductBuildVer">
    <vt:lpwstr>2052-12.1.0.16729</vt:lpwstr>
  </property>
</Properties>
</file>