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62" r:id="rId4"/>
  </p:sldMasterIdLst>
  <p:notesMasterIdLst>
    <p:notesMasterId r:id="rId18"/>
  </p:notesMasterIdLst>
  <p:handoutMasterIdLst>
    <p:handoutMasterId r:id="rId19"/>
  </p:handoutMasterIdLst>
  <p:sldIdLst>
    <p:sldId id="257" r:id="rId5"/>
    <p:sldId id="451" r:id="rId6"/>
    <p:sldId id="452" r:id="rId7"/>
    <p:sldId id="457" r:id="rId8"/>
    <p:sldId id="461" r:id="rId9"/>
    <p:sldId id="458" r:id="rId10"/>
    <p:sldId id="462" r:id="rId11"/>
    <p:sldId id="459" r:id="rId12"/>
    <p:sldId id="463" r:id="rId13"/>
    <p:sldId id="460" r:id="rId14"/>
    <p:sldId id="464" r:id="rId15"/>
    <p:sldId id="456" r:id="rId16"/>
    <p:sldId id="374" r:id="rId17"/>
  </p:sldIdLst>
  <p:sldSz cx="12192000" cy="6858000"/>
  <p:notesSz cx="7010400" cy="92964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05E0EE-74C5-49B3-92B1-51F7B92C58E8}">
          <p14:sldIdLst>
            <p14:sldId id="257"/>
            <p14:sldId id="451"/>
            <p14:sldId id="452"/>
            <p14:sldId id="457"/>
            <p14:sldId id="461"/>
            <p14:sldId id="458"/>
            <p14:sldId id="462"/>
            <p14:sldId id="459"/>
            <p14:sldId id="463"/>
            <p14:sldId id="460"/>
            <p14:sldId id="464"/>
          </p14:sldIdLst>
        </p14:section>
        <p14:section name="Untitled Section" id="{C0A5CD1F-78D4-4590-91AA-3CB663346AAC}">
          <p14:sldIdLst>
            <p14:sldId id="456"/>
            <p14:sldId id="3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286" userDrawn="1">
          <p15:clr>
            <a:srgbClr val="A4A3A4"/>
          </p15:clr>
        </p15:guide>
        <p15:guide id="3" orient="horz" pos="894" userDrawn="1">
          <p15:clr>
            <a:srgbClr val="A4A3A4"/>
          </p15:clr>
        </p15:guide>
        <p15:guide id="4" orient="horz" pos="3890" userDrawn="1">
          <p15:clr>
            <a:srgbClr val="A4A3A4"/>
          </p15:clr>
        </p15:guide>
        <p15:guide id="5" orient="horz" pos="4235" userDrawn="1">
          <p15:clr>
            <a:srgbClr val="A4A3A4"/>
          </p15:clr>
        </p15:guide>
        <p15:guide id="6" orient="horz" pos="206" userDrawn="1">
          <p15:clr>
            <a:srgbClr val="A4A3A4"/>
          </p15:clr>
        </p15:guide>
        <p15:guide id="7" pos="3847" userDrawn="1">
          <p15:clr>
            <a:srgbClr val="A4A3A4"/>
          </p15:clr>
        </p15:guide>
        <p15:guide id="8" pos="296" userDrawn="1">
          <p15:clr>
            <a:srgbClr val="A4A3A4"/>
          </p15:clr>
        </p15:guide>
        <p15:guide id="9" pos="680" userDrawn="1">
          <p15:clr>
            <a:srgbClr val="A4A3A4"/>
          </p15:clr>
        </p15:guide>
        <p15:guide id="10" pos="1197" userDrawn="1">
          <p15:clr>
            <a:srgbClr val="A4A3A4"/>
          </p15:clr>
        </p15:guide>
        <p15:guide id="11" pos="6489" userDrawn="1">
          <p15:clr>
            <a:srgbClr val="A4A3A4"/>
          </p15:clr>
        </p15:guide>
        <p15:guide id="12" pos="6995" userDrawn="1">
          <p15:clr>
            <a:srgbClr val="A4A3A4"/>
          </p15:clr>
        </p15:guide>
        <p15:guide id="13" pos="7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-126" y="-696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3847"/>
        <p:guide pos="296"/>
        <p:guide pos="680"/>
        <p:guide pos="1197"/>
        <p:guide pos="6489"/>
        <p:guide pos="6995"/>
        <p:guide pos="7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14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0153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125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314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/>
        </p:nvSpPr>
        <p:spPr bwMode="hidden">
          <a:xfrm>
            <a:off x="2" y="0"/>
            <a:ext cx="9989103" cy="68580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518968" y="6095768"/>
            <a:ext cx="2255520" cy="640631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/>
        </p:nvSpPr>
        <p:spPr bwMode="auto">
          <a:xfrm>
            <a:off x="9906001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May 18, 2018</a:t>
            </a:fld>
            <a:endParaRPr lang="en-US" sz="875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5" y="6095768"/>
            <a:ext cx="2255520" cy="640631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/>
        </p:nvSpPr>
        <p:spPr bwMode="auto">
          <a:xfrm>
            <a:off x="9906001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143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bg1"/>
                </a:solidFill>
              </a:rPr>
              <a:pPr algn="r" defTabSz="512961">
                <a:spcBef>
                  <a:spcPts val="0"/>
                </a:spcBef>
              </a:pPr>
              <a:t>May 18, 2018</a:t>
            </a:fld>
            <a:endParaRPr lang="en-US" sz="875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4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285750" indent="-142875">
              <a:buFont typeface="Arial" pitchFamily="34" charset="0"/>
              <a:buChar char="–"/>
              <a:defRPr/>
            </a:lvl4pPr>
            <a:lvl5pPr marL="428625" indent="-142875">
              <a:buFont typeface="Arial" pitchFamily="34" charset="0"/>
              <a:buChar char="–"/>
              <a:defRPr/>
            </a:lvl5pPr>
            <a:lvl6pPr marL="571500" indent="-142875">
              <a:buFont typeface="Arial" pitchFamily="34" charset="0"/>
              <a:buChar char="–"/>
              <a:defRPr baseline="0"/>
            </a:lvl6pPr>
            <a:lvl7pPr marL="714375" indent="-142875">
              <a:buFont typeface="Arial" pitchFamily="34" charset="0"/>
              <a:buChar char="–"/>
              <a:defRPr baseline="0"/>
            </a:lvl7pPr>
            <a:lvl8pPr marL="857250" indent="-142875">
              <a:buFont typeface="Arial" pitchFamily="34" charset="0"/>
              <a:buChar char="–"/>
              <a:defRPr baseline="0"/>
            </a:lvl8pPr>
            <a:lvl9pPr marL="1000125" indent="-142875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196850">
              <a:buFont typeface="Arial" pitchFamily="34" charset="0"/>
              <a:buChar char="•"/>
              <a:defRPr sz="2400" b="0"/>
            </a:lvl1pPr>
            <a:lvl2pPr marL="519113" indent="-287338">
              <a:spcBef>
                <a:spcPts val="375"/>
              </a:spcBef>
              <a:buFont typeface="Arial" pitchFamily="34" charset="0"/>
              <a:buChar char="–"/>
              <a:defRPr sz="2000"/>
            </a:lvl2pPr>
            <a:lvl3pPr marL="682625" indent="-163513">
              <a:spcBef>
                <a:spcPts val="375"/>
              </a:spcBef>
              <a:buFont typeface="Arial" pitchFamily="34" charset="0"/>
              <a:buChar char="–"/>
              <a:defRPr sz="1600"/>
            </a:lvl3pPr>
            <a:lvl4pPr marL="571500" indent="-142875">
              <a:spcBef>
                <a:spcPts val="375"/>
              </a:spcBef>
              <a:buFont typeface="Arial" pitchFamily="34" charset="0"/>
              <a:buChar char="–"/>
              <a:defRPr/>
            </a:lvl4pPr>
            <a:lvl5pPr marL="714375" indent="-142875">
              <a:spcBef>
                <a:spcPts val="375"/>
              </a:spcBef>
              <a:buFont typeface="Arial" pitchFamily="34" charset="0"/>
              <a:buChar char="–"/>
              <a:defRPr/>
            </a:lvl5pPr>
            <a:lvl6pPr marL="857250" indent="-142875">
              <a:spcBef>
                <a:spcPts val="375"/>
              </a:spcBef>
              <a:buFont typeface="Arial" pitchFamily="34" charset="0"/>
              <a:buChar char="–"/>
              <a:defRPr baseline="0"/>
            </a:lvl6pPr>
            <a:lvl7pPr marL="1000125" indent="-142875">
              <a:spcBef>
                <a:spcPts val="375"/>
              </a:spcBef>
              <a:buFont typeface="Arial" pitchFamily="34" charset="0"/>
              <a:buChar char="–"/>
              <a:defRPr baseline="0"/>
            </a:lvl7pPr>
            <a:lvl8pPr marL="1143000" indent="-142875">
              <a:spcBef>
                <a:spcPts val="375"/>
              </a:spcBef>
              <a:buFont typeface="Arial" pitchFamily="34" charset="0"/>
              <a:buChar char="–"/>
              <a:defRPr baseline="0"/>
            </a:lvl8pPr>
            <a:lvl9pPr marL="1285875" indent="-142875">
              <a:spcBef>
                <a:spcPts val="375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843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5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 marL="285750" indent="-142875">
              <a:buFont typeface="Arial" pitchFamily="34" charset="0"/>
              <a:buChar char="–"/>
              <a:defRPr sz="1250"/>
            </a:lvl4pPr>
            <a:lvl5pPr marL="428625" indent="-142875">
              <a:buFont typeface="Arial" pitchFamily="34" charset="0"/>
              <a:buChar char="–"/>
              <a:defRPr sz="1250"/>
            </a:lvl5pPr>
            <a:lvl6pPr marL="571500" indent="-142875">
              <a:buFont typeface="Arial" pitchFamily="34" charset="0"/>
              <a:buChar char="–"/>
              <a:defRPr sz="1250" baseline="0"/>
            </a:lvl6pPr>
            <a:lvl7pPr marL="714375" indent="-142875">
              <a:buFont typeface="Arial" pitchFamily="34" charset="0"/>
              <a:buChar char="–"/>
              <a:defRPr sz="1250" baseline="0"/>
            </a:lvl7pPr>
            <a:lvl8pPr marL="857250" indent="-142875">
              <a:buFont typeface="Arial" pitchFamily="34" charset="0"/>
              <a:buChar char="–"/>
              <a:defRPr sz="1250" baseline="0"/>
            </a:lvl8pPr>
            <a:lvl9pPr marL="1000125" indent="-142875">
              <a:buFont typeface="Arial" pitchFamily="34" charset="0"/>
              <a:buChar char="–"/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  <a:lvl6pPr>
              <a:defRPr sz="1250" baseline="0"/>
            </a:lvl6pPr>
            <a:lvl7pPr>
              <a:defRPr sz="1250" baseline="0"/>
            </a:lvl7pPr>
            <a:lvl8pPr>
              <a:defRPr sz="1250" baseline="0"/>
            </a:lvl8pPr>
            <a:lvl9pPr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5350879" y="3697742"/>
            <a:ext cx="6105893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6977434" y="4595798"/>
            <a:ext cx="4491175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7"/>
          <p:cNvGrpSpPr>
            <a:grpSpLocks/>
          </p:cNvGrpSpPr>
          <p:nvPr userDrawn="1"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</p:grpSp>
      <p:sp>
        <p:nvSpPr>
          <p:cNvPr id="19" name="Text Box 66"/>
          <p:cNvSpPr txBox="1">
            <a:spLocks noChangeArrowheads="1"/>
          </p:cNvSpPr>
          <p:nvPr userDrawn="1"/>
        </p:nvSpPr>
        <p:spPr bwMode="auto">
          <a:xfrm>
            <a:off x="488951" y="6575426"/>
            <a:ext cx="507788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235268" y="6599239"/>
            <a:ext cx="48683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8752417" y="6599239"/>
            <a:ext cx="24384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18, 2018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688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 sz="2880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488951" y="6575426"/>
            <a:ext cx="507788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35268" y="6599239"/>
            <a:ext cx="48683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8752417" y="6599239"/>
            <a:ext cx="24384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18, 2018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4945167" y="4731809"/>
            <a:ext cx="6329291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6630799" y="5527312"/>
            <a:ext cx="4655495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/>
        </p:nvSpPr>
        <p:spPr bwMode="black">
          <a:xfrm>
            <a:off x="373592" y="0"/>
            <a:ext cx="468701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33137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1714501"/>
            <a:ext cx="9334500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688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May 18, 2018</a:t>
            </a:fld>
            <a:endParaRPr lang="en-US" sz="688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18E29826-F105-4F77-B977-03F4A4723A21}" type="slidenum">
              <a:rPr lang="en-US" sz="688" b="1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‹#›</a:t>
            </a:fld>
            <a:endParaRPr lang="en-US" sz="688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3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  <p:sldLayoutId id="2147483770" r:id="rId3"/>
    <p:sldLayoutId id="2147483771" r:id="rId4"/>
    <p:sldLayoutId id="2147483772" r:id="rId5"/>
    <p:sldLayoutId id="2147483773" r:id="rId6"/>
    <p:sldLayoutId id="2147483782" r:id="rId7"/>
    <p:sldLayoutId id="214748372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750"/>
        </a:spcBef>
        <a:buFontTx/>
        <a:buNone/>
        <a:defRPr sz="12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50"/>
        </a:spcBef>
        <a:buFontTx/>
        <a:buNone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" indent="-142875" algn="l" defTabSz="914400" rtl="0" eaLnBrk="1" latinLnBrk="0" hangingPunct="1">
        <a:spcBef>
          <a:spcPts val="750"/>
        </a:spcBef>
        <a:buFont typeface="Arial" pitchFamily="34" charset="0"/>
        <a:buChar char="•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42862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indent="-142875" algn="l" defTabSz="914400" rtl="0" eaLnBrk="1" latinLnBrk="0" hangingPunct="1">
        <a:spcBef>
          <a:spcPts val="375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71437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142875" algn="l" defTabSz="914400" rtl="0" eaLnBrk="1" latinLnBrk="0" hangingPunct="1">
        <a:spcBef>
          <a:spcPts val="375"/>
        </a:spcBef>
        <a:buFont typeface="Arial" pitchFamily="34" charset="0"/>
        <a:buChar char="–"/>
        <a:defRPr sz="12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0012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03" userDrawn="1">
          <p15:clr>
            <a:srgbClr val="F26B43"/>
          </p15:clr>
        </p15:guide>
        <p15:guide id="2" pos="614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pos="4032" userDrawn="1">
          <p15:clr>
            <a:srgbClr val="F26B43"/>
          </p15:clr>
        </p15:guide>
        <p15:guide id="5" pos="4416" userDrawn="1">
          <p15:clr>
            <a:srgbClr val="F26B43"/>
          </p15:clr>
        </p15:guide>
        <p15:guide id="6" pos="5952" userDrawn="1">
          <p15:clr>
            <a:srgbClr val="F26B43"/>
          </p15:clr>
        </p15:guide>
        <p15:guide id="7" pos="6336" userDrawn="1">
          <p15:clr>
            <a:srgbClr val="F26B43"/>
          </p15:clr>
        </p15:guide>
        <p15:guide id="8" pos="7872" userDrawn="1">
          <p15:clr>
            <a:srgbClr val="F26B43"/>
          </p15:clr>
        </p15:guide>
        <p15:guide id="9" pos="8256" userDrawn="1">
          <p15:clr>
            <a:srgbClr val="F26B43"/>
          </p15:clr>
        </p15:guide>
        <p15:guide id="10" pos="9984" userDrawn="1">
          <p15:clr>
            <a:srgbClr val="F26B43"/>
          </p15:clr>
        </p15:guide>
        <p15:guide id="11" pos="11712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>
          <a:xfrm>
            <a:off x="0" y="495036"/>
            <a:ext cx="12192000" cy="3035564"/>
          </a:xfrm>
        </p:spPr>
        <p:txBody>
          <a:bodyPr/>
          <a:lstStyle/>
          <a:p>
            <a:pPr algn="ctr"/>
            <a:r>
              <a:rPr lang="en-US" altLang="en-US" sz="5400" dirty="0" smtClean="0"/>
              <a:t>Project 4: Mini </a:t>
            </a:r>
            <a:r>
              <a:rPr lang="en-US" altLang="en-US" sz="5400" dirty="0"/>
              <a:t>File </a:t>
            </a:r>
            <a:r>
              <a:rPr lang="en-US" altLang="en-US" sz="5400" dirty="0" smtClean="0"/>
              <a:t>Sharing (</a:t>
            </a:r>
            <a:r>
              <a:rPr lang="en-US" sz="5400" dirty="0" smtClean="0"/>
              <a:t>MFS</a:t>
            </a:r>
            <a:r>
              <a:rPr lang="en-US" altLang="en-US" sz="5400" dirty="0" smtClean="0"/>
              <a:t>)</a:t>
            </a:r>
            <a:br>
              <a:rPr lang="en-US" altLang="en-US" sz="5400" dirty="0" smtClean="0"/>
            </a:br>
            <a:endParaRPr lang="en-US" alt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0" y="3797012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bg1"/>
                </a:solidFill>
              </a:rPr>
              <a:t>Group: 3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Mentor: </a:t>
            </a:r>
            <a:r>
              <a:rPr lang="en-US" b="1" dirty="0">
                <a:solidFill>
                  <a:schemeClr val="bg1"/>
                </a:solidFill>
              </a:rPr>
              <a:t>Trinh Quoc Nguyen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9568"/>
            <a:ext cx="3631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b="1" dirty="0"/>
              <a:t>► </a:t>
            </a:r>
            <a:r>
              <a:rPr lang="en-US" sz="2400" b="1" dirty="0"/>
              <a:t>System constrains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46833"/>
            <a:ext cx="121920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» </a:t>
            </a:r>
            <a:r>
              <a:rPr lang="en-US" sz="2400" dirty="0" smtClean="0"/>
              <a:t>Checking </a:t>
            </a:r>
            <a:r>
              <a:rPr lang="en-US" sz="2400" dirty="0"/>
              <a:t>uploading every level of user </a:t>
            </a:r>
            <a:endParaRPr lang="en-US" sz="2000" dirty="0" smtClean="0"/>
          </a:p>
          <a:p>
            <a:pPr lvl="2"/>
            <a:r>
              <a:rPr lang="en-US" sz="1800" dirty="0" smtClean="0"/>
              <a:t>Bronze</a:t>
            </a:r>
            <a:r>
              <a:rPr lang="en-US" sz="1800" dirty="0"/>
              <a:t>: maximum 5MB each upload </a:t>
            </a:r>
          </a:p>
          <a:p>
            <a:pPr lvl="2"/>
            <a:r>
              <a:rPr lang="en-US" sz="1800" dirty="0"/>
              <a:t>Silver: maximum 10MB each upload </a:t>
            </a:r>
          </a:p>
          <a:p>
            <a:pPr lvl="2"/>
            <a:r>
              <a:rPr lang="en-US" sz="1800" dirty="0"/>
              <a:t>Gold: maximum 20MB each upload </a:t>
            </a:r>
            <a:endParaRPr lang="en-US" sz="1800" dirty="0" smtClean="0"/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» </a:t>
            </a:r>
            <a:r>
              <a:rPr lang="en-US" sz="2400" dirty="0" smtClean="0"/>
              <a:t>Auto </a:t>
            </a:r>
            <a:r>
              <a:rPr lang="en-US" sz="2400" dirty="0"/>
              <a:t>upgrade user level following total size of uploaded files: </a:t>
            </a:r>
            <a:endParaRPr lang="en-US" sz="2000" dirty="0" smtClean="0"/>
          </a:p>
          <a:p>
            <a:pPr lvl="2"/>
            <a:r>
              <a:rPr lang="en-US" sz="1800" dirty="0" smtClean="0"/>
              <a:t>Bronze</a:t>
            </a:r>
            <a:r>
              <a:rPr lang="en-US" sz="1800" dirty="0"/>
              <a:t>: 20MB </a:t>
            </a:r>
          </a:p>
          <a:p>
            <a:pPr lvl="2"/>
            <a:r>
              <a:rPr lang="en-US" sz="1800" dirty="0"/>
              <a:t>Silver: 50MB </a:t>
            </a:r>
          </a:p>
          <a:p>
            <a:pPr lvl="2"/>
            <a:r>
              <a:rPr lang="en-US" sz="1800" dirty="0"/>
              <a:t>Gold: above 100MB </a:t>
            </a:r>
            <a:endParaRPr lang="en-US" sz="1800" dirty="0" smtClean="0"/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» </a:t>
            </a:r>
            <a:r>
              <a:rPr lang="en-US" sz="2400" dirty="0" smtClean="0"/>
              <a:t>Limit </a:t>
            </a:r>
            <a:r>
              <a:rPr lang="en-US" sz="2400" dirty="0"/>
              <a:t>on daily downloading quota: </a:t>
            </a:r>
            <a:endParaRPr lang="en-US" sz="2000" dirty="0" smtClean="0"/>
          </a:p>
          <a:p>
            <a:pPr lvl="2"/>
            <a:r>
              <a:rPr lang="en-US" sz="1800" dirty="0" smtClean="0"/>
              <a:t>Bronze</a:t>
            </a:r>
            <a:r>
              <a:rPr lang="en-US" sz="1800" dirty="0"/>
              <a:t>: Below 50 MB </a:t>
            </a:r>
          </a:p>
          <a:p>
            <a:pPr lvl="2"/>
            <a:r>
              <a:rPr lang="en-US" sz="1800" dirty="0"/>
              <a:t>Silver: Below 70MB </a:t>
            </a:r>
          </a:p>
          <a:p>
            <a:pPr lvl="2"/>
            <a:r>
              <a:rPr lang="en-US" sz="1800" dirty="0"/>
              <a:t>Gold: Unlimited 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6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29568"/>
            <a:ext cx="3631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b="1" dirty="0"/>
              <a:t>► </a:t>
            </a:r>
            <a:r>
              <a:rPr lang="en-US" sz="2400" b="1" dirty="0"/>
              <a:t>System constrains </a:t>
            </a:r>
          </a:p>
        </p:txBody>
      </p:sp>
    </p:spTree>
    <p:extLst>
      <p:ext uri="{BB962C8B-B14F-4D97-AF65-F5344CB8AC3E}">
        <p14:creationId xmlns:p14="http://schemas.microsoft.com/office/powerpoint/2010/main" val="407985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 &amp; Answer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0760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3273555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837"/>
            <a:ext cx="12192000" cy="39499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dirty="0" smtClean="0">
                <a:latin typeface="+mn-lt"/>
              </a:rPr>
              <a:t>	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	</a:t>
            </a:r>
            <a:r>
              <a:rPr lang="en-US" b="0" dirty="0" smtClean="0">
                <a:latin typeface="+mn-lt"/>
              </a:rPr>
              <a:t>- Hibernate Framework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	- Spring Framework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0" dirty="0" smtClean="0"/>
              <a:t>- Junit Framework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	- AngularJS</a:t>
            </a:r>
            <a:br>
              <a:rPr lang="en-US" b="0" dirty="0" smtClean="0"/>
            </a:br>
            <a:r>
              <a:rPr lang="en-US" b="0" dirty="0"/>
              <a:t>	</a:t>
            </a:r>
            <a:r>
              <a:rPr lang="en-US" b="0" dirty="0" smtClean="0"/>
              <a:t>-</a:t>
            </a:r>
            <a:r>
              <a:rPr lang="en-US" b="0" dirty="0"/>
              <a:t> </a:t>
            </a:r>
            <a:r>
              <a:rPr lang="en-US" b="0" dirty="0" err="1" smtClean="0"/>
              <a:t>Boostrap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	- HTML5/CSS3 </a:t>
            </a:r>
            <a:br>
              <a:rPr lang="en-US" b="0" dirty="0" smtClean="0"/>
            </a:br>
            <a:r>
              <a:rPr lang="en-US" b="0" dirty="0" smtClean="0"/>
              <a:t>	- jQuery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762237"/>
            <a:ext cx="12192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latin typeface="+mn-lt"/>
                <a:cs typeface="Calibri" panose="020F0502020204030204" pitchFamily="34" charset="0"/>
              </a:rPr>
              <a:t>	</a:t>
            </a:r>
          </a:p>
          <a:p>
            <a:pPr>
              <a:defRPr/>
            </a:pPr>
            <a:r>
              <a:rPr lang="en-US" dirty="0" smtClean="0">
                <a:latin typeface="+mn-lt"/>
                <a:cs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US" b="0" dirty="0" smtClean="0">
                <a:latin typeface="+mn-lt"/>
                <a:cs typeface="Calibri" panose="020F0502020204030204" pitchFamily="34" charset="0"/>
              </a:rPr>
              <a:t>	- SQL</a:t>
            </a:r>
            <a:endParaRPr lang="en-US" b="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18035"/>
            <a:ext cx="1984646" cy="535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Technical: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752822"/>
            <a:ext cx="1949573" cy="5355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Database: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837"/>
            <a:ext cx="2616200" cy="393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Requirement: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320801"/>
            <a:ext cx="12192000" cy="4267729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altLang="en-US" sz="2400" dirty="0" smtClean="0"/>
              <a:t>`	► Guest(not login)</a:t>
            </a:r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marL="231775" lvl="1" indent="0">
              <a:buNone/>
            </a:pPr>
            <a:r>
              <a:rPr lang="en-US" altLang="en-US" sz="2400" dirty="0" smtClean="0"/>
              <a:t>	► </a:t>
            </a:r>
            <a:r>
              <a:rPr lang="en-US" sz="2400" dirty="0" smtClean="0"/>
              <a:t>Registered user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231775" lvl="1" indent="0">
              <a:buNone/>
            </a:pPr>
            <a:r>
              <a:rPr lang="en-US" altLang="en-US" sz="2400" dirty="0" smtClean="0"/>
              <a:t>	► </a:t>
            </a:r>
            <a:r>
              <a:rPr lang="en-US" sz="2400" dirty="0" smtClean="0"/>
              <a:t>Admin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231775" lvl="1" indent="0">
              <a:buNone/>
            </a:pPr>
            <a:r>
              <a:rPr lang="en-US" altLang="en-US" sz="2400" dirty="0" smtClean="0"/>
              <a:t>	► </a:t>
            </a:r>
            <a:r>
              <a:rPr lang="en-US" sz="2400" dirty="0" smtClean="0"/>
              <a:t>System </a:t>
            </a:r>
            <a:r>
              <a:rPr lang="en-US" sz="2400" dirty="0"/>
              <a:t>constrains 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789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168"/>
            <a:ext cx="31806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b="1" dirty="0"/>
              <a:t>► Guest(not login)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08138"/>
            <a:ext cx="121920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» Search </a:t>
            </a:r>
            <a:r>
              <a:rPr lang="en-US" dirty="0"/>
              <a:t>file by name, category, uploader, size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View </a:t>
            </a:r>
            <a:r>
              <a:rPr lang="en-US" dirty="0"/>
              <a:t>information of an uploaded file (with comment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Register </a:t>
            </a:r>
            <a:r>
              <a:rPr lang="en-US" dirty="0"/>
              <a:t>new account.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667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168"/>
            <a:ext cx="31806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b="1" dirty="0"/>
              <a:t>► Guest(not login)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6868"/>
            <a:ext cx="313579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b="1" dirty="0"/>
              <a:t>► </a:t>
            </a:r>
            <a:r>
              <a:rPr lang="en-US" sz="2400" b="1" dirty="0"/>
              <a:t>Registered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56443"/>
            <a:ext cx="121920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» </a:t>
            </a:r>
            <a:r>
              <a:rPr lang="en-US" dirty="0" smtClean="0"/>
              <a:t>Search </a:t>
            </a:r>
            <a:r>
              <a:rPr lang="en-US" dirty="0"/>
              <a:t>file by name, category, uploader, size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View </a:t>
            </a:r>
            <a:r>
              <a:rPr lang="en-US" dirty="0"/>
              <a:t>information of an uploaded </a:t>
            </a:r>
            <a:r>
              <a:rPr lang="en-US" dirty="0" smtClean="0"/>
              <a:t>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Upload </a:t>
            </a:r>
            <a:r>
              <a:rPr lang="en-US" dirty="0"/>
              <a:t>file with a limitation of file size according to account level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Download </a:t>
            </a:r>
            <a:r>
              <a:rPr lang="en-US" dirty="0"/>
              <a:t>a file from MFS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CRUD </a:t>
            </a:r>
            <a:r>
              <a:rPr lang="en-US" dirty="0"/>
              <a:t>files which have been uploaded by the his/her self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6868"/>
            <a:ext cx="313579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b="1" dirty="0"/>
              <a:t>► </a:t>
            </a:r>
            <a:r>
              <a:rPr lang="en-US" sz="2400" b="1" dirty="0"/>
              <a:t>Registered user</a:t>
            </a:r>
          </a:p>
        </p:txBody>
      </p:sp>
    </p:spTree>
    <p:extLst>
      <p:ext uri="{BB962C8B-B14F-4D97-AF65-F5344CB8AC3E}">
        <p14:creationId xmlns:p14="http://schemas.microsoft.com/office/powerpoint/2010/main" val="34977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168"/>
            <a:ext cx="16648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dirty="0"/>
              <a:t>► </a:t>
            </a:r>
            <a:r>
              <a:rPr lang="en-US" sz="2400" dirty="0"/>
              <a:t>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27483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» </a:t>
            </a:r>
            <a:r>
              <a:rPr lang="en-US" dirty="0" smtClean="0"/>
              <a:t>CRUD </a:t>
            </a:r>
            <a:r>
              <a:rPr lang="en-US" dirty="0"/>
              <a:t>users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View </a:t>
            </a:r>
            <a:r>
              <a:rPr lang="en-US" dirty="0"/>
              <a:t>information of each user from user </a:t>
            </a:r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» </a:t>
            </a:r>
            <a:r>
              <a:rPr lang="en-US" dirty="0" smtClean="0"/>
              <a:t>Upgrade/downgrade </a:t>
            </a:r>
            <a:r>
              <a:rPr lang="en-US" dirty="0"/>
              <a:t>level of a user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21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04168"/>
            <a:ext cx="16648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31775" lvl="1" indent="0">
              <a:buNone/>
            </a:pPr>
            <a:r>
              <a:rPr lang="en-US" altLang="en-US" sz="2400" dirty="0"/>
              <a:t>► </a:t>
            </a:r>
            <a:r>
              <a:rPr lang="en-US" sz="24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0418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DXC Training Template_20170704 (Lite Version).potx" id="{D176A7FD-2F9D-4A8D-B870-5558139FECBF}" vid="{B71DC273-75A5-4CEA-A9F6-A2F64F35B1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0AF7E-57A5-486C-A203-DF57CAD56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302EF0-963A-42C2-8119-6ACB9971A470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51C02D-3FAB-4303-812F-EEB59C1A2F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Custom</PresentationFormat>
  <Paragraphs>68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DXC</vt:lpstr>
      <vt:lpstr>Project 4: Mini File Sharing (MFS) </vt:lpstr>
      <vt:lpstr>    - Hibernate Framework  - Spring Framework   - Junit Framework   - AngularJS  - Boostrap   - HTML5/CSS3   - jQuery </vt:lpstr>
      <vt:lpstr>Requirement: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Question &amp; Answer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2015-11-18T02:27:30Z</dcterms:created>
  <dcterms:modified xsi:type="dcterms:W3CDTF">2018-05-18T02:16:35Z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