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webextensions/webextension1.xml" ContentType="application/vnd.ms-office.webextension+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3849" r:id="rId6"/>
    <p:sldId id="3846" r:id="rId7"/>
    <p:sldId id="261" r:id="rId8"/>
    <p:sldId id="3850" r:id="rId9"/>
    <p:sldId id="3851" r:id="rId10"/>
    <p:sldId id="265" r:id="rId11"/>
    <p:sldId id="263" r:id="rId12"/>
    <p:sldId id="268" r:id="rId13"/>
    <p:sldId id="3848" r:id="rId14"/>
    <p:sldId id="3852" r:id="rId15"/>
    <p:sldId id="3854" r:id="rId16"/>
    <p:sldId id="3855" r:id="rId17"/>
    <p:sldId id="3858" r:id="rId18"/>
    <p:sldId id="3857" r:id="rId19"/>
    <p:sldId id="3859" r:id="rId20"/>
    <p:sldId id="3856" r:id="rId21"/>
    <p:sldId id="384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varScale="1">
        <p:scale>
          <a:sx n="105" d="100"/>
          <a:sy n="105" d="100"/>
        </p:scale>
        <p:origin x="834" y="96"/>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12/9/2024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C94E9-4CD9-B004-917E-1E8BD704C0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73A025-3E0B-AEDF-31FF-33B35B98F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712A55-415D-EEDA-49D0-2B2351AAC1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AEFA1F-23DB-BA0A-193D-A0D37BF8DBBA}"/>
              </a:ext>
            </a:extLst>
          </p:cNvPr>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3903014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18</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3</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2316091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12/9/2024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12/9/2024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12/9/2024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12/9/2024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71664053-8660-47c6-a0a2-67a516329419/53363949762d99f6c5eb?experience=power-bi"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s://www.linkedin.com/in/yousif-ibrahim-8103b91b6?lipi=urn%3Ali%3Apage%3Ad_flagship3_profile_view_base_contact_details%3BhJQJgpXiTqCxK5oc%2BMEeTg%3D%3D" TargetMode="External"/><Relationship Id="rId4" Type="http://schemas.openxmlformats.org/officeDocument/2006/relationships/hyperlink" Target="mailto:yosefys236@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261291" cy="2396686"/>
          </a:xfrm>
          <a:noFill/>
        </p:spPr>
        <p:txBody>
          <a:bodyPr anchor="b">
            <a:noAutofit/>
          </a:bodyPr>
          <a:lstStyle/>
          <a:p>
            <a:pPr algn="l">
              <a:buSzPts val="2800"/>
            </a:pPr>
            <a:r>
              <a:rPr lang="en-US" sz="3200" dirty="0">
                <a:sym typeface="Fira Sans Condensed SemiBold"/>
              </a:rPr>
              <a:t>Toy company performance analysis for 2023</a:t>
            </a:r>
            <a:endParaRPr lang="en-US" sz="3200"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125"/>
            <a:ext cx="10515600" cy="1325563"/>
          </a:xfrm>
          <a:noFill/>
        </p:spPr>
        <p:txBody>
          <a:bodyPr anchor="ctr"/>
          <a:lstStyle/>
          <a:p>
            <a:r>
              <a:rPr lang="en-US" dirty="0"/>
              <a:t>Recommendations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3"/>
          </p:nvPr>
        </p:nvSpPr>
        <p:spPr>
          <a:xfrm>
            <a:off x="838200" y="1825625"/>
            <a:ext cx="6934200" cy="4297680"/>
          </a:xfrm>
          <a:noFill/>
        </p:spPr>
        <p:txBody>
          <a:bodyPr vert="horz" lIns="91440" tIns="45720" rIns="91440" bIns="45720" rtlCol="0" anchor="t">
            <a:normAutofit fontScale="85000" lnSpcReduction="10000"/>
          </a:bodyPr>
          <a:lstStyle/>
          <a:p>
            <a:pPr marL="228600" indent="-228600">
              <a:lnSpc>
                <a:spcPct val="110000"/>
              </a:lnSpc>
              <a:buClr>
                <a:schemeClr val="accent2"/>
              </a:buClr>
              <a:buFont typeface="Arial" panose="020B0604020202020204" pitchFamily="34" charset="0"/>
              <a:buChar char="•"/>
            </a:pPr>
            <a:r>
              <a:rPr lang="en-US" dirty="0"/>
              <a:t>Promoting investment in successful products such as Magic Sand and Mr. </a:t>
            </a:r>
            <a:r>
              <a:rPr lang="en-US" dirty="0" err="1"/>
              <a:t>Potatohead</a:t>
            </a:r>
            <a:r>
              <a:rPr lang="en-US" dirty="0"/>
              <a:t>.</a:t>
            </a:r>
          </a:p>
          <a:p>
            <a:pPr marL="228600" indent="-228600">
              <a:lnSpc>
                <a:spcPct val="110000"/>
              </a:lnSpc>
              <a:buClr>
                <a:schemeClr val="accent2"/>
              </a:buClr>
              <a:buFont typeface="Arial" panose="020B0604020202020204" pitchFamily="34" charset="0"/>
              <a:buChar char="•"/>
            </a:pPr>
            <a:r>
              <a:rPr lang="en-US" dirty="0"/>
              <a:t>Develop new products to compensate for </a:t>
            </a:r>
            <a:r>
              <a:rPr lang="en-US" dirty="0" err="1"/>
              <a:t>Playfoam's</a:t>
            </a:r>
            <a:r>
              <a:rPr lang="en-US" dirty="0"/>
              <a:t> poor performance.</a:t>
            </a:r>
          </a:p>
          <a:p>
            <a:pPr marL="228600" indent="-228600">
              <a:lnSpc>
                <a:spcPct val="110000"/>
              </a:lnSpc>
              <a:buClr>
                <a:schemeClr val="accent2"/>
              </a:buClr>
              <a:buFont typeface="Arial" panose="020B0604020202020204" pitchFamily="34" charset="0"/>
              <a:buChar char="•"/>
            </a:pPr>
            <a:r>
              <a:rPr lang="en-US" dirty="0"/>
              <a:t>Increased promotion of the electronics category, while improving product design.</a:t>
            </a:r>
          </a:p>
          <a:p>
            <a:pPr marL="228600" indent="-228600">
              <a:lnSpc>
                <a:spcPct val="110000"/>
              </a:lnSpc>
              <a:buClr>
                <a:schemeClr val="accent2"/>
              </a:buClr>
              <a:buFont typeface="Arial" panose="020B0604020202020204" pitchFamily="34" charset="0"/>
              <a:buChar char="•"/>
            </a:pPr>
            <a:r>
              <a:rPr lang="en-US" dirty="0"/>
              <a:t>Expand into locations that have shown growth potential such as downtown.</a:t>
            </a:r>
          </a:p>
          <a:p>
            <a:pPr marL="228600" indent="-228600">
              <a:lnSpc>
                <a:spcPct val="110000"/>
              </a:lnSpc>
              <a:buClr>
                <a:schemeClr val="accent2"/>
              </a:buClr>
              <a:buFont typeface="Arial" panose="020B0604020202020204" pitchFamily="34" charset="0"/>
              <a:buChar char="•"/>
            </a:pPr>
            <a:r>
              <a:rPr lang="en-US" dirty="0"/>
              <a:t>Improving seasonal planning strategies to exploit peak periods.</a:t>
            </a:r>
          </a:p>
          <a:p>
            <a:pPr marL="228600" indent="-228600">
              <a:lnSpc>
                <a:spcPct val="110000"/>
              </a:lnSpc>
              <a:buClr>
                <a:schemeClr val="accent2"/>
              </a:buClr>
              <a:buFont typeface="Arial" panose="020B0604020202020204" pitchFamily="34" charset="0"/>
              <a:buChar char="•"/>
            </a:pPr>
            <a:r>
              <a:rPr lang="en-US" dirty="0"/>
              <a:t>Reduce low inventory days by optimizing the supply chain and ensuring a continuous flow of products to stores.</a:t>
            </a:r>
          </a:p>
          <a:p>
            <a:pPr marL="228600" indent="-228600">
              <a:lnSpc>
                <a:spcPct val="110000"/>
              </a:lnSpc>
              <a:buClr>
                <a:schemeClr val="accent2"/>
              </a:buClr>
              <a:buFont typeface="Arial" panose="020B0604020202020204" pitchFamily="34" charset="0"/>
              <a:buChar char="•"/>
            </a:pPr>
            <a:r>
              <a:rPr lang="en-US" dirty="0"/>
              <a:t>Based on local demand, expand assortment in locations that show high demand for specific categories such as airports.</a:t>
            </a:r>
          </a:p>
        </p:txBody>
      </p:sp>
    </p:spTree>
    <p:extLst>
      <p:ext uri="{BB962C8B-B14F-4D97-AF65-F5344CB8AC3E}">
        <p14:creationId xmlns:p14="http://schemas.microsoft.com/office/powerpoint/2010/main" val="41461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0444C-2699-3FBA-B043-3733D35FE7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D3555-4DF7-8D2F-2940-925AD0554B2B}"/>
              </a:ext>
            </a:extLst>
          </p:cNvPr>
          <p:cNvSpPr>
            <a:spLocks noGrp="1"/>
          </p:cNvSpPr>
          <p:nvPr>
            <p:ph type="title"/>
          </p:nvPr>
        </p:nvSpPr>
        <p:spPr>
          <a:xfrm>
            <a:off x="838200" y="365125"/>
            <a:ext cx="10515600" cy="1325563"/>
          </a:xfrm>
          <a:noFill/>
        </p:spPr>
        <p:txBody>
          <a:bodyPr anchor="ctr"/>
          <a:lstStyle/>
          <a:p>
            <a:r>
              <a:rPr lang="en-US" dirty="0"/>
              <a:t>Conclusion</a:t>
            </a:r>
          </a:p>
        </p:txBody>
      </p:sp>
      <p:sp>
        <p:nvSpPr>
          <p:cNvPr id="3" name="Content Placeholder 2">
            <a:extLst>
              <a:ext uri="{FF2B5EF4-FFF2-40B4-BE49-F238E27FC236}">
                <a16:creationId xmlns:a16="http://schemas.microsoft.com/office/drawing/2014/main" id="{020DE3FA-A4DB-7F8C-77C1-6A264C8B7582}"/>
              </a:ext>
            </a:extLst>
          </p:cNvPr>
          <p:cNvSpPr>
            <a:spLocks noGrp="1"/>
          </p:cNvSpPr>
          <p:nvPr>
            <p:ph sz="half" idx="13"/>
          </p:nvPr>
        </p:nvSpPr>
        <p:spPr>
          <a:xfrm>
            <a:off x="838200" y="1825625"/>
            <a:ext cx="11030712" cy="4297680"/>
          </a:xfrm>
          <a:noFill/>
        </p:spPr>
        <p:txBody>
          <a:bodyPr vert="horz" lIns="91440" tIns="45720" rIns="91440" bIns="45720" rtlCol="0" anchor="t">
            <a:normAutofit/>
          </a:bodyPr>
          <a:lstStyle/>
          <a:p>
            <a:pPr>
              <a:lnSpc>
                <a:spcPct val="150000"/>
              </a:lnSpc>
              <a:buClr>
                <a:schemeClr val="accent2"/>
              </a:buClr>
            </a:pPr>
            <a:r>
              <a:rPr lang="en-US" dirty="0"/>
              <a:t>The company is making good progress towards its goals but there are still opportunities to improve performance in some categories and locations. By improving inventory management and investing resources in high-performing categories and locations, the company can achieve greater growth and improve operational efficiency.</a:t>
            </a:r>
          </a:p>
        </p:txBody>
      </p:sp>
    </p:spTree>
    <p:extLst>
      <p:ext uri="{BB962C8B-B14F-4D97-AF65-F5344CB8AC3E}">
        <p14:creationId xmlns:p14="http://schemas.microsoft.com/office/powerpoint/2010/main" val="176169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DAFB06D-1E02-3DC3-881E-AB22640AA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 y="0"/>
            <a:ext cx="12181854" cy="6858000"/>
          </a:xfrm>
          <a:prstGeom prst="rect">
            <a:avLst/>
          </a:prstGeom>
        </p:spPr>
      </p:pic>
    </p:spTree>
    <p:extLst>
      <p:ext uri="{BB962C8B-B14F-4D97-AF65-F5344CB8AC3E}">
        <p14:creationId xmlns:p14="http://schemas.microsoft.com/office/powerpoint/2010/main" val="156582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n a screen&#10;&#10;Description automatically generated">
            <a:extLst>
              <a:ext uri="{FF2B5EF4-FFF2-40B4-BE49-F238E27FC236}">
                <a16:creationId xmlns:a16="http://schemas.microsoft.com/office/drawing/2014/main" id="{2BB4BA55-2974-4B24-DE9E-DABA74E24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04"/>
            <a:ext cx="12192000" cy="6839192"/>
          </a:xfrm>
          <a:prstGeom prst="rect">
            <a:avLst/>
          </a:prstGeom>
        </p:spPr>
      </p:pic>
    </p:spTree>
    <p:extLst>
      <p:ext uri="{BB962C8B-B14F-4D97-AF65-F5344CB8AC3E}">
        <p14:creationId xmlns:p14="http://schemas.microsoft.com/office/powerpoint/2010/main" val="80909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18BF9-CF3A-3357-2B81-8C50769F91AD}"/>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F2CB3DE-59ED-9A84-54BA-9AC227EEB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59"/>
            <a:ext cx="12192000" cy="6838082"/>
          </a:xfrm>
          <a:prstGeom prst="rect">
            <a:avLst/>
          </a:prstGeom>
        </p:spPr>
      </p:pic>
    </p:spTree>
    <p:extLst>
      <p:ext uri="{BB962C8B-B14F-4D97-AF65-F5344CB8AC3E}">
        <p14:creationId xmlns:p14="http://schemas.microsoft.com/office/powerpoint/2010/main" val="1161022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BF393-AEE9-327D-B4FA-0D2BC74B688B}"/>
            </a:ext>
          </a:extLst>
        </p:cNvPr>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06737BC3-FBDA-4A5C-CC58-8D95EFBE8F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12"/>
            <a:ext cx="12192000" cy="6791575"/>
          </a:xfrm>
          <a:prstGeom prst="rect">
            <a:avLst/>
          </a:prstGeom>
        </p:spPr>
      </p:pic>
    </p:spTree>
    <p:extLst>
      <p:ext uri="{BB962C8B-B14F-4D97-AF65-F5344CB8AC3E}">
        <p14:creationId xmlns:p14="http://schemas.microsoft.com/office/powerpoint/2010/main" val="141931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55D5E-3E4B-0112-635B-2573CF7586BF}"/>
            </a:ext>
          </a:extLst>
        </p:cNvPr>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2F2AB995-A103-F33F-E58C-661443D4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12"/>
            <a:ext cx="12192000" cy="6791575"/>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C257FB80-FE6A-5124-7CD6-CA957DF11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9214"/>
            <a:ext cx="12192000" cy="6019572"/>
          </a:xfrm>
          <a:prstGeom prst="rect">
            <a:avLst/>
          </a:prstGeom>
        </p:spPr>
      </p:pic>
    </p:spTree>
    <p:extLst>
      <p:ext uri="{BB962C8B-B14F-4D97-AF65-F5344CB8AC3E}">
        <p14:creationId xmlns:p14="http://schemas.microsoft.com/office/powerpoint/2010/main" val="391315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E5913-7472-23A4-11F9-3E7D55AF079A}"/>
            </a:ext>
          </a:extLst>
        </p:cNvPr>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a:extLst>
                  <a:ext uri="{FF2B5EF4-FFF2-40B4-BE49-F238E27FC236}">
                    <a16:creationId xmlns:a16="http://schemas.microsoft.com/office/drawing/2014/main" id="{3550D4F6-BDAE-0278-4F56-05B420613AC8}"/>
                  </a:ext>
                </a:extLst>
              </p:cNvPr>
              <p:cNvGraphicFramePr>
                <a:graphicFrameLocks noGrp="1"/>
              </p:cNvGraphicFramePr>
              <p:nvPr>
                <p:extLst>
                  <p:ext uri="{D42A27DB-BD31-4B8C-83A1-F6EECF244321}">
                    <p14:modId xmlns:p14="http://schemas.microsoft.com/office/powerpoint/2010/main" val="3007180205"/>
                  </p:ext>
                </p:extLst>
              </p:nvPr>
            </p:nvGraphicFramePr>
            <p:xfrm>
              <a:off x="838200" y="571500"/>
              <a:ext cx="10972799"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2" name="Add-in 1">
                <a:extLst>
                  <a:ext uri="{FF2B5EF4-FFF2-40B4-BE49-F238E27FC236}">
                    <a16:creationId xmlns:a16="http://schemas.microsoft.com/office/drawing/2014/main" id="{3550D4F6-BDAE-0278-4F56-05B420613AC8}"/>
                  </a:ext>
                </a:extLst>
              </p:cNvPr>
              <p:cNvPicPr>
                <a:picLocks noGrp="1" noRot="1" noChangeAspect="1" noMove="1" noResize="1" noEditPoints="1" noAdjustHandles="1" noChangeArrowheads="1" noChangeShapeType="1"/>
              </p:cNvPicPr>
              <p:nvPr/>
            </p:nvPicPr>
            <p:blipFill>
              <a:blip r:embed="rId3"/>
              <a:stretch>
                <a:fillRect/>
              </a:stretch>
            </p:blipFill>
            <p:spPr>
              <a:xfrm>
                <a:off x="838200" y="571500"/>
                <a:ext cx="10972799" cy="5715000"/>
              </a:xfrm>
              <a:prstGeom prst="rect">
                <a:avLst/>
              </a:prstGeom>
            </p:spPr>
          </p:pic>
        </mc:Fallback>
      </mc:AlternateContent>
    </p:spTree>
    <p:extLst>
      <p:ext uri="{BB962C8B-B14F-4D97-AF65-F5344CB8AC3E}">
        <p14:creationId xmlns:p14="http://schemas.microsoft.com/office/powerpoint/2010/main" val="380749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605455" y="755171"/>
            <a:ext cx="4619937" cy="5315035"/>
          </a:xfrm>
          <a:noFill/>
        </p:spPr>
        <p:txBody>
          <a:bodyPr>
            <a:normAutofit/>
          </a:bodyPr>
          <a:lstStyle/>
          <a:p>
            <a:r>
              <a:rPr lang="en-US" dirty="0"/>
              <a:t>Yousif Ibrahim</a:t>
            </a:r>
          </a:p>
          <a:p>
            <a:r>
              <a:rPr lang="en-US" dirty="0"/>
              <a:t>Project </a:t>
            </a:r>
            <a:r>
              <a:rPr lang="en-US" dirty="0" err="1"/>
              <a:t>Link:</a:t>
            </a:r>
            <a:r>
              <a:rPr lang="en-US" dirty="0" err="1">
                <a:hlinkClick r:id="rId3"/>
              </a:rPr>
              <a:t>Toy</a:t>
            </a:r>
            <a:r>
              <a:rPr lang="en-US" dirty="0">
                <a:hlinkClick r:id="rId3"/>
              </a:rPr>
              <a:t> Store Sales - Power BI</a:t>
            </a:r>
            <a:endParaRPr lang="en-US" dirty="0"/>
          </a:p>
          <a:p>
            <a:r>
              <a:rPr lang="en-US" dirty="0">
                <a:hlinkClick r:id="rId4"/>
              </a:rPr>
              <a:t>yosefys236@gmail.com</a:t>
            </a:r>
            <a:endParaRPr lang="en-US" dirty="0"/>
          </a:p>
          <a:p>
            <a:r>
              <a:rPr lang="en-US" dirty="0">
                <a:hlinkClick r:id="rId5"/>
              </a:rPr>
              <a:t>LinkedIn</a:t>
            </a:r>
            <a:endParaRPr lang="en-US" dirty="0"/>
          </a:p>
        </p:txBody>
      </p:sp>
    </p:spTree>
    <p:extLst>
      <p:ext uri="{BB962C8B-B14F-4D97-AF65-F5344CB8AC3E}">
        <p14:creationId xmlns:p14="http://schemas.microsoft.com/office/powerpoint/2010/main" val="156248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01708" y="554942"/>
            <a:ext cx="5552091" cy="5768220"/>
          </a:xfrm>
          <a:noFill/>
        </p:spPr>
        <p:txBody>
          <a:bodyPr>
            <a:normAutofit/>
          </a:bodyPr>
          <a:lstStyle/>
          <a:p>
            <a:pPr marL="342900" lvl="3" indent="-342900"/>
            <a:r>
              <a:rPr lang="en-US" sz="2400" dirty="0"/>
              <a:t>Introduction</a:t>
            </a:r>
          </a:p>
          <a:p>
            <a:pPr marL="342900" lvl="3" indent="-342900"/>
            <a:r>
              <a:rPr lang="en-US" sz="2400" dirty="0"/>
              <a:t>Overall Performance Analysis</a:t>
            </a:r>
          </a:p>
          <a:p>
            <a:pPr marL="342900" lvl="3" indent="-342900"/>
            <a:r>
              <a:rPr lang="en-US" sz="2400" dirty="0"/>
              <a:t>Detailed performance analysis</a:t>
            </a:r>
          </a:p>
          <a:p>
            <a:pPr marL="800100" lvl="4" indent="-342900"/>
            <a:r>
              <a:rPr lang="en-US" sz="2400" dirty="0"/>
              <a:t>By categories</a:t>
            </a:r>
          </a:p>
          <a:p>
            <a:pPr marL="800100" lvl="4" indent="-342900"/>
            <a:r>
              <a:rPr lang="en-US" sz="2400" dirty="0"/>
              <a:t>According to the sites</a:t>
            </a:r>
          </a:p>
          <a:p>
            <a:pPr marL="800100" lvl="4" indent="-342900"/>
            <a:r>
              <a:rPr lang="en-US" sz="2400" dirty="0"/>
              <a:t>By products</a:t>
            </a:r>
            <a:endParaRPr lang="ar-EG" sz="2400" dirty="0"/>
          </a:p>
          <a:p>
            <a:pPr marL="342900" lvl="3" indent="-342900"/>
            <a:r>
              <a:rPr lang="en-US" sz="2400" dirty="0"/>
              <a:t>Main challenges</a:t>
            </a:r>
          </a:p>
          <a:p>
            <a:pPr marL="342900" lvl="3" indent="-342900"/>
            <a:r>
              <a:rPr lang="en-US" sz="2400" dirty="0"/>
              <a:t>Recommendations</a:t>
            </a:r>
          </a:p>
          <a:p>
            <a:pPr marL="342900" lvl="3" indent="-342900"/>
            <a:r>
              <a:rPr lang="en-US" sz="2400" dirty="0"/>
              <a:t>Future business plan</a:t>
            </a:r>
          </a:p>
          <a:p>
            <a:pPr marL="342900" lvl="3" indent="-342900"/>
            <a:r>
              <a:rPr lang="en-US" sz="2400" dirty="0"/>
              <a:t>Conclusion</a:t>
            </a:r>
            <a:endParaRPr lang="ar-EG" sz="2400" dirty="0"/>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182880" y="978295"/>
            <a:ext cx="11546659" cy="749808"/>
          </a:xfrm>
        </p:spPr>
        <p:txBody>
          <a:bodyPr anchor="b">
            <a:noAutofit/>
          </a:bodyPr>
          <a:lstStyle/>
          <a:p>
            <a:r>
              <a:rPr lang="en-US" sz="4400" b="1" dirty="0"/>
              <a:t>Introduction</a:t>
            </a:r>
            <a:endParaRPr lang="en-US" sz="800" dirty="0"/>
          </a:p>
        </p:txBody>
      </p:sp>
      <p:sp>
        <p:nvSpPr>
          <p:cNvPr id="5" name="Content Placeholder 4">
            <a:extLst>
              <a:ext uri="{FF2B5EF4-FFF2-40B4-BE49-F238E27FC236}">
                <a16:creationId xmlns:a16="http://schemas.microsoft.com/office/drawing/2014/main" id="{55C37F52-5C08-7C02-C9CA-E2AD930A95FB}"/>
              </a:ext>
            </a:extLst>
          </p:cNvPr>
          <p:cNvSpPr>
            <a:spLocks noGrp="1"/>
          </p:cNvSpPr>
          <p:nvPr>
            <p:ph idx="1"/>
          </p:nvPr>
        </p:nvSpPr>
        <p:spPr>
          <a:xfrm>
            <a:off x="182880" y="2225726"/>
            <a:ext cx="11914632" cy="2443121"/>
          </a:xfrm>
        </p:spPr>
        <p:txBody>
          <a:bodyPr>
            <a:normAutofit/>
          </a:bodyPr>
          <a:lstStyle/>
          <a:p>
            <a:pPr>
              <a:lnSpc>
                <a:spcPct val="150000"/>
              </a:lnSpc>
            </a:pPr>
            <a:r>
              <a:rPr lang="en-US" dirty="0"/>
              <a:t>The toy company aims to provide innovative, high-quality products to attract customers and achieve growth. The current analysis focuses on reviewing performance to date and identifying opportunities for improvement to achieve annual goals.</a:t>
            </a:r>
          </a:p>
        </p:txBody>
      </p:sp>
    </p:spTree>
    <p:extLst>
      <p:ext uri="{BB962C8B-B14F-4D97-AF65-F5344CB8AC3E}">
        <p14:creationId xmlns:p14="http://schemas.microsoft.com/office/powerpoint/2010/main" val="329392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b="1" dirty="0"/>
              <a:t>Overall Performance Analysis</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200" y="1838099"/>
            <a:ext cx="8196072" cy="3053941"/>
          </a:xfrm>
          <a:noFill/>
        </p:spPr>
        <p:txBody>
          <a:bodyPr vert="horz" lIns="91440" tIns="45720" rIns="91440" bIns="45720" rtlCol="0" anchor="t">
            <a:normAutofit/>
          </a:bodyPr>
          <a:lstStyle/>
          <a:p>
            <a:r>
              <a:rPr lang="en-US" dirty="0"/>
              <a:t>Total revenue to date: $6.96 million.</a:t>
            </a:r>
          </a:p>
          <a:p>
            <a:r>
              <a:rPr lang="en-US" dirty="0"/>
              <a:t>Percentage of progress towards the annual goal: 81.9%.</a:t>
            </a:r>
          </a:p>
          <a:p>
            <a:r>
              <a:rPr lang="en-US" dirty="0"/>
              <a:t>Monthly revenue performance shows positive growth with some seasonal fluctuations.</a:t>
            </a:r>
          </a:p>
          <a:p>
            <a:r>
              <a:rPr lang="en-US" dirty="0"/>
              <a:t>The percentage of progress towards the interactive target ($9 million) reached 103.9%, which indicates that overall performance is moving towards achieving and perhaps exceeding the targets.</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897425"/>
            <a:ext cx="6560142" cy="3063149"/>
          </a:xfrm>
          <a:noFill/>
        </p:spPr>
        <p:txBody>
          <a:bodyPr/>
          <a:lstStyle/>
          <a:p>
            <a:r>
              <a:rPr lang="en-US" b="1" dirty="0"/>
              <a:t>Detailed Analysis</a:t>
            </a:r>
            <a:endParaRPr lang="en-US" dirty="0"/>
          </a:p>
        </p:txBody>
      </p:sp>
    </p:spTree>
    <p:extLst>
      <p:ext uri="{BB962C8B-B14F-4D97-AF65-F5344CB8AC3E}">
        <p14:creationId xmlns:p14="http://schemas.microsoft.com/office/powerpoint/2010/main" val="36309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a:t>Performance by categories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5"/>
            <a:ext cx="6294120" cy="4297680"/>
          </a:xfrm>
          <a:noFill/>
        </p:spPr>
        <p:txBody>
          <a:bodyPr>
            <a:normAutofit/>
          </a:bodyPr>
          <a:lstStyle/>
          <a:p>
            <a:pPr lvl="1"/>
            <a:r>
              <a:rPr lang="en-US" dirty="0"/>
              <a:t>The Art &amp; Crafts category saw an impressive growth of 251.9%.</a:t>
            </a:r>
            <a:endParaRPr lang="ar-EG" dirty="0"/>
          </a:p>
          <a:p>
            <a:pPr lvl="1"/>
            <a:r>
              <a:rPr lang="en-US" dirty="0"/>
              <a:t>Other categories such as sports &amp;</a:t>
            </a:r>
            <a:r>
              <a:rPr lang="ar-EG" dirty="0"/>
              <a:t> </a:t>
            </a:r>
            <a:r>
              <a:rPr lang="en-US" dirty="0"/>
              <a:t>outdoor and toys had moderate growth.</a:t>
            </a:r>
          </a:p>
          <a:p>
            <a:pPr lvl="1"/>
            <a:r>
              <a:rPr lang="en-US" dirty="0"/>
              <a:t>The Electronics category performed poorly, with a decline of 27.8%.</a:t>
            </a:r>
          </a:p>
          <a:p>
            <a:pPr lvl="1"/>
            <a:r>
              <a:rPr lang="en-US" dirty="0"/>
              <a:t>Toys are the most contributing category ($2.3 million), followed by crafts ($1.8 million).</a:t>
            </a:r>
            <a:endParaRPr lang="ar-EG" dirty="0"/>
          </a:p>
          <a:p>
            <a:pPr lvl="1"/>
            <a:endParaRPr lang="en-US" dirty="0"/>
          </a:p>
        </p:txBody>
      </p:sp>
      <p:sp>
        <p:nvSpPr>
          <p:cNvPr id="7" name="Google Shape;146;p18">
            <a:extLst>
              <a:ext uri="{FF2B5EF4-FFF2-40B4-BE49-F238E27FC236}">
                <a16:creationId xmlns:a16="http://schemas.microsoft.com/office/drawing/2014/main" id="{72F30BB2-9DEF-D0E1-F9DD-51B9A9818C11}"/>
              </a:ext>
            </a:extLst>
          </p:cNvPr>
          <p:cNvSpPr/>
          <p:nvPr/>
        </p:nvSpPr>
        <p:spPr>
          <a:xfrm>
            <a:off x="10336597" y="2059936"/>
            <a:ext cx="456637" cy="4472094"/>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7;p18">
            <a:extLst>
              <a:ext uri="{FF2B5EF4-FFF2-40B4-BE49-F238E27FC236}">
                <a16:creationId xmlns:a16="http://schemas.microsoft.com/office/drawing/2014/main" id="{0D0646B8-E5A6-276D-05C0-1E7017F46923}"/>
              </a:ext>
            </a:extLst>
          </p:cNvPr>
          <p:cNvSpPr/>
          <p:nvPr/>
        </p:nvSpPr>
        <p:spPr>
          <a:xfrm>
            <a:off x="7858148" y="2072994"/>
            <a:ext cx="457200" cy="4459036"/>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8;p18">
            <a:extLst>
              <a:ext uri="{FF2B5EF4-FFF2-40B4-BE49-F238E27FC236}">
                <a16:creationId xmlns:a16="http://schemas.microsoft.com/office/drawing/2014/main" id="{E8788057-AD67-8CCF-87C7-DD8E6D3ACB07}"/>
              </a:ext>
            </a:extLst>
          </p:cNvPr>
          <p:cNvSpPr/>
          <p:nvPr/>
        </p:nvSpPr>
        <p:spPr>
          <a:xfrm>
            <a:off x="8687501" y="2083919"/>
            <a:ext cx="456636" cy="4408956"/>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9;p18">
            <a:extLst>
              <a:ext uri="{FF2B5EF4-FFF2-40B4-BE49-F238E27FC236}">
                <a16:creationId xmlns:a16="http://schemas.microsoft.com/office/drawing/2014/main" id="{1B54B7C2-D829-A4F8-632F-2BC2660594DB}"/>
              </a:ext>
            </a:extLst>
          </p:cNvPr>
          <p:cNvSpPr/>
          <p:nvPr/>
        </p:nvSpPr>
        <p:spPr>
          <a:xfrm>
            <a:off x="9524777" y="2082269"/>
            <a:ext cx="448148" cy="4437023"/>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p18">
            <a:extLst>
              <a:ext uri="{FF2B5EF4-FFF2-40B4-BE49-F238E27FC236}">
                <a16:creationId xmlns:a16="http://schemas.microsoft.com/office/drawing/2014/main" id="{25EDB5F3-3D29-CBDB-FFC7-8E40190339D9}"/>
              </a:ext>
            </a:extLst>
          </p:cNvPr>
          <p:cNvSpPr/>
          <p:nvPr/>
        </p:nvSpPr>
        <p:spPr>
          <a:xfrm>
            <a:off x="7580809" y="2072997"/>
            <a:ext cx="4215284" cy="4213"/>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p18">
            <a:extLst>
              <a:ext uri="{FF2B5EF4-FFF2-40B4-BE49-F238E27FC236}">
                <a16:creationId xmlns:a16="http://schemas.microsoft.com/office/drawing/2014/main" id="{CAAA44A9-FAC0-2100-A6BE-BFAB758A3A20}"/>
              </a:ext>
            </a:extLst>
          </p:cNvPr>
          <p:cNvSpPr/>
          <p:nvPr/>
        </p:nvSpPr>
        <p:spPr>
          <a:xfrm>
            <a:off x="7580809" y="2443886"/>
            <a:ext cx="4215284" cy="4213"/>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p18">
            <a:extLst>
              <a:ext uri="{FF2B5EF4-FFF2-40B4-BE49-F238E27FC236}">
                <a16:creationId xmlns:a16="http://schemas.microsoft.com/office/drawing/2014/main" id="{7D9C36FD-0D5C-1504-8EA7-4DEEE0ECCE10}"/>
              </a:ext>
            </a:extLst>
          </p:cNvPr>
          <p:cNvSpPr/>
          <p:nvPr/>
        </p:nvSpPr>
        <p:spPr>
          <a:xfrm>
            <a:off x="7580809" y="2814775"/>
            <a:ext cx="4215284" cy="4213"/>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3;p18">
            <a:extLst>
              <a:ext uri="{FF2B5EF4-FFF2-40B4-BE49-F238E27FC236}">
                <a16:creationId xmlns:a16="http://schemas.microsoft.com/office/drawing/2014/main" id="{15C5347B-0C96-F7BD-668D-6180E33370B3}"/>
              </a:ext>
            </a:extLst>
          </p:cNvPr>
          <p:cNvSpPr/>
          <p:nvPr/>
        </p:nvSpPr>
        <p:spPr>
          <a:xfrm>
            <a:off x="7580809" y="3185665"/>
            <a:ext cx="4215284" cy="4246"/>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4;p18">
            <a:extLst>
              <a:ext uri="{FF2B5EF4-FFF2-40B4-BE49-F238E27FC236}">
                <a16:creationId xmlns:a16="http://schemas.microsoft.com/office/drawing/2014/main" id="{58221434-1C6F-036F-A6C0-441C6C2573BD}"/>
              </a:ext>
            </a:extLst>
          </p:cNvPr>
          <p:cNvSpPr/>
          <p:nvPr/>
        </p:nvSpPr>
        <p:spPr>
          <a:xfrm>
            <a:off x="7580809" y="3556554"/>
            <a:ext cx="4215284" cy="4246"/>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5;p18">
            <a:extLst>
              <a:ext uri="{FF2B5EF4-FFF2-40B4-BE49-F238E27FC236}">
                <a16:creationId xmlns:a16="http://schemas.microsoft.com/office/drawing/2014/main" id="{8C756CC7-B146-11B2-3456-CA119ABED70F}"/>
              </a:ext>
            </a:extLst>
          </p:cNvPr>
          <p:cNvSpPr/>
          <p:nvPr/>
        </p:nvSpPr>
        <p:spPr>
          <a:xfrm>
            <a:off x="7580809" y="3927444"/>
            <a:ext cx="4215284" cy="3185"/>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6;p18">
            <a:extLst>
              <a:ext uri="{FF2B5EF4-FFF2-40B4-BE49-F238E27FC236}">
                <a16:creationId xmlns:a16="http://schemas.microsoft.com/office/drawing/2014/main" id="{82E075CC-A4A4-BC3F-7C7D-B201C8B818D2}"/>
              </a:ext>
            </a:extLst>
          </p:cNvPr>
          <p:cNvSpPr/>
          <p:nvPr/>
        </p:nvSpPr>
        <p:spPr>
          <a:xfrm>
            <a:off x="7580809" y="4298333"/>
            <a:ext cx="4215284" cy="3185"/>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p18">
            <a:extLst>
              <a:ext uri="{FF2B5EF4-FFF2-40B4-BE49-F238E27FC236}">
                <a16:creationId xmlns:a16="http://schemas.microsoft.com/office/drawing/2014/main" id="{D3325202-49D4-A414-23A4-5ABE0B23EBE3}"/>
              </a:ext>
            </a:extLst>
          </p:cNvPr>
          <p:cNvSpPr/>
          <p:nvPr/>
        </p:nvSpPr>
        <p:spPr>
          <a:xfrm>
            <a:off x="7580809" y="4669223"/>
            <a:ext cx="4215284" cy="3185"/>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8;p18">
            <a:extLst>
              <a:ext uri="{FF2B5EF4-FFF2-40B4-BE49-F238E27FC236}">
                <a16:creationId xmlns:a16="http://schemas.microsoft.com/office/drawing/2014/main" id="{EFD784E2-5EF4-11A6-245A-4939CD20C65C}"/>
              </a:ext>
            </a:extLst>
          </p:cNvPr>
          <p:cNvSpPr/>
          <p:nvPr/>
        </p:nvSpPr>
        <p:spPr>
          <a:xfrm>
            <a:off x="7580809" y="5039083"/>
            <a:ext cx="4215284" cy="4213"/>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9;p18">
            <a:extLst>
              <a:ext uri="{FF2B5EF4-FFF2-40B4-BE49-F238E27FC236}">
                <a16:creationId xmlns:a16="http://schemas.microsoft.com/office/drawing/2014/main" id="{6F977BCB-D6FA-EDAD-563E-5CE50213BD43}"/>
              </a:ext>
            </a:extLst>
          </p:cNvPr>
          <p:cNvSpPr/>
          <p:nvPr/>
        </p:nvSpPr>
        <p:spPr>
          <a:xfrm>
            <a:off x="7580809" y="5409973"/>
            <a:ext cx="4215284" cy="4246"/>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9;p18">
            <a:extLst>
              <a:ext uri="{FF2B5EF4-FFF2-40B4-BE49-F238E27FC236}">
                <a16:creationId xmlns:a16="http://schemas.microsoft.com/office/drawing/2014/main" id="{DE094F62-A0B2-C3CA-1E28-711BB356FF65}"/>
              </a:ext>
            </a:extLst>
          </p:cNvPr>
          <p:cNvSpPr/>
          <p:nvPr/>
        </p:nvSpPr>
        <p:spPr>
          <a:xfrm rot="16200000">
            <a:off x="6854516" y="3977598"/>
            <a:ext cx="2433660" cy="4572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190;p18">
            <a:extLst>
              <a:ext uri="{FF2B5EF4-FFF2-40B4-BE49-F238E27FC236}">
                <a16:creationId xmlns:a16="http://schemas.microsoft.com/office/drawing/2014/main" id="{FFB68749-AA45-92B6-7DA9-9AB443787620}"/>
              </a:ext>
            </a:extLst>
          </p:cNvPr>
          <p:cNvSpPr/>
          <p:nvPr/>
        </p:nvSpPr>
        <p:spPr>
          <a:xfrm rot="16200000">
            <a:off x="8765465" y="5042705"/>
            <a:ext cx="300142" cy="457202"/>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33" name="Google Shape;191;p18">
            <a:extLst>
              <a:ext uri="{FF2B5EF4-FFF2-40B4-BE49-F238E27FC236}">
                <a16:creationId xmlns:a16="http://schemas.microsoft.com/office/drawing/2014/main" id="{5FD92119-FD3A-6881-A64B-A96195FF5FE2}"/>
              </a:ext>
            </a:extLst>
          </p:cNvPr>
          <p:cNvSpPr/>
          <p:nvPr/>
        </p:nvSpPr>
        <p:spPr>
          <a:xfrm rot="16200000">
            <a:off x="9640448" y="5077495"/>
            <a:ext cx="207754" cy="4572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192;p18">
            <a:extLst>
              <a:ext uri="{FF2B5EF4-FFF2-40B4-BE49-F238E27FC236}">
                <a16:creationId xmlns:a16="http://schemas.microsoft.com/office/drawing/2014/main" id="{F656E1B2-C877-A6C7-A90F-20BA0687F68C}"/>
              </a:ext>
            </a:extLst>
          </p:cNvPr>
          <p:cNvSpPr/>
          <p:nvPr/>
        </p:nvSpPr>
        <p:spPr>
          <a:xfrm rot="16200000">
            <a:off x="10501507" y="5115280"/>
            <a:ext cx="137697" cy="451688"/>
          </a:xfrm>
          <a:prstGeom prst="homePlate">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 name="Google Shape;146;p18">
            <a:extLst>
              <a:ext uri="{FF2B5EF4-FFF2-40B4-BE49-F238E27FC236}">
                <a16:creationId xmlns:a16="http://schemas.microsoft.com/office/drawing/2014/main" id="{3B28E2F4-144F-6E48-F474-A43F926E932C}"/>
              </a:ext>
            </a:extLst>
          </p:cNvPr>
          <p:cNvSpPr/>
          <p:nvPr/>
        </p:nvSpPr>
        <p:spPr>
          <a:xfrm>
            <a:off x="11148991" y="2071340"/>
            <a:ext cx="456637" cy="4472094"/>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2;p18">
            <a:extLst>
              <a:ext uri="{FF2B5EF4-FFF2-40B4-BE49-F238E27FC236}">
                <a16:creationId xmlns:a16="http://schemas.microsoft.com/office/drawing/2014/main" id="{ACD8EB14-9300-8DF4-7C19-CB19F4A4932F}"/>
              </a:ext>
            </a:extLst>
          </p:cNvPr>
          <p:cNvSpPr/>
          <p:nvPr/>
        </p:nvSpPr>
        <p:spPr>
          <a:xfrm rot="5400000">
            <a:off x="11265424" y="5301799"/>
            <a:ext cx="218822" cy="451688"/>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37" name="Google Shape;157;p18">
            <a:extLst>
              <a:ext uri="{FF2B5EF4-FFF2-40B4-BE49-F238E27FC236}">
                <a16:creationId xmlns:a16="http://schemas.microsoft.com/office/drawing/2014/main" id="{8B4F49B0-2609-863B-9DEF-DC72A10D1FDC}"/>
              </a:ext>
            </a:extLst>
          </p:cNvPr>
          <p:cNvSpPr/>
          <p:nvPr/>
        </p:nvSpPr>
        <p:spPr>
          <a:xfrm>
            <a:off x="7580809" y="5791280"/>
            <a:ext cx="4215284" cy="3185"/>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8;p18">
            <a:extLst>
              <a:ext uri="{FF2B5EF4-FFF2-40B4-BE49-F238E27FC236}">
                <a16:creationId xmlns:a16="http://schemas.microsoft.com/office/drawing/2014/main" id="{F02798E9-0F31-F8D6-BC52-97B584811B5B}"/>
              </a:ext>
            </a:extLst>
          </p:cNvPr>
          <p:cNvSpPr/>
          <p:nvPr/>
        </p:nvSpPr>
        <p:spPr>
          <a:xfrm>
            <a:off x="7580809" y="6161140"/>
            <a:ext cx="4215284" cy="4213"/>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9;p18">
            <a:extLst>
              <a:ext uri="{FF2B5EF4-FFF2-40B4-BE49-F238E27FC236}">
                <a16:creationId xmlns:a16="http://schemas.microsoft.com/office/drawing/2014/main" id="{BBBB9278-06A8-4F64-F646-C810410DD3C3}"/>
              </a:ext>
            </a:extLst>
          </p:cNvPr>
          <p:cNvSpPr/>
          <p:nvPr/>
        </p:nvSpPr>
        <p:spPr>
          <a:xfrm>
            <a:off x="7580809" y="6532030"/>
            <a:ext cx="4215284" cy="4246"/>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7;p18">
            <a:extLst>
              <a:ext uri="{FF2B5EF4-FFF2-40B4-BE49-F238E27FC236}">
                <a16:creationId xmlns:a16="http://schemas.microsoft.com/office/drawing/2014/main" id="{118F0843-A740-8F8B-2D17-B7C4A1CF4C8D}"/>
              </a:ext>
            </a:extLst>
          </p:cNvPr>
          <p:cNvSpPr txBox="1"/>
          <p:nvPr/>
        </p:nvSpPr>
        <p:spPr>
          <a:xfrm>
            <a:off x="7703860" y="2776319"/>
            <a:ext cx="734972" cy="24958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251.9%</a:t>
            </a:r>
            <a:endParaRPr sz="1200" dirty="0">
              <a:latin typeface="Roboto"/>
              <a:ea typeface="Roboto"/>
              <a:cs typeface="Roboto"/>
              <a:sym typeface="Roboto"/>
            </a:endParaRPr>
          </a:p>
        </p:txBody>
      </p:sp>
      <p:sp>
        <p:nvSpPr>
          <p:cNvPr id="44" name="Google Shape;177;p18">
            <a:extLst>
              <a:ext uri="{FF2B5EF4-FFF2-40B4-BE49-F238E27FC236}">
                <a16:creationId xmlns:a16="http://schemas.microsoft.com/office/drawing/2014/main" id="{835CB463-FE5F-AB21-7CB0-D4B46A536B5E}"/>
              </a:ext>
            </a:extLst>
          </p:cNvPr>
          <p:cNvSpPr txBox="1"/>
          <p:nvPr/>
        </p:nvSpPr>
        <p:spPr>
          <a:xfrm>
            <a:off x="8552290" y="4846113"/>
            <a:ext cx="734972" cy="24958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25.1%</a:t>
            </a:r>
            <a:endParaRPr sz="1200" dirty="0">
              <a:latin typeface="Roboto"/>
              <a:ea typeface="Roboto"/>
              <a:cs typeface="Roboto"/>
              <a:sym typeface="Roboto"/>
            </a:endParaRPr>
          </a:p>
        </p:txBody>
      </p:sp>
      <p:sp>
        <p:nvSpPr>
          <p:cNvPr id="45" name="Google Shape;177;p18">
            <a:extLst>
              <a:ext uri="{FF2B5EF4-FFF2-40B4-BE49-F238E27FC236}">
                <a16:creationId xmlns:a16="http://schemas.microsoft.com/office/drawing/2014/main" id="{87349E3B-8BA3-0E3E-28FC-01EC7B32D892}"/>
              </a:ext>
            </a:extLst>
          </p:cNvPr>
          <p:cNvSpPr txBox="1"/>
          <p:nvPr/>
        </p:nvSpPr>
        <p:spPr>
          <a:xfrm>
            <a:off x="9419789" y="4939897"/>
            <a:ext cx="734972" cy="24958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20.3%</a:t>
            </a:r>
            <a:endParaRPr sz="1200" dirty="0">
              <a:latin typeface="Roboto"/>
              <a:ea typeface="Roboto"/>
              <a:cs typeface="Roboto"/>
              <a:sym typeface="Roboto"/>
            </a:endParaRPr>
          </a:p>
        </p:txBody>
      </p:sp>
      <p:sp>
        <p:nvSpPr>
          <p:cNvPr id="46" name="Google Shape;177;p18">
            <a:extLst>
              <a:ext uri="{FF2B5EF4-FFF2-40B4-BE49-F238E27FC236}">
                <a16:creationId xmlns:a16="http://schemas.microsoft.com/office/drawing/2014/main" id="{D5411A80-A5FF-0C27-58AF-4436EB9BDAFD}"/>
              </a:ext>
            </a:extLst>
          </p:cNvPr>
          <p:cNvSpPr txBox="1"/>
          <p:nvPr/>
        </p:nvSpPr>
        <p:spPr>
          <a:xfrm>
            <a:off x="10235764" y="5013883"/>
            <a:ext cx="734972" cy="24958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14.2%</a:t>
            </a:r>
            <a:endParaRPr sz="1200" dirty="0">
              <a:latin typeface="Roboto"/>
              <a:ea typeface="Roboto"/>
              <a:cs typeface="Roboto"/>
              <a:sym typeface="Roboto"/>
            </a:endParaRPr>
          </a:p>
        </p:txBody>
      </p:sp>
      <p:sp>
        <p:nvSpPr>
          <p:cNvPr id="47" name="Google Shape;177;p18">
            <a:extLst>
              <a:ext uri="{FF2B5EF4-FFF2-40B4-BE49-F238E27FC236}">
                <a16:creationId xmlns:a16="http://schemas.microsoft.com/office/drawing/2014/main" id="{77C62E68-ABC1-BB5C-8065-E7E918AB0DAC}"/>
              </a:ext>
            </a:extLst>
          </p:cNvPr>
          <p:cNvSpPr txBox="1"/>
          <p:nvPr/>
        </p:nvSpPr>
        <p:spPr>
          <a:xfrm>
            <a:off x="10986314" y="5644118"/>
            <a:ext cx="734972" cy="24958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-27.8%</a:t>
            </a:r>
            <a:endParaRPr sz="1200" dirty="0">
              <a:latin typeface="Roboto"/>
              <a:ea typeface="Roboto"/>
              <a:cs typeface="Roboto"/>
              <a:sym typeface="Roboto"/>
            </a:endParaRPr>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1325563"/>
          </a:xfrm>
          <a:noFill/>
        </p:spPr>
        <p:txBody>
          <a:bodyPr anchor="ctr"/>
          <a:lstStyle/>
          <a:p>
            <a:r>
              <a:rPr lang="en-US" dirty="0"/>
              <a:t>Performance by location</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
          </p:nvPr>
        </p:nvSpPr>
        <p:spPr>
          <a:xfrm>
            <a:off x="838200" y="1825625"/>
            <a:ext cx="7190232" cy="4297680"/>
          </a:xfrm>
          <a:noFill/>
        </p:spPr>
        <p:txBody>
          <a:bodyPr>
            <a:normAutofit/>
          </a:bodyPr>
          <a:lstStyle/>
          <a:p>
            <a:r>
              <a:rPr lang="en-US" dirty="0"/>
              <a:t>Airports had the highest growth at 37.5%, followed by locations in Downtown areas at 33.4%. </a:t>
            </a:r>
            <a:endParaRPr lang="ar-EG" dirty="0"/>
          </a:p>
          <a:p>
            <a:r>
              <a:rPr lang="en-US" dirty="0"/>
              <a:t>Shopping malls: stable performance, need to increase focus on promotion.</a:t>
            </a:r>
          </a:p>
          <a:p>
            <a:r>
              <a:rPr lang="en-US" dirty="0"/>
              <a:t>Some stores have very limited days of available inventory for high-demand products, such as Lego Bricks and Dino Eggs, indicating challenges with inventory management.</a:t>
            </a:r>
          </a:p>
          <a:p>
            <a:r>
              <a:rPr lang="en-US" dirty="0"/>
              <a:t>Some stores such as “Culiacan 1” and “Puebla 1” achieve high annual growth of more than 90%.</a:t>
            </a:r>
          </a:p>
        </p:txBody>
      </p:sp>
      <p:grpSp>
        <p:nvGrpSpPr>
          <p:cNvPr id="7" name="Google Shape;337;p23">
            <a:extLst>
              <a:ext uri="{FF2B5EF4-FFF2-40B4-BE49-F238E27FC236}">
                <a16:creationId xmlns:a16="http://schemas.microsoft.com/office/drawing/2014/main" id="{2F06D8C0-6089-E26E-13C2-3FF49FA165CC}"/>
              </a:ext>
            </a:extLst>
          </p:cNvPr>
          <p:cNvGrpSpPr/>
          <p:nvPr/>
        </p:nvGrpSpPr>
        <p:grpSpPr>
          <a:xfrm>
            <a:off x="8028432" y="2894042"/>
            <a:ext cx="3733800" cy="3364200"/>
            <a:chOff x="4943175" y="1344400"/>
            <a:chExt cx="3733800" cy="3364200"/>
          </a:xfrm>
        </p:grpSpPr>
        <p:cxnSp>
          <p:nvCxnSpPr>
            <p:cNvPr id="8" name="Google Shape;338;p23">
              <a:extLst>
                <a:ext uri="{FF2B5EF4-FFF2-40B4-BE49-F238E27FC236}">
                  <a16:creationId xmlns:a16="http://schemas.microsoft.com/office/drawing/2014/main" id="{F665AEEC-15BE-9C31-CEFD-75392A9090A0}"/>
                </a:ext>
              </a:extLst>
            </p:cNvPr>
            <p:cNvCxnSpPr/>
            <p:nvPr/>
          </p:nvCxnSpPr>
          <p:spPr>
            <a:xfrm>
              <a:off x="4943175" y="1344400"/>
              <a:ext cx="3733800" cy="0"/>
            </a:xfrm>
            <a:prstGeom prst="straightConnector1">
              <a:avLst/>
            </a:prstGeom>
            <a:noFill/>
            <a:ln w="9525" cap="flat" cmpd="sng">
              <a:solidFill>
                <a:schemeClr val="dk1"/>
              </a:solidFill>
              <a:prstDash val="dot"/>
              <a:round/>
              <a:headEnd type="none" w="med" len="med"/>
              <a:tailEnd type="none" w="med" len="med"/>
            </a:ln>
          </p:spPr>
        </p:cxnSp>
        <p:cxnSp>
          <p:nvCxnSpPr>
            <p:cNvPr id="9" name="Google Shape;339;p23">
              <a:extLst>
                <a:ext uri="{FF2B5EF4-FFF2-40B4-BE49-F238E27FC236}">
                  <a16:creationId xmlns:a16="http://schemas.microsoft.com/office/drawing/2014/main" id="{390245CE-1D61-0999-4C2A-806648021FEB}"/>
                </a:ext>
              </a:extLst>
            </p:cNvPr>
            <p:cNvCxnSpPr/>
            <p:nvPr/>
          </p:nvCxnSpPr>
          <p:spPr>
            <a:xfrm>
              <a:off x="4943175" y="1680820"/>
              <a:ext cx="3733800" cy="0"/>
            </a:xfrm>
            <a:prstGeom prst="straightConnector1">
              <a:avLst/>
            </a:prstGeom>
            <a:noFill/>
            <a:ln w="9525" cap="flat" cmpd="sng">
              <a:solidFill>
                <a:schemeClr val="dk1"/>
              </a:solidFill>
              <a:prstDash val="dot"/>
              <a:round/>
              <a:headEnd type="none" w="med" len="med"/>
              <a:tailEnd type="none" w="med" len="med"/>
            </a:ln>
          </p:spPr>
        </p:cxnSp>
        <p:cxnSp>
          <p:nvCxnSpPr>
            <p:cNvPr id="10" name="Google Shape;340;p23">
              <a:extLst>
                <a:ext uri="{FF2B5EF4-FFF2-40B4-BE49-F238E27FC236}">
                  <a16:creationId xmlns:a16="http://schemas.microsoft.com/office/drawing/2014/main" id="{76099E0E-604B-C5ED-412D-DFF153B2A5AE}"/>
                </a:ext>
              </a:extLst>
            </p:cNvPr>
            <p:cNvCxnSpPr/>
            <p:nvPr/>
          </p:nvCxnSpPr>
          <p:spPr>
            <a:xfrm>
              <a:off x="4943175" y="2017240"/>
              <a:ext cx="3733800" cy="0"/>
            </a:xfrm>
            <a:prstGeom prst="straightConnector1">
              <a:avLst/>
            </a:prstGeom>
            <a:noFill/>
            <a:ln w="9525" cap="flat" cmpd="sng">
              <a:solidFill>
                <a:schemeClr val="dk1"/>
              </a:solidFill>
              <a:prstDash val="dot"/>
              <a:round/>
              <a:headEnd type="none" w="med" len="med"/>
              <a:tailEnd type="none" w="med" len="med"/>
            </a:ln>
          </p:spPr>
        </p:cxnSp>
        <p:cxnSp>
          <p:nvCxnSpPr>
            <p:cNvPr id="11" name="Google Shape;341;p23">
              <a:extLst>
                <a:ext uri="{FF2B5EF4-FFF2-40B4-BE49-F238E27FC236}">
                  <a16:creationId xmlns:a16="http://schemas.microsoft.com/office/drawing/2014/main" id="{0E392BFD-0610-A1D4-6220-2578CF7B24C9}"/>
                </a:ext>
              </a:extLst>
            </p:cNvPr>
            <p:cNvCxnSpPr/>
            <p:nvPr/>
          </p:nvCxnSpPr>
          <p:spPr>
            <a:xfrm>
              <a:off x="4943175" y="2353660"/>
              <a:ext cx="3733800" cy="0"/>
            </a:xfrm>
            <a:prstGeom prst="straightConnector1">
              <a:avLst/>
            </a:prstGeom>
            <a:noFill/>
            <a:ln w="9525" cap="flat" cmpd="sng">
              <a:solidFill>
                <a:schemeClr val="dk1"/>
              </a:solidFill>
              <a:prstDash val="dot"/>
              <a:round/>
              <a:headEnd type="none" w="med" len="med"/>
              <a:tailEnd type="none" w="med" len="med"/>
            </a:ln>
          </p:spPr>
        </p:cxnSp>
        <p:cxnSp>
          <p:nvCxnSpPr>
            <p:cNvPr id="12" name="Google Shape;342;p23">
              <a:extLst>
                <a:ext uri="{FF2B5EF4-FFF2-40B4-BE49-F238E27FC236}">
                  <a16:creationId xmlns:a16="http://schemas.microsoft.com/office/drawing/2014/main" id="{66CAA89C-26F9-F560-958B-CB1D726CBE9C}"/>
                </a:ext>
              </a:extLst>
            </p:cNvPr>
            <p:cNvCxnSpPr/>
            <p:nvPr/>
          </p:nvCxnSpPr>
          <p:spPr>
            <a:xfrm>
              <a:off x="4943175" y="2690080"/>
              <a:ext cx="3733800" cy="0"/>
            </a:xfrm>
            <a:prstGeom prst="straightConnector1">
              <a:avLst/>
            </a:prstGeom>
            <a:noFill/>
            <a:ln w="9525" cap="flat" cmpd="sng">
              <a:solidFill>
                <a:schemeClr val="dk1"/>
              </a:solidFill>
              <a:prstDash val="dot"/>
              <a:round/>
              <a:headEnd type="none" w="med" len="med"/>
              <a:tailEnd type="none" w="med" len="med"/>
            </a:ln>
          </p:spPr>
        </p:cxnSp>
        <p:cxnSp>
          <p:nvCxnSpPr>
            <p:cNvPr id="13" name="Google Shape;343;p23">
              <a:extLst>
                <a:ext uri="{FF2B5EF4-FFF2-40B4-BE49-F238E27FC236}">
                  <a16:creationId xmlns:a16="http://schemas.microsoft.com/office/drawing/2014/main" id="{65BC0864-EC72-7D76-6BCC-5D7466F2EC6D}"/>
                </a:ext>
              </a:extLst>
            </p:cNvPr>
            <p:cNvCxnSpPr/>
            <p:nvPr/>
          </p:nvCxnSpPr>
          <p:spPr>
            <a:xfrm>
              <a:off x="4943175" y="3026500"/>
              <a:ext cx="3733800" cy="0"/>
            </a:xfrm>
            <a:prstGeom prst="straightConnector1">
              <a:avLst/>
            </a:prstGeom>
            <a:noFill/>
            <a:ln w="9525" cap="flat" cmpd="sng">
              <a:solidFill>
                <a:schemeClr val="dk1"/>
              </a:solidFill>
              <a:prstDash val="dot"/>
              <a:round/>
              <a:headEnd type="none" w="med" len="med"/>
              <a:tailEnd type="none" w="med" len="med"/>
            </a:ln>
          </p:spPr>
        </p:cxnSp>
        <p:cxnSp>
          <p:nvCxnSpPr>
            <p:cNvPr id="14" name="Google Shape;344;p23">
              <a:extLst>
                <a:ext uri="{FF2B5EF4-FFF2-40B4-BE49-F238E27FC236}">
                  <a16:creationId xmlns:a16="http://schemas.microsoft.com/office/drawing/2014/main" id="{E2CDF87E-2CB3-51CF-3D76-A8336BCECA49}"/>
                </a:ext>
              </a:extLst>
            </p:cNvPr>
            <p:cNvCxnSpPr/>
            <p:nvPr/>
          </p:nvCxnSpPr>
          <p:spPr>
            <a:xfrm>
              <a:off x="4943175" y="3362920"/>
              <a:ext cx="3733800" cy="0"/>
            </a:xfrm>
            <a:prstGeom prst="straightConnector1">
              <a:avLst/>
            </a:prstGeom>
            <a:noFill/>
            <a:ln w="9525" cap="flat" cmpd="sng">
              <a:solidFill>
                <a:schemeClr val="dk1"/>
              </a:solidFill>
              <a:prstDash val="dot"/>
              <a:round/>
              <a:headEnd type="none" w="med" len="med"/>
              <a:tailEnd type="none" w="med" len="med"/>
            </a:ln>
          </p:spPr>
        </p:cxnSp>
        <p:cxnSp>
          <p:nvCxnSpPr>
            <p:cNvPr id="15" name="Google Shape;345;p23">
              <a:extLst>
                <a:ext uri="{FF2B5EF4-FFF2-40B4-BE49-F238E27FC236}">
                  <a16:creationId xmlns:a16="http://schemas.microsoft.com/office/drawing/2014/main" id="{57D79783-2023-0CB8-3E12-0B8903F1DCE8}"/>
                </a:ext>
              </a:extLst>
            </p:cNvPr>
            <p:cNvCxnSpPr/>
            <p:nvPr/>
          </p:nvCxnSpPr>
          <p:spPr>
            <a:xfrm>
              <a:off x="4943175" y="3699340"/>
              <a:ext cx="3733800" cy="0"/>
            </a:xfrm>
            <a:prstGeom prst="straightConnector1">
              <a:avLst/>
            </a:prstGeom>
            <a:noFill/>
            <a:ln w="9525" cap="flat" cmpd="sng">
              <a:solidFill>
                <a:schemeClr val="dk1"/>
              </a:solidFill>
              <a:prstDash val="dot"/>
              <a:round/>
              <a:headEnd type="none" w="med" len="med"/>
              <a:tailEnd type="none" w="med" len="med"/>
            </a:ln>
          </p:spPr>
        </p:cxnSp>
        <p:cxnSp>
          <p:nvCxnSpPr>
            <p:cNvPr id="16" name="Google Shape;346;p23">
              <a:extLst>
                <a:ext uri="{FF2B5EF4-FFF2-40B4-BE49-F238E27FC236}">
                  <a16:creationId xmlns:a16="http://schemas.microsoft.com/office/drawing/2014/main" id="{F866D5CD-C53A-20F8-AB3A-81FAEB6DE9D6}"/>
                </a:ext>
              </a:extLst>
            </p:cNvPr>
            <p:cNvCxnSpPr/>
            <p:nvPr/>
          </p:nvCxnSpPr>
          <p:spPr>
            <a:xfrm>
              <a:off x="4943175" y="4035760"/>
              <a:ext cx="3733800" cy="0"/>
            </a:xfrm>
            <a:prstGeom prst="straightConnector1">
              <a:avLst/>
            </a:prstGeom>
            <a:noFill/>
            <a:ln w="9525" cap="flat" cmpd="sng">
              <a:solidFill>
                <a:schemeClr val="dk1"/>
              </a:solidFill>
              <a:prstDash val="dot"/>
              <a:round/>
              <a:headEnd type="none" w="med" len="med"/>
              <a:tailEnd type="none" w="med" len="med"/>
            </a:ln>
          </p:spPr>
        </p:cxnSp>
        <p:cxnSp>
          <p:nvCxnSpPr>
            <p:cNvPr id="17" name="Google Shape;347;p23">
              <a:extLst>
                <a:ext uri="{FF2B5EF4-FFF2-40B4-BE49-F238E27FC236}">
                  <a16:creationId xmlns:a16="http://schemas.microsoft.com/office/drawing/2014/main" id="{CFBEB606-5FD0-DDE6-4F0C-5FB76EFFC11E}"/>
                </a:ext>
              </a:extLst>
            </p:cNvPr>
            <p:cNvCxnSpPr/>
            <p:nvPr/>
          </p:nvCxnSpPr>
          <p:spPr>
            <a:xfrm>
              <a:off x="4943175" y="4372180"/>
              <a:ext cx="3733800" cy="0"/>
            </a:xfrm>
            <a:prstGeom prst="straightConnector1">
              <a:avLst/>
            </a:prstGeom>
            <a:noFill/>
            <a:ln w="9525" cap="flat" cmpd="sng">
              <a:solidFill>
                <a:schemeClr val="dk1"/>
              </a:solidFill>
              <a:prstDash val="dot"/>
              <a:round/>
              <a:headEnd type="none" w="med" len="med"/>
              <a:tailEnd type="none" w="med" len="med"/>
            </a:ln>
          </p:spPr>
        </p:cxnSp>
        <p:cxnSp>
          <p:nvCxnSpPr>
            <p:cNvPr id="18" name="Google Shape;348;p23">
              <a:extLst>
                <a:ext uri="{FF2B5EF4-FFF2-40B4-BE49-F238E27FC236}">
                  <a16:creationId xmlns:a16="http://schemas.microsoft.com/office/drawing/2014/main" id="{7F5D5861-0E67-4FFC-FA95-D7B2687D0A14}"/>
                </a:ext>
              </a:extLst>
            </p:cNvPr>
            <p:cNvCxnSpPr/>
            <p:nvPr/>
          </p:nvCxnSpPr>
          <p:spPr>
            <a:xfrm>
              <a:off x="4943175" y="4708600"/>
              <a:ext cx="3733800" cy="0"/>
            </a:xfrm>
            <a:prstGeom prst="straightConnector1">
              <a:avLst/>
            </a:prstGeom>
            <a:noFill/>
            <a:ln w="9525" cap="flat" cmpd="sng">
              <a:solidFill>
                <a:schemeClr val="dk1"/>
              </a:solidFill>
              <a:prstDash val="dot"/>
              <a:round/>
              <a:headEnd type="none" w="med" len="med"/>
              <a:tailEnd type="none" w="med" len="med"/>
            </a:ln>
          </p:spPr>
        </p:cxnSp>
      </p:grpSp>
      <p:sp>
        <p:nvSpPr>
          <p:cNvPr id="19" name="Google Shape;361;p23">
            <a:extLst>
              <a:ext uri="{FF2B5EF4-FFF2-40B4-BE49-F238E27FC236}">
                <a16:creationId xmlns:a16="http://schemas.microsoft.com/office/drawing/2014/main" id="{9CB952BC-2CD9-B2B5-F60D-643421321C65}"/>
              </a:ext>
            </a:extLst>
          </p:cNvPr>
          <p:cNvSpPr/>
          <p:nvPr/>
        </p:nvSpPr>
        <p:spPr>
          <a:xfrm>
            <a:off x="8038195" y="3191244"/>
            <a:ext cx="928500" cy="3066998"/>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2;p23">
            <a:extLst>
              <a:ext uri="{FF2B5EF4-FFF2-40B4-BE49-F238E27FC236}">
                <a16:creationId xmlns:a16="http://schemas.microsoft.com/office/drawing/2014/main" id="{B1468591-6BFC-7A06-11E6-EAC63967B14B}"/>
              </a:ext>
            </a:extLst>
          </p:cNvPr>
          <p:cNvSpPr/>
          <p:nvPr/>
        </p:nvSpPr>
        <p:spPr>
          <a:xfrm>
            <a:off x="8956519" y="3749800"/>
            <a:ext cx="928500" cy="2508442"/>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3;p23">
            <a:extLst>
              <a:ext uri="{FF2B5EF4-FFF2-40B4-BE49-F238E27FC236}">
                <a16:creationId xmlns:a16="http://schemas.microsoft.com/office/drawing/2014/main" id="{8C5645CB-CF03-E24C-7D8D-6B816C51F06E}"/>
              </a:ext>
            </a:extLst>
          </p:cNvPr>
          <p:cNvSpPr/>
          <p:nvPr/>
        </p:nvSpPr>
        <p:spPr>
          <a:xfrm>
            <a:off x="9884607" y="4402695"/>
            <a:ext cx="928500" cy="1855547"/>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4;p23">
            <a:extLst>
              <a:ext uri="{FF2B5EF4-FFF2-40B4-BE49-F238E27FC236}">
                <a16:creationId xmlns:a16="http://schemas.microsoft.com/office/drawing/2014/main" id="{C29FDEAD-13EB-DE6B-3529-FF46F88A897D}"/>
              </a:ext>
            </a:extLst>
          </p:cNvPr>
          <p:cNvSpPr/>
          <p:nvPr/>
        </p:nvSpPr>
        <p:spPr>
          <a:xfrm>
            <a:off x="10812832" y="4706612"/>
            <a:ext cx="928500" cy="1545221"/>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5;p23">
            <a:extLst>
              <a:ext uri="{FF2B5EF4-FFF2-40B4-BE49-F238E27FC236}">
                <a16:creationId xmlns:a16="http://schemas.microsoft.com/office/drawing/2014/main" id="{DDE4ED8B-6C6A-3EB6-E4C3-D6200128E929}"/>
              </a:ext>
            </a:extLst>
          </p:cNvPr>
          <p:cNvSpPr txBox="1"/>
          <p:nvPr/>
        </p:nvSpPr>
        <p:spPr>
          <a:xfrm>
            <a:off x="8124769" y="5732717"/>
            <a:ext cx="811538" cy="48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dirty="0">
                <a:solidFill>
                  <a:schemeClr val="lt1"/>
                </a:solidFill>
                <a:latin typeface="Fira Sans Condensed"/>
                <a:ea typeface="Fira Sans Condensed"/>
                <a:cs typeface="Fira Sans Condensed"/>
                <a:sym typeface="Fira Sans Condensed"/>
              </a:rPr>
              <a:t>37.5%</a:t>
            </a:r>
            <a:endParaRPr sz="2000" b="1" dirty="0">
              <a:solidFill>
                <a:schemeClr val="lt1"/>
              </a:solidFill>
              <a:latin typeface="Fira Sans Condensed"/>
              <a:ea typeface="Fira Sans Condensed"/>
              <a:cs typeface="Fira Sans Condensed"/>
              <a:sym typeface="Fira Sans Condensed"/>
            </a:endParaRPr>
          </a:p>
        </p:txBody>
      </p:sp>
      <p:sp>
        <p:nvSpPr>
          <p:cNvPr id="24" name="Google Shape;366;p23">
            <a:extLst>
              <a:ext uri="{FF2B5EF4-FFF2-40B4-BE49-F238E27FC236}">
                <a16:creationId xmlns:a16="http://schemas.microsoft.com/office/drawing/2014/main" id="{13AAAB62-1366-16C5-3BA5-C910CC68401B}"/>
              </a:ext>
            </a:extLst>
          </p:cNvPr>
          <p:cNvSpPr txBox="1"/>
          <p:nvPr/>
        </p:nvSpPr>
        <p:spPr>
          <a:xfrm>
            <a:off x="8977282" y="5732717"/>
            <a:ext cx="886975" cy="48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dirty="0">
                <a:solidFill>
                  <a:schemeClr val="lt1"/>
                </a:solidFill>
                <a:latin typeface="Fira Sans Condensed"/>
                <a:ea typeface="Fira Sans Condensed"/>
                <a:cs typeface="Fira Sans Condensed"/>
                <a:sym typeface="Fira Sans Condensed"/>
              </a:rPr>
              <a:t>33.4%</a:t>
            </a:r>
            <a:endParaRPr sz="2000" b="1" dirty="0">
              <a:solidFill>
                <a:schemeClr val="lt1"/>
              </a:solidFill>
              <a:latin typeface="Fira Sans Condensed"/>
              <a:ea typeface="Fira Sans Condensed"/>
              <a:cs typeface="Fira Sans Condensed"/>
              <a:sym typeface="Fira Sans Condensed"/>
            </a:endParaRPr>
          </a:p>
        </p:txBody>
      </p:sp>
      <p:sp>
        <p:nvSpPr>
          <p:cNvPr id="25" name="Google Shape;367;p23">
            <a:extLst>
              <a:ext uri="{FF2B5EF4-FFF2-40B4-BE49-F238E27FC236}">
                <a16:creationId xmlns:a16="http://schemas.microsoft.com/office/drawing/2014/main" id="{52C5ED86-1552-4F60-45D6-A3B68ADFDEE2}"/>
              </a:ext>
            </a:extLst>
          </p:cNvPr>
          <p:cNvSpPr txBox="1"/>
          <p:nvPr/>
        </p:nvSpPr>
        <p:spPr>
          <a:xfrm>
            <a:off x="9905507" y="5732717"/>
            <a:ext cx="886700" cy="48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dirty="0">
                <a:solidFill>
                  <a:schemeClr val="lt1"/>
                </a:solidFill>
                <a:latin typeface="Fira Sans Condensed"/>
                <a:ea typeface="Fira Sans Condensed"/>
                <a:cs typeface="Fira Sans Condensed"/>
                <a:sym typeface="Fira Sans Condensed"/>
              </a:rPr>
              <a:t>25.2%</a:t>
            </a:r>
            <a:endParaRPr sz="2000" b="1" dirty="0">
              <a:solidFill>
                <a:schemeClr val="lt1"/>
              </a:solidFill>
              <a:latin typeface="Fira Sans Condensed"/>
              <a:ea typeface="Fira Sans Condensed"/>
              <a:cs typeface="Fira Sans Condensed"/>
              <a:sym typeface="Fira Sans Condensed"/>
            </a:endParaRPr>
          </a:p>
        </p:txBody>
      </p:sp>
      <p:sp>
        <p:nvSpPr>
          <p:cNvPr id="26" name="Google Shape;368;p23">
            <a:extLst>
              <a:ext uri="{FF2B5EF4-FFF2-40B4-BE49-F238E27FC236}">
                <a16:creationId xmlns:a16="http://schemas.microsoft.com/office/drawing/2014/main" id="{67AA988D-F262-603E-A20E-39D94A03A901}"/>
              </a:ext>
            </a:extLst>
          </p:cNvPr>
          <p:cNvSpPr txBox="1"/>
          <p:nvPr/>
        </p:nvSpPr>
        <p:spPr>
          <a:xfrm>
            <a:off x="10833732" y="5732717"/>
            <a:ext cx="886700" cy="48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dirty="0">
                <a:solidFill>
                  <a:schemeClr val="lt1"/>
                </a:solidFill>
                <a:latin typeface="Fira Sans Condensed"/>
                <a:ea typeface="Fira Sans Condensed"/>
                <a:cs typeface="Fira Sans Condensed"/>
                <a:sym typeface="Fira Sans Condensed"/>
              </a:rPr>
              <a:t>24.8%</a:t>
            </a:r>
            <a:endParaRPr sz="2000"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6FA7B80-D12D-BC4F-727C-20F803775F90}"/>
              </a:ext>
            </a:extLst>
          </p:cNvPr>
          <p:cNvSpPr>
            <a:spLocks noGrp="1"/>
          </p:cNvSpPr>
          <p:nvPr>
            <p:ph type="title"/>
          </p:nvPr>
        </p:nvSpPr>
        <p:spPr>
          <a:xfrm>
            <a:off x="838200" y="365125"/>
            <a:ext cx="10515600" cy="1325563"/>
          </a:xfrm>
          <a:noFill/>
        </p:spPr>
        <p:txBody>
          <a:bodyPr anchor="ctr"/>
          <a:lstStyle/>
          <a:p>
            <a:r>
              <a:rPr lang="en-US" dirty="0"/>
              <a:t>Performance by products</a:t>
            </a:r>
          </a:p>
        </p:txBody>
      </p:sp>
      <p:sp>
        <p:nvSpPr>
          <p:cNvPr id="12" name="Content Placeholder 2">
            <a:extLst>
              <a:ext uri="{FF2B5EF4-FFF2-40B4-BE49-F238E27FC236}">
                <a16:creationId xmlns:a16="http://schemas.microsoft.com/office/drawing/2014/main" id="{08B313A2-871D-E78B-0261-4CD4D39E650D}"/>
              </a:ext>
            </a:extLst>
          </p:cNvPr>
          <p:cNvSpPr>
            <a:spLocks noGrp="1"/>
          </p:cNvSpPr>
          <p:nvPr>
            <p:ph sz="half" idx="1"/>
          </p:nvPr>
        </p:nvSpPr>
        <p:spPr>
          <a:xfrm>
            <a:off x="838200" y="1825625"/>
            <a:ext cx="7190232" cy="4297680"/>
          </a:xfrm>
          <a:noFill/>
        </p:spPr>
        <p:txBody>
          <a:bodyPr>
            <a:normAutofit/>
          </a:bodyPr>
          <a:lstStyle/>
          <a:p>
            <a:pPr marL="228600" indent="-228600">
              <a:buClr>
                <a:schemeClr val="accent2"/>
              </a:buClr>
              <a:buFont typeface="Arial" panose="020B0604020202020204" pitchFamily="34" charset="0"/>
              <a:buChar char="•"/>
            </a:pPr>
            <a:r>
              <a:rPr lang="en-US" dirty="0"/>
              <a:t>Top performing products:</a:t>
            </a:r>
          </a:p>
          <a:p>
            <a:pPr lvl="1"/>
            <a:r>
              <a:rPr lang="en-US" sz="1800" dirty="0"/>
              <a:t>Magic Sand: growth +24825%.</a:t>
            </a:r>
          </a:p>
          <a:p>
            <a:pPr lvl="1"/>
            <a:r>
              <a:rPr lang="en-US" sz="1800" dirty="0"/>
              <a:t>Mr. </a:t>
            </a:r>
            <a:r>
              <a:rPr lang="en-US" sz="1800" dirty="0" err="1"/>
              <a:t>Potatohead</a:t>
            </a:r>
            <a:r>
              <a:rPr lang="en-US" sz="1800" dirty="0"/>
              <a:t>: growth +5473.9%.</a:t>
            </a:r>
          </a:p>
          <a:p>
            <a:pPr marL="228600" indent="-228600">
              <a:buClr>
                <a:schemeClr val="accent2"/>
              </a:buClr>
              <a:buFont typeface="Arial" panose="020B0604020202020204" pitchFamily="34" charset="0"/>
              <a:buChar char="•"/>
            </a:pPr>
            <a:r>
              <a:rPr lang="en-US" dirty="0"/>
              <a:t>Lowest performing products:</a:t>
            </a:r>
          </a:p>
          <a:p>
            <a:pPr lvl="1"/>
            <a:r>
              <a:rPr lang="en-US" sz="1800" dirty="0" err="1"/>
              <a:t>Playfoam</a:t>
            </a:r>
            <a:r>
              <a:rPr lang="en-US" sz="1800" dirty="0"/>
              <a:t>: down -100%.</a:t>
            </a:r>
            <a:endParaRPr lang="ar-EG" sz="1800" dirty="0"/>
          </a:p>
          <a:p>
            <a:pPr marL="228600" indent="-228600">
              <a:buClr>
                <a:schemeClr val="accent2"/>
              </a:buClr>
              <a:buFont typeface="Arial" panose="020B0604020202020204" pitchFamily="34" charset="0"/>
              <a:buChar char="•"/>
            </a:pPr>
            <a:r>
              <a:rPr lang="en-US" dirty="0"/>
              <a:t>Other product had moderate growth.</a:t>
            </a:r>
          </a:p>
          <a:p>
            <a:pPr marL="228600" indent="-228600">
              <a:buClr>
                <a:schemeClr val="accent2"/>
              </a:buClr>
              <a:buFont typeface="Arial" panose="020B0604020202020204" pitchFamily="34" charset="0"/>
              <a:buChar char="•"/>
            </a:pPr>
            <a:r>
              <a:rPr lang="en-US" dirty="0"/>
              <a:t>Some products, such as </a:t>
            </a:r>
            <a:r>
              <a:rPr lang="en-US" dirty="0" err="1"/>
              <a:t>Playfoam</a:t>
            </a:r>
            <a:r>
              <a:rPr lang="en-US" dirty="0"/>
              <a:t> and Foam Disc Launcher, decreased in sales</a:t>
            </a:r>
            <a:endParaRPr lang="en-US" sz="2000" dirty="0"/>
          </a:p>
          <a:p>
            <a:pPr indent="-285750"/>
            <a:endParaRPr lang="en-US" sz="2200" dirty="0"/>
          </a:p>
        </p:txBody>
      </p:sp>
    </p:spTree>
    <p:extLst>
      <p:ext uri="{BB962C8B-B14F-4D97-AF65-F5344CB8AC3E}">
        <p14:creationId xmlns:p14="http://schemas.microsoft.com/office/powerpoint/2010/main" val="273724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365125"/>
            <a:ext cx="10515600" cy="1325563"/>
          </a:xfrm>
          <a:noFill/>
        </p:spPr>
        <p:txBody>
          <a:bodyPr anchor="ctr">
            <a:noAutofit/>
          </a:bodyPr>
          <a:lstStyle/>
          <a:p>
            <a:r>
              <a:rPr lang="en-US" dirty="0"/>
              <a:t>Key Challenges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893064" y="1834769"/>
            <a:ext cx="8900160" cy="4297678"/>
          </a:xfrm>
          <a:noFill/>
        </p:spPr>
        <p:txBody>
          <a:bodyPr vert="horz" lIns="91440" tIns="45720" rIns="91440" bIns="45720" rtlCol="0" anchor="t">
            <a:normAutofit/>
          </a:bodyPr>
          <a:lstStyle/>
          <a:p>
            <a:pPr marL="228600" indent="-228600">
              <a:buClr>
                <a:schemeClr val="accent2"/>
              </a:buClr>
              <a:buFont typeface="Arial" panose="020B0604020202020204" pitchFamily="34" charset="0"/>
              <a:buChar char="•"/>
            </a:pPr>
            <a:r>
              <a:rPr lang="en-US" dirty="0"/>
              <a:t>Electronics category underperformed by - 27.8%.</a:t>
            </a:r>
          </a:p>
          <a:p>
            <a:pPr marL="228600" indent="-228600">
              <a:buClr>
                <a:schemeClr val="accent2"/>
              </a:buClr>
              <a:buFont typeface="Arial" panose="020B0604020202020204" pitchFamily="34" charset="0"/>
              <a:buChar char="•"/>
            </a:pPr>
            <a:r>
              <a:rPr lang="en-US" dirty="0"/>
              <a:t> Some products like </a:t>
            </a:r>
            <a:r>
              <a:rPr lang="en-US" dirty="0" err="1"/>
              <a:t>Playfoam</a:t>
            </a:r>
            <a:r>
              <a:rPr lang="en-US" dirty="0"/>
              <a:t> need a thorough review to improve sales.</a:t>
            </a:r>
          </a:p>
          <a:p>
            <a:pPr marL="228600" indent="-228600">
              <a:buClr>
                <a:schemeClr val="accent2"/>
              </a:buClr>
              <a:buFont typeface="Arial" panose="020B0604020202020204" pitchFamily="34" charset="0"/>
              <a:buChar char="•"/>
            </a:pPr>
            <a:r>
              <a:rPr lang="en-US" dirty="0"/>
              <a:t>Over-reliance on specific locations such as the airport.</a:t>
            </a:r>
          </a:p>
        </p:txBody>
      </p:sp>
    </p:spTree>
    <p:extLst>
      <p:ext uri="{BB962C8B-B14F-4D97-AF65-F5344CB8AC3E}">
        <p14:creationId xmlns:p14="http://schemas.microsoft.com/office/powerpoint/2010/main" val="4259977132"/>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5B617879-36DA-49CA-8C08-A63CB33B4C02}">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000000&quot;"/>
    <we:property name="bookmark" value="&quot;H4sIAAAAAAAAA+1a227cRhL9FYEveRks+n7J21pyFou1E8FjZGEEhlDdXS0xoYYDkiNbMfTvKZKjJJZGGomW5NGu9aLpC4tVp09XVVfzU5HKdlnB+Y9wisX3xYu6/u0Umt/2RDErFmNfCMkrLpgKjCEPViVMNFovu7JetMX3n4oOmmPsfi7bFVS9IOr85f2sgKo6hOO+laFqcVYssWnrBVTl7zhOpqGuWeHFrMCPy6puoBc576DDXuwZTac2qcD/IemNELvyDOcYu7EXeeZeeadBaKVStl72arfjhEGzjVOoP5dVR9L7n2Ft+6dCMi01d4pzCAiKKyZy37/GYePwrOjOl/3oP9MZLOKAzCi8f/LnSwvErPihqU8Jl0/FGup+5stFV3bn1Dggk1vqeDsIYxeE3n9PsMHhgf16kcrR5r5xuoSmbK+2/lMuEj05K15h7sahanU6THr5cdlg264FzOtVE/EN5r8agzYXtAqHTU1rNGg0hwrbPdIL9vZhOYy+KY9PBtGvSrIPqsFCqFb98/wVTaG/9+Na/u19d9LjChDbdTmpP+w3SJPJaH7R95wNjCKsOigX67VFqZLXInjLQWJISTLV97fl4rhac3Bg2vBrBL9oT4D+E8HDr8SkXs4gP2qDHG1yzIgkjcVk7VRZKkWLaHlmmefInbXop8pCpiEEFzWLAdBmbmKabCPtlqyMydFaH3Rg3IapslxvX9RZogHpwEHiYjJeRsfsaNORqSAjiGj0VFlauxCMZ55Qzy5rx9JkTtjoGApU6BITIsgovJwqK3mRPeGfrJLIrPROTraRBc5clBJVToHTP64n28glOMOIFEwpyY2xLE7mKs+ghcuKae2ZIxO9ZFNlSSJYNA4Fz06qwGlvbrexw49dqD9uYEXQ1gSmoleCBc8E43y6NK+dVlFbJiX4nEmwdFulwRC2Xqy6jhzk9a0ZgzOZ9hR5McIvKq3TtUjWe9ghZFwPSp875dcI7arBu3rlo/X89oiJq8753duDvTd4hguKA1c9Mxviwa1WR2jS59ZSo0nYvDgfLDkom8uAT0H05dNYQWr3Hox4r1EGaZlDQ7vbedgJyA//NzA/3AR6EDYpwZkOlK05itcx6p0A/d1P7/YOypwpK6NXPWPYrxlyyfaoGJKLQQdSckooktwK/D4Zf1w3ZSRzHyHxe03Z3MnR/KRuug2Azx5z/flVXW7eb3fQ4wGweIfQTGFdRdnw/gkQgnejHr9KvQdfxx6wR37hGqz+HDWeGmns17+dC9e8PV+frx7YwPdjQsejsjwKF6KQXuocBN8JT0Y/j3sBe2/rD+SS2r1/1cSb5+vQbrJn9Gs5+KwVs5TuM0r8MyXYu5E4PXPUPwNZYaRUPmgjeExaUr4b2bMPHo/ntB81cl1bqTerxYIIRdujg+pL8sZvoeQrhRKVA50mJZ1GQnDem2RynO7DvmIy0lZlxOYz+hSn2BwPPE/QwWDAcnxRieN4nYZhHOzbWH387oCeSPWHxXfrKmRfBa4uWXFNYtuR0+nmg6LzYd4W+UP9+rLAeXEDEYbJ7UPRYI3w+3WdyXLprZBR8GQsuKDME7pXQi+t+tW6Hnj7/qM/t8A3RjwMI+4B+EiQoMCJbAwE7kRgirO4Pdd8OIK0Xd1sKNv3vUev6jhc6+wsOWZF2f57cUYSMM0vOfJ6u5T+5uo5kuuOizUSi0UJVibBlNTOeCuB7ZLnGe7SdpVYz40YdwR7JAZHpzAx1InCknAxRrb9Oqw8heNNpXyvWcpWoKezGucmAm4vvt9eLgcLlqPlznCL0Qrv0vabhttFymTAOWYDhpSdiSlgnGoxbSkQOWWelRLOqpjG0vKUixBjDahs6Aimec46AO3YHdqityQHT3sMeoACbrVqCVJML6C5zznoiau5D39QuXc+0t94SY/Geh81YzHd5bbq/5GTX3iRs4uEvHKpswNs9NYnZVP/gYQUaMlHmt24yNvqkmbPKFmPgxY7Q8On8Iv3SqVVYMJxnyRi8kF4rcBPZ+FXLOLAWqf5kESvJ21OpR8x+x3uLFmfk0UUXAivLJPJqW+QfhGkSeaQjEoZcwwmZObs9sT5hiw3aRGkddIEyuzBpxDV9s+jbk/COQsCg3KaK258Dsjdlx4VWESNRhhPSUuAkJyQ2z9wusFi53J2ClBKmZL0SgW3Xdbt6tFRA7IUSWljhLDGJ4/T1BvEbaJUveraJUQ8hAVuYBXxBxb9R7/349IfTwRpOVwsAAA=&quot;"/>
    <we:property name="creatorSessionId" value="&quot;bbb06b8d-cd35-4176-8bb8-57ba54b53acd&quot;"/>
    <we:property name="creatorTenantId" value="&quot;ff4a48d6-4b5e-4fd3-8266-7eafc3e6e23e&quot;"/>
    <we:property name="creatorUserId" value="&quot;10032000E8882738&quot;"/>
    <we:property name="datasetId" value="&quot;d589b137-ae96-4b75-9565-6ee700d6dd48&quot;"/>
    <we:property name="embedUrl" value="&quot;/reportEmbed?reportId=71664053-8660-47c6-a0a2-67a516329419&amp;config=eyJjbHVzdGVyVXJsIjoiaHR0cHM6Ly9XQUJJLVdFU1QtRVVST1BFLUItUFJJTUFSWS1yZWRpcmVjdC5hbmFseXNpcy53aW5kb3dzLm5ldCIsImVtYmVkRmVhdHVyZXMiOnsidXNhZ2VNZXRyaWNzVk5leHQiOnRydWV9fQ%3D%3D&amp;disableSensitivityBanner=true&quot;"/>
    <we:property name="initialStateBookmark" value="&quot;H4sIAAAAAAAAA+1aW1PbyBL+Kyq/5MWV0ozu+0Ygm3MqEChgc/ZSKapnpgdPVpZ8dCF4U/z30xrJwWCDfGxBeCBJVayZ1qe+fN1z/T5SppylMP8EUxz9MnqX539Pofjb4aPxKOvajo8/Hu2dfrz4tHf0nprzWWXyrBz98n1UQXGJ1WdT1pA2CNT415fxCNL0BC6bJw1piePRDIsyzyA1/2ArTF1VUePNeITXszQvoIE8q6DCBvaKxOmZvs3eevRFkJW5wjOUVdsKmoeICQQydH0vCpTwBImVrYDVbK0ItWuTVoTe/BSd0d9HMQiMlAgwFDKMJefS95v2zgFru8ejaj5revfUFWQSFbW04M2bnxcW8PHo1yKfkl++jzofN5Lvs8pUc3o4IJNLaji3YO4Nee8/EyzQvrCfZ8q0NjcP0xkUprz/9NFkit4cjw5RV21XWk+t0PvrWYFl2QGc5XUh8RT17YPV5oaicFLkFCOr0RmkWDqkFzj7MLO9p+ZyYqEPDdkHqbUQ0rp5nx2SCP350sZy6Xsb6XHPEf26TPJv+wWSMBnNbpqWK8so8lUFJutiq1AFQoqA64RFLEoA3aBpL012mXYctEyzv1rnj8oJ0P9EcPGVmNTgWPww9lUcCNdnrg/aQxmqeFssj7uBx5lUPhciZFHkBuG2WG7CYqYT5YOXhBKFjlrWboPlC8/jHAkvZokXBITLe7EqvK5Efr0GzWNMkesDoVXk6yDkLNkeLYhFHEjQSknFfJ/HKpG9aGBLwbu6qoh0qwqCCkCFoS/9RCWBF0V8tTo0rLVpuJrogxP9D4Rihd6uTarHw5kaSRVn2cDRFKko2ySgvLEGzNoPGWz7c2W70dq3NqnfHNAbKv+WvemSuymu6aL+riCWVWFkdWYVPbNyPfh2WFjUjZtFgSd/fF0q4Va47ArhUB7+0qZhkOhYi9iPIg8Z+hhw6I3/PsFe5mQp2bIbBch7qm6idU/Hk7b9ovvS/JURAzHi/3B4S5AE3YT+yoDGfu5GPJK+ekaClFVerBkNm9aLw1za2dIrOQYix4bObomhQ1RA00A39kMR8iiJMH5BlcNOMV+J8TxVo3N2SwzlxTSMoJ9IlfgeRAkPYdvZGM1KOM3E/CRgSihXhEnibYslGGgpIy144gOqEKTGbbEa4gehjIOIS2RBzMDvnyU+pFfIJY9DhVwDCgEsYfyFVNgHkmjcPxM8QijrAjdV4qKTLy9cvjJfOf7DOTBa01qQPuXwbbJaQLE/gaK66316KBQW7+bWswemWOQjrVXfP6M5TTVYm7A/RuNha/mddBWhouVOEnuBH9HqyU9i95V+y/E6P3BO8Qqzeqvx5CUx744lP5V0DBiPvURELoSeJ1wdQfQw6brdJxZzKVwfNYt8ep0BVfAddp8ulneflvzmDbsJtVkAf+xCXdz33q/WGOcIaEpwvcMm1PZE8vpVursXtTZBNwwK2ykqe5ldnNxuAD4WJG/7ILH7LjmAeenk2vl3RvlVLVasG0RqSehTXq0q8GQ8G8CErE7Tlm5PTrn1yq2MC12liDzX1UKxwI9B84BJkbxWipddKX76yvApVHlpk5uV+Bxnzr8gUz9dj73PH5wDMOnc+S0zVemc5ek6pXpnWzNzlVfnIFLccL7FhptvbVSzHpx1nebfht6yWTDsyVb7lhCQlYsTy9aAIk/tr9YksjelOWfa9v23xmJO37P9re5vl5QlYVOSsinMyibizckoNSm0qn3E+RO5yH73xGTZ4qON0+7ouvDJ2ztOeEDfu1AkVOTt0L6wZLER0wyg45GcmFTRatDadl/kr/XbSXuXNZRUoAxJY+mwNwsrzvNLSo8lMzYE3De1AuV8NpIcY2A4RIXOEV4bmTv+8JDe8JB8d8gJVvUU0iF8ODGTGujfoFhDmGhSynxJtTgfQjWYzlBOcADN/gRJlUjCEDnxO1BiD+GuDmh3jc7r6yoF50NdGSwK/GcISCqmcggjO6DdNToDkoJBiEVQzmFtSuckr/LSDIKYViZNh6gTP6B21+qkRkG82L0cdkC7G9cBDWAayMkwvDqGaxgE6IimDukgY+RRTsM3JfJ8gMHxFmt3Gtxi7c6EW6wBB4oBoGoKoaT6sDvUhxoUVfivUAzBiWW03b2/jLY7L5bRdmcsoWXwtYZqiBK4BDaInQuwh0LwpTtpZVKj76oAQ1fq5ppdwPvPwX/+wcVzb3fsNyJbrOinMLu/lH/OU4tO7fbUImpOZ4FxGSFH5msVBrvev9M8YgKl8hVAHCfajZL+K5VmCpfrDpJdLnzJXJmEEULEIdH9h9I91wM1xFxiGHGRCM00AvTfX3xAvUYdj3kejzCIGQuBg9oai/lx4ioQgY9xwmUQ6/7bo4+b6rlupJvLzYpLLqWSZPm26nmBBxxjhSqB5n6d6+l+t/VFwkvQlb6XcEEBIcLE/TchHodkoY6YH/FYauFJFZMntwyIhVt3YSavq3IGEk8gwzXXXOz2kULV/e693GKvOJtmd+/xF5oC/eMyzM3N/wBfRAfH3C8AAA==&quot;"/>
    <we:property name="isFiltersActionButtonVisible" value="true"/>
    <we:property name="isVisualContainerHeaderHidden" value="false"/>
    <we:property name="pageDisplayName" value="&quot;Store&quot;"/>
    <we:property name="pageName" value="&quot;af26ee9a5c604375db3b&quot;"/>
    <we:property name="pptInsertionSessionID" value="&quot;C4EF6095-52B4-4883-B7DF-AA02453A5B9F&quot;"/>
    <we:property name="reportEmbeddedTime" value="&quot;2024-12-09T11:42:41.244Z&quot;"/>
    <we:property name="reportName" value="&quot;Toy Store Sales&quot;"/>
    <we:property name="reportState" value="&quot;CONNECTED&quot;"/>
    <we:property name="reportUrl" value="&quot;/groups/me/reports/71664053-8660-47c6-a0a2-67a516329419/e1f194985a2544df7932?pbi_source=storytelling_addin&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Shapes presentation</Template>
  <TotalTime>131</TotalTime>
  <Words>548</Words>
  <Application>Microsoft Office PowerPoint</Application>
  <PresentationFormat>Widescreen</PresentationFormat>
  <Paragraphs>78</Paragraphs>
  <Slides>18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Aptos</vt:lpstr>
      <vt:lpstr>Arial</vt:lpstr>
      <vt:lpstr>Avenir Next LT Pro</vt:lpstr>
      <vt:lpstr>Avenir Next LT Pro Light</vt:lpstr>
      <vt:lpstr>Calibri</vt:lpstr>
      <vt:lpstr>Fira Sans Condensed</vt:lpstr>
      <vt:lpstr>Fira Sans Condensed SemiBold</vt:lpstr>
      <vt:lpstr>Roboto</vt:lpstr>
      <vt:lpstr>Tw Cen MT</vt:lpstr>
      <vt:lpstr>Custom</vt:lpstr>
      <vt:lpstr>Toy company performance analysis for 2023</vt:lpstr>
      <vt:lpstr>Agenda</vt:lpstr>
      <vt:lpstr>Introduction</vt:lpstr>
      <vt:lpstr>Overall Performance Analysis</vt:lpstr>
      <vt:lpstr>Detailed Analysis</vt:lpstr>
      <vt:lpstr>Performance by categories</vt:lpstr>
      <vt:lpstr>Performance by location</vt:lpstr>
      <vt:lpstr>Performance by products</vt:lpstr>
      <vt:lpstr>Key Challenges</vt:lpstr>
      <vt:lpstr>Recommendations</vt:lpstr>
      <vt:lpstr>Conclusion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Yousef hajajj</dc:creator>
  <cp:lastModifiedBy>Yousef hajajj</cp:lastModifiedBy>
  <cp:revision>4</cp:revision>
  <dcterms:created xsi:type="dcterms:W3CDTF">2024-12-09T09:58:59Z</dcterms:created>
  <dcterms:modified xsi:type="dcterms:W3CDTF">2024-12-09T12:34:27Z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