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7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1304B-7220-48C2-83DA-8B28BC025B54}"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543D-16CF-4DC7-B071-78AB6C9CA2BA}" type="slidenum">
              <a:rPr lang="en-IN" smtClean="0"/>
              <a:t>‹#›</a:t>
            </a:fld>
            <a:endParaRPr lang="en-IN"/>
          </a:p>
        </p:txBody>
      </p:sp>
    </p:spTree>
    <p:extLst>
      <p:ext uri="{BB962C8B-B14F-4D97-AF65-F5344CB8AC3E}">
        <p14:creationId xmlns:p14="http://schemas.microsoft.com/office/powerpoint/2010/main" val="150414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7C10-C94E-9DE2-C431-AEEE23F60787}"/>
              </a:ext>
            </a:extLst>
          </p:cNvPr>
          <p:cNvSpPr>
            <a:spLocks noGrp="1"/>
          </p:cNvSpPr>
          <p:nvPr>
            <p:ph type="ctrTitle"/>
          </p:nvPr>
        </p:nvSpPr>
        <p:spPr/>
        <p:txBody>
          <a:bodyPr>
            <a:normAutofit/>
          </a:bodyPr>
          <a:lstStyle/>
          <a:p>
            <a:r>
              <a:rPr lang="en-US" sz="6600" dirty="0">
                <a:latin typeface="Algerian" panose="04020705040A02060702" pitchFamily="82" charset="0"/>
              </a:rPr>
              <a:t>Xml </a:t>
            </a:r>
            <a:r>
              <a:rPr lang="en-US" sz="6600" dirty="0" err="1">
                <a:latin typeface="Algerian" panose="04020705040A02060702" pitchFamily="82" charset="0"/>
              </a:rPr>
              <a:t>dom</a:t>
            </a:r>
            <a:endParaRPr lang="en-IN" sz="6600" dirty="0">
              <a:latin typeface="Algerian" panose="04020705040A02060702" pitchFamily="82" charset="0"/>
            </a:endParaRPr>
          </a:p>
        </p:txBody>
      </p:sp>
      <p:sp>
        <p:nvSpPr>
          <p:cNvPr id="3" name="Subtitle 2">
            <a:extLst>
              <a:ext uri="{FF2B5EF4-FFF2-40B4-BE49-F238E27FC236}">
                <a16:creationId xmlns:a16="http://schemas.microsoft.com/office/drawing/2014/main" id="{A6294D09-26D9-9B5E-7133-44C1116EB066}"/>
              </a:ext>
            </a:extLst>
          </p:cNvPr>
          <p:cNvSpPr>
            <a:spLocks noGrp="1"/>
          </p:cNvSpPr>
          <p:nvPr>
            <p:ph type="subTitle" idx="1"/>
          </p:nvPr>
        </p:nvSpPr>
        <p:spPr/>
        <p:txBody>
          <a:bodyPr>
            <a:normAutofit/>
          </a:bodyPr>
          <a:lstStyle/>
          <a:p>
            <a:r>
              <a:rPr lang="en-US" sz="2800" dirty="0">
                <a:solidFill>
                  <a:schemeClr val="tx1">
                    <a:lumMod val="95000"/>
                  </a:schemeClr>
                </a:solidFill>
                <a:latin typeface="Algerian" panose="04020705040A02060702" pitchFamily="82" charset="0"/>
              </a:rPr>
              <a:t>Document Object Model</a:t>
            </a:r>
            <a:endParaRPr lang="en-IN" sz="2800" dirty="0">
              <a:solidFill>
                <a:schemeClr val="tx1">
                  <a:lumMod val="95000"/>
                </a:schemeClr>
              </a:solidFill>
              <a:latin typeface="Algerian" panose="04020705040A02060702" pitchFamily="82" charset="0"/>
            </a:endParaRPr>
          </a:p>
        </p:txBody>
      </p:sp>
    </p:spTree>
    <p:extLst>
      <p:ext uri="{BB962C8B-B14F-4D97-AF65-F5344CB8AC3E}">
        <p14:creationId xmlns:p14="http://schemas.microsoft.com/office/powerpoint/2010/main" val="102910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CFAF-14AB-CA3A-0B2C-73D854B028F5}"/>
              </a:ext>
            </a:extLst>
          </p:cNvPr>
          <p:cNvSpPr>
            <a:spLocks noGrp="1"/>
          </p:cNvSpPr>
          <p:nvPr>
            <p:ph type="title"/>
          </p:nvPr>
        </p:nvSpPr>
        <p:spPr>
          <a:xfrm>
            <a:off x="1141411" y="576263"/>
            <a:ext cx="9906000" cy="482599"/>
          </a:xfrm>
        </p:spPr>
        <p:txBody>
          <a:bodyPr>
            <a:normAutofit fontScale="90000"/>
          </a:bodyPr>
          <a:lstStyle/>
          <a:p>
            <a:r>
              <a:rPr lang="en-IN" sz="3100" dirty="0">
                <a:latin typeface="Algerian" panose="04020705040A02060702" pitchFamily="82" charset="0"/>
              </a:rPr>
              <a:t>Disadvantages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92EBD054-6D76-B43C-C76A-D470239EA031}"/>
              </a:ext>
            </a:extLst>
          </p:cNvPr>
          <p:cNvSpPr>
            <a:spLocks noGrp="1"/>
          </p:cNvSpPr>
          <p:nvPr>
            <p:ph type="body" idx="1"/>
          </p:nvPr>
        </p:nvSpPr>
        <p:spPr>
          <a:xfrm>
            <a:off x="1141411" y="1058861"/>
            <a:ext cx="9906000" cy="5361603"/>
          </a:xfrm>
        </p:spPr>
        <p:txBody>
          <a:bodyPr>
            <a:normAutofit fontScale="92500"/>
          </a:bodyPr>
          <a:lstStyle/>
          <a:p>
            <a:pPr algn="just"/>
            <a:r>
              <a:rPr lang="en-IN" sz="1600" dirty="0">
                <a:latin typeface="Times New Roman" panose="02020603050405020304" pitchFamily="18" charset="0"/>
                <a:cs typeface="Times New Roman" panose="02020603050405020304" pitchFamily="18" charset="0"/>
              </a:rPr>
              <a:t>Memory Consumption: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XML DOM loads the entire XML document into memory, which can lead to high memory consumption, especially for large documents. This may cause performance issues in memory-constrained </a:t>
            </a:r>
            <a:r>
              <a:rPr lang="en-US" sz="1600" dirty="0" err="1">
                <a:latin typeface="Times New Roman" panose="02020603050405020304" pitchFamily="18" charset="0"/>
                <a:cs typeface="Times New Roman" panose="02020603050405020304" pitchFamily="18" charset="0"/>
              </a:rPr>
              <a:t>environments.Performance</a:t>
            </a:r>
            <a:r>
              <a:rPr lang="en-US" sz="1600" dirty="0">
                <a:latin typeface="Times New Roman" panose="02020603050405020304" pitchFamily="18" charset="0"/>
                <a:cs typeface="Times New Roman" panose="02020603050405020304" pitchFamily="18" charset="0"/>
              </a:rPr>
              <a:t> Overhead.</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overhead of parsing and building the DOM tree can impact performance, particularly for large XML documents or in scenarios requiring frequent document updates. This overhead may degrade application </a:t>
            </a:r>
            <a:r>
              <a:rPr lang="en-US" sz="1600" dirty="0" err="1">
                <a:latin typeface="Times New Roman" panose="02020603050405020304" pitchFamily="18" charset="0"/>
                <a:cs typeface="Times New Roman" panose="02020603050405020304" pitchFamily="18" charset="0"/>
              </a:rPr>
              <a:t>performance.Complexity</a:t>
            </a:r>
            <a:r>
              <a:rPr lang="en-US" sz="1600" dirty="0">
                <a:latin typeface="Times New Roman" panose="02020603050405020304" pitchFamily="18" charset="0"/>
                <a:cs typeface="Times New Roman" panose="02020603050405020304" pitchFamily="18" charset="0"/>
              </a:rPr>
              <a:t> of API.</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XML DOM APIs can be complex and verbose, requiring developers to write considerable amounts of code for common XML processing tasks. This complexity may increase development time and introduce potential for </a:t>
            </a:r>
            <a:r>
              <a:rPr lang="en-US" sz="1600" dirty="0" err="1">
                <a:latin typeface="Times New Roman" panose="02020603050405020304" pitchFamily="18" charset="0"/>
                <a:cs typeface="Times New Roman" panose="02020603050405020304" pitchFamily="18" charset="0"/>
              </a:rPr>
              <a:t>errors.Not</a:t>
            </a:r>
            <a:r>
              <a:rPr lang="en-US" sz="1600" dirty="0">
                <a:latin typeface="Times New Roman" panose="02020603050405020304" pitchFamily="18" charset="0"/>
                <a:cs typeface="Times New Roman" panose="02020603050405020304" pitchFamily="18" charset="0"/>
              </a:rPr>
              <a:t> Suitable for Streaming.</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XML DOM is not suitable for processing XML documents in a streaming fashion, as it requires loading the entire document into memory upfront. This limits its applicability for handling extremely large XML </a:t>
            </a:r>
            <a:r>
              <a:rPr lang="en-US" sz="1600" dirty="0" err="1">
                <a:latin typeface="Times New Roman" panose="02020603050405020304" pitchFamily="18" charset="0"/>
                <a:cs typeface="Times New Roman" panose="02020603050405020304" pitchFamily="18" charset="0"/>
              </a:rPr>
              <a:t>documents.Security</a:t>
            </a:r>
            <a:r>
              <a:rPr lang="en-US" sz="1600" dirty="0">
                <a:latin typeface="Times New Roman" panose="02020603050405020304" pitchFamily="18" charset="0"/>
                <a:cs typeface="Times New Roman" panose="02020603050405020304" pitchFamily="18" charset="0"/>
              </a:rPr>
              <a:t> Concerns.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XML DOM manipulation can potentially introduce security vulnerabilities, such as injection attacks (e.g., XML External Entity Injection) if proper input validation and security measures are not implemented.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49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B924-782E-AFB3-67EF-7C5661C0A4EF}"/>
              </a:ext>
            </a:extLst>
          </p:cNvPr>
          <p:cNvSpPr>
            <a:spLocks noGrp="1"/>
          </p:cNvSpPr>
          <p:nvPr>
            <p:ph type="title"/>
          </p:nvPr>
        </p:nvSpPr>
        <p:spPr>
          <a:xfrm>
            <a:off x="1143000" y="585038"/>
            <a:ext cx="9906000" cy="830808"/>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E04A488E-B456-C3A1-E410-DF3BD5666D7F}"/>
              </a:ext>
            </a:extLst>
          </p:cNvPr>
          <p:cNvSpPr>
            <a:spLocks noGrp="1"/>
          </p:cNvSpPr>
          <p:nvPr>
            <p:ph type="body" idx="1"/>
          </p:nvPr>
        </p:nvSpPr>
        <p:spPr>
          <a:xfrm>
            <a:off x="1141411" y="1415847"/>
            <a:ext cx="9906000" cy="5034114"/>
          </a:xfrm>
        </p:spPr>
        <p:txBody>
          <a:bodyPr>
            <a:normAutofit/>
          </a:bodyPr>
          <a:lstStyle/>
          <a:p>
            <a:pPr algn="just"/>
            <a:r>
              <a:rPr lang="en-US" sz="1600" dirty="0">
                <a:latin typeface="Times New Roman" panose="02020603050405020304" pitchFamily="18" charset="0"/>
                <a:cs typeface="Times New Roman" panose="02020603050405020304" pitchFamily="18" charset="0"/>
              </a:rPr>
              <a:t>While XML DOM offers powerful capabilities for XML document processing and manipulation, it also comes with certain drawbacks related to memory usage, performance, complexity, and security considerations. Developers should carefully evaluate the specific requirements of their applications and consider alternative XML processing approaches (such as SAX parsing or </a:t>
            </a:r>
            <a:r>
              <a:rPr lang="en-US" sz="1600" dirty="0" err="1">
                <a:latin typeface="Times New Roman" panose="02020603050405020304" pitchFamily="18" charset="0"/>
                <a:cs typeface="Times New Roman" panose="02020603050405020304" pitchFamily="18" charset="0"/>
              </a:rPr>
              <a:t>StAX</a:t>
            </a:r>
            <a:r>
              <a:rPr lang="en-US" sz="1600" dirty="0">
                <a:latin typeface="Times New Roman" panose="02020603050405020304" pitchFamily="18" charset="0"/>
                <a:cs typeface="Times New Roman" panose="02020603050405020304" pitchFamily="18" charset="0"/>
              </a:rPr>
              <a:t>) where applicable to mitigate these disadvantages.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Presented by:                 </a:t>
            </a:r>
            <a:r>
              <a:rPr lang="en-IN" sz="1600" dirty="0" err="1">
                <a:latin typeface="Times New Roman" panose="02020603050405020304" pitchFamily="18" charset="0"/>
                <a:cs typeface="Times New Roman" panose="02020603050405020304" pitchFamily="18" charset="0"/>
              </a:rPr>
              <a:t>bca</a:t>
            </a:r>
            <a:r>
              <a:rPr lang="en-IN" sz="1600" dirty="0">
                <a:latin typeface="Times New Roman" panose="02020603050405020304" pitchFamily="18" charset="0"/>
                <a:cs typeface="Times New Roman" panose="02020603050405020304" pitchFamily="18" charset="0"/>
              </a:rPr>
              <a:t>(4</a:t>
            </a:r>
            <a:r>
              <a:rPr lang="en-IN" sz="1600" baseline="30000" dirty="0">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sem</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spcBef>
                <a:spcPts val="0"/>
              </a:spcBef>
            </a:pPr>
            <a:r>
              <a:rPr lang="en-US" sz="1600" dirty="0" err="1">
                <a:latin typeface="Times New Roman" panose="02020603050405020304" pitchFamily="18" charset="0"/>
                <a:cs typeface="Times New Roman" panose="02020603050405020304" pitchFamily="18" charset="0"/>
              </a:rPr>
              <a:t>Lavanya.j</a:t>
            </a:r>
            <a:r>
              <a:rPr lang="en-US" sz="1600" dirty="0">
                <a:latin typeface="Times New Roman" panose="02020603050405020304" pitchFamily="18" charset="0"/>
                <a:cs typeface="Times New Roman" panose="02020603050405020304" pitchFamily="18" charset="0"/>
              </a:rPr>
              <a:t> (eng22ca0033)</a:t>
            </a:r>
          </a:p>
          <a:p>
            <a:pPr algn="just">
              <a:spcBef>
                <a:spcPts val="0"/>
              </a:spcBef>
            </a:pPr>
            <a:r>
              <a:rPr lang="en-US" sz="1600" dirty="0" err="1">
                <a:latin typeface="Times New Roman" panose="02020603050405020304" pitchFamily="18" charset="0"/>
                <a:cs typeface="Times New Roman" panose="02020603050405020304" pitchFamily="18" charset="0"/>
              </a:rPr>
              <a:t>Sethulakshmi.k.s</a:t>
            </a:r>
            <a:r>
              <a:rPr lang="en-US" sz="1600" dirty="0">
                <a:latin typeface="Times New Roman" panose="02020603050405020304" pitchFamily="18" charset="0"/>
                <a:cs typeface="Times New Roman" panose="02020603050405020304" pitchFamily="18" charset="0"/>
              </a:rPr>
              <a:t> (eng22ca0045)</a:t>
            </a:r>
          </a:p>
          <a:p>
            <a:pPr algn="just">
              <a:spcBef>
                <a:spcPts val="0"/>
              </a:spcBef>
            </a:pPr>
            <a:r>
              <a:rPr lang="en-US" sz="1600" dirty="0" err="1">
                <a:latin typeface="Times New Roman" panose="02020603050405020304" pitchFamily="18" charset="0"/>
                <a:cs typeface="Times New Roman" panose="02020603050405020304" pitchFamily="18" charset="0"/>
              </a:rPr>
              <a:t>Madhumitha.r</a:t>
            </a:r>
            <a:r>
              <a:rPr lang="en-US" sz="1600" dirty="0">
                <a:latin typeface="Times New Roman" panose="02020603050405020304" pitchFamily="18" charset="0"/>
                <a:cs typeface="Times New Roman" panose="02020603050405020304" pitchFamily="18" charset="0"/>
              </a:rPr>
              <a:t> (eng22ca0059)</a:t>
            </a:r>
          </a:p>
          <a:p>
            <a:pPr algn="just">
              <a:spcBef>
                <a:spcPts val="0"/>
              </a:spcBef>
            </a:pPr>
            <a:r>
              <a:rPr lang="en-US" sz="1600" dirty="0" err="1">
                <a:latin typeface="Times New Roman" panose="02020603050405020304" pitchFamily="18" charset="0"/>
                <a:cs typeface="Times New Roman" panose="02020603050405020304" pitchFamily="18" charset="0"/>
              </a:rPr>
              <a:t>Usha.r</a:t>
            </a:r>
            <a:r>
              <a:rPr lang="en-US" sz="1600" dirty="0">
                <a:latin typeface="Times New Roman" panose="02020603050405020304" pitchFamily="18" charset="0"/>
                <a:cs typeface="Times New Roman" panose="02020603050405020304" pitchFamily="18" charset="0"/>
              </a:rPr>
              <a:t> (eng22ca0069)</a:t>
            </a: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507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BA59-070D-6A99-054E-9D113D3AB900}"/>
              </a:ext>
            </a:extLst>
          </p:cNvPr>
          <p:cNvSpPr>
            <a:spLocks noGrp="1"/>
          </p:cNvSpPr>
          <p:nvPr>
            <p:ph type="title"/>
          </p:nvPr>
        </p:nvSpPr>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41E60CE-D932-3630-1063-FEB57135F81D}"/>
              </a:ext>
            </a:extLst>
          </p:cNvPr>
          <p:cNvSpPr>
            <a:spLocks noGrp="1"/>
          </p:cNvSpPr>
          <p:nvPr>
            <p:ph idx="1"/>
          </p:nvPr>
        </p:nvSpPr>
        <p:spPr>
          <a:xfrm>
            <a:off x="1141412" y="2249487"/>
            <a:ext cx="9723233" cy="354171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Document Object Model (DOM) defines a standard for accessing and manipulating documents:</a:t>
            </a:r>
          </a:p>
          <a:p>
            <a:pPr marL="0" indent="0" algn="just">
              <a:buNone/>
            </a:pPr>
            <a:r>
              <a:rPr lang="en-US" sz="2000" dirty="0">
                <a:latin typeface="Times New Roman" panose="02020603050405020304" pitchFamily="18" charset="0"/>
                <a:cs typeface="Times New Roman" panose="02020603050405020304" pitchFamily="18" charset="0"/>
              </a:rPr>
              <a:t>The W3C Document Object Model (DOM) is a platform and language-neutral interface that allows programs and scripts to dynamically access and update the content, structure, and style of a document. The W3C Document Object Model (DOM) is a platform and language-neutral interface that allows programs and scripts to dynamically access and update the content, structure, and style of a document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12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F639-256E-1FFF-86B4-AB8AE20BA8D3}"/>
              </a:ext>
            </a:extLst>
          </p:cNvPr>
          <p:cNvSpPr>
            <a:spLocks noGrp="1"/>
          </p:cNvSpPr>
          <p:nvPr>
            <p:ph type="title"/>
          </p:nvPr>
        </p:nvSpPr>
        <p:spPr>
          <a:xfrm>
            <a:off x="1141411" y="544156"/>
            <a:ext cx="9906000" cy="1259806"/>
          </a:xfrm>
        </p:spPr>
        <p:txBody>
          <a:bodyPr/>
          <a:lstStyle/>
          <a:p>
            <a:r>
              <a:rPr lang="en-IN" dirty="0">
                <a:latin typeface="Algerian" panose="04020705040A02060702" pitchFamily="82" charset="0"/>
              </a:rPr>
              <a:t>The HTML DOM</a:t>
            </a:r>
          </a:p>
        </p:txBody>
      </p:sp>
      <p:sp>
        <p:nvSpPr>
          <p:cNvPr id="3" name="Text Placeholder 2">
            <a:extLst>
              <a:ext uri="{FF2B5EF4-FFF2-40B4-BE49-F238E27FC236}">
                <a16:creationId xmlns:a16="http://schemas.microsoft.com/office/drawing/2014/main" id="{882AECE1-2A95-A447-EC95-61EA363F93F6}"/>
              </a:ext>
            </a:extLst>
          </p:cNvPr>
          <p:cNvSpPr>
            <a:spLocks noGrp="1"/>
          </p:cNvSpPr>
          <p:nvPr>
            <p:ph type="body" idx="1"/>
          </p:nvPr>
        </p:nvSpPr>
        <p:spPr>
          <a:xfrm>
            <a:off x="1141411" y="1710813"/>
            <a:ext cx="9906000" cy="4603031"/>
          </a:xfrm>
        </p:spPr>
        <p:txBody>
          <a:bodyPr>
            <a:noAutofit/>
          </a:bodyPr>
          <a:lstStyle/>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The HTML DOM defines a standard way for accessing and manipulating HTML documents. It presents an HTML document as a tree-structure. </a:t>
            </a:r>
          </a:p>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All HTML elements can be accessed through the HTML DOM.</a:t>
            </a:r>
          </a:p>
          <a:p>
            <a:pPr algn="just"/>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IN" sz="1600" dirty="0">
                <a:solidFill>
                  <a:schemeClr val="tx1">
                    <a:lumMod val="95000"/>
                  </a:schemeClr>
                </a:solidFill>
                <a:latin typeface="Times New Roman" panose="02020603050405020304" pitchFamily="18" charset="0"/>
                <a:cs typeface="Times New Roman" panose="02020603050405020304" pitchFamily="18" charset="0"/>
              </a:rPr>
              <a:t>Example :</a:t>
            </a:r>
          </a:p>
          <a:p>
            <a:pPr algn="just"/>
            <a:r>
              <a:rPr lang="en-IN" sz="1600" dirty="0">
                <a:solidFill>
                  <a:schemeClr val="tx1">
                    <a:lumMod val="95000"/>
                  </a:schemeClr>
                </a:solidFill>
                <a:latin typeface="Times New Roman" panose="02020603050405020304" pitchFamily="18" charset="0"/>
                <a:cs typeface="Times New Roman" panose="02020603050405020304" pitchFamily="18" charset="0"/>
              </a:rPr>
              <a:t>&lt;h1 id="demo"&gt;This is a Heading&lt;/h1&gt;</a:t>
            </a:r>
          </a:p>
          <a:p>
            <a:pPr algn="just"/>
            <a:r>
              <a:rPr lang="en-IN" sz="1600" dirty="0">
                <a:solidFill>
                  <a:schemeClr val="tx1">
                    <a:lumMod val="95000"/>
                  </a:schemeClr>
                </a:solidFill>
                <a:latin typeface="Times New Roman" panose="02020603050405020304" pitchFamily="18" charset="0"/>
                <a:cs typeface="Times New Roman" panose="02020603050405020304" pitchFamily="18" charset="0"/>
              </a:rPr>
              <a:t>&lt;</a:t>
            </a:r>
            <a:r>
              <a:rPr lang="en-IN" sz="1600" dirty="0" err="1">
                <a:solidFill>
                  <a:schemeClr val="tx1">
                    <a:lumMod val="95000"/>
                  </a:schemeClr>
                </a:solidFill>
                <a:latin typeface="Times New Roman" panose="02020603050405020304" pitchFamily="18" charset="0"/>
                <a:cs typeface="Times New Roman" panose="02020603050405020304" pitchFamily="18" charset="0"/>
              </a:rPr>
              <a:t>buttontype</a:t>
            </a:r>
            <a:r>
              <a:rPr lang="en-IN" sz="1600" dirty="0">
                <a:solidFill>
                  <a:schemeClr val="tx1">
                    <a:lumMod val="95000"/>
                  </a:schemeClr>
                </a:solidFill>
                <a:latin typeface="Times New Roman" panose="02020603050405020304" pitchFamily="18" charset="0"/>
                <a:cs typeface="Times New Roman" panose="02020603050405020304" pitchFamily="18" charset="0"/>
              </a:rPr>
              <a:t>="</a:t>
            </a:r>
            <a:r>
              <a:rPr lang="en-IN" sz="1600" dirty="0" err="1">
                <a:solidFill>
                  <a:schemeClr val="tx1">
                    <a:lumMod val="95000"/>
                  </a:schemeClr>
                </a:solidFill>
                <a:latin typeface="Times New Roman" panose="02020603050405020304" pitchFamily="18" charset="0"/>
                <a:cs typeface="Times New Roman" panose="02020603050405020304" pitchFamily="18" charset="0"/>
              </a:rPr>
              <a:t>button"onclick</a:t>
            </a:r>
            <a:r>
              <a:rPr lang="en-IN" sz="1600" dirty="0">
                <a:solidFill>
                  <a:schemeClr val="tx1">
                    <a:lumMod val="95000"/>
                  </a:schemeClr>
                </a:solidFill>
                <a:latin typeface="Times New Roman" panose="02020603050405020304" pitchFamily="18" charset="0"/>
                <a:cs typeface="Times New Roman" panose="02020603050405020304" pitchFamily="18" charset="0"/>
              </a:rPr>
              <a:t>="</a:t>
            </a:r>
            <a:r>
              <a:rPr lang="en-IN" sz="1600" dirty="0" err="1">
                <a:solidFill>
                  <a:schemeClr val="tx1">
                    <a:lumMod val="95000"/>
                  </a:schemeClr>
                </a:solidFill>
                <a:latin typeface="Times New Roman" panose="02020603050405020304" pitchFamily="18" charset="0"/>
                <a:cs typeface="Times New Roman" panose="02020603050405020304" pitchFamily="18" charset="0"/>
              </a:rPr>
              <a:t>document.getElementById</a:t>
            </a:r>
            <a:r>
              <a:rPr lang="en-IN" sz="1600" dirty="0">
                <a:solidFill>
                  <a:schemeClr val="tx1">
                    <a:lumMod val="95000"/>
                  </a:schemeClr>
                </a:solidFill>
                <a:latin typeface="Times New Roman" panose="02020603050405020304" pitchFamily="18" charset="0"/>
                <a:cs typeface="Times New Roman" panose="02020603050405020304" pitchFamily="18" charset="0"/>
              </a:rPr>
              <a:t>('demo').</a:t>
            </a:r>
            <a:r>
              <a:rPr lang="en-IN" sz="1600" dirty="0" err="1">
                <a:solidFill>
                  <a:schemeClr val="tx1">
                    <a:lumMod val="95000"/>
                  </a:schemeClr>
                </a:solidFill>
                <a:latin typeface="Times New Roman" panose="02020603050405020304" pitchFamily="18" charset="0"/>
                <a:cs typeface="Times New Roman" panose="02020603050405020304" pitchFamily="18" charset="0"/>
              </a:rPr>
              <a:t>innerHTML</a:t>
            </a:r>
            <a:r>
              <a:rPr lang="en-IN" sz="1600" dirty="0">
                <a:solidFill>
                  <a:schemeClr val="tx1">
                    <a:lumMod val="95000"/>
                  </a:schemeClr>
                </a:solidFill>
                <a:latin typeface="Times New Roman" panose="02020603050405020304" pitchFamily="18" charset="0"/>
                <a:cs typeface="Times New Roman" panose="02020603050405020304" pitchFamily="18" charset="0"/>
              </a:rPr>
              <a:t> = 'Hello World!’”&gt;</a:t>
            </a:r>
          </a:p>
          <a:p>
            <a:pPr algn="just"/>
            <a:r>
              <a:rPr lang="en-IN" sz="1600" dirty="0">
                <a:solidFill>
                  <a:schemeClr val="tx1">
                    <a:lumMod val="95000"/>
                  </a:schemeClr>
                </a:solidFill>
                <a:latin typeface="Times New Roman" panose="02020603050405020304" pitchFamily="18" charset="0"/>
                <a:cs typeface="Times New Roman" panose="02020603050405020304" pitchFamily="18" charset="0"/>
              </a:rPr>
              <a:t>Click Me!</a:t>
            </a:r>
          </a:p>
          <a:p>
            <a:pPr algn="just"/>
            <a:r>
              <a:rPr lang="en-IN" sz="1600" dirty="0">
                <a:solidFill>
                  <a:schemeClr val="tx1">
                    <a:lumMod val="95000"/>
                  </a:schemeClr>
                </a:solidFill>
                <a:latin typeface="Times New Roman" panose="02020603050405020304" pitchFamily="18" charset="0"/>
                <a:cs typeface="Times New Roman" panose="02020603050405020304" pitchFamily="18" charset="0"/>
              </a:rPr>
              <a:t>&lt;/button&gt;</a:t>
            </a:r>
          </a:p>
        </p:txBody>
      </p:sp>
    </p:spTree>
    <p:extLst>
      <p:ext uri="{BB962C8B-B14F-4D97-AF65-F5344CB8AC3E}">
        <p14:creationId xmlns:p14="http://schemas.microsoft.com/office/powerpoint/2010/main" val="60194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68F-AF41-97B3-4E55-6C896F0BA006}"/>
              </a:ext>
            </a:extLst>
          </p:cNvPr>
          <p:cNvSpPr>
            <a:spLocks noGrp="1"/>
          </p:cNvSpPr>
          <p:nvPr>
            <p:ph type="title"/>
          </p:nvPr>
        </p:nvSpPr>
        <p:spPr>
          <a:xfrm>
            <a:off x="1143000" y="770298"/>
            <a:ext cx="9906000" cy="698332"/>
          </a:xfrm>
        </p:spPr>
        <p:txBody>
          <a:bodyPr/>
          <a:lstStyle/>
          <a:p>
            <a:r>
              <a:rPr lang="en-IN" dirty="0">
                <a:latin typeface="Algerian" panose="04020705040A02060702" pitchFamily="82" charset="0"/>
              </a:rPr>
              <a:t>The XML DOM</a:t>
            </a:r>
          </a:p>
        </p:txBody>
      </p:sp>
      <p:sp>
        <p:nvSpPr>
          <p:cNvPr id="3" name="Text Placeholder 2">
            <a:extLst>
              <a:ext uri="{FF2B5EF4-FFF2-40B4-BE49-F238E27FC236}">
                <a16:creationId xmlns:a16="http://schemas.microsoft.com/office/drawing/2014/main" id="{DEFFBF82-B741-A10C-2427-689659216684}"/>
              </a:ext>
            </a:extLst>
          </p:cNvPr>
          <p:cNvSpPr>
            <a:spLocks noGrp="1"/>
          </p:cNvSpPr>
          <p:nvPr>
            <p:ph type="body" idx="1"/>
          </p:nvPr>
        </p:nvSpPr>
        <p:spPr>
          <a:xfrm>
            <a:off x="1143000" y="1684939"/>
            <a:ext cx="9906000" cy="4812289"/>
          </a:xfrm>
        </p:spPr>
        <p:txBody>
          <a:bodyPr>
            <a:normAutofit/>
          </a:bodyPr>
          <a:lstStyle/>
          <a:p>
            <a:pPr algn="just"/>
            <a:r>
              <a:rPr lang="en-US" sz="1600" dirty="0">
                <a:latin typeface="Times New Roman" panose="02020603050405020304" pitchFamily="18" charset="0"/>
                <a:cs typeface="Times New Roman" panose="02020603050405020304" pitchFamily="18" charset="0"/>
              </a:rPr>
              <a:t>All XML elements can be accessed through the XML DOM.</a:t>
            </a:r>
          </a:p>
          <a:p>
            <a:pPr algn="just"/>
            <a:r>
              <a:rPr lang="en-US" sz="1600" dirty="0">
                <a:latin typeface="Times New Roman" panose="02020603050405020304" pitchFamily="18" charset="0"/>
                <a:cs typeface="Times New Roman" panose="02020603050405020304" pitchFamily="18" charset="0"/>
              </a:rPr>
              <a:t>The XML DOM defines a standard way for accessing and manipulating XML documents. It presents an XML document as a tree-structure.</a:t>
            </a:r>
          </a:p>
          <a:p>
            <a:pPr algn="just"/>
            <a:r>
              <a:rPr lang="en-US" sz="1600" dirty="0">
                <a:latin typeface="Times New Roman" panose="02020603050405020304" pitchFamily="18" charset="0"/>
                <a:cs typeface="Times New Roman" panose="02020603050405020304" pitchFamily="18" charset="0"/>
              </a:rPr>
              <a:t>The Document Object Model (DOM) is a programming interface for XML (and HTML) documents. It represents the structure of a document as a tree of nodes, allowing programs and scripts to dynamically access and update the content, structure, and style of the documents.</a:t>
            </a:r>
          </a:p>
          <a:p>
            <a:pPr algn="just"/>
            <a:r>
              <a:rPr lang="en-IN" sz="1600" dirty="0">
                <a:latin typeface="Times New Roman" panose="02020603050405020304" pitchFamily="18" charset="0"/>
                <a:cs typeface="Times New Roman" panose="02020603050405020304" pitchFamily="18" charset="0"/>
              </a:rPr>
              <a:t>Xml </a:t>
            </a:r>
            <a:r>
              <a:rPr lang="en-IN" sz="1600" dirty="0" err="1">
                <a:latin typeface="Times New Roman" panose="02020603050405020304" pitchFamily="18" charset="0"/>
                <a:cs typeface="Times New Roman" panose="02020603050405020304" pitchFamily="18" charset="0"/>
              </a:rPr>
              <a:t>dom</a:t>
            </a:r>
            <a:r>
              <a:rPr lang="en-IN" sz="1600" dirty="0">
                <a:latin typeface="Times New Roman" panose="02020603050405020304" pitchFamily="18" charset="0"/>
                <a:cs typeface="Times New Roman" panose="02020603050405020304" pitchFamily="18" charset="0"/>
              </a:rPr>
              <a:t> is A standard object model for XML and A standard programming interface for XML Platform- and language-independency W3C standard In other words: The XML DOM is a standard for how to get, change, add, or delete XML elements</a:t>
            </a:r>
            <a:r>
              <a:rPr lang="en-IN" sz="1400" dirty="0"/>
              <a:t>.</a:t>
            </a:r>
          </a:p>
          <a:p>
            <a:endParaRPr lang="en-US" dirty="0"/>
          </a:p>
          <a:p>
            <a:endParaRPr lang="en-IN" dirty="0"/>
          </a:p>
        </p:txBody>
      </p:sp>
    </p:spTree>
    <p:extLst>
      <p:ext uri="{BB962C8B-B14F-4D97-AF65-F5344CB8AC3E}">
        <p14:creationId xmlns:p14="http://schemas.microsoft.com/office/powerpoint/2010/main" val="3258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B689-943A-192A-C14F-711D5A6BF19D}"/>
              </a:ext>
            </a:extLst>
          </p:cNvPr>
          <p:cNvSpPr>
            <a:spLocks noGrp="1"/>
          </p:cNvSpPr>
          <p:nvPr>
            <p:ph type="title"/>
          </p:nvPr>
        </p:nvSpPr>
        <p:spPr>
          <a:xfrm>
            <a:off x="1301832" y="456699"/>
            <a:ext cx="9906000" cy="874795"/>
          </a:xfrm>
        </p:spPr>
        <p:txBody>
          <a:bodyPr>
            <a:normAutofit/>
          </a:bodyPr>
          <a:lstStyle/>
          <a:p>
            <a:r>
              <a:rPr lang="en-US" dirty="0">
                <a:latin typeface="Algerian" panose="04020705040A02060702" pitchFamily="82" charset="0"/>
              </a:rPr>
              <a:t>benefits of using XML DOM:</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DE4141D4-3A1F-3F2A-FB8B-0C6ABED006E8}"/>
              </a:ext>
            </a:extLst>
          </p:cNvPr>
          <p:cNvSpPr>
            <a:spLocks noGrp="1"/>
          </p:cNvSpPr>
          <p:nvPr>
            <p:ph type="body" idx="1"/>
          </p:nvPr>
        </p:nvSpPr>
        <p:spPr>
          <a:xfrm>
            <a:off x="1301832" y="1805320"/>
            <a:ext cx="9747168" cy="4595981"/>
          </a:xfrm>
        </p:spPr>
        <p:txBody>
          <a:bodyPr>
            <a:normAutofit/>
          </a:bodyPr>
          <a:lstStyle/>
          <a:p>
            <a:pPr algn="just"/>
            <a:r>
              <a:rPr lang="en-IN" sz="1600" dirty="0">
                <a:solidFill>
                  <a:schemeClr val="tx1">
                    <a:lumMod val="95000"/>
                  </a:schemeClr>
                </a:solidFill>
                <a:latin typeface="Times New Roman" panose="02020603050405020304" pitchFamily="18" charset="0"/>
                <a:cs typeface="Times New Roman" panose="02020603050405020304" pitchFamily="18" charset="0"/>
              </a:rPr>
              <a:t>Standardized Data Representation:</a:t>
            </a:r>
          </a:p>
          <a:p>
            <a:pPr algn="just"/>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XML DOM provides a standardized way to represent the structure and content of XML documents as a hierarchical tree of nodes. This ensures consistency and interoperability across different platforms and programming </a:t>
            </a:r>
            <a:r>
              <a:rPr lang="en-US" sz="1600" dirty="0" err="1">
                <a:solidFill>
                  <a:schemeClr val="tx1">
                    <a:lumMod val="95000"/>
                  </a:schemeClr>
                </a:solidFill>
                <a:latin typeface="Times New Roman" panose="02020603050405020304" pitchFamily="18" charset="0"/>
                <a:cs typeface="Times New Roman" panose="02020603050405020304" pitchFamily="18" charset="0"/>
              </a:rPr>
              <a:t>languages.Dynamic</a:t>
            </a:r>
            <a:r>
              <a:rPr lang="en-US" sz="1600" dirty="0">
                <a:solidFill>
                  <a:schemeClr val="tx1">
                    <a:lumMod val="95000"/>
                  </a:schemeClr>
                </a:solidFill>
                <a:latin typeface="Times New Roman" panose="02020603050405020304" pitchFamily="18" charset="0"/>
                <a:cs typeface="Times New Roman" panose="02020603050405020304" pitchFamily="18" charset="0"/>
              </a:rPr>
              <a:t> Document Manipulation:</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With XML DOM, you can dynamically manipulate XML documents at runtime. This allows for tasks such as adding, removing, or modifying elements and attributes based on application logic, making it ideal for dynamic data-driven applications</a:t>
            </a:r>
            <a:r>
              <a:rPr lang="en-US" sz="2000" dirty="0">
                <a:solidFill>
                  <a:schemeClr val="tx1">
                    <a:lumMod val="95000"/>
                  </a:schemeClr>
                </a:solidFill>
                <a:latin typeface="Times New Roman" panose="02020603050405020304" pitchFamily="18" charset="0"/>
                <a:cs typeface="Times New Roman" panose="02020603050405020304" pitchFamily="18" charset="0"/>
              </a:rPr>
              <a:t>.</a:t>
            </a:r>
            <a:endParaRPr lang="en-IN" sz="2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61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611E-8926-767F-544A-2F8A446F60A8}"/>
              </a:ext>
            </a:extLst>
          </p:cNvPr>
          <p:cNvSpPr>
            <a:spLocks noGrp="1"/>
          </p:cNvSpPr>
          <p:nvPr>
            <p:ph type="title"/>
          </p:nvPr>
        </p:nvSpPr>
        <p:spPr>
          <a:xfrm>
            <a:off x="1142999" y="1055432"/>
            <a:ext cx="9768348" cy="329363"/>
          </a:xfrm>
        </p:spPr>
        <p:txBody>
          <a:bodyPr>
            <a:normAutofit fontScale="90000"/>
          </a:bodyPr>
          <a:lstStyle/>
          <a:p>
            <a:r>
              <a:rPr lang="en-IN" sz="2200" dirty="0">
                <a:latin typeface="Times New Roman" panose="02020603050405020304" pitchFamily="18" charset="0"/>
                <a:cs typeface="Times New Roman" panose="02020603050405020304" pitchFamily="18" charset="0"/>
              </a:rPr>
              <a:t>Cross-platform Compatibility</a:t>
            </a:r>
            <a:r>
              <a:rPr lang="en-IN" dirty="0"/>
              <a:t>:</a:t>
            </a:r>
          </a:p>
        </p:txBody>
      </p:sp>
      <p:sp>
        <p:nvSpPr>
          <p:cNvPr id="3" name="Text Placeholder 2">
            <a:extLst>
              <a:ext uri="{FF2B5EF4-FFF2-40B4-BE49-F238E27FC236}">
                <a16:creationId xmlns:a16="http://schemas.microsoft.com/office/drawing/2014/main" id="{195ED5FF-DF73-68D2-E018-CE561CDF0AC4}"/>
              </a:ext>
            </a:extLst>
          </p:cNvPr>
          <p:cNvSpPr>
            <a:spLocks noGrp="1"/>
          </p:cNvSpPr>
          <p:nvPr>
            <p:ph type="body" idx="1"/>
          </p:nvPr>
        </p:nvSpPr>
        <p:spPr>
          <a:xfrm>
            <a:off x="1142999" y="1594636"/>
            <a:ext cx="9906001" cy="5281476"/>
          </a:xfrm>
        </p:spPr>
        <p:txBody>
          <a:bodyPr>
            <a:normAutofit/>
          </a:bodyPr>
          <a:lstStyle/>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XML DOM is platform-independent, meaning it can be used across various operating systems and development environments. This versatility enables seamless integration of XML data handling into diverse software </a:t>
            </a:r>
            <a:r>
              <a:rPr lang="en-US" sz="1600" dirty="0" err="1">
                <a:solidFill>
                  <a:schemeClr val="tx1">
                    <a:lumMod val="95000"/>
                  </a:schemeClr>
                </a:solidFill>
                <a:latin typeface="Times New Roman" panose="02020603050405020304" pitchFamily="18" charset="0"/>
                <a:cs typeface="Times New Roman" panose="02020603050405020304" pitchFamily="18" charset="0"/>
              </a:rPr>
              <a:t>systems.Comprehensive</a:t>
            </a:r>
            <a:r>
              <a:rPr lang="en-US" sz="1600" dirty="0">
                <a:solidFill>
                  <a:schemeClr val="tx1">
                    <a:lumMod val="95000"/>
                  </a:schemeClr>
                </a:solidFill>
                <a:latin typeface="Times New Roman" panose="02020603050405020304" pitchFamily="18" charset="0"/>
                <a:cs typeface="Times New Roman" panose="02020603050405020304" pitchFamily="18" charset="0"/>
              </a:rPr>
              <a:t> API for Access and Modification.</a:t>
            </a:r>
          </a:p>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XML DOM provides a rich set of methods and properties for accessing and modifying XML documents programmatically. These include functions for navigation, querying, and updating document content, making XML processing tasks efficient and </a:t>
            </a:r>
            <a:r>
              <a:rPr lang="en-US" sz="1600" dirty="0" err="1">
                <a:solidFill>
                  <a:schemeClr val="tx1">
                    <a:lumMod val="95000"/>
                  </a:schemeClr>
                </a:solidFill>
                <a:latin typeface="Times New Roman" panose="02020603050405020304" pitchFamily="18" charset="0"/>
                <a:cs typeface="Times New Roman" panose="02020603050405020304" pitchFamily="18" charset="0"/>
              </a:rPr>
              <a:t>straightforward.Facilitates</a:t>
            </a:r>
            <a:r>
              <a:rPr lang="en-US" sz="1600" dirty="0">
                <a:solidFill>
                  <a:schemeClr val="tx1">
                    <a:lumMod val="95000"/>
                  </a:schemeClr>
                </a:solidFill>
                <a:latin typeface="Times New Roman" panose="02020603050405020304" pitchFamily="18" charset="0"/>
                <a:cs typeface="Times New Roman" panose="02020603050405020304" pitchFamily="18" charset="0"/>
              </a:rPr>
              <a:t> Data Interchange and Integration.</a:t>
            </a:r>
          </a:p>
          <a:p>
            <a:pPr algn="just"/>
            <a:r>
              <a:rPr lang="en-US" sz="1600" dirty="0">
                <a:solidFill>
                  <a:schemeClr val="tx1">
                    <a:lumMod val="95000"/>
                  </a:schemeClr>
                </a:solidFill>
                <a:latin typeface="Times New Roman" panose="02020603050405020304" pitchFamily="18" charset="0"/>
                <a:cs typeface="Times New Roman" panose="02020603050405020304" pitchFamily="18" charset="0"/>
              </a:rPr>
              <a:t>XML DOM simplifies data interchange between different systems and applications by providing a standardized format for representing structured data. This promotes interoperability and facilitates seamless integration of XML-based data exchange into distributed environments.</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85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1027-5F28-01FE-0C06-701122C8F687}"/>
              </a:ext>
            </a:extLst>
          </p:cNvPr>
          <p:cNvSpPr>
            <a:spLocks noGrp="1"/>
          </p:cNvSpPr>
          <p:nvPr>
            <p:ph type="title"/>
          </p:nvPr>
        </p:nvSpPr>
        <p:spPr>
          <a:xfrm>
            <a:off x="1141411" y="485107"/>
            <a:ext cx="9906000" cy="573756"/>
          </a:xfrm>
        </p:spPr>
        <p:txBody>
          <a:bodyPr>
            <a:normAutofit/>
          </a:bodyPr>
          <a:lstStyle/>
          <a:p>
            <a:r>
              <a:rPr lang="en-IN" sz="2800" dirty="0">
                <a:latin typeface="Algerian" panose="04020705040A02060702" pitchFamily="82" charset="0"/>
              </a:rPr>
              <a:t>Books.xml</a:t>
            </a:r>
          </a:p>
        </p:txBody>
      </p:sp>
      <p:sp>
        <p:nvSpPr>
          <p:cNvPr id="3" name="Text Placeholder 2">
            <a:extLst>
              <a:ext uri="{FF2B5EF4-FFF2-40B4-BE49-F238E27FC236}">
                <a16:creationId xmlns:a16="http://schemas.microsoft.com/office/drawing/2014/main" id="{C1B53B9D-877C-AA59-E244-10DE2F72FB92}"/>
              </a:ext>
            </a:extLst>
          </p:cNvPr>
          <p:cNvSpPr>
            <a:spLocks noGrp="1"/>
          </p:cNvSpPr>
          <p:nvPr>
            <p:ph type="body" idx="1"/>
          </p:nvPr>
        </p:nvSpPr>
        <p:spPr>
          <a:xfrm>
            <a:off x="1141411" y="1058863"/>
            <a:ext cx="9906000" cy="5518918"/>
          </a:xfrm>
        </p:spPr>
        <p:txBody>
          <a:bodyPr>
            <a:normAutofit/>
          </a:bodyPr>
          <a:lstStyle/>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&lt;?xml version="1.0" encoding="UTF-8"?&gt;</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&lt;bookstore&gt;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&lt;book category="cooking"&gt;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&lt;title lang="</a:t>
            </a:r>
            <a:r>
              <a:rPr lang="en-IN" sz="1600" dirty="0" err="1">
                <a:solidFill>
                  <a:schemeClr val="tx1">
                    <a:lumMod val="95000"/>
                  </a:schemeClr>
                </a:solidFill>
                <a:latin typeface="Times New Roman" panose="02020603050405020304" pitchFamily="18" charset="0"/>
                <a:cs typeface="Times New Roman" panose="02020603050405020304" pitchFamily="18" charset="0"/>
              </a:rPr>
              <a:t>en</a:t>
            </a:r>
            <a:r>
              <a:rPr lang="en-IN" sz="1600" dirty="0">
                <a:solidFill>
                  <a:schemeClr val="tx1">
                    <a:lumMod val="95000"/>
                  </a:schemeClr>
                </a:solidFill>
                <a:latin typeface="Times New Roman" panose="02020603050405020304" pitchFamily="18" charset="0"/>
                <a:cs typeface="Times New Roman" panose="02020603050405020304" pitchFamily="18" charset="0"/>
              </a:rPr>
              <a:t>"&gt;Everyday Italian&lt;/title&gt;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&lt;author&gt;Giada De </a:t>
            </a:r>
            <a:r>
              <a:rPr lang="en-IN" sz="1600" dirty="0" err="1">
                <a:solidFill>
                  <a:schemeClr val="tx1">
                    <a:lumMod val="95000"/>
                  </a:schemeClr>
                </a:solidFill>
                <a:latin typeface="Times New Roman" panose="02020603050405020304" pitchFamily="18" charset="0"/>
                <a:cs typeface="Times New Roman" panose="02020603050405020304" pitchFamily="18" charset="0"/>
              </a:rPr>
              <a:t>Laurentiis</a:t>
            </a:r>
            <a:r>
              <a:rPr lang="en-IN" sz="1600" dirty="0">
                <a:solidFill>
                  <a:schemeClr val="tx1">
                    <a:lumMod val="95000"/>
                  </a:schemeClr>
                </a:solidFill>
                <a:latin typeface="Times New Roman" panose="02020603050405020304" pitchFamily="18" charset="0"/>
                <a:cs typeface="Times New Roman" panose="02020603050405020304" pitchFamily="18" charset="0"/>
              </a:rPr>
              <a:t>&lt;/author&gt;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&lt;year&gt;2005&lt;/year&gt;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&lt;price&gt;30.00&lt;/price&gt;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&lt;/book&gt;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&lt;book category="children"&gt;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&lt;title lang="</a:t>
            </a:r>
            <a:r>
              <a:rPr lang="en-IN" sz="1600" dirty="0" err="1">
                <a:solidFill>
                  <a:schemeClr val="tx1">
                    <a:lumMod val="95000"/>
                  </a:schemeClr>
                </a:solidFill>
                <a:latin typeface="Times New Roman" panose="02020603050405020304" pitchFamily="18" charset="0"/>
                <a:cs typeface="Times New Roman" panose="02020603050405020304" pitchFamily="18" charset="0"/>
              </a:rPr>
              <a:t>en</a:t>
            </a:r>
            <a:r>
              <a:rPr lang="en-IN" sz="1600" dirty="0">
                <a:solidFill>
                  <a:schemeClr val="tx1">
                    <a:lumMod val="95000"/>
                  </a:schemeClr>
                </a:solidFill>
                <a:latin typeface="Times New Roman" panose="02020603050405020304" pitchFamily="18" charset="0"/>
                <a:cs typeface="Times New Roman" panose="02020603050405020304" pitchFamily="18" charset="0"/>
              </a:rPr>
              <a:t>"&gt;Harry Potter&lt;/title&gt;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&lt;author&gt;J K. Rowling&lt;/author&gt;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&lt;year&gt;2005&lt;/year&gt;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 &lt;price&gt;29.99&lt;/price&gt;  </a:t>
            </a: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&lt;/book&gt;&lt;/bookstore&gt;</a:t>
            </a:r>
          </a:p>
          <a:p>
            <a:pPr algn="just">
              <a:spcBef>
                <a:spcPts val="0"/>
              </a:spcBef>
            </a:pP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algn="just">
              <a:spcBef>
                <a:spcPts val="0"/>
              </a:spcBef>
            </a:pPr>
            <a:r>
              <a:rPr lang="en-IN" sz="1600" dirty="0">
                <a:solidFill>
                  <a:schemeClr val="tx1">
                    <a:lumMod val="95000"/>
                  </a:schemeClr>
                </a:solidFill>
                <a:latin typeface="Times New Roman" panose="02020603050405020304" pitchFamily="18" charset="0"/>
                <a:cs typeface="Times New Roman" panose="02020603050405020304" pitchFamily="18" charset="0"/>
              </a:rPr>
              <a:t>This code retrieves the text value of the first &lt;title&gt; element in an XML </a:t>
            </a:r>
            <a:r>
              <a:rPr lang="en-IN" sz="1600" dirty="0" err="1">
                <a:solidFill>
                  <a:schemeClr val="tx1">
                    <a:lumMod val="95000"/>
                  </a:schemeClr>
                </a:solidFill>
                <a:latin typeface="Times New Roman" panose="02020603050405020304" pitchFamily="18" charset="0"/>
                <a:cs typeface="Times New Roman" panose="02020603050405020304" pitchFamily="18" charset="0"/>
              </a:rPr>
              <a:t>document:Exampletxt</a:t>
            </a:r>
            <a:r>
              <a:rPr lang="en-IN" sz="1600" dirty="0">
                <a:solidFill>
                  <a:schemeClr val="tx1">
                    <a:lumMod val="95000"/>
                  </a:schemeClr>
                </a:solidFill>
                <a:latin typeface="Times New Roman" panose="02020603050405020304" pitchFamily="18" charset="0"/>
                <a:cs typeface="Times New Roman" panose="02020603050405020304" pitchFamily="18" charset="0"/>
              </a:rPr>
              <a:t> = </a:t>
            </a:r>
            <a:r>
              <a:rPr lang="en-IN" sz="1600" dirty="0" err="1">
                <a:solidFill>
                  <a:schemeClr val="tx1">
                    <a:lumMod val="95000"/>
                  </a:schemeClr>
                </a:solidFill>
                <a:latin typeface="Times New Roman" panose="02020603050405020304" pitchFamily="18" charset="0"/>
                <a:cs typeface="Times New Roman" panose="02020603050405020304" pitchFamily="18" charset="0"/>
              </a:rPr>
              <a:t>xmlDoc.getElementsByTagName</a:t>
            </a:r>
            <a:r>
              <a:rPr lang="en-IN" sz="1600" dirty="0">
                <a:solidFill>
                  <a:schemeClr val="tx1">
                    <a:lumMod val="95000"/>
                  </a:schemeClr>
                </a:solidFill>
                <a:latin typeface="Times New Roman" panose="02020603050405020304" pitchFamily="18" charset="0"/>
                <a:cs typeface="Times New Roman" panose="02020603050405020304" pitchFamily="18" charset="0"/>
              </a:rPr>
              <a:t>("title")[0].</a:t>
            </a:r>
            <a:r>
              <a:rPr lang="en-IN" sz="1600" dirty="0" err="1">
                <a:solidFill>
                  <a:schemeClr val="tx1">
                    <a:lumMod val="95000"/>
                  </a:schemeClr>
                </a:solidFill>
                <a:latin typeface="Times New Roman" panose="02020603050405020304" pitchFamily="18" charset="0"/>
                <a:cs typeface="Times New Roman" panose="02020603050405020304" pitchFamily="18" charset="0"/>
              </a:rPr>
              <a:t>childNodes</a:t>
            </a:r>
            <a:r>
              <a:rPr lang="en-IN" sz="1600" dirty="0">
                <a:solidFill>
                  <a:schemeClr val="tx1">
                    <a:lumMod val="95000"/>
                  </a:schemeClr>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234904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9684-E9AE-8EAC-7BAE-D6663A4AE5C5}"/>
              </a:ext>
            </a:extLst>
          </p:cNvPr>
          <p:cNvSpPr>
            <a:spLocks noGrp="1"/>
          </p:cNvSpPr>
          <p:nvPr>
            <p:ph type="title"/>
          </p:nvPr>
        </p:nvSpPr>
        <p:spPr>
          <a:xfrm>
            <a:off x="1141411" y="209859"/>
            <a:ext cx="9906000" cy="781819"/>
          </a:xfrm>
        </p:spPr>
        <p:txBody>
          <a:bodyPr>
            <a:normAutofit/>
          </a:bodyPr>
          <a:lstStyle/>
          <a:p>
            <a:r>
              <a:rPr lang="en-IN" sz="2800" dirty="0">
                <a:latin typeface="Algerian" panose="04020705040A02060702" pitchFamily="82" charset="0"/>
              </a:rPr>
              <a:t>Example</a:t>
            </a:r>
          </a:p>
        </p:txBody>
      </p:sp>
      <p:sp>
        <p:nvSpPr>
          <p:cNvPr id="3" name="Text Placeholder 2">
            <a:extLst>
              <a:ext uri="{FF2B5EF4-FFF2-40B4-BE49-F238E27FC236}">
                <a16:creationId xmlns:a16="http://schemas.microsoft.com/office/drawing/2014/main" id="{CC8D1671-26EF-CEEF-F3EC-FF361DF02FC3}"/>
              </a:ext>
            </a:extLst>
          </p:cNvPr>
          <p:cNvSpPr>
            <a:spLocks noGrp="1"/>
          </p:cNvSpPr>
          <p:nvPr>
            <p:ph type="body" idx="1"/>
          </p:nvPr>
        </p:nvSpPr>
        <p:spPr>
          <a:xfrm>
            <a:off x="1141411" y="875071"/>
            <a:ext cx="9906000" cy="5773070"/>
          </a:xfrm>
        </p:spPr>
        <p:txBody>
          <a:bodyPr>
            <a:normAutofit/>
          </a:bodyPr>
          <a:lstStyle/>
          <a:p>
            <a:pPr algn="just">
              <a:spcBef>
                <a:spcPts val="0"/>
              </a:spcBef>
            </a:pPr>
            <a:r>
              <a:rPr lang="en-IN" sz="1600" dirty="0">
                <a:latin typeface="Times New Roman" panose="02020603050405020304" pitchFamily="18" charset="0"/>
                <a:cs typeface="Times New Roman" panose="02020603050405020304" pitchFamily="18" charset="0"/>
              </a:rPr>
              <a:t>&lt;html&gt;</a:t>
            </a:r>
          </a:p>
          <a:p>
            <a:pPr algn="just">
              <a:spcBef>
                <a:spcPts val="0"/>
              </a:spcBef>
            </a:pPr>
            <a:r>
              <a:rPr lang="en-IN" sz="1600" dirty="0">
                <a:latin typeface="Times New Roman" panose="02020603050405020304" pitchFamily="18" charset="0"/>
                <a:cs typeface="Times New Roman" panose="02020603050405020304" pitchFamily="18" charset="0"/>
              </a:rPr>
              <a:t>&lt;body&gt;</a:t>
            </a:r>
          </a:p>
          <a:p>
            <a:pPr algn="just">
              <a:spcBef>
                <a:spcPts val="0"/>
              </a:spcBef>
            </a:pPr>
            <a:r>
              <a:rPr lang="en-IN" sz="1600" dirty="0">
                <a:latin typeface="Times New Roman" panose="02020603050405020304" pitchFamily="18" charset="0"/>
                <a:cs typeface="Times New Roman" panose="02020603050405020304" pitchFamily="18" charset="0"/>
              </a:rPr>
              <a:t>&lt;p id="demo"&gt;&lt;/p&gt;</a:t>
            </a:r>
          </a:p>
          <a:p>
            <a:pPr algn="just">
              <a:spcBef>
                <a:spcPts val="0"/>
              </a:spcBef>
            </a:pPr>
            <a:r>
              <a:rPr lang="en-IN" sz="1600" dirty="0">
                <a:latin typeface="Times New Roman" panose="02020603050405020304" pitchFamily="18" charset="0"/>
                <a:cs typeface="Times New Roman" panose="02020603050405020304" pitchFamily="18" charset="0"/>
              </a:rPr>
              <a:t>&lt;script&gt;</a:t>
            </a:r>
          </a:p>
          <a:p>
            <a:pPr algn="just">
              <a:spcBef>
                <a:spcPts val="0"/>
              </a:spcBef>
            </a:pPr>
            <a:r>
              <a:rPr lang="en-IN" sz="1600" dirty="0">
                <a:latin typeface="Times New Roman" panose="02020603050405020304" pitchFamily="18" charset="0"/>
                <a:cs typeface="Times New Roman" panose="02020603050405020304" pitchFamily="18" charset="0"/>
              </a:rPr>
              <a:t>var text, parser, </a:t>
            </a:r>
            <a:r>
              <a:rPr lang="en-IN" sz="1600" dirty="0" err="1">
                <a:latin typeface="Times New Roman" panose="02020603050405020304" pitchFamily="18" charset="0"/>
                <a:cs typeface="Times New Roman" panose="02020603050405020304" pitchFamily="18" charset="0"/>
              </a:rPr>
              <a:t>xmlDoc</a:t>
            </a:r>
            <a:r>
              <a:rPr lang="en-IN" sz="1600" dirty="0">
                <a:latin typeface="Times New Roman" panose="02020603050405020304" pitchFamily="18" charset="0"/>
                <a:cs typeface="Times New Roman" panose="02020603050405020304" pitchFamily="18" charset="0"/>
              </a:rPr>
              <a:t>;</a:t>
            </a:r>
          </a:p>
          <a:p>
            <a:pPr algn="just">
              <a:spcBef>
                <a:spcPts val="0"/>
              </a:spcBef>
            </a:pPr>
            <a:r>
              <a:rPr lang="en-IN" sz="1600" dirty="0">
                <a:latin typeface="Times New Roman" panose="02020603050405020304" pitchFamily="18" charset="0"/>
                <a:cs typeface="Times New Roman" panose="02020603050405020304" pitchFamily="18" charset="0"/>
              </a:rPr>
              <a:t>text = "&lt;bookstore&gt;&lt;book&gt;" +</a:t>
            </a:r>
          </a:p>
          <a:p>
            <a:pPr algn="just">
              <a:spcBef>
                <a:spcPts val="0"/>
              </a:spcBef>
            </a:pPr>
            <a:r>
              <a:rPr lang="en-IN" sz="1600" dirty="0">
                <a:latin typeface="Times New Roman" panose="02020603050405020304" pitchFamily="18" charset="0"/>
                <a:cs typeface="Times New Roman" panose="02020603050405020304" pitchFamily="18" charset="0"/>
              </a:rPr>
              <a:t>"&lt;title&gt;Everyday Italian&lt;/title&gt;" +</a:t>
            </a:r>
          </a:p>
          <a:p>
            <a:pPr algn="just">
              <a:spcBef>
                <a:spcPts val="0"/>
              </a:spcBef>
            </a:pPr>
            <a:r>
              <a:rPr lang="en-IN" sz="1600" dirty="0">
                <a:latin typeface="Times New Roman" panose="02020603050405020304" pitchFamily="18" charset="0"/>
                <a:cs typeface="Times New Roman" panose="02020603050405020304" pitchFamily="18" charset="0"/>
              </a:rPr>
              <a:t>"&lt;author&gt;Giada De </a:t>
            </a:r>
            <a:r>
              <a:rPr lang="en-IN" sz="1600" dirty="0" err="1">
                <a:latin typeface="Times New Roman" panose="02020603050405020304" pitchFamily="18" charset="0"/>
                <a:cs typeface="Times New Roman" panose="02020603050405020304" pitchFamily="18" charset="0"/>
              </a:rPr>
              <a:t>Laurentiis</a:t>
            </a:r>
            <a:r>
              <a:rPr lang="en-IN" sz="1600" dirty="0">
                <a:latin typeface="Times New Roman" panose="02020603050405020304" pitchFamily="18" charset="0"/>
                <a:cs typeface="Times New Roman" panose="02020603050405020304" pitchFamily="18" charset="0"/>
              </a:rPr>
              <a:t>&lt;/author&gt;" +</a:t>
            </a:r>
          </a:p>
          <a:p>
            <a:pPr algn="just">
              <a:spcBef>
                <a:spcPts val="0"/>
              </a:spcBef>
            </a:pPr>
            <a:r>
              <a:rPr lang="en-IN" sz="1600" dirty="0">
                <a:latin typeface="Times New Roman" panose="02020603050405020304" pitchFamily="18" charset="0"/>
                <a:cs typeface="Times New Roman" panose="02020603050405020304" pitchFamily="18" charset="0"/>
              </a:rPr>
              <a:t>"&lt;year&gt;2005&lt;/year&gt;" +</a:t>
            </a:r>
          </a:p>
          <a:p>
            <a:pPr algn="just">
              <a:spcBef>
                <a:spcPts val="0"/>
              </a:spcBef>
            </a:pPr>
            <a:r>
              <a:rPr lang="en-IN" sz="1600" dirty="0">
                <a:latin typeface="Times New Roman" panose="02020603050405020304" pitchFamily="18" charset="0"/>
                <a:cs typeface="Times New Roman" panose="02020603050405020304" pitchFamily="18" charset="0"/>
              </a:rPr>
              <a:t>"&lt;/book&gt;&lt;/bookstore&gt;";</a:t>
            </a:r>
          </a:p>
          <a:p>
            <a:pPr algn="just">
              <a:spcBef>
                <a:spcPts val="0"/>
              </a:spcBef>
            </a:pPr>
            <a:endParaRPr lang="en-IN" sz="1600" dirty="0">
              <a:latin typeface="Times New Roman" panose="02020603050405020304" pitchFamily="18" charset="0"/>
              <a:cs typeface="Times New Roman" panose="02020603050405020304" pitchFamily="18" charset="0"/>
            </a:endParaRPr>
          </a:p>
          <a:p>
            <a:pPr algn="just">
              <a:spcBef>
                <a:spcPts val="0"/>
              </a:spcBef>
            </a:pPr>
            <a:r>
              <a:rPr lang="en-IN" sz="1600" dirty="0">
                <a:latin typeface="Times New Roman" panose="02020603050405020304" pitchFamily="18" charset="0"/>
                <a:cs typeface="Times New Roman" panose="02020603050405020304" pitchFamily="18" charset="0"/>
              </a:rPr>
              <a:t>parser = new </a:t>
            </a:r>
            <a:r>
              <a:rPr lang="en-IN" sz="1600" dirty="0" err="1">
                <a:latin typeface="Times New Roman" panose="02020603050405020304" pitchFamily="18" charset="0"/>
                <a:cs typeface="Times New Roman" panose="02020603050405020304" pitchFamily="18" charset="0"/>
              </a:rPr>
              <a:t>DOMParser</a:t>
            </a:r>
            <a:r>
              <a:rPr lang="en-IN" sz="1600" dirty="0">
                <a:latin typeface="Times New Roman" panose="02020603050405020304" pitchFamily="18" charset="0"/>
                <a:cs typeface="Times New Roman" panose="02020603050405020304" pitchFamily="18" charset="0"/>
              </a:rPr>
              <a:t>();</a:t>
            </a:r>
          </a:p>
          <a:p>
            <a:pPr algn="just">
              <a:spcBef>
                <a:spcPts val="0"/>
              </a:spcBef>
            </a:pPr>
            <a:r>
              <a:rPr lang="en-IN" sz="1600" dirty="0" err="1">
                <a:latin typeface="Times New Roman" panose="02020603050405020304" pitchFamily="18" charset="0"/>
                <a:cs typeface="Times New Roman" panose="02020603050405020304" pitchFamily="18" charset="0"/>
              </a:rPr>
              <a:t>xmlDoc</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parser.parseFromString</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text,"text</a:t>
            </a:r>
            <a:r>
              <a:rPr lang="en-IN" sz="1600" dirty="0">
                <a:latin typeface="Times New Roman" panose="02020603050405020304" pitchFamily="18" charset="0"/>
                <a:cs typeface="Times New Roman" panose="02020603050405020304" pitchFamily="18" charset="0"/>
              </a:rPr>
              <a:t>/xml");</a:t>
            </a:r>
          </a:p>
          <a:p>
            <a:pPr algn="just">
              <a:spcBef>
                <a:spcPts val="0"/>
              </a:spcBef>
            </a:pPr>
            <a:r>
              <a:rPr lang="en-IN" sz="1600" dirty="0" err="1">
                <a:latin typeface="Times New Roman" panose="02020603050405020304" pitchFamily="18" charset="0"/>
                <a:cs typeface="Times New Roman" panose="02020603050405020304" pitchFamily="18" charset="0"/>
              </a:rPr>
              <a:t>document.getElementById</a:t>
            </a:r>
            <a:r>
              <a:rPr lang="en-IN" sz="1600" dirty="0">
                <a:latin typeface="Times New Roman" panose="02020603050405020304" pitchFamily="18" charset="0"/>
                <a:cs typeface="Times New Roman" panose="02020603050405020304" pitchFamily="18" charset="0"/>
              </a:rPr>
              <a:t>("demo").</a:t>
            </a:r>
            <a:r>
              <a:rPr lang="en-IN" sz="1600" dirty="0" err="1">
                <a:latin typeface="Times New Roman" panose="02020603050405020304" pitchFamily="18" charset="0"/>
                <a:cs typeface="Times New Roman" panose="02020603050405020304" pitchFamily="18" charset="0"/>
              </a:rPr>
              <a:t>innerHTML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xmlDoc.getElementsByTagName</a:t>
            </a:r>
            <a:r>
              <a:rPr lang="en-IN" sz="1600" dirty="0">
                <a:latin typeface="Times New Roman" panose="02020603050405020304" pitchFamily="18" charset="0"/>
                <a:cs typeface="Times New Roman" panose="02020603050405020304" pitchFamily="18" charset="0"/>
              </a:rPr>
              <a:t>("title")[0].</a:t>
            </a:r>
            <a:r>
              <a:rPr lang="en-IN" sz="1600" dirty="0" err="1">
                <a:latin typeface="Times New Roman" panose="02020603050405020304" pitchFamily="18" charset="0"/>
                <a:cs typeface="Times New Roman" panose="02020603050405020304" pitchFamily="18" charset="0"/>
              </a:rPr>
              <a:t>childNodes</a:t>
            </a:r>
            <a:r>
              <a:rPr lang="en-IN" sz="1600" dirty="0">
                <a:latin typeface="Times New Roman" panose="02020603050405020304" pitchFamily="18" charset="0"/>
                <a:cs typeface="Times New Roman" panose="02020603050405020304" pitchFamily="18" charset="0"/>
              </a:rPr>
              <a:t>[0].</a:t>
            </a:r>
            <a:r>
              <a:rPr lang="en-IN" sz="1600" dirty="0" err="1">
                <a:latin typeface="Times New Roman" panose="02020603050405020304" pitchFamily="18" charset="0"/>
                <a:cs typeface="Times New Roman" panose="02020603050405020304" pitchFamily="18" charset="0"/>
              </a:rPr>
              <a:t>nodeValue</a:t>
            </a:r>
            <a:r>
              <a:rPr lang="en-IN" sz="1600" dirty="0">
                <a:latin typeface="Times New Roman" panose="02020603050405020304" pitchFamily="18" charset="0"/>
                <a:cs typeface="Times New Roman" panose="02020603050405020304" pitchFamily="18" charset="0"/>
              </a:rPr>
              <a:t>;</a:t>
            </a:r>
          </a:p>
          <a:p>
            <a:pPr algn="just">
              <a:spcBef>
                <a:spcPts val="0"/>
              </a:spcBef>
            </a:pPr>
            <a:r>
              <a:rPr lang="en-IN" sz="1600" dirty="0">
                <a:latin typeface="Times New Roman" panose="02020603050405020304" pitchFamily="18" charset="0"/>
                <a:cs typeface="Times New Roman" panose="02020603050405020304" pitchFamily="18" charset="0"/>
              </a:rPr>
              <a:t>&lt;/script&gt;</a:t>
            </a:r>
          </a:p>
          <a:p>
            <a:pPr algn="just">
              <a:spcBef>
                <a:spcPts val="0"/>
              </a:spcBef>
            </a:pPr>
            <a:r>
              <a:rPr lang="en-IN" sz="1600" dirty="0">
                <a:latin typeface="Times New Roman" panose="02020603050405020304" pitchFamily="18" charset="0"/>
                <a:cs typeface="Times New Roman" panose="02020603050405020304" pitchFamily="18" charset="0"/>
              </a:rPr>
              <a:t>&lt;/body&gt;</a:t>
            </a:r>
          </a:p>
          <a:p>
            <a:pPr algn="just">
              <a:spcBef>
                <a:spcPts val="0"/>
              </a:spcBef>
            </a:pPr>
            <a:r>
              <a:rPr lang="en-IN" sz="16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91013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F9D2-DDC5-9360-748B-B9C5D94AE5FE}"/>
              </a:ext>
            </a:extLst>
          </p:cNvPr>
          <p:cNvSpPr>
            <a:spLocks noGrp="1"/>
          </p:cNvSpPr>
          <p:nvPr>
            <p:ph type="title"/>
          </p:nvPr>
        </p:nvSpPr>
        <p:spPr>
          <a:xfrm>
            <a:off x="1141411" y="0"/>
            <a:ext cx="9906000" cy="1455174"/>
          </a:xfrm>
        </p:spPr>
        <p:txBody>
          <a:bodyPr>
            <a:normAutofit/>
          </a:bodyPr>
          <a:lstStyle/>
          <a:p>
            <a:r>
              <a:rPr lang="en-US" sz="2800" dirty="0">
                <a:latin typeface="Algerian" panose="04020705040A02060702" pitchFamily="82" charset="0"/>
              </a:rPr>
              <a:t>Advantages</a:t>
            </a:r>
            <a:br>
              <a:rPr lang="en-US" dirty="0"/>
            </a:br>
            <a:endParaRPr lang="en-IN" dirty="0"/>
          </a:p>
        </p:txBody>
      </p:sp>
      <p:sp>
        <p:nvSpPr>
          <p:cNvPr id="3" name="Text Placeholder 2">
            <a:extLst>
              <a:ext uri="{FF2B5EF4-FFF2-40B4-BE49-F238E27FC236}">
                <a16:creationId xmlns:a16="http://schemas.microsoft.com/office/drawing/2014/main" id="{B6C6E5F6-4150-BC3C-DA28-49CB0F7F2048}"/>
              </a:ext>
            </a:extLst>
          </p:cNvPr>
          <p:cNvSpPr>
            <a:spLocks noGrp="1"/>
          </p:cNvSpPr>
          <p:nvPr>
            <p:ph type="body" idx="1"/>
          </p:nvPr>
        </p:nvSpPr>
        <p:spPr>
          <a:xfrm>
            <a:off x="1141411" y="1002890"/>
            <a:ext cx="9906000" cy="5486400"/>
          </a:xfrm>
        </p:spPr>
        <p:txBody>
          <a:bodyPr>
            <a:normAutofit fontScale="85000" lnSpcReduction="10000"/>
          </a:bodyPr>
          <a:lstStyle/>
          <a:p>
            <a:pPr algn="just"/>
            <a:r>
              <a:rPr lang="en-US" sz="1900" dirty="0">
                <a:latin typeface="Times New Roman" panose="02020603050405020304" pitchFamily="18" charset="0"/>
                <a:cs typeface="Times New Roman" panose="02020603050405020304" pitchFamily="18" charset="0"/>
              </a:rPr>
              <a:t>Platform Independence:</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XML DOM is supported by various programming languages and platforms, making it versatile and accessible across different development </a:t>
            </a:r>
            <a:r>
              <a:rPr lang="en-US" sz="1900" dirty="0" err="1">
                <a:latin typeface="Times New Roman" panose="02020603050405020304" pitchFamily="18" charset="0"/>
                <a:cs typeface="Times New Roman" panose="02020603050405020304" pitchFamily="18" charset="0"/>
              </a:rPr>
              <a:t>environments.Structured</a:t>
            </a:r>
            <a:r>
              <a:rPr lang="en-US" sz="1900" dirty="0">
                <a:latin typeface="Times New Roman" panose="02020603050405020304" pitchFamily="18" charset="0"/>
                <a:cs typeface="Times New Roman" panose="02020603050405020304" pitchFamily="18" charset="0"/>
              </a:rPr>
              <a:t> Representation.</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XML DOM represents XML documents in a hierarchical tree structure, which is intuitive and easy to navigate. This structured representation simplifies data access and </a:t>
            </a:r>
            <a:r>
              <a:rPr lang="en-US" sz="1900" dirty="0" err="1">
                <a:latin typeface="Times New Roman" panose="02020603050405020304" pitchFamily="18" charset="0"/>
                <a:cs typeface="Times New Roman" panose="02020603050405020304" pitchFamily="18" charset="0"/>
              </a:rPr>
              <a:t>manipulation.Dynamic</a:t>
            </a:r>
            <a:r>
              <a:rPr lang="en-US" sz="1900" dirty="0">
                <a:latin typeface="Times New Roman" panose="02020603050405020304" pitchFamily="18" charset="0"/>
                <a:cs typeface="Times New Roman" panose="02020603050405020304" pitchFamily="18" charset="0"/>
              </a:rPr>
              <a:t> Document Manipulation.</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XML DOM enables dynamic manipulation of XML documents at runtime. This allows for tasks such as adding, removing, or modifying elements and attributes based on application logic, providing flexibility and </a:t>
            </a:r>
            <a:r>
              <a:rPr lang="en-US" sz="1900" dirty="0" err="1">
                <a:latin typeface="Times New Roman" panose="02020603050405020304" pitchFamily="18" charset="0"/>
                <a:cs typeface="Times New Roman" panose="02020603050405020304" pitchFamily="18" charset="0"/>
              </a:rPr>
              <a:t>adaptability.Rich</a:t>
            </a:r>
            <a:r>
              <a:rPr lang="en-US" sz="1900" dirty="0">
                <a:latin typeface="Times New Roman" panose="02020603050405020304" pitchFamily="18" charset="0"/>
                <a:cs typeface="Times New Roman" panose="02020603050405020304" pitchFamily="18" charset="0"/>
              </a:rPr>
              <a:t> Functionality.</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XML DOM provides a comprehensive API with a wide range of methods and properties for accessing, querying, and updating XML documents. This rich functionality facilitates efficient data processing and manipulation </a:t>
            </a:r>
            <a:r>
              <a:rPr lang="en-US" sz="1900" dirty="0" err="1">
                <a:latin typeface="Times New Roman" panose="02020603050405020304" pitchFamily="18" charset="0"/>
                <a:cs typeface="Times New Roman" panose="02020603050405020304" pitchFamily="18" charset="0"/>
              </a:rPr>
              <a:t>tasks.Interoperability</a:t>
            </a:r>
            <a:r>
              <a:rPr lang="en-US" sz="19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XML DOM promotes interoperability between different systems and applications by providing a standardized format for representing structured data. This facilitates data exchange and integration across heterogeneous environments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603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145</TotalTime>
  <Words>1221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Times New Roman</vt:lpstr>
      <vt:lpstr>Tw Cen MT</vt:lpstr>
      <vt:lpstr>Circuit</vt:lpstr>
      <vt:lpstr>Xml dom</vt:lpstr>
      <vt:lpstr>introduction</vt:lpstr>
      <vt:lpstr>The HTML DOM</vt:lpstr>
      <vt:lpstr>The XML DOM</vt:lpstr>
      <vt:lpstr>benefits of using XML DOM:</vt:lpstr>
      <vt:lpstr>Cross-platform Compatibility:</vt:lpstr>
      <vt:lpstr>Books.xml</vt:lpstr>
      <vt:lpstr>Example</vt:lpstr>
      <vt:lpstr>Advantages </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dom</dc:title>
  <dc:creator>ushar2004@outlook.com</dc:creator>
  <cp:lastModifiedBy>ushar2004@outlook.com</cp:lastModifiedBy>
  <cp:revision>1</cp:revision>
  <dcterms:created xsi:type="dcterms:W3CDTF">2024-05-19T11:42:56Z</dcterms:created>
  <dcterms:modified xsi:type="dcterms:W3CDTF">2024-05-19T14:08:30Z</dcterms:modified>
</cp:coreProperties>
</file>