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3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288" y="-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ELCOT\Desktop\Employee_Dataset%20(2)%20usha.k%20..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style val="42"/>
  <c:chart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</c:pivotFmts>
    <c:plotArea>
      <c:layout/>
      <c:barChart>
        <c:barDir val="col"/>
        <c:grouping val="clustered"/>
        <c:ser>
          <c:idx val="0"/>
          <c:order val="0"/>
          <c:tx>
            <c:v>Female</c:v>
          </c:tx>
          <c:cat>
            <c:strLit>
              <c:ptCount val="13"/>
              <c:pt idx="0">
                <c:v>Accounting</c:v>
              </c:pt>
              <c:pt idx="1">
                <c:v>Business Development</c:v>
              </c:pt>
              <c:pt idx="2">
                <c:v>Engineering</c:v>
              </c:pt>
              <c:pt idx="3">
                <c:v>Human Resources</c:v>
              </c:pt>
              <c:pt idx="4">
                <c:v>Legal</c:v>
              </c:pt>
              <c:pt idx="5">
                <c:v>Marketing</c:v>
              </c:pt>
              <c:pt idx="6">
                <c:v>NULL</c:v>
              </c:pt>
              <c:pt idx="7">
                <c:v>Product Management</c:v>
              </c:pt>
              <c:pt idx="8">
                <c:v>Research and Development</c:v>
              </c:pt>
              <c:pt idx="9">
                <c:v>Sales</c:v>
              </c:pt>
              <c:pt idx="10">
                <c:v>Services</c:v>
              </c:pt>
              <c:pt idx="11">
                <c:v>Support</c:v>
              </c:pt>
              <c:pt idx="12">
                <c:v>Training</c:v>
              </c:pt>
            </c:strLit>
          </c:cat>
          <c:val>
            <c:numLit>
              <c:formatCode>General</c:formatCode>
              <c:ptCount val="13"/>
              <c:pt idx="0">
                <c:v>8</c:v>
              </c:pt>
              <c:pt idx="1">
                <c:v>9</c:v>
              </c:pt>
              <c:pt idx="2">
                <c:v>3</c:v>
              </c:pt>
              <c:pt idx="3">
                <c:v>5</c:v>
              </c:pt>
              <c:pt idx="4">
                <c:v>6</c:v>
              </c:pt>
              <c:pt idx="5">
                <c:v>4</c:v>
              </c:pt>
              <c:pt idx="6">
                <c:v>4</c:v>
              </c:pt>
              <c:pt idx="7">
                <c:v>9</c:v>
              </c:pt>
              <c:pt idx="8">
                <c:v>9</c:v>
              </c:pt>
              <c:pt idx="9">
                <c:v>4</c:v>
              </c:pt>
              <c:pt idx="10">
                <c:v>10</c:v>
              </c:pt>
              <c:pt idx="11">
                <c:v>8</c:v>
              </c:pt>
              <c:pt idx="12">
                <c:v>12</c:v>
              </c:pt>
            </c:numLit>
          </c:val>
        </c:ser>
        <c:ser>
          <c:idx val="1"/>
          <c:order val="1"/>
          <c:tx>
            <c:v>Male</c:v>
          </c:tx>
          <c:cat>
            <c:strLit>
              <c:ptCount val="13"/>
              <c:pt idx="0">
                <c:v>Accounting</c:v>
              </c:pt>
              <c:pt idx="1">
                <c:v>Business Development</c:v>
              </c:pt>
              <c:pt idx="2">
                <c:v>Engineering</c:v>
              </c:pt>
              <c:pt idx="3">
                <c:v>Human Resources</c:v>
              </c:pt>
              <c:pt idx="4">
                <c:v>Legal</c:v>
              </c:pt>
              <c:pt idx="5">
                <c:v>Marketing</c:v>
              </c:pt>
              <c:pt idx="6">
                <c:v>NULL</c:v>
              </c:pt>
              <c:pt idx="7">
                <c:v>Product Management</c:v>
              </c:pt>
              <c:pt idx="8">
                <c:v>Research and Development</c:v>
              </c:pt>
              <c:pt idx="9">
                <c:v>Sales</c:v>
              </c:pt>
              <c:pt idx="10">
                <c:v>Services</c:v>
              </c:pt>
              <c:pt idx="11">
                <c:v>Support</c:v>
              </c:pt>
              <c:pt idx="12">
                <c:v>Training</c:v>
              </c:pt>
            </c:strLit>
          </c:cat>
          <c:val>
            <c:numLit>
              <c:formatCode>General</c:formatCode>
              <c:ptCount val="13"/>
              <c:pt idx="0">
                <c:v>10</c:v>
              </c:pt>
              <c:pt idx="1">
                <c:v>12</c:v>
              </c:pt>
              <c:pt idx="2">
                <c:v>10</c:v>
              </c:pt>
              <c:pt idx="3">
                <c:v>5</c:v>
              </c:pt>
              <c:pt idx="4">
                <c:v>10</c:v>
              </c:pt>
              <c:pt idx="5">
                <c:v>6</c:v>
              </c:pt>
              <c:pt idx="6">
                <c:v>3</c:v>
              </c:pt>
              <c:pt idx="7">
                <c:v>8</c:v>
              </c:pt>
              <c:pt idx="8">
                <c:v>4</c:v>
              </c:pt>
              <c:pt idx="9">
                <c:v>5</c:v>
              </c:pt>
              <c:pt idx="10">
                <c:v>6</c:v>
              </c:pt>
              <c:pt idx="11">
                <c:v>7</c:v>
              </c:pt>
              <c:pt idx="12">
                <c:v>6</c:v>
              </c:pt>
            </c:numLit>
          </c:val>
        </c:ser>
        <c:ser>
          <c:idx val="2"/>
          <c:order val="2"/>
          <c:tx>
            <c:v>(blank)</c:v>
          </c:tx>
          <c:cat>
            <c:strLit>
              <c:ptCount val="13"/>
              <c:pt idx="0">
                <c:v>Accounting</c:v>
              </c:pt>
              <c:pt idx="1">
                <c:v>Business Development</c:v>
              </c:pt>
              <c:pt idx="2">
                <c:v>Engineering</c:v>
              </c:pt>
              <c:pt idx="3">
                <c:v>Human Resources</c:v>
              </c:pt>
              <c:pt idx="4">
                <c:v>Legal</c:v>
              </c:pt>
              <c:pt idx="5">
                <c:v>Marketing</c:v>
              </c:pt>
              <c:pt idx="6">
                <c:v>NULL</c:v>
              </c:pt>
              <c:pt idx="7">
                <c:v>Product Management</c:v>
              </c:pt>
              <c:pt idx="8">
                <c:v>Research and Development</c:v>
              </c:pt>
              <c:pt idx="9">
                <c:v>Sales</c:v>
              </c:pt>
              <c:pt idx="10">
                <c:v>Services</c:v>
              </c:pt>
              <c:pt idx="11">
                <c:v>Support</c:v>
              </c:pt>
              <c:pt idx="12">
                <c:v>Training</c:v>
              </c:pt>
            </c:strLit>
          </c:cat>
          <c:val>
            <c:numLit>
              <c:formatCode>General</c:formatCode>
              <c:ptCount val="13"/>
              <c:pt idx="0">
                <c:v>1</c:v>
              </c:pt>
              <c:pt idx="1">
                <c:v>0</c:v>
              </c:pt>
              <c:pt idx="2">
                <c:v>0</c:v>
              </c:pt>
              <c:pt idx="3">
                <c:v>2</c:v>
              </c:pt>
              <c:pt idx="4">
                <c:v>1</c:v>
              </c:pt>
              <c:pt idx="5">
                <c:v>0</c:v>
              </c:pt>
              <c:pt idx="6">
                <c:v>0</c:v>
              </c:pt>
              <c:pt idx="7">
                <c:v>0</c:v>
              </c:pt>
              <c:pt idx="8">
                <c:v>0</c:v>
              </c:pt>
              <c:pt idx="9">
                <c:v>0</c:v>
              </c:pt>
              <c:pt idx="10">
                <c:v>0</c:v>
              </c:pt>
              <c:pt idx="11">
                <c:v>1</c:v>
              </c:pt>
              <c:pt idx="12">
                <c:v>1</c:v>
              </c:pt>
            </c:numLit>
          </c:val>
        </c:ser>
        <c:axId val="104379136"/>
        <c:axId val="104392960"/>
      </c:barChart>
      <c:catAx>
        <c:axId val="104379136"/>
        <c:scaling>
          <c:orientation val="minMax"/>
        </c:scaling>
        <c:axPos val="b"/>
        <c:tickLblPos val="nextTo"/>
        <c:txPr>
          <a:bodyPr/>
          <a:lstStyle/>
          <a:p>
            <a:pPr>
              <a:defRPr sz="800"/>
            </a:pPr>
            <a:endParaRPr lang="en-US"/>
          </a:p>
        </c:txPr>
        <c:crossAx val="104392960"/>
        <c:crosses val="autoZero"/>
        <c:auto val="1"/>
        <c:lblAlgn val="ctr"/>
        <c:lblOffset val="100"/>
      </c:catAx>
      <c:valAx>
        <c:axId val="104392960"/>
        <c:scaling>
          <c:orientation val="minMax"/>
        </c:scaling>
        <c:axPos val="l"/>
        <c:majorGridlines/>
        <c:numFmt formatCode="General" sourceLinked="1"/>
        <c:tickLblPos val="nextTo"/>
        <c:crossAx val="104379136"/>
        <c:crosses val="autoZero"/>
        <c:crossBetween val="between"/>
      </c:valAx>
    </c:plotArea>
    <c:legend>
      <c:legendPos val="r"/>
      <c:legendEntry>
        <c:idx val="2"/>
        <c:delete val="1"/>
      </c:legendEntry>
      <c:layout/>
    </c:legend>
    <c:plotVisOnly val="1"/>
  </c:chart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16-09-2024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85800" y="5349903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508000" y="4853412"/>
            <a:ext cx="112776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08000" y="3886200"/>
            <a:ext cx="112776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9/16/2024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10972800" y="6473952"/>
            <a:ext cx="1011936" cy="246888"/>
          </a:xfrm>
        </p:spPr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4000" y="549277"/>
            <a:ext cx="2438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549277"/>
            <a:ext cx="83312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4775200" y="76201"/>
            <a:ext cx="38608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10972800" y="6473952"/>
            <a:ext cx="1011936" cy="246888"/>
          </a:xfrm>
        </p:spPr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85800" y="3444903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508000" y="1676400"/>
            <a:ext cx="112776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9/16/2024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40633" y="2947086"/>
            <a:ext cx="115824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402336" y="457200"/>
            <a:ext cx="115824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406400" y="1600200"/>
            <a:ext cx="5588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7912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406400" y="5410200"/>
            <a:ext cx="114808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75259" y="666750"/>
            <a:ext cx="57207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6193367" y="666750"/>
            <a:ext cx="5722988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375259" y="1316038"/>
            <a:ext cx="5720741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6198307" y="1316038"/>
            <a:ext cx="571804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972800" y="6477000"/>
            <a:ext cx="1016000" cy="246888"/>
          </a:xfrm>
        </p:spPr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685800" y="6019801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402336" y="457200"/>
            <a:ext cx="115824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9/16/2024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9/16/2024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85800" y="5849118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609600" y="5486400"/>
            <a:ext cx="112776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609601" y="609600"/>
            <a:ext cx="4011084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4766733" y="609600"/>
            <a:ext cx="7120467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9/16/2024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4673600" y="616634"/>
            <a:ext cx="67056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508000" y="4993760"/>
            <a:ext cx="78232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508000" y="5533218"/>
            <a:ext cx="78232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406400" y="1554163"/>
            <a:ext cx="115824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8636000" y="76201"/>
            <a:ext cx="33528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9/16/2024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4165600" y="76201"/>
            <a:ext cx="44704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0972800" y="6477001"/>
            <a:ext cx="1016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406400" y="457200"/>
            <a:ext cx="115824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685800" y="1057987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300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3" y="1190627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33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333420" y="3"/>
            <a:ext cx="9982200" cy="167866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xfrm>
            <a:off x="1767392" y="4928709"/>
            <a:ext cx="812800" cy="19171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83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55ADE35-C35B-07C1-F5AA-C33B3DDB802E}"/>
              </a:ext>
            </a:extLst>
          </p:cNvPr>
          <p:cNvSpPr txBox="1"/>
          <p:nvPr/>
        </p:nvSpPr>
        <p:spPr>
          <a:xfrm>
            <a:off x="2554543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STUDENT </a:t>
            </a:r>
            <a:r>
              <a:rPr lang="en-US" sz="2400" b="1" dirty="0" smtClean="0"/>
              <a:t>NAME:USHA.K</a:t>
            </a:r>
            <a:endParaRPr lang="en-US" sz="2400" b="1" dirty="0"/>
          </a:p>
          <a:p>
            <a:r>
              <a:rPr lang="en-US" sz="2400" b="1" dirty="0"/>
              <a:t>REGISTER NO</a:t>
            </a:r>
            <a:r>
              <a:rPr lang="en-US" sz="2400" b="1" dirty="0" smtClean="0"/>
              <a:t>: 312214917/asunm1483312214917</a:t>
            </a:r>
            <a:endParaRPr lang="en-US" sz="2400" b="1" dirty="0"/>
          </a:p>
          <a:p>
            <a:r>
              <a:rPr lang="en-US" sz="2400" b="1" dirty="0"/>
              <a:t>DEPARTMENT</a:t>
            </a:r>
            <a:r>
              <a:rPr lang="en-US" sz="2400" b="1" dirty="0" smtClean="0"/>
              <a:t>: BCOM(COMPUTER APPLICATION)</a:t>
            </a:r>
            <a:endParaRPr lang="en-US" sz="2400" b="1" dirty="0"/>
          </a:p>
          <a:p>
            <a:r>
              <a:rPr lang="en-US" sz="2400" b="1" dirty="0" smtClean="0"/>
              <a:t>COLLEGE: ANNAI VEILANKANNI’S COLLEGE FOR WOMEN</a:t>
            </a:r>
            <a:endParaRPr lang="en-US" sz="2400" b="1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5" y="5895983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9" y="6473341"/>
            <a:ext cx="228600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8"/>
            <a:ext cx="3303904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523837" y="1928802"/>
            <a:ext cx="9226947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i="1" dirty="0" smtClean="0"/>
              <a:t>Data </a:t>
            </a:r>
            <a:r>
              <a:rPr lang="en-US" sz="3200" i="1" dirty="0" smtClean="0"/>
              <a:t>Collection: From </a:t>
            </a:r>
            <a:r>
              <a:rPr lang="en-US" sz="3200" i="1" dirty="0" err="1" smtClean="0"/>
              <a:t>Edunet</a:t>
            </a:r>
            <a:r>
              <a:rPr lang="en-US" sz="3200" i="1" dirty="0" smtClean="0"/>
              <a:t> foundation</a:t>
            </a:r>
          </a:p>
          <a:p>
            <a:r>
              <a:rPr lang="en-IN" sz="3200" i="1" dirty="0" err="1" smtClean="0"/>
              <a:t>Datacleaning</a:t>
            </a:r>
            <a:r>
              <a:rPr lang="en-IN" sz="3200" i="1" dirty="0" smtClean="0"/>
              <a:t>: Filtering</a:t>
            </a:r>
          </a:p>
          <a:p>
            <a:r>
              <a:rPr lang="en-IN" sz="3200" i="1" dirty="0" smtClean="0"/>
              <a:t>Technique: In Excel</a:t>
            </a:r>
          </a:p>
          <a:p>
            <a:r>
              <a:rPr lang="en-IN" sz="3200" i="1" dirty="0" smtClean="0"/>
              <a:t>Pivot table: Summarize the large salary</a:t>
            </a:r>
          </a:p>
          <a:p>
            <a:r>
              <a:rPr lang="en-IN" sz="3200" i="1" dirty="0" smtClean="0"/>
              <a:t>Chart(Graph): Column 3D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1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6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5" y="5895983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3" y="385444"/>
            <a:ext cx="2437131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9" y="6473341"/>
            <a:ext cx="228600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8" name="Chart 7"/>
          <p:cNvGraphicFramePr/>
          <p:nvPr/>
        </p:nvGraphicFramePr>
        <p:xfrm>
          <a:off x="1095342" y="1785926"/>
          <a:ext cx="5572164" cy="3643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52399" y="1357298"/>
            <a:ext cx="9072625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800" dirty="0" smtClean="0"/>
              <a:t>Our Salary analysis highlights significant disparities across industries, job roles, and regions, with experience being a key driver of salary growth.  These findings have important implications for employers, policymakers, and employees, underscoring the need for regular salary reviews, transparent practices, and industry-wide standards.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52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1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1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6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5" y="5895983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81" y="829627"/>
            <a:ext cx="390969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u="sng" spc="5" dirty="0"/>
              <a:t>PROJECT</a:t>
            </a:r>
            <a:r>
              <a:rPr sz="4250" u="sng" spc="-85" dirty="0"/>
              <a:t> </a:t>
            </a:r>
            <a:r>
              <a:rPr sz="4250" u="sng" spc="25" dirty="0"/>
              <a:t>TITLE</a:t>
            </a:r>
            <a:endParaRPr sz="4250" u="sng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xfrm>
            <a:off x="10838688" y="5734057"/>
            <a:ext cx="812800" cy="19171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30" y="6410333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F691EEC8-E83B-8506-163B-F39E906CCC0A}"/>
              </a:ext>
            </a:extLst>
          </p:cNvPr>
          <p:cNvSpPr txBox="1"/>
          <p:nvPr/>
        </p:nvSpPr>
        <p:spPr>
          <a:xfrm>
            <a:off x="1217523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US" sz="4400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SALARY</a:t>
            </a:r>
            <a:r>
              <a:rPr lang="en-US" sz="4400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195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52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1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6" y="6486041"/>
            <a:ext cx="1773555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30" y="447675"/>
            <a:ext cx="361951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3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49" y="6134100"/>
            <a:ext cx="247651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9"/>
            <a:ext cx="2357120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u="sng" spc="25" dirty="0"/>
              <a:t>A</a:t>
            </a:r>
            <a:r>
              <a:rPr u="sng" spc="-5" dirty="0"/>
              <a:t>G</a:t>
            </a:r>
            <a:r>
              <a:rPr u="sng" spc="-35" dirty="0"/>
              <a:t>E</a:t>
            </a:r>
            <a:r>
              <a:rPr u="sng" spc="15" dirty="0"/>
              <a:t>N</a:t>
            </a:r>
            <a:r>
              <a:rPr u="sng"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xfrm>
            <a:off x="10838688" y="5734057"/>
            <a:ext cx="812800" cy="19171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6" y="2933700"/>
            <a:ext cx="2762251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6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6"/>
            <a:ext cx="563689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u="sng" spc="-20" dirty="0"/>
              <a:t>P</a:t>
            </a:r>
            <a:r>
              <a:rPr sz="4250" u="sng" spc="15" dirty="0"/>
              <a:t>ROB</a:t>
            </a:r>
            <a:r>
              <a:rPr sz="4250" u="sng" spc="55" dirty="0"/>
              <a:t>L</a:t>
            </a:r>
            <a:r>
              <a:rPr sz="4250" u="sng" spc="-20" dirty="0"/>
              <a:t>E</a:t>
            </a:r>
            <a:r>
              <a:rPr sz="4250" u="sng" spc="20" dirty="0"/>
              <a:t>M</a:t>
            </a:r>
            <a:r>
              <a:rPr sz="4250" u="sng" dirty="0"/>
              <a:t>	</a:t>
            </a:r>
            <a:r>
              <a:rPr sz="4250" u="sng" spc="10" dirty="0"/>
              <a:t>S</a:t>
            </a:r>
            <a:r>
              <a:rPr sz="4250" u="sng" spc="-370" dirty="0"/>
              <a:t>T</a:t>
            </a:r>
            <a:r>
              <a:rPr sz="4250" u="sng" spc="-375" dirty="0"/>
              <a:t>A</a:t>
            </a:r>
            <a:r>
              <a:rPr sz="4250" u="sng" spc="15" dirty="0"/>
              <a:t>T</a:t>
            </a:r>
            <a:r>
              <a:rPr sz="4250" u="sng" spc="-10" dirty="0"/>
              <a:t>E</a:t>
            </a:r>
            <a:r>
              <a:rPr sz="4250" u="sng" spc="-20" dirty="0"/>
              <a:t>ME</a:t>
            </a:r>
            <a:r>
              <a:rPr sz="4250" u="sng" spc="10" dirty="0"/>
              <a:t>NT</a:t>
            </a:r>
            <a:endParaRPr sz="4250" u="sng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10838688" y="5734057"/>
            <a:ext cx="812800" cy="19171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83"/>
            <a:ext cx="2143125" cy="20002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309653" y="1857367"/>
            <a:ext cx="5643603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IN" sz="2400" b="1" i="1" dirty="0" smtClean="0"/>
              <a:t>Clearly define the issue: Identify the specific problems or challenges related to salaries, such as inequities.</a:t>
            </a:r>
          </a:p>
          <a:p>
            <a:pPr marL="342900" indent="-342900">
              <a:buAutoNum type="arabicPeriod"/>
            </a:pPr>
            <a:r>
              <a:rPr lang="en-IN" sz="2400" b="1" i="1" dirty="0" smtClean="0"/>
              <a:t>Establish the context: Provide background information on the </a:t>
            </a:r>
            <a:r>
              <a:rPr lang="en-IN" sz="2400" b="1" i="1" dirty="0" err="1" smtClean="0"/>
              <a:t>organisation,industry</a:t>
            </a:r>
            <a:r>
              <a:rPr lang="en-IN" sz="2400" b="1" i="1" dirty="0" smtClean="0"/>
              <a:t>, or market that frames the salary analysis.</a:t>
            </a:r>
          </a:p>
          <a:p>
            <a:pPr marL="342900" indent="-342900">
              <a:buAutoNum type="arabicPeriod"/>
            </a:pPr>
            <a:r>
              <a:rPr lang="en-IN" sz="2400" b="1" i="1" dirty="0" smtClean="0"/>
              <a:t>Justify the need for analysis:  Demonstrate the importance and relevance of </a:t>
            </a:r>
            <a:r>
              <a:rPr lang="en-IN" sz="2400" b="1" i="1" dirty="0" err="1" smtClean="0"/>
              <a:t>conductinga</a:t>
            </a:r>
            <a:r>
              <a:rPr lang="en-IN" sz="2400" b="1" i="1" dirty="0" smtClean="0"/>
              <a:t> salary analysis. </a:t>
            </a:r>
            <a:endParaRPr lang="en-US" sz="2400" b="1" i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30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6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7" y="829627"/>
            <a:ext cx="526351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u="sng" spc="5" smtClean="0"/>
              <a:t>PROJECT</a:t>
            </a:r>
            <a:r>
              <a:rPr sz="4250" u="sng" spc="5" dirty="0"/>
              <a:t>	</a:t>
            </a:r>
            <a:r>
              <a:rPr sz="4250" u="sng" spc="-20" dirty="0"/>
              <a:t>OVERVIEW</a:t>
            </a:r>
            <a:endParaRPr sz="4250" u="sng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10838688" y="5734057"/>
            <a:ext cx="812800" cy="19171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83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050B57B-77CA-84FA-9910-3F41C17BBB48}"/>
              </a:ext>
            </a:extLst>
          </p:cNvPr>
          <p:cNvSpPr txBox="1"/>
          <p:nvPr/>
        </p:nvSpPr>
        <p:spPr>
          <a:xfrm>
            <a:off x="990600" y="2133608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38149" y="2214555"/>
            <a:ext cx="685804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i="1" dirty="0" smtClean="0"/>
              <a:t>The project overview for salary analysis outlines the Objectives, Scope, </a:t>
            </a:r>
            <a:r>
              <a:rPr lang="en-IN" sz="2800" i="1" dirty="0" err="1" smtClean="0"/>
              <a:t>Methodology,Deliverables</a:t>
            </a:r>
            <a:r>
              <a:rPr lang="en-IN" sz="2800" i="1" dirty="0" smtClean="0"/>
              <a:t>, </a:t>
            </a:r>
            <a:r>
              <a:rPr lang="en-IN" sz="2800" i="1" dirty="0" err="1" smtClean="0"/>
              <a:t>Timeline,Stakehol</a:t>
            </a:r>
            <a:r>
              <a:rPr lang="en-IN" sz="2800" i="1" dirty="0" smtClean="0"/>
              <a:t> </a:t>
            </a:r>
            <a:r>
              <a:rPr lang="en-IN" sz="2800" i="1" dirty="0" err="1" smtClean="0"/>
              <a:t>ders</a:t>
            </a:r>
            <a:r>
              <a:rPr lang="en-IN" sz="2800" i="1" dirty="0" smtClean="0"/>
              <a:t> to identify trends, disparities and market competitiveness in salaries.</a:t>
            </a:r>
            <a:endParaRPr lang="en-US" sz="2800" i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1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6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5" y="5895983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4"/>
            <a:ext cx="5014595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xfrm>
            <a:off x="10838688" y="5734057"/>
            <a:ext cx="812800" cy="19171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5" y="6172208"/>
            <a:ext cx="2181225" cy="48577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38149" y="1857366"/>
            <a:ext cx="592935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IN" sz="2400" b="1" i="1" dirty="0" smtClean="0"/>
              <a:t>Human Resources (HR) professional: To inform compensation decisions, develop salary structures, and ensure equity.</a:t>
            </a:r>
          </a:p>
          <a:p>
            <a:pPr marL="342900" indent="-342900">
              <a:buAutoNum type="arabicPeriod"/>
            </a:pPr>
            <a:r>
              <a:rPr lang="en-IN" sz="2400" b="1" i="1" dirty="0" smtClean="0"/>
              <a:t>Compensation </a:t>
            </a:r>
            <a:r>
              <a:rPr lang="en-IN" sz="2400" b="1" i="1" dirty="0" err="1" smtClean="0"/>
              <a:t>committes</a:t>
            </a:r>
            <a:r>
              <a:rPr lang="en-IN" sz="2400" b="1" i="1" dirty="0" smtClean="0"/>
              <a:t>: To review and approve salary recommendations.</a:t>
            </a:r>
          </a:p>
          <a:p>
            <a:pPr marL="342900" indent="-342900">
              <a:buAutoNum type="arabicPeriod"/>
            </a:pPr>
            <a:r>
              <a:rPr lang="en-IN" sz="2400" b="1" i="1" dirty="0" smtClean="0"/>
              <a:t>Consultants:  To improve expert advice on compensation strategies and best practices. </a:t>
            </a:r>
            <a:endParaRPr lang="en-US" sz="2400" b="1" i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" y="1476377"/>
            <a:ext cx="2695575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1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6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5" y="5895983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7" y="857886"/>
            <a:ext cx="9763125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xfrm>
            <a:off x="10838688" y="5734057"/>
            <a:ext cx="812800" cy="19171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83"/>
            <a:ext cx="2143125" cy="20002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309919" y="2285994"/>
            <a:ext cx="528641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IN" sz="2400" b="1" i="1" dirty="0" smtClean="0"/>
              <a:t>Filtering – Missing values </a:t>
            </a:r>
          </a:p>
          <a:p>
            <a:pPr marL="342900" indent="-342900">
              <a:buAutoNum type="arabicPeriod"/>
            </a:pPr>
            <a:r>
              <a:rPr lang="en-IN" sz="2400" b="1" i="1" dirty="0" smtClean="0"/>
              <a:t>Sorting – Sorting data in Excel can help you organize and analyze information, and make  more effective decision.</a:t>
            </a:r>
          </a:p>
          <a:p>
            <a:pPr marL="342900" indent="-342900">
              <a:buAutoNum type="arabicPeriod"/>
            </a:pPr>
            <a:r>
              <a:rPr lang="en-IN" sz="2400" b="1" i="1" dirty="0" smtClean="0"/>
              <a:t>Graph – Graph in excel, also known as charts, can be used to visualize data in a way that’s easier to understand.</a:t>
            </a:r>
            <a:endParaRPr lang="en-US" sz="2400" b="1" i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952464" y="1714488"/>
            <a:ext cx="7575163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i="1" dirty="0" smtClean="0"/>
              <a:t>Employee data set – </a:t>
            </a:r>
            <a:r>
              <a:rPr lang="en-IN" sz="2400" i="1" dirty="0" err="1" smtClean="0"/>
              <a:t>kaggle</a:t>
            </a:r>
            <a:r>
              <a:rPr lang="en-IN" sz="2400" i="1" dirty="0" smtClean="0"/>
              <a:t> </a:t>
            </a:r>
          </a:p>
          <a:p>
            <a:r>
              <a:rPr lang="en-IN" sz="2400" i="1" dirty="0" smtClean="0"/>
              <a:t>26 Features </a:t>
            </a:r>
          </a:p>
          <a:p>
            <a:r>
              <a:rPr lang="en-IN" sz="2400" i="1" dirty="0" smtClean="0"/>
              <a:t>Features – 9 features.</a:t>
            </a:r>
          </a:p>
          <a:p>
            <a:r>
              <a:rPr lang="en-IN" sz="2400" i="1" dirty="0" smtClean="0"/>
              <a:t>Employ ID</a:t>
            </a:r>
          </a:p>
          <a:p>
            <a:r>
              <a:rPr lang="en-IN" sz="2400" i="1" dirty="0" smtClean="0"/>
              <a:t>Gender – </a:t>
            </a:r>
            <a:r>
              <a:rPr lang="en-IN" sz="2400" i="1" dirty="0" err="1" smtClean="0"/>
              <a:t>Male,Female</a:t>
            </a:r>
            <a:r>
              <a:rPr lang="en-IN" sz="2400" i="1" dirty="0" smtClean="0"/>
              <a:t>.</a:t>
            </a:r>
          </a:p>
          <a:p>
            <a:r>
              <a:rPr lang="en-IN" sz="2400" i="1" dirty="0" smtClean="0"/>
              <a:t>Work location: varies places</a:t>
            </a:r>
          </a:p>
          <a:p>
            <a:r>
              <a:rPr lang="en-IN" sz="2400" i="1" dirty="0" smtClean="0"/>
              <a:t>Business unit.</a:t>
            </a:r>
          </a:p>
          <a:p>
            <a:r>
              <a:rPr lang="en-IN" sz="2400" i="1" dirty="0" smtClean="0"/>
              <a:t>Rating: Numeric.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xmlns="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6" y="6486041"/>
            <a:ext cx="1773555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1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6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5" y="5895983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81" y="3381380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9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9" y="6473337"/>
            <a:ext cx="228600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AD9CEB2-36E1-0550-426B-2FAF97882044}"/>
              </a:ext>
            </a:extLst>
          </p:cNvPr>
          <p:cNvSpPr txBox="1"/>
          <p:nvPr/>
        </p:nvSpPr>
        <p:spPr>
          <a:xfrm>
            <a:off x="2743200" y="2354711"/>
            <a:ext cx="85340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523972" y="1928802"/>
            <a:ext cx="9426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Nothing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265</TotalTime>
  <Words>374</Words>
  <Application>Microsoft Office PowerPoint</Application>
  <PresentationFormat>Custom</PresentationFormat>
  <Paragraphs>65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Trek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Slide 10</vt:lpstr>
      <vt:lpstr>RESULTS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ELCOT</cp:lastModifiedBy>
  <cp:revision>21</cp:revision>
  <dcterms:created xsi:type="dcterms:W3CDTF">2024-03-29T15:07:22Z</dcterms:created>
  <dcterms:modified xsi:type="dcterms:W3CDTF">2024-09-16T13:53:00Z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