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1" r:id="rId1"/>
  </p:sldMasterIdLst>
  <p:notesMasterIdLst>
    <p:notesMasterId r:id="rId18"/>
  </p:notesMasterIdLst>
  <p:sldIdLst>
    <p:sldId id="256" r:id="rId2"/>
    <p:sldId id="257" r:id="rId3"/>
    <p:sldId id="261" r:id="rId4"/>
    <p:sldId id="262" r:id="rId5"/>
    <p:sldId id="267" r:id="rId6"/>
    <p:sldId id="263" r:id="rId7"/>
    <p:sldId id="265" r:id="rId8"/>
    <p:sldId id="275" r:id="rId9"/>
    <p:sldId id="266" r:id="rId10"/>
    <p:sldId id="269" r:id="rId11"/>
    <p:sldId id="273" r:id="rId12"/>
    <p:sldId id="274" r:id="rId13"/>
    <p:sldId id="268" r:id="rId14"/>
    <p:sldId id="271" r:id="rId15"/>
    <p:sldId id="272" r:id="rId16"/>
    <p:sldId id="25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690B"/>
    <a:srgbClr val="2F1460"/>
    <a:srgbClr val="FF0066"/>
    <a:srgbClr val="FF66CC"/>
    <a:srgbClr val="00FF00"/>
    <a:srgbClr val="FF99CC"/>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1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5/1/2023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D8FADD-6202-4527-A926-D42CDB9819F7}" type="datetime1">
              <a:rPr lang="en-US" smtClean="0"/>
              <a:pPr/>
              <a:t>5/1/2023</a:t>
            </a:fld>
            <a:endParaRPr lang="en-US"/>
          </a:p>
        </p:txBody>
      </p:sp>
      <p:sp>
        <p:nvSpPr>
          <p:cNvPr id="5" name="Footer Placeholder 4"/>
          <p:cNvSpPr>
            <a:spLocks noGrp="1"/>
          </p:cNvSpPr>
          <p:nvPr>
            <p:ph type="ftr" sz="quarter" idx="11"/>
          </p:nvPr>
        </p:nvSpPr>
        <p:spPr/>
        <p:txBody>
          <a:bodyPr/>
          <a:lstStyle/>
          <a:p>
            <a:r>
              <a:rPr lang="en-US"/>
              <a:t>© Edunet Foundation. All rights reserved.</a:t>
            </a:r>
          </a:p>
        </p:txBody>
      </p:sp>
      <p:sp>
        <p:nvSpPr>
          <p:cNvPr id="6" name="Slide Number Placeholder 5"/>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770046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C86955-E882-46C1-B9D1-A2AFD9CE6C82}" type="datetime1">
              <a:rPr lang="en-US" smtClean="0"/>
              <a:pPr/>
              <a:t>5/1/2023</a:t>
            </a:fld>
            <a:endParaRPr lang="en-US"/>
          </a:p>
        </p:txBody>
      </p:sp>
      <p:sp>
        <p:nvSpPr>
          <p:cNvPr id="5" name="Footer Placeholder 4"/>
          <p:cNvSpPr>
            <a:spLocks noGrp="1"/>
          </p:cNvSpPr>
          <p:nvPr>
            <p:ph type="ftr" sz="quarter" idx="11"/>
          </p:nvPr>
        </p:nvSpPr>
        <p:spPr/>
        <p:txBody>
          <a:bodyPr/>
          <a:lstStyle/>
          <a:p>
            <a:r>
              <a:rPr lang="en-US"/>
              <a:t>© Edunet Foundation. All rights reserved.</a:t>
            </a:r>
          </a:p>
        </p:txBody>
      </p:sp>
      <p:sp>
        <p:nvSpPr>
          <p:cNvPr id="6" name="Slide Number Placeholder 5"/>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77979254"/>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C86955-E882-46C1-B9D1-A2AFD9CE6C82}" type="datetime1">
              <a:rPr lang="en-US" smtClean="0"/>
              <a:pPr/>
              <a:t>5/1/2023</a:t>
            </a:fld>
            <a:endParaRPr lang="en-US"/>
          </a:p>
        </p:txBody>
      </p:sp>
      <p:sp>
        <p:nvSpPr>
          <p:cNvPr id="5" name="Footer Placeholder 4"/>
          <p:cNvSpPr>
            <a:spLocks noGrp="1"/>
          </p:cNvSpPr>
          <p:nvPr>
            <p:ph type="ftr" sz="quarter" idx="11"/>
          </p:nvPr>
        </p:nvSpPr>
        <p:spPr/>
        <p:txBody>
          <a:bodyPr/>
          <a:lstStyle/>
          <a:p>
            <a:r>
              <a:rPr lang="en-US"/>
              <a:t>© Edunet Foundation. All rights reserved.</a:t>
            </a:r>
          </a:p>
        </p:txBody>
      </p:sp>
      <p:sp>
        <p:nvSpPr>
          <p:cNvPr id="6" name="Slide Number Placeholder 5"/>
          <p:cNvSpPr>
            <a:spLocks noGrp="1"/>
          </p:cNvSpPr>
          <p:nvPr>
            <p:ph type="sldNum" sz="quarter" idx="12"/>
          </p:nvPr>
        </p:nvSpPr>
        <p:spPr/>
        <p:txBody>
          <a:bodyPr/>
          <a:lstStyle/>
          <a:p>
            <a:fld id="{89A9F5DF-CAFA-4BBF-9B0F-449F85381360}"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8557348"/>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C86955-E882-46C1-B9D1-A2AFD9CE6C82}" type="datetime1">
              <a:rPr lang="en-US" smtClean="0"/>
              <a:pPr/>
              <a:t>5/1/2023</a:t>
            </a:fld>
            <a:endParaRPr lang="en-US"/>
          </a:p>
        </p:txBody>
      </p:sp>
      <p:sp>
        <p:nvSpPr>
          <p:cNvPr id="5" name="Footer Placeholder 4"/>
          <p:cNvSpPr>
            <a:spLocks noGrp="1"/>
          </p:cNvSpPr>
          <p:nvPr>
            <p:ph type="ftr" sz="quarter" idx="11"/>
          </p:nvPr>
        </p:nvSpPr>
        <p:spPr/>
        <p:txBody>
          <a:bodyPr/>
          <a:lstStyle/>
          <a:p>
            <a:r>
              <a:rPr lang="en-US"/>
              <a:t>© Edunet Foundation. All rights reserved.</a:t>
            </a:r>
          </a:p>
        </p:txBody>
      </p:sp>
      <p:sp>
        <p:nvSpPr>
          <p:cNvPr id="6" name="Slide Number Placeholder 5"/>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2460439850"/>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C86955-E882-46C1-B9D1-A2AFD9CE6C82}" type="datetime1">
              <a:rPr lang="en-US" smtClean="0"/>
              <a:pPr/>
              <a:t>5/1/2023</a:t>
            </a:fld>
            <a:endParaRPr lang="en-US"/>
          </a:p>
        </p:txBody>
      </p:sp>
      <p:sp>
        <p:nvSpPr>
          <p:cNvPr id="5" name="Footer Placeholder 4"/>
          <p:cNvSpPr>
            <a:spLocks noGrp="1"/>
          </p:cNvSpPr>
          <p:nvPr>
            <p:ph type="ftr" sz="quarter" idx="11"/>
          </p:nvPr>
        </p:nvSpPr>
        <p:spPr/>
        <p:txBody>
          <a:bodyPr/>
          <a:lstStyle/>
          <a:p>
            <a:r>
              <a:rPr lang="en-US"/>
              <a:t>© Edunet Foundation. All rights reserved.</a:t>
            </a:r>
          </a:p>
        </p:txBody>
      </p:sp>
      <p:sp>
        <p:nvSpPr>
          <p:cNvPr id="6" name="Slide Number Placeholder 5"/>
          <p:cNvSpPr>
            <a:spLocks noGrp="1"/>
          </p:cNvSpPr>
          <p:nvPr>
            <p:ph type="sldNum" sz="quarter" idx="12"/>
          </p:nvPr>
        </p:nvSpPr>
        <p:spPr/>
        <p:txBody>
          <a:bodyPr/>
          <a:lstStyle/>
          <a:p>
            <a:fld id="{89A9F5DF-CAFA-4BBF-9B0F-449F85381360}"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136851"/>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C86955-E882-46C1-B9D1-A2AFD9CE6C82}" type="datetime1">
              <a:rPr lang="en-US" smtClean="0"/>
              <a:pPr/>
              <a:t>5/1/2023</a:t>
            </a:fld>
            <a:endParaRPr lang="en-US"/>
          </a:p>
        </p:txBody>
      </p:sp>
      <p:sp>
        <p:nvSpPr>
          <p:cNvPr id="5" name="Footer Placeholder 4"/>
          <p:cNvSpPr>
            <a:spLocks noGrp="1"/>
          </p:cNvSpPr>
          <p:nvPr>
            <p:ph type="ftr" sz="quarter" idx="11"/>
          </p:nvPr>
        </p:nvSpPr>
        <p:spPr/>
        <p:txBody>
          <a:bodyPr/>
          <a:lstStyle/>
          <a:p>
            <a:r>
              <a:rPr lang="en-US"/>
              <a:t>© Edunet Foundation. All rights reserved.</a:t>
            </a:r>
          </a:p>
        </p:txBody>
      </p:sp>
      <p:sp>
        <p:nvSpPr>
          <p:cNvPr id="6" name="Slide Number Placeholder 5"/>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07039449"/>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6ABFAD-102A-4B04-ABB2-230A8C1C7AF1}" type="datetime1">
              <a:rPr lang="en-US" smtClean="0"/>
              <a:pPr/>
              <a:t>5/1/2023</a:t>
            </a:fld>
            <a:endParaRPr lang="en-US"/>
          </a:p>
        </p:txBody>
      </p:sp>
      <p:sp>
        <p:nvSpPr>
          <p:cNvPr id="5" name="Footer Placeholder 4"/>
          <p:cNvSpPr>
            <a:spLocks noGrp="1"/>
          </p:cNvSpPr>
          <p:nvPr>
            <p:ph type="ftr" sz="quarter" idx="11"/>
          </p:nvPr>
        </p:nvSpPr>
        <p:spPr/>
        <p:txBody>
          <a:bodyPr/>
          <a:lstStyle/>
          <a:p>
            <a:r>
              <a:rPr lang="en-US"/>
              <a:t>© Edunet Foundation. All rights reserved.</a:t>
            </a:r>
          </a:p>
        </p:txBody>
      </p:sp>
      <p:sp>
        <p:nvSpPr>
          <p:cNvPr id="6" name="Slide Number Placeholder 5"/>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249964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EE4F76-CFCD-4DBF-BCDE-390366D33731}" type="datetime1">
              <a:rPr lang="en-US" smtClean="0"/>
              <a:pPr/>
              <a:t>5/1/2023</a:t>
            </a:fld>
            <a:endParaRPr lang="en-US"/>
          </a:p>
        </p:txBody>
      </p:sp>
      <p:sp>
        <p:nvSpPr>
          <p:cNvPr id="5" name="Footer Placeholder 4"/>
          <p:cNvSpPr>
            <a:spLocks noGrp="1"/>
          </p:cNvSpPr>
          <p:nvPr>
            <p:ph type="ftr" sz="quarter" idx="11"/>
          </p:nvPr>
        </p:nvSpPr>
        <p:spPr/>
        <p:txBody>
          <a:bodyPr/>
          <a:lstStyle/>
          <a:p>
            <a:r>
              <a:rPr lang="en-US"/>
              <a:t>© Edunet Foundation. All rights reserved.</a:t>
            </a:r>
          </a:p>
        </p:txBody>
      </p:sp>
      <p:sp>
        <p:nvSpPr>
          <p:cNvPr id="6" name="Slide Number Placeholder 5"/>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4740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3A438B-353E-4C33-B434-197AEABDC4F2}" type="datetime1">
              <a:rPr lang="en-US" smtClean="0"/>
              <a:pPr/>
              <a:t>5/1/2023</a:t>
            </a:fld>
            <a:endParaRPr lang="en-US"/>
          </a:p>
        </p:txBody>
      </p:sp>
      <p:sp>
        <p:nvSpPr>
          <p:cNvPr id="5" name="Footer Placeholder 4"/>
          <p:cNvSpPr>
            <a:spLocks noGrp="1"/>
          </p:cNvSpPr>
          <p:nvPr>
            <p:ph type="ftr" sz="quarter" idx="11"/>
          </p:nvPr>
        </p:nvSpPr>
        <p:spPr/>
        <p:txBody>
          <a:bodyPr/>
          <a:lstStyle/>
          <a:p>
            <a:r>
              <a:rPr lang="en-US"/>
              <a:t>© Edunet Foundation. All rights reserved.</a:t>
            </a:r>
          </a:p>
        </p:txBody>
      </p:sp>
      <p:sp>
        <p:nvSpPr>
          <p:cNvPr id="6" name="Slide Number Placeholder 5"/>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89432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189231-F571-469A-91A9-E7737FABA7E9}" type="datetime1">
              <a:rPr lang="en-US" smtClean="0"/>
              <a:pPr/>
              <a:t>5/1/2023</a:t>
            </a:fld>
            <a:endParaRPr lang="en-US"/>
          </a:p>
        </p:txBody>
      </p:sp>
      <p:sp>
        <p:nvSpPr>
          <p:cNvPr id="5" name="Footer Placeholder 4"/>
          <p:cNvSpPr>
            <a:spLocks noGrp="1"/>
          </p:cNvSpPr>
          <p:nvPr>
            <p:ph type="ftr" sz="quarter" idx="11"/>
          </p:nvPr>
        </p:nvSpPr>
        <p:spPr/>
        <p:txBody>
          <a:bodyPr/>
          <a:lstStyle/>
          <a:p>
            <a:r>
              <a:rPr lang="en-US"/>
              <a:t>© Edunet Foundation. All rights reserved.</a:t>
            </a:r>
          </a:p>
        </p:txBody>
      </p:sp>
      <p:sp>
        <p:nvSpPr>
          <p:cNvPr id="6" name="Slide Number Placeholder 5"/>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2649734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45B47F-C42C-4E6F-AB73-530F46A47C50}" type="datetime1">
              <a:rPr lang="en-US" smtClean="0"/>
              <a:pPr/>
              <a:t>5/1/2023</a:t>
            </a:fld>
            <a:endParaRPr lang="en-US"/>
          </a:p>
        </p:txBody>
      </p:sp>
      <p:sp>
        <p:nvSpPr>
          <p:cNvPr id="6" name="Footer Placeholder 5"/>
          <p:cNvSpPr>
            <a:spLocks noGrp="1"/>
          </p:cNvSpPr>
          <p:nvPr>
            <p:ph type="ftr" sz="quarter" idx="11"/>
          </p:nvPr>
        </p:nvSpPr>
        <p:spPr/>
        <p:txBody>
          <a:bodyPr/>
          <a:lstStyle/>
          <a:p>
            <a:r>
              <a:rPr lang="en-US"/>
              <a:t>© Edunet Foundation. All rights reserved.</a:t>
            </a:r>
          </a:p>
        </p:txBody>
      </p:sp>
      <p:sp>
        <p:nvSpPr>
          <p:cNvPr id="7" name="Slide Number Placeholder 6"/>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884552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409137-C597-451C-AA5B-0CA6CCA56DF3}" type="datetime1">
              <a:rPr lang="en-US" smtClean="0"/>
              <a:pPr/>
              <a:t>5/1/2023</a:t>
            </a:fld>
            <a:endParaRPr lang="en-US"/>
          </a:p>
        </p:txBody>
      </p:sp>
      <p:sp>
        <p:nvSpPr>
          <p:cNvPr id="8" name="Footer Placeholder 7"/>
          <p:cNvSpPr>
            <a:spLocks noGrp="1"/>
          </p:cNvSpPr>
          <p:nvPr>
            <p:ph type="ftr" sz="quarter" idx="11"/>
          </p:nvPr>
        </p:nvSpPr>
        <p:spPr/>
        <p:txBody>
          <a:bodyPr/>
          <a:lstStyle/>
          <a:p>
            <a:r>
              <a:rPr lang="en-US"/>
              <a:t>© Edunet Foundation. All rights reserved.</a:t>
            </a:r>
          </a:p>
        </p:txBody>
      </p:sp>
      <p:sp>
        <p:nvSpPr>
          <p:cNvPr id="9" name="Slide Number Placeholder 8"/>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51517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92B6CF-B624-449C-A6BA-FAB3DB1042C2}" type="datetime1">
              <a:rPr lang="en-US" smtClean="0"/>
              <a:pPr/>
              <a:t>5/1/2023</a:t>
            </a:fld>
            <a:endParaRPr lang="en-US"/>
          </a:p>
        </p:txBody>
      </p:sp>
      <p:sp>
        <p:nvSpPr>
          <p:cNvPr id="4" name="Footer Placeholder 3"/>
          <p:cNvSpPr>
            <a:spLocks noGrp="1"/>
          </p:cNvSpPr>
          <p:nvPr>
            <p:ph type="ftr" sz="quarter" idx="11"/>
          </p:nvPr>
        </p:nvSpPr>
        <p:spPr/>
        <p:txBody>
          <a:bodyPr/>
          <a:lstStyle/>
          <a:p>
            <a:r>
              <a:rPr lang="en-US"/>
              <a:t>© Edunet Foundation. All rights reserved.</a:t>
            </a:r>
          </a:p>
        </p:txBody>
      </p:sp>
      <p:sp>
        <p:nvSpPr>
          <p:cNvPr id="5" name="Slide Number Placeholder 4"/>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2725807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1EA0EB-845D-4CA1-885D-6F096FD81E39}" type="datetime1">
              <a:rPr lang="en-US" smtClean="0"/>
              <a:pPr/>
              <a:t>5/1/2023</a:t>
            </a:fld>
            <a:endParaRPr lang="en-US"/>
          </a:p>
        </p:txBody>
      </p:sp>
      <p:sp>
        <p:nvSpPr>
          <p:cNvPr id="3" name="Footer Placeholder 2"/>
          <p:cNvSpPr>
            <a:spLocks noGrp="1"/>
          </p:cNvSpPr>
          <p:nvPr>
            <p:ph type="ftr" sz="quarter" idx="11"/>
          </p:nvPr>
        </p:nvSpPr>
        <p:spPr/>
        <p:txBody>
          <a:bodyPr/>
          <a:lstStyle/>
          <a:p>
            <a:r>
              <a:rPr lang="en-US"/>
              <a:t>© Edunet Foundation. All rights reserved.</a:t>
            </a:r>
          </a:p>
        </p:txBody>
      </p:sp>
      <p:sp>
        <p:nvSpPr>
          <p:cNvPr id="4" name="Slide Number Placeholder 3"/>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82692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4586C9-C8D5-4804-B4A7-343C05555BF9}" type="datetime1">
              <a:rPr lang="en-US" smtClean="0"/>
              <a:pPr/>
              <a:t>5/1/2023</a:t>
            </a:fld>
            <a:endParaRPr lang="en-US"/>
          </a:p>
        </p:txBody>
      </p:sp>
      <p:sp>
        <p:nvSpPr>
          <p:cNvPr id="6" name="Footer Placeholder 5"/>
          <p:cNvSpPr>
            <a:spLocks noGrp="1"/>
          </p:cNvSpPr>
          <p:nvPr>
            <p:ph type="ftr" sz="quarter" idx="11"/>
          </p:nvPr>
        </p:nvSpPr>
        <p:spPr/>
        <p:txBody>
          <a:bodyPr/>
          <a:lstStyle/>
          <a:p>
            <a:r>
              <a:rPr lang="en-US"/>
              <a:t>© Edunet Foundation. All rights reserved.</a:t>
            </a:r>
          </a:p>
        </p:txBody>
      </p:sp>
      <p:sp>
        <p:nvSpPr>
          <p:cNvPr id="7" name="Slide Number Placeholder 6"/>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223854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78801E-C1A2-4C46-B404-CC030D4B77C7}" type="datetime1">
              <a:rPr lang="en-US" smtClean="0"/>
              <a:pPr/>
              <a:t>5/1/2023</a:t>
            </a:fld>
            <a:endParaRPr lang="en-US"/>
          </a:p>
        </p:txBody>
      </p:sp>
      <p:sp>
        <p:nvSpPr>
          <p:cNvPr id="6" name="Footer Placeholder 5"/>
          <p:cNvSpPr>
            <a:spLocks noGrp="1"/>
          </p:cNvSpPr>
          <p:nvPr>
            <p:ph type="ftr" sz="quarter" idx="11"/>
          </p:nvPr>
        </p:nvSpPr>
        <p:spPr/>
        <p:txBody>
          <a:bodyPr/>
          <a:lstStyle/>
          <a:p>
            <a:r>
              <a:rPr lang="en-US"/>
              <a:t>© Edunet Foundation. All rights reserved.</a:t>
            </a:r>
          </a:p>
        </p:txBody>
      </p:sp>
      <p:sp>
        <p:nvSpPr>
          <p:cNvPr id="7" name="Slide Number Placeholder 6"/>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85233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C86955-E882-46C1-B9D1-A2AFD9CE6C82}" type="datetime1">
              <a:rPr lang="en-US" smtClean="0"/>
              <a:pPr/>
              <a:t>5/1/2023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 Edunet Foundation. All rights reserved.</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89A9F5DF-CAFA-4BBF-9B0F-449F85381360}" type="slidenum">
              <a:rPr lang="en-US" smtClean="0"/>
              <a:pPr/>
              <a:t>‹#›</a:t>
            </a:fld>
            <a:endParaRPr lang="en-US"/>
          </a:p>
        </p:txBody>
      </p:sp>
    </p:spTree>
    <p:extLst>
      <p:ext uri="{BB962C8B-B14F-4D97-AF65-F5344CB8AC3E}">
        <p14:creationId xmlns:p14="http://schemas.microsoft.com/office/powerpoint/2010/main" val="3682579040"/>
      </p:ext>
    </p:extLst>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 id="2147483913" r:id="rId12"/>
    <p:sldLayoutId id="2147483914" r:id="rId13"/>
    <p:sldLayoutId id="2147483915" r:id="rId14"/>
    <p:sldLayoutId id="2147483916" r:id="rId15"/>
    <p:sldLayoutId id="2147483917" r:id="rId16"/>
  </p:sldLayoutIdLst>
  <p:hf sldNum="0" hd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617985" y="3299195"/>
            <a:ext cx="10175272" cy="802051"/>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r>
              <a:rPr lang="en-US" sz="5400" dirty="0">
                <a:solidFill>
                  <a:srgbClr val="FF0000"/>
                </a:solidFill>
                <a:effectLst/>
                <a:latin typeface="Bernard MT Condensed" panose="02050806060905020404" pitchFamily="18" charset="0"/>
                <a:ea typeface="Calibri" panose="020F0502020204030204" pitchFamily="34" charset="0"/>
                <a:cs typeface="SimSun" panose="02010600030101010101" pitchFamily="2" charset="-122"/>
              </a:rPr>
              <a:t>“</a:t>
            </a:r>
            <a:r>
              <a:rPr lang="en-US" sz="4000" dirty="0">
                <a:solidFill>
                  <a:srgbClr val="FF0000"/>
                </a:solidFill>
                <a:effectLst>
                  <a:outerShdw blurRad="63500" dist="50800" dir="5400000" algn="ctr" rotWithShape="0">
                    <a:srgbClr val="000000">
                      <a:alpha val="88000"/>
                    </a:srgbClr>
                  </a:outerShdw>
                </a:effectLst>
                <a:latin typeface="Bernard MT Condensed" panose="02050806060905020404" pitchFamily="18" charset="0"/>
                <a:ea typeface="Calibri" panose="020F0502020204030204" pitchFamily="34" charset="0"/>
                <a:cs typeface="SimSun" panose="02010600030101010101" pitchFamily="2" charset="-122"/>
              </a:rPr>
              <a:t>HEART DISEASE PREDICATION</a:t>
            </a:r>
            <a:r>
              <a:rPr lang="en-US" sz="4000" dirty="0">
                <a:solidFill>
                  <a:srgbClr val="FF0000"/>
                </a:solidFill>
                <a:latin typeface="Calibri" panose="020F0502020204030204" pitchFamily="34" charset="0"/>
                <a:ea typeface="Calibri" panose="020F0502020204030204" pitchFamily="34" charset="0"/>
                <a:cs typeface="SimSun" panose="02010600030101010101" pitchFamily="2" charset="-122"/>
              </a:rPr>
              <a:t>”</a:t>
            </a:r>
            <a:br>
              <a:rPr lang="en-US" sz="4000" dirty="0">
                <a:solidFill>
                  <a:srgbClr val="FF0000"/>
                </a:solidFill>
                <a:latin typeface="Calibri" panose="020F0502020204030204" pitchFamily="34" charset="0"/>
                <a:ea typeface="Calibri" panose="020F0502020204030204" pitchFamily="34" charset="0"/>
                <a:cs typeface="SimSun" panose="02010600030101010101" pitchFamily="2" charset="-122"/>
              </a:rPr>
            </a:br>
            <a:r>
              <a:rPr lang="en-US" sz="4000" dirty="0">
                <a:solidFill>
                  <a:srgbClr val="FF0000"/>
                </a:solidFill>
                <a:latin typeface="Calibri" panose="020F0502020204030204" pitchFamily="34" charset="0"/>
                <a:ea typeface="Calibri" panose="020F0502020204030204" pitchFamily="34" charset="0"/>
                <a:cs typeface="SimSun" panose="02010600030101010101" pitchFamily="2" charset="-122"/>
              </a:rPr>
              <a:t>               </a:t>
            </a:r>
            <a:r>
              <a:rPr lang="en-US" sz="1800" b="1" dirty="0">
                <a:solidFill>
                  <a:srgbClr val="38690B"/>
                </a:solidFill>
                <a:effectLst/>
                <a:latin typeface="Bodoni Bd BT" panose="02070803080706020303" pitchFamily="18" charset="0"/>
                <a:ea typeface="Calibri" panose="020F0502020204030204" pitchFamily="34" charset="0"/>
                <a:cs typeface="Calibri" panose="020F0502020204030204" pitchFamily="34" charset="0"/>
              </a:rPr>
              <a:t>AIMAN COLLEGE OF ARTS &amp; SCIENCE FOR WOMEN , K.SATHANUR,TRICHY-620 021		</a:t>
            </a:r>
            <a:r>
              <a:rPr lang="en-US" sz="1800" b="1" dirty="0">
                <a:effectLst/>
                <a:latin typeface="Bodoni Bd BT" panose="02070803080706020303" pitchFamily="18" charset="0"/>
                <a:ea typeface="Calibri" panose="020F0502020204030204" pitchFamily="34" charset="0"/>
                <a:cs typeface="Calibri" panose="020F0502020204030204" pitchFamily="34" charset="0"/>
              </a:rPr>
              <a:t>	</a:t>
            </a:r>
            <a:r>
              <a:rPr lang="en-US" sz="5400" b="1" dirty="0">
                <a:solidFill>
                  <a:srgbClr val="FF0000"/>
                </a:solidFill>
                <a:effectLst/>
                <a:latin typeface="Calibri" panose="020F0502020204030204" pitchFamily="34" charset="0"/>
                <a:ea typeface="Calibri" panose="020F0502020204030204" pitchFamily="34" charset="0"/>
              </a:rPr>
              <a:t>	</a:t>
            </a:r>
            <a:endParaRPr lang="en-US" sz="5400" b="1" dirty="0">
              <a:solidFill>
                <a:srgbClr val="FF0000"/>
              </a:solidFill>
              <a:latin typeface="Arial" panose="020B0604020202020204" pitchFamily="34" charset="0"/>
              <a:cs typeface="Arial" panose="020B0604020202020204" pitchFamily="34" charset="0"/>
            </a:endParaRP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
        <p:nvSpPr>
          <p:cNvPr id="3" name="TextBox 2"/>
          <p:cNvSpPr txBox="1"/>
          <p:nvPr/>
        </p:nvSpPr>
        <p:spPr>
          <a:xfrm>
            <a:off x="-794267" y="1069502"/>
            <a:ext cx="12726648" cy="584775"/>
          </a:xfrm>
          <a:prstGeom prst="rect">
            <a:avLst/>
          </a:prstGeom>
          <a:noFill/>
        </p:spPr>
        <p:txBody>
          <a:bodyPr wrap="square" rtlCol="0">
            <a:spAutoFit/>
          </a:bodyPr>
          <a:lstStyle/>
          <a:p>
            <a:pPr algn="ctr"/>
            <a:r>
              <a:rPr lang="en-US" sz="3200" b="1" dirty="0">
                <a:solidFill>
                  <a:schemeClr val="accent1">
                    <a:lumMod val="75000"/>
                  </a:schemeClr>
                </a:solidFill>
                <a:latin typeface="Arial" pitchFamily="34" charset="0"/>
                <a:cs typeface="Arial" pitchFamily="34" charset="0"/>
              </a:rPr>
              <a:t> </a:t>
            </a:r>
            <a:r>
              <a:rPr lang="en-US" sz="3200" b="1" dirty="0">
                <a:latin typeface="Arial" pitchFamily="34" charset="0"/>
                <a:cs typeface="Arial" pitchFamily="34" charset="0"/>
              </a:rPr>
              <a:t>TS- WEB/CC/AI TRACK CAPSTONE PROJECT</a:t>
            </a:r>
          </a:p>
        </p:txBody>
      </p:sp>
      <p:sp>
        <p:nvSpPr>
          <p:cNvPr id="4" name="TextBox 3"/>
          <p:cNvSpPr txBox="1"/>
          <p:nvPr/>
        </p:nvSpPr>
        <p:spPr>
          <a:xfrm>
            <a:off x="805912" y="3692419"/>
            <a:ext cx="10175272" cy="3170099"/>
          </a:xfrm>
          <a:prstGeom prst="rect">
            <a:avLst/>
          </a:prstGeom>
          <a:noFill/>
          <a:ln>
            <a:solidFill>
              <a:schemeClr val="bg1"/>
            </a:solidFill>
          </a:ln>
        </p:spPr>
        <p:txBody>
          <a:bodyPr wrap="square" rtlCol="0">
            <a:spAutoFit/>
          </a:bodyPr>
          <a:lstStyle/>
          <a:p>
            <a:r>
              <a:rPr lang="en-US" sz="1600" dirty="0">
                <a:solidFill>
                  <a:srgbClr val="FF0066"/>
                </a:solidFill>
                <a:effectLst>
                  <a:outerShdw blurRad="50800" dist="50800" dir="5400000" algn="ctr" rotWithShape="0">
                    <a:srgbClr val="FF66FF">
                      <a:alpha val="83000"/>
                    </a:srgbClr>
                  </a:outerShdw>
                </a:effectLst>
                <a:latin typeface="DeVinne Txt BT" panose="02020604070705020303" pitchFamily="18" charset="0"/>
                <a:cs typeface="Arial" pitchFamily="34" charset="0"/>
              </a:rPr>
              <a:t>Guided By:</a:t>
            </a:r>
          </a:p>
          <a:p>
            <a:endParaRPr lang="en-US" sz="1600" dirty="0">
              <a:solidFill>
                <a:srgbClr val="FF0066"/>
              </a:solidFill>
              <a:effectLst>
                <a:outerShdw blurRad="50800" dist="50800" dir="5400000" algn="ctr" rotWithShape="0">
                  <a:srgbClr val="FF66FF">
                    <a:alpha val="83000"/>
                  </a:srgbClr>
                </a:outerShdw>
              </a:effectLst>
              <a:latin typeface="DeVinne Txt BT" panose="02020604070705020303" pitchFamily="18" charset="0"/>
              <a:cs typeface="Arial" pitchFamily="34" charset="0"/>
            </a:endParaRPr>
          </a:p>
          <a:p>
            <a:r>
              <a:rPr lang="en-US" sz="1800" b="1" dirty="0">
                <a:effectLst/>
                <a:latin typeface="Calibri" panose="020F0502020204030204" pitchFamily="34" charset="0"/>
                <a:ea typeface="Calibri" panose="020F0502020204030204" pitchFamily="34" charset="0"/>
              </a:rPr>
              <a:t>       Trainer Name:  DEEP DIVE</a:t>
            </a:r>
          </a:p>
          <a:p>
            <a:r>
              <a:rPr lang="en-US" b="1" dirty="0">
                <a:solidFill>
                  <a:srgbClr val="FF0066"/>
                </a:solidFill>
                <a:latin typeface="Calibri" panose="020F0502020204030204" pitchFamily="34" charset="0"/>
                <a:cs typeface="Arial" pitchFamily="34" charset="0"/>
              </a:rPr>
              <a:t>      </a:t>
            </a:r>
            <a:r>
              <a:rPr lang="en-US" sz="1600" b="1" dirty="0">
                <a:effectLst/>
              </a:rPr>
              <a:t>Master Trainer:   Mayank </a:t>
            </a:r>
            <a:r>
              <a:rPr lang="en-US" sz="1600" b="1" dirty="0" err="1">
                <a:effectLst/>
              </a:rPr>
              <a:t>shrivastava</a:t>
            </a:r>
            <a:r>
              <a:rPr lang="en-US" sz="1600" b="1" dirty="0">
                <a:effectLst/>
              </a:rPr>
              <a:t> </a:t>
            </a:r>
          </a:p>
          <a:p>
            <a:endParaRPr lang="en-US" sz="1600" dirty="0">
              <a:solidFill>
                <a:srgbClr val="FF0066"/>
              </a:solidFill>
              <a:effectLst>
                <a:outerShdw blurRad="50800" dist="50800" dir="5400000" algn="ctr" rotWithShape="0">
                  <a:srgbClr val="FF66FF">
                    <a:alpha val="83000"/>
                  </a:srgbClr>
                </a:outerShdw>
              </a:effectLst>
              <a:latin typeface="DeVinne Txt BT" panose="02020604070705020303" pitchFamily="18" charset="0"/>
              <a:cs typeface="Arial" pitchFamily="34" charset="0"/>
            </a:endParaRPr>
          </a:p>
          <a:p>
            <a:r>
              <a:rPr lang="en-US" sz="1600" dirty="0">
                <a:solidFill>
                  <a:srgbClr val="FF0066"/>
                </a:solidFill>
                <a:effectLst>
                  <a:outerShdw blurRad="50800" dist="50800" dir="5400000" algn="ctr" rotWithShape="0">
                    <a:srgbClr val="FF66FF">
                      <a:alpha val="83000"/>
                    </a:srgbClr>
                  </a:outerShdw>
                </a:effectLst>
                <a:latin typeface="DeVinne Txt BT" panose="02020604070705020303" pitchFamily="18" charset="0"/>
                <a:cs typeface="Arial" pitchFamily="34" charset="0"/>
              </a:rPr>
              <a:t>Presented By:</a:t>
            </a:r>
          </a:p>
          <a:p>
            <a:r>
              <a:rPr lang="en-US" sz="1600" dirty="0">
                <a:solidFill>
                  <a:srgbClr val="00FF00"/>
                </a:solidFill>
                <a:effectLst>
                  <a:outerShdw blurRad="50800" dist="50800" dir="5400000" algn="ctr" rotWithShape="0">
                    <a:srgbClr val="FF66FF">
                      <a:alpha val="83000"/>
                    </a:srgbClr>
                  </a:outerShdw>
                </a:effectLst>
                <a:latin typeface="Elephant" panose="02020904090505020303" pitchFamily="18" charset="0"/>
                <a:cs typeface="Arial" pitchFamily="34" charset="0"/>
              </a:rPr>
              <a:t>		</a:t>
            </a:r>
            <a:r>
              <a:rPr lang="en-US" sz="1600" dirty="0">
                <a:solidFill>
                  <a:srgbClr val="00FF00"/>
                </a:solidFill>
                <a:effectLst>
                  <a:outerShdw blurRad="50800" dist="50800" dir="5400000" algn="ctr" rotWithShape="0">
                    <a:srgbClr val="FF66FF">
                      <a:alpha val="83000"/>
                    </a:srgbClr>
                  </a:outerShdw>
                </a:effectLst>
                <a:latin typeface="Times New Roman" panose="02020603050405020304" pitchFamily="18" charset="0"/>
                <a:cs typeface="Times New Roman" panose="02020603050405020304" pitchFamily="18" charset="0"/>
              </a:rPr>
              <a:t>								</a:t>
            </a:r>
          </a:p>
          <a:p>
            <a:r>
              <a:rPr lang="en-US" sz="1600" dirty="0">
                <a:effectLst>
                  <a:outerShdw blurRad="50800" dist="50800" dir="5400000" algn="ctr" rotWithShape="0">
                    <a:srgbClr val="FF66FF">
                      <a:alpha val="83000"/>
                    </a:srgbClr>
                  </a:outerShdw>
                </a:effectLst>
                <a:latin typeface="Times New Roman" panose="02020603050405020304" pitchFamily="18" charset="0"/>
                <a:cs typeface="Times New Roman" panose="02020603050405020304" pitchFamily="18" charset="0"/>
              </a:rPr>
              <a:t>             K.  AFIFA	                                                CB20S 199518</a:t>
            </a:r>
          </a:p>
          <a:p>
            <a:r>
              <a:rPr lang="en-US" sz="1600" dirty="0">
                <a:effectLst>
                  <a:outerShdw blurRad="50800" dist="50800" dir="5400000" algn="ctr" rotWithShape="0">
                    <a:srgbClr val="FF66FF">
                      <a:alpha val="83000"/>
                    </a:srgbClr>
                  </a:outerShdw>
                </a:effectLst>
                <a:latin typeface="Times New Roman" panose="02020603050405020304" pitchFamily="18" charset="0"/>
                <a:cs typeface="Times New Roman" panose="02020603050405020304" pitchFamily="18" charset="0"/>
              </a:rPr>
              <a:t>            M. KOWFAR THAKSHIN FATHIMA	   CB20S 259893	</a:t>
            </a:r>
          </a:p>
          <a:p>
            <a:r>
              <a:rPr lang="en-US" sz="1600" dirty="0">
                <a:effectLst>
                  <a:outerShdw blurRad="50800" dist="50800" dir="5400000" algn="ctr" rotWithShape="0">
                    <a:srgbClr val="FF66FF">
                      <a:alpha val="83000"/>
                    </a:srgbClr>
                  </a:outerShdw>
                </a:effectLst>
                <a:latin typeface="Times New Roman" panose="02020603050405020304" pitchFamily="18" charset="0"/>
                <a:cs typeface="Times New Roman" panose="02020603050405020304" pitchFamily="18" charset="0"/>
              </a:rPr>
              <a:t>             S.  THASLIM BANU		          	   CB20S 199540	</a:t>
            </a:r>
          </a:p>
          <a:p>
            <a:r>
              <a:rPr lang="en-US" sz="1600" dirty="0">
                <a:effectLst>
                  <a:outerShdw blurRad="50800" dist="50800" dir="5400000" algn="ctr" rotWithShape="0">
                    <a:srgbClr val="FF66FF">
                      <a:alpha val="83000"/>
                    </a:srgbClr>
                  </a:outerShdw>
                </a:effectLst>
                <a:latin typeface="Times New Roman" panose="02020603050405020304" pitchFamily="18" charset="0"/>
                <a:cs typeface="Times New Roman" panose="02020603050405020304" pitchFamily="18" charset="0"/>
              </a:rPr>
              <a:t>             V.  USHA                                                       CB20S 199541</a:t>
            </a:r>
          </a:p>
          <a:p>
            <a:endParaRPr lang="en-US" sz="2000" b="1" dirty="0">
              <a:solidFill>
                <a:schemeClr val="accent1">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50B64-51A2-3D78-4019-4CD20E415DA8}"/>
              </a:ext>
            </a:extLst>
          </p:cNvPr>
          <p:cNvSpPr>
            <a:spLocks noGrp="1"/>
          </p:cNvSpPr>
          <p:nvPr>
            <p:ph type="title"/>
          </p:nvPr>
        </p:nvSpPr>
        <p:spPr>
          <a:xfrm>
            <a:off x="17862" y="609600"/>
            <a:ext cx="9784022" cy="1186526"/>
          </a:xfrm>
        </p:spPr>
        <p:txBody>
          <a:bodyPr>
            <a:normAutofit/>
          </a:bodyPr>
          <a:lstStyle/>
          <a:p>
            <a:r>
              <a:rPr lang="en-US" sz="4000" b="1" dirty="0">
                <a:solidFill>
                  <a:srgbClr val="002060"/>
                </a:solidFill>
                <a:latin typeface="Arial Black" panose="020B0A04020102020204" pitchFamily="34" charset="0"/>
                <a:ea typeface="Calibri" panose="020F0502020204030204" pitchFamily="34" charset="0"/>
              </a:rPr>
              <a:t>            </a:t>
            </a:r>
            <a:r>
              <a:rPr lang="en-US" sz="4000" b="1" dirty="0">
                <a:solidFill>
                  <a:srgbClr val="002060"/>
                </a:solidFill>
                <a:effectLst/>
                <a:latin typeface="Arial Black" panose="020B0A04020102020204" pitchFamily="34" charset="0"/>
                <a:ea typeface="Calibri" panose="020F0502020204030204" pitchFamily="34" charset="0"/>
              </a:rPr>
              <a:t>SYSYTEM ARCHITECTURE</a:t>
            </a:r>
            <a:endParaRPr lang="en-IN" sz="4000" dirty="0">
              <a:solidFill>
                <a:srgbClr val="002060"/>
              </a:solidFill>
              <a:latin typeface="Arial Black" panose="020B0A04020102020204" pitchFamily="34" charset="0"/>
            </a:endParaRPr>
          </a:p>
        </p:txBody>
      </p:sp>
      <p:pic>
        <p:nvPicPr>
          <p:cNvPr id="14" name="Content Placeholder 13">
            <a:extLst>
              <a:ext uri="{FF2B5EF4-FFF2-40B4-BE49-F238E27FC236}">
                <a16:creationId xmlns:a16="http://schemas.microsoft.com/office/drawing/2014/main" id="{40CA48F4-1C41-B12B-E37B-DA43142F95E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5515" t="36066" r="13186" b="22409"/>
          <a:stretch/>
        </p:blipFill>
        <p:spPr>
          <a:xfrm>
            <a:off x="278970" y="2275923"/>
            <a:ext cx="9283484" cy="3535941"/>
          </a:xfrm>
        </p:spPr>
      </p:pic>
      <p:sp>
        <p:nvSpPr>
          <p:cNvPr id="4" name="Footer Placeholder 3">
            <a:extLst>
              <a:ext uri="{FF2B5EF4-FFF2-40B4-BE49-F238E27FC236}">
                <a16:creationId xmlns:a16="http://schemas.microsoft.com/office/drawing/2014/main" id="{0251CE63-829D-5975-4827-048FAB098E76}"/>
              </a:ext>
            </a:extLst>
          </p:cNvPr>
          <p:cNvSpPr>
            <a:spLocks noGrp="1"/>
          </p:cNvSpPr>
          <p:nvPr>
            <p:ph type="ftr" sz="quarter" idx="11"/>
          </p:nvPr>
        </p:nvSpPr>
        <p:spPr/>
        <p:txBody>
          <a:bodyPr/>
          <a:lstStyle/>
          <a:p>
            <a:r>
              <a:rPr lang="en-US"/>
              <a:t>© Edunet Foundation. All rights reserved.</a:t>
            </a:r>
          </a:p>
        </p:txBody>
      </p:sp>
      <p:cxnSp>
        <p:nvCxnSpPr>
          <p:cNvPr id="5" name="Straight Connector 4">
            <a:extLst>
              <a:ext uri="{FF2B5EF4-FFF2-40B4-BE49-F238E27FC236}">
                <a16:creationId xmlns:a16="http://schemas.microsoft.com/office/drawing/2014/main" id="{183BB3E2-E44A-4B03-838A-6F77FE4F1CB7}"/>
              </a:ext>
            </a:extLst>
          </p:cNvPr>
          <p:cNvCxnSpPr>
            <a:cxnSpLocks/>
          </p:cNvCxnSpPr>
          <p:nvPr/>
        </p:nvCxnSpPr>
        <p:spPr>
          <a:xfrm>
            <a:off x="677334" y="1796126"/>
            <a:ext cx="770724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64420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22EF8-63A0-4C40-8482-04E93A825B82}"/>
              </a:ext>
            </a:extLst>
          </p:cNvPr>
          <p:cNvSpPr>
            <a:spLocks noGrp="1"/>
          </p:cNvSpPr>
          <p:nvPr>
            <p:ph type="title"/>
          </p:nvPr>
        </p:nvSpPr>
        <p:spPr/>
        <p:txBody>
          <a:bodyPr/>
          <a:lstStyle/>
          <a:p>
            <a:r>
              <a:rPr lang="en-IN" b="1" dirty="0">
                <a:solidFill>
                  <a:srgbClr val="002060"/>
                </a:solidFill>
              </a:rPr>
              <a:t>CLASS DIAGRAM</a:t>
            </a:r>
            <a:endParaRPr lang="en-US" b="1" dirty="0">
              <a:solidFill>
                <a:srgbClr val="002060"/>
              </a:solidFill>
            </a:endParaRPr>
          </a:p>
        </p:txBody>
      </p:sp>
      <p:sp>
        <p:nvSpPr>
          <p:cNvPr id="4" name="Footer Placeholder 3">
            <a:extLst>
              <a:ext uri="{FF2B5EF4-FFF2-40B4-BE49-F238E27FC236}">
                <a16:creationId xmlns:a16="http://schemas.microsoft.com/office/drawing/2014/main" id="{52DD867D-F1E2-4895-AB7D-5B67D5658B7C}"/>
              </a:ext>
            </a:extLst>
          </p:cNvPr>
          <p:cNvSpPr>
            <a:spLocks noGrp="1"/>
          </p:cNvSpPr>
          <p:nvPr>
            <p:ph type="ftr" sz="quarter" idx="11"/>
          </p:nvPr>
        </p:nvSpPr>
        <p:spPr/>
        <p:txBody>
          <a:bodyPr/>
          <a:lstStyle/>
          <a:p>
            <a:r>
              <a:rPr lang="en-US"/>
              <a:t>© Edunet Foundation. All rights reserved.</a:t>
            </a:r>
          </a:p>
        </p:txBody>
      </p:sp>
      <p:pic>
        <p:nvPicPr>
          <p:cNvPr id="5" name="Content Placeholder 4">
            <a:extLst>
              <a:ext uri="{FF2B5EF4-FFF2-40B4-BE49-F238E27FC236}">
                <a16:creationId xmlns:a16="http://schemas.microsoft.com/office/drawing/2014/main" id="{4F72914D-F930-4C79-8C4D-E8E6B78E869E}"/>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1" t="30005" r="-1886" b="43491"/>
          <a:stretch/>
        </p:blipFill>
        <p:spPr bwMode="auto">
          <a:xfrm>
            <a:off x="1265338" y="1752836"/>
            <a:ext cx="8596668" cy="446609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4745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C0EF3-126B-452B-9724-27E21D36E130}"/>
              </a:ext>
            </a:extLst>
          </p:cNvPr>
          <p:cNvSpPr>
            <a:spLocks noGrp="1"/>
          </p:cNvSpPr>
          <p:nvPr>
            <p:ph type="title"/>
          </p:nvPr>
        </p:nvSpPr>
        <p:spPr/>
        <p:txBody>
          <a:bodyPr/>
          <a:lstStyle/>
          <a:p>
            <a:r>
              <a:rPr lang="en-IN" dirty="0">
                <a:solidFill>
                  <a:srgbClr val="002060"/>
                </a:solidFill>
                <a:latin typeface="Arial Black" panose="020B0A04020102020204" pitchFamily="34" charset="0"/>
              </a:rPr>
              <a:t>SEQUENCE DIAGRAM</a:t>
            </a:r>
            <a:endParaRPr lang="en-US" dirty="0">
              <a:solidFill>
                <a:srgbClr val="002060"/>
              </a:solidFill>
              <a:latin typeface="Arial Black" panose="020B0A04020102020204" pitchFamily="34" charset="0"/>
            </a:endParaRPr>
          </a:p>
        </p:txBody>
      </p:sp>
      <p:sp>
        <p:nvSpPr>
          <p:cNvPr id="4" name="Footer Placeholder 3">
            <a:extLst>
              <a:ext uri="{FF2B5EF4-FFF2-40B4-BE49-F238E27FC236}">
                <a16:creationId xmlns:a16="http://schemas.microsoft.com/office/drawing/2014/main" id="{2C3D8E5A-1FD0-48DB-9463-57AC4D8BC9F7}"/>
              </a:ext>
            </a:extLst>
          </p:cNvPr>
          <p:cNvSpPr>
            <a:spLocks noGrp="1"/>
          </p:cNvSpPr>
          <p:nvPr>
            <p:ph type="ftr" sz="quarter" idx="11"/>
          </p:nvPr>
        </p:nvSpPr>
        <p:spPr/>
        <p:txBody>
          <a:bodyPr/>
          <a:lstStyle/>
          <a:p>
            <a:r>
              <a:rPr lang="en-US"/>
              <a:t>© Edunet Foundation. All rights reserved.</a:t>
            </a:r>
          </a:p>
        </p:txBody>
      </p:sp>
      <p:pic>
        <p:nvPicPr>
          <p:cNvPr id="5" name="Content Placeholder 4">
            <a:extLst>
              <a:ext uri="{FF2B5EF4-FFF2-40B4-BE49-F238E27FC236}">
                <a16:creationId xmlns:a16="http://schemas.microsoft.com/office/drawing/2014/main" id="{EE3287AB-E445-44AA-B7B5-A9E436FBAB6A}"/>
              </a:ext>
            </a:extLst>
          </p:cNvPr>
          <p:cNvPicPr>
            <a:picLocks noGrp="1"/>
          </p:cNvPicPr>
          <p:nvPr>
            <p:ph idx="1"/>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11183" t="38761" r="6372" b="40464"/>
          <a:stretch/>
        </p:blipFill>
        <p:spPr bwMode="auto">
          <a:xfrm>
            <a:off x="351868" y="2238881"/>
            <a:ext cx="10326463" cy="482834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25840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1E9EF-C2CF-7333-F691-1951131F8DEA}"/>
              </a:ext>
            </a:extLst>
          </p:cNvPr>
          <p:cNvSpPr>
            <a:spLocks noGrp="1"/>
          </p:cNvSpPr>
          <p:nvPr>
            <p:ph type="title"/>
          </p:nvPr>
        </p:nvSpPr>
        <p:spPr>
          <a:xfrm>
            <a:off x="2852979" y="666736"/>
            <a:ext cx="5801194" cy="299803"/>
          </a:xfrm>
        </p:spPr>
        <p:txBody>
          <a:bodyPr>
            <a:normAutofit fontScale="90000"/>
          </a:bodyPr>
          <a:lstStyle/>
          <a:p>
            <a:r>
              <a:rPr lang="en-US" sz="4400" b="1" dirty="0">
                <a:solidFill>
                  <a:srgbClr val="002060"/>
                </a:solidFill>
                <a:latin typeface="Arial Black" panose="020B0A04020102020204" pitchFamily="34" charset="0"/>
                <a:ea typeface="+mn-lt"/>
                <a:cs typeface="Arial"/>
              </a:rPr>
              <a:t>   Conclusion</a:t>
            </a:r>
            <a:br>
              <a:rPr lang="en-US" sz="4400" dirty="0">
                <a:solidFill>
                  <a:srgbClr val="002060"/>
                </a:solidFill>
                <a:latin typeface="Arial Black" panose="020B0A04020102020204" pitchFamily="34" charset="0"/>
                <a:cs typeface="Arial"/>
              </a:rPr>
            </a:br>
            <a:endParaRPr lang="en-IN" dirty="0">
              <a:solidFill>
                <a:srgbClr val="00206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A001B773-25A7-A527-D564-8713C7CFEF51}"/>
              </a:ext>
            </a:extLst>
          </p:cNvPr>
          <p:cNvSpPr>
            <a:spLocks noGrp="1"/>
          </p:cNvSpPr>
          <p:nvPr>
            <p:ph idx="1"/>
          </p:nvPr>
        </p:nvSpPr>
        <p:spPr>
          <a:xfrm>
            <a:off x="387459" y="1878133"/>
            <a:ext cx="9810426" cy="4550177"/>
          </a:xfrm>
          <a:ln w="28575">
            <a:noFill/>
          </a:ln>
        </p:spPr>
        <p:txBody>
          <a:bodyPr>
            <a:normAutofit/>
          </a:bodyPr>
          <a:lstStyle/>
          <a:p>
            <a:pPr marL="0" indent="0">
              <a:buClr>
                <a:schemeClr val="tx1"/>
              </a:buClr>
              <a:buNone/>
            </a:pPr>
            <a:r>
              <a:rPr lang="en-US" sz="3600" dirty="0">
                <a:solidFill>
                  <a:srgbClr val="222222"/>
                </a:solidFill>
                <a:effectLst/>
                <a:latin typeface="Times New Roman" panose="02020603050405020304" pitchFamily="18" charset="0"/>
                <a:ea typeface="Calibri" panose="020F0502020204030204" pitchFamily="34" charset="0"/>
                <a:cs typeface="SimSun" panose="02010600030101010101" pitchFamily="2" charset="-122"/>
              </a:rPr>
              <a:t>This system can be used by all patients or their   family members who need help in emergency. Any normal person with little knowledge can handle this app easily can taste the fruit out of it. It contains vast knowledge about the diseases which can be carried all time by you anywhere and it will be available anytime to give its services</a:t>
            </a:r>
            <a:r>
              <a:rPr lang="en-US" sz="1800" dirty="0">
                <a:solidFill>
                  <a:srgbClr val="222222"/>
                </a:solidFill>
                <a:effectLst/>
                <a:latin typeface="Times New Roman" panose="02020603050405020304" pitchFamily="18" charset="0"/>
                <a:ea typeface="Calibri" panose="020F0502020204030204" pitchFamily="34" charset="0"/>
                <a:cs typeface="SimSun" panose="02010600030101010101" pitchFamily="2" charset="-122"/>
              </a:rPr>
              <a:t>.</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endParaRPr lang="en-IN" dirty="0"/>
          </a:p>
        </p:txBody>
      </p:sp>
      <p:sp>
        <p:nvSpPr>
          <p:cNvPr id="4" name="Footer Placeholder 3">
            <a:extLst>
              <a:ext uri="{FF2B5EF4-FFF2-40B4-BE49-F238E27FC236}">
                <a16:creationId xmlns:a16="http://schemas.microsoft.com/office/drawing/2014/main" id="{FD2BB53F-DC67-C66E-D88B-219B51CE1C5B}"/>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379875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6FC89-847F-0196-F6C9-7CB57F73189F}"/>
              </a:ext>
            </a:extLst>
          </p:cNvPr>
          <p:cNvSpPr>
            <a:spLocks noGrp="1"/>
          </p:cNvSpPr>
          <p:nvPr>
            <p:ph type="title"/>
          </p:nvPr>
        </p:nvSpPr>
        <p:spPr>
          <a:xfrm>
            <a:off x="3342806" y="365125"/>
            <a:ext cx="5441429" cy="1325563"/>
          </a:xfrm>
        </p:spPr>
        <p:txBody>
          <a:bodyPr/>
          <a:lstStyle/>
          <a:p>
            <a:r>
              <a:rPr lang="en-US" sz="4400" b="1" dirty="0">
                <a:solidFill>
                  <a:srgbClr val="002060"/>
                </a:solidFill>
                <a:latin typeface="Arial Black" panose="020B0A04020102020204" pitchFamily="34" charset="0"/>
                <a:ea typeface="+mn-lt"/>
                <a:cs typeface="Arial"/>
              </a:rPr>
              <a:t>References</a:t>
            </a:r>
            <a:br>
              <a:rPr lang="en-US" sz="4400" dirty="0">
                <a:solidFill>
                  <a:srgbClr val="00B0F0"/>
                </a:solidFill>
                <a:latin typeface="Bahnschrift Light" panose="020B0502040204020203" pitchFamily="34" charset="0"/>
                <a:cs typeface="Arial"/>
              </a:rPr>
            </a:br>
            <a:endParaRPr lang="en-IN" dirty="0">
              <a:solidFill>
                <a:srgbClr val="00B0F0"/>
              </a:solidFill>
            </a:endParaRPr>
          </a:p>
        </p:txBody>
      </p:sp>
      <p:sp>
        <p:nvSpPr>
          <p:cNvPr id="3" name="Content Placeholder 2">
            <a:extLst>
              <a:ext uri="{FF2B5EF4-FFF2-40B4-BE49-F238E27FC236}">
                <a16:creationId xmlns:a16="http://schemas.microsoft.com/office/drawing/2014/main" id="{EAB8F54B-D66D-8A3A-0D19-ACBBCB6B1716}"/>
              </a:ext>
            </a:extLst>
          </p:cNvPr>
          <p:cNvSpPr>
            <a:spLocks noGrp="1"/>
          </p:cNvSpPr>
          <p:nvPr>
            <p:ph idx="1"/>
          </p:nvPr>
        </p:nvSpPr>
        <p:spPr>
          <a:xfrm>
            <a:off x="656443" y="1940211"/>
            <a:ext cx="10814154" cy="4917789"/>
          </a:xfrm>
        </p:spPr>
        <p:txBody>
          <a:bodyPr>
            <a:normAutofit/>
          </a:bodyPr>
          <a:lstStyle/>
          <a:p>
            <a:pPr marL="0" indent="0">
              <a:buNone/>
            </a:pPr>
            <a:r>
              <a:rPr lang="en-IN" dirty="0"/>
              <a:t>[1]Soni J, Ansari U, Sharma D and Soni S 2011 Predictive data mining for medical diagnosis: an overview of heart disease prediction International Journal of Computer Applications 17 43-8Google Scholar</a:t>
            </a:r>
          </a:p>
          <a:p>
            <a:pPr marL="0" indent="0">
              <a:buNone/>
            </a:pPr>
            <a:r>
              <a:rPr lang="en-IN" dirty="0"/>
              <a:t>[2]Dangare C S and Apte S S 2012 Improved study of heart disease prediction system using data mining classification techniques International Journal of Computer Applications 47 44-8Google Scholar</a:t>
            </a:r>
          </a:p>
          <a:p>
            <a:pPr marL="0" indent="0">
              <a:buNone/>
            </a:pPr>
            <a:r>
              <a:rPr lang="en-IN" dirty="0"/>
              <a:t>[3]Ordonez C 2006 Association rule discovery with the train and test approach for heart disease prediction IEEE Transactions on Information Technology in Biomedicine 10 334-43Google Scholar</a:t>
            </a:r>
          </a:p>
          <a:p>
            <a:pPr marL="0" indent="0">
              <a:buNone/>
            </a:pPr>
            <a:r>
              <a:rPr lang="en-IN" dirty="0"/>
              <a:t>[4]Shinde R, Arjun S, Patil P and Waghmare J 2015 An intelligent heart disease prediction system using k-means clustering and Naïve Bayes algorithm International Journal of Computer Science and Information Technologies 6 637-9Google Scholar</a:t>
            </a:r>
          </a:p>
          <a:p>
            <a:pPr marL="0" indent="0">
              <a:buNone/>
            </a:pPr>
            <a:r>
              <a:rPr lang="en-IN" dirty="0"/>
              <a:t>[5]Bashir S, Qamar U and Javed M Y An ensemble-based decision support framework for intelligent heart disease diagnosis International Conference on Information Society (</a:t>
            </a:r>
            <a:r>
              <a:rPr lang="en-IN" dirty="0" err="1"/>
              <a:t>i</a:t>
            </a:r>
            <a:r>
              <a:rPr lang="en-IN" dirty="0"/>
              <a:t>-Society 2014) (IEEE) 259-64Google Scholar</a:t>
            </a:r>
          </a:p>
        </p:txBody>
      </p:sp>
      <p:sp>
        <p:nvSpPr>
          <p:cNvPr id="4" name="Footer Placeholder 3">
            <a:extLst>
              <a:ext uri="{FF2B5EF4-FFF2-40B4-BE49-F238E27FC236}">
                <a16:creationId xmlns:a16="http://schemas.microsoft.com/office/drawing/2014/main" id="{BF129E18-AAF7-4684-7899-84A370542A0F}"/>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4098679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A21BB-B930-7129-5789-47E679414808}"/>
              </a:ext>
            </a:extLst>
          </p:cNvPr>
          <p:cNvSpPr>
            <a:spLocks noGrp="1"/>
          </p:cNvSpPr>
          <p:nvPr>
            <p:ph type="title"/>
          </p:nvPr>
        </p:nvSpPr>
        <p:spPr>
          <a:xfrm>
            <a:off x="3312046" y="451513"/>
            <a:ext cx="8596668" cy="1320800"/>
          </a:xfrm>
        </p:spPr>
        <p:txBody>
          <a:bodyPr>
            <a:normAutofit/>
          </a:bodyPr>
          <a:lstStyle/>
          <a:p>
            <a:r>
              <a:rPr lang="en-US" sz="4400" b="1" dirty="0">
                <a:solidFill>
                  <a:srgbClr val="002060"/>
                </a:solidFill>
                <a:latin typeface="Arial Black" panose="020B0A04020102020204" pitchFamily="34" charset="0"/>
                <a:ea typeface="+mn-lt"/>
                <a:cs typeface="Arial"/>
              </a:rPr>
              <a:t>Future Scope</a:t>
            </a:r>
            <a:br>
              <a:rPr lang="en-US" sz="4400" dirty="0">
                <a:solidFill>
                  <a:schemeClr val="bg2">
                    <a:lumMod val="25000"/>
                  </a:schemeClr>
                </a:solidFill>
                <a:latin typeface="Bahnschrift Light" panose="020B0502040204020203" pitchFamily="34" charset="0"/>
                <a:cs typeface="Arial"/>
              </a:rPr>
            </a:br>
            <a:endParaRPr lang="en-IN" dirty="0"/>
          </a:p>
        </p:txBody>
      </p:sp>
      <p:sp>
        <p:nvSpPr>
          <p:cNvPr id="3" name="Content Placeholder 2">
            <a:extLst>
              <a:ext uri="{FF2B5EF4-FFF2-40B4-BE49-F238E27FC236}">
                <a16:creationId xmlns:a16="http://schemas.microsoft.com/office/drawing/2014/main" id="{EE807A0F-58AE-0E3A-1C2D-42D19D094097}"/>
              </a:ext>
            </a:extLst>
          </p:cNvPr>
          <p:cNvSpPr>
            <a:spLocks noGrp="1"/>
          </p:cNvSpPr>
          <p:nvPr>
            <p:ph idx="1"/>
          </p:nvPr>
        </p:nvSpPr>
        <p:spPr>
          <a:xfrm>
            <a:off x="557939" y="1772313"/>
            <a:ext cx="8818536" cy="6348799"/>
          </a:xfrm>
          <a:ln w="38100">
            <a:noFill/>
          </a:ln>
        </p:spPr>
        <p:txBody>
          <a:bodyPr>
            <a:normAutofit fontScale="40000" lnSpcReduction="20000"/>
          </a:bodyPr>
          <a:lstStyle/>
          <a:p>
            <a:pPr algn="ctr">
              <a:lnSpc>
                <a:spcPct val="170000"/>
              </a:lnSpc>
              <a:spcAft>
                <a:spcPts val="800"/>
              </a:spcAft>
              <a:buClr>
                <a:schemeClr val="tx1"/>
              </a:buClr>
              <a:buFont typeface="Wingdings" panose="05000000000000000000" pitchFamily="2" charset="2"/>
              <a:buChar char="q"/>
            </a:pPr>
            <a:r>
              <a:rPr lang="en-US" sz="4000" b="1" dirty="0">
                <a:ln>
                  <a:noFill/>
                </a:ln>
                <a:solidFill>
                  <a:srgbClr val="000000"/>
                </a:solidFill>
                <a:effectLst>
                  <a:outerShdw blurRad="38100" dist="12700" dir="2700000" algn="tl">
                    <a:srgbClr val="000000">
                      <a:alpha val="39999"/>
                    </a:srgbClr>
                  </a:outerShdw>
                </a:effectLst>
                <a:latin typeface="Times New Roman" panose="02020603050405020304" pitchFamily="18" charset="0"/>
                <a:ea typeface="Calibri" panose="020F0502020204030204" pitchFamily="34" charset="0"/>
                <a:cs typeface="SimSun" panose="02010600030101010101" pitchFamily="2" charset="-122"/>
              </a:rPr>
              <a:t>Every one of us would like to have a good medical care system and physicians are expected to be medical experts and take good decisions all the time. But it's highly unlikely to memorize all the knowledge, patient history, records needed for every situation. Although they have all the massive amount of data and information, It's difficult to compare and </a:t>
            </a:r>
            <a:r>
              <a:rPr lang="en-US" sz="4000" b="1" dirty="0" err="1">
                <a:ln>
                  <a:noFill/>
                </a:ln>
                <a:solidFill>
                  <a:srgbClr val="000000"/>
                </a:solidFill>
                <a:effectLst>
                  <a:outerShdw blurRad="38100" dist="12700" dir="2700000" algn="tl">
                    <a:srgbClr val="000000">
                      <a:alpha val="39999"/>
                    </a:srgbClr>
                  </a:outerShdw>
                </a:effectLst>
                <a:latin typeface="Times New Roman" panose="02020603050405020304" pitchFamily="18" charset="0"/>
                <a:ea typeface="Calibri" panose="020F0502020204030204" pitchFamily="34" charset="0"/>
                <a:cs typeface="SimSun" panose="02010600030101010101" pitchFamily="2" charset="-122"/>
              </a:rPr>
              <a:t>analyse</a:t>
            </a:r>
            <a:r>
              <a:rPr lang="en-US" sz="4000" b="1" dirty="0">
                <a:ln>
                  <a:noFill/>
                </a:ln>
                <a:solidFill>
                  <a:srgbClr val="000000"/>
                </a:solidFill>
                <a:effectLst>
                  <a:outerShdw blurRad="38100" dist="12700" dir="2700000" algn="tl">
                    <a:srgbClr val="000000">
                      <a:alpha val="39999"/>
                    </a:srgbClr>
                  </a:outerShdw>
                </a:effectLst>
                <a:latin typeface="Times New Roman" panose="02020603050405020304" pitchFamily="18" charset="0"/>
                <a:ea typeface="Calibri" panose="020F0502020204030204" pitchFamily="34" charset="0"/>
                <a:cs typeface="SimSun" panose="02010600030101010101" pitchFamily="2" charset="-122"/>
              </a:rPr>
              <a:t> the symptoms of all the diseases and predict the outcome.</a:t>
            </a:r>
          </a:p>
          <a:p>
            <a:pPr algn="ctr">
              <a:lnSpc>
                <a:spcPct val="170000"/>
              </a:lnSpc>
              <a:spcAft>
                <a:spcPts val="800"/>
              </a:spcAft>
              <a:buClr>
                <a:schemeClr val="tx1"/>
              </a:buClr>
              <a:buFont typeface="Wingdings" panose="05000000000000000000" pitchFamily="2" charset="2"/>
              <a:buChar char="q"/>
            </a:pPr>
            <a:r>
              <a:rPr lang="en-US" sz="4000" b="1" dirty="0">
                <a:ln>
                  <a:noFill/>
                </a:ln>
                <a:solidFill>
                  <a:srgbClr val="000000"/>
                </a:solidFill>
                <a:effectLst>
                  <a:outerShdw blurRad="38100" dist="12700" dir="2700000" algn="tl">
                    <a:srgbClr val="000000">
                      <a:alpha val="39999"/>
                    </a:srgbClr>
                  </a:outerShdw>
                </a:effectLst>
                <a:latin typeface="Times New Roman" panose="02020603050405020304" pitchFamily="18" charset="0"/>
                <a:ea typeface="Calibri" panose="020F0502020204030204" pitchFamily="34" charset="0"/>
                <a:cs typeface="SimSun" panose="02010600030101010101" pitchFamily="2" charset="-122"/>
              </a:rPr>
              <a:t> So, integrating information into patient's personalized profile and performing an in-depth research is beyond the scope a physician. So the solution is ever heard of a personalized healthcare plan-exclusively crafted for an individual. Predictive analytics is the process to make predictions about the future by analyzing historical data. For health care, it would be convenient to make best decisions in case of every individual. Predictive modeling uses artificial intelligence to create a prediction from past records, trends, individuals, diseases and the model is deployed so that a new individual can get a prediction instantly. Health and Medicare units can use these predictive models to accurately assess when a patient can safely be released.</a:t>
            </a:r>
            <a:endParaRPr lang="en-IN" sz="4000" dirty="0">
              <a:effectLst/>
              <a:latin typeface="Calibri" panose="020F0502020204030204" pitchFamily="34" charset="0"/>
              <a:ea typeface="Calibri" panose="020F0502020204030204" pitchFamily="34" charset="0"/>
              <a:cs typeface="SimSun" panose="02010600030101010101" pitchFamily="2" charset="-122"/>
            </a:endParaRPr>
          </a:p>
          <a:p>
            <a:pPr algn="ctr">
              <a:lnSpc>
                <a:spcPct val="170000"/>
              </a:lnSpc>
              <a:spcAft>
                <a:spcPts val="800"/>
              </a:spcAft>
              <a:buClr>
                <a:schemeClr val="tx1"/>
              </a:buClr>
              <a:buFont typeface="Wingdings" panose="05000000000000000000" pitchFamily="2" charset="2"/>
              <a:buChar char="q"/>
            </a:pPr>
            <a:br>
              <a:rPr lang="en-US" sz="3500" b="1" dirty="0">
                <a:ln>
                  <a:noFill/>
                </a:ln>
                <a:solidFill>
                  <a:srgbClr val="000000"/>
                </a:solidFill>
                <a:effectLst>
                  <a:outerShdw blurRad="38100" dist="12700" dir="2700000" algn="tl">
                    <a:srgbClr val="000000">
                      <a:alpha val="39999"/>
                    </a:srgbClr>
                  </a:outerShdw>
                </a:effectLst>
                <a:latin typeface="Times New Roman" panose="02020603050405020304" pitchFamily="18" charset="0"/>
                <a:ea typeface="Calibri" panose="020F0502020204030204" pitchFamily="34" charset="0"/>
              </a:rPr>
            </a:br>
            <a:r>
              <a:rPr lang="en-US" sz="3500" b="1" dirty="0">
                <a:ln>
                  <a:noFill/>
                </a:ln>
                <a:solidFill>
                  <a:srgbClr val="000000"/>
                </a:solidFill>
                <a:effectLst>
                  <a:outerShdw blurRad="38100" dist="12700" dir="2700000" algn="tl">
                    <a:srgbClr val="000000">
                      <a:alpha val="39999"/>
                    </a:srgbClr>
                  </a:outerShdw>
                </a:effectLst>
                <a:latin typeface="Times New Roman" panose="02020603050405020304" pitchFamily="18" charset="0"/>
                <a:ea typeface="Calibri" panose="020F0502020204030204" pitchFamily="34" charset="0"/>
                <a:cs typeface="SimSun" panose="02010600030101010101" pitchFamily="2" charset="-122"/>
              </a:rPr>
              <a:t> </a:t>
            </a:r>
            <a:endParaRPr lang="en-IN" sz="3500" dirty="0">
              <a:effectLst/>
              <a:latin typeface="Calibri" panose="020F0502020204030204" pitchFamily="34" charset="0"/>
              <a:ea typeface="Calibri" panose="020F0502020204030204" pitchFamily="34" charset="0"/>
              <a:cs typeface="SimSun" panose="02010600030101010101" pitchFamily="2" charset="-122"/>
            </a:endParaRPr>
          </a:p>
          <a:p>
            <a:endParaRPr lang="en-IN" dirty="0"/>
          </a:p>
        </p:txBody>
      </p:sp>
      <p:sp>
        <p:nvSpPr>
          <p:cNvPr id="4" name="Footer Placeholder 3">
            <a:extLst>
              <a:ext uri="{FF2B5EF4-FFF2-40B4-BE49-F238E27FC236}">
                <a16:creationId xmlns:a16="http://schemas.microsoft.com/office/drawing/2014/main" id="{B8AD6172-71A9-E1CB-1B5A-993FBB5145B7}"/>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511651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858607" y="3076184"/>
            <a:ext cx="9298744" cy="1325563"/>
          </a:xfrm>
          <a:ln>
            <a:noFill/>
          </a:ln>
          <a:effectLst/>
          <a:scene3d>
            <a:camera prst="orthographicFront">
              <a:rot lat="0" lon="0" rev="0"/>
            </a:camera>
            <a:lightRig rig="contrasting" dir="t">
              <a:rot lat="0" lon="0" rev="7800000"/>
            </a:lightRig>
          </a:scene3d>
          <a:sp3d>
            <a:bevelT w="139700" h="139700"/>
          </a:sp3d>
        </p:spPr>
        <p:txBody>
          <a:bodyPr/>
          <a:lstStyle/>
          <a:p>
            <a:pPr algn="ctr"/>
            <a:r>
              <a:rPr lang="en-US" b="1" dirty="0">
                <a:solidFill>
                  <a:srgbClr val="002060"/>
                </a:solidFill>
                <a:latin typeface="Arial Black" panose="020B0A040201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1078022" y="777889"/>
            <a:ext cx="3881203" cy="1555779"/>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b="1" dirty="0">
                <a:solidFill>
                  <a:schemeClr val="accent1">
                    <a:lumMod val="50000"/>
                  </a:schemeClr>
                </a:solidFill>
                <a:latin typeface="Arial Black" panose="020B0A040201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1955581" y="1988863"/>
            <a:ext cx="7929797" cy="4091248"/>
          </a:xfrm>
          <a:ln w="38100">
            <a:noFill/>
          </a:ln>
        </p:spPr>
        <p:txBody>
          <a:bodyPr vert="horz" lIns="91440" tIns="45720" rIns="91440" bIns="45720" rtlCol="0" anchor="t">
            <a:noAutofit/>
          </a:bodyPr>
          <a:lstStyle/>
          <a:p>
            <a:pPr>
              <a:buFont typeface="Wingdings" panose="05000000000000000000" pitchFamily="2" charset="2"/>
              <a:buChar char="ü"/>
            </a:pPr>
            <a:r>
              <a:rPr lang="en-US" sz="2400" b="1" dirty="0">
                <a:solidFill>
                  <a:schemeClr val="bg2">
                    <a:lumMod val="25000"/>
                  </a:schemeClr>
                </a:solidFill>
                <a:latin typeface="Futura Md BT" panose="020B0602020204020303" pitchFamily="34" charset="0"/>
                <a:ea typeface="+mn-lt"/>
                <a:cs typeface="Arial"/>
              </a:rPr>
              <a:t> Abstract     </a:t>
            </a:r>
            <a:endParaRPr lang="en-US" sz="2400" dirty="0">
              <a:solidFill>
                <a:schemeClr val="bg2">
                  <a:lumMod val="25000"/>
                </a:schemeClr>
              </a:solidFill>
              <a:latin typeface="Futura Md BT" panose="020B0602020204020303" pitchFamily="34" charset="0"/>
              <a:cs typeface="Arial"/>
            </a:endParaRPr>
          </a:p>
          <a:p>
            <a:pPr>
              <a:buFont typeface="Wingdings" panose="05000000000000000000" pitchFamily="2" charset="2"/>
              <a:buChar char="ü"/>
            </a:pPr>
            <a:r>
              <a:rPr lang="en-US" sz="2400" b="1" dirty="0">
                <a:solidFill>
                  <a:schemeClr val="bg2">
                    <a:lumMod val="25000"/>
                  </a:schemeClr>
                </a:solidFill>
                <a:latin typeface="Futura Md BT" panose="020B0602020204020303" pitchFamily="34" charset="0"/>
                <a:ea typeface="+mn-lt"/>
                <a:cs typeface="Arial"/>
              </a:rPr>
              <a:t> Problem Statement  Aims , Objective &amp; Proposed System/Solution</a:t>
            </a:r>
            <a:endParaRPr lang="en-US" sz="2400" dirty="0">
              <a:solidFill>
                <a:schemeClr val="bg2">
                  <a:lumMod val="25000"/>
                </a:schemeClr>
              </a:solidFill>
              <a:latin typeface="Futura Md BT" panose="020B0602020204020303" pitchFamily="34" charset="0"/>
              <a:cs typeface="Arial"/>
            </a:endParaRPr>
          </a:p>
          <a:p>
            <a:pPr>
              <a:buFont typeface="Wingdings" panose="05000000000000000000" pitchFamily="2" charset="2"/>
              <a:buChar char="ü"/>
            </a:pPr>
            <a:r>
              <a:rPr lang="en-US" sz="2400" b="1" dirty="0">
                <a:solidFill>
                  <a:schemeClr val="bg2">
                    <a:lumMod val="25000"/>
                  </a:schemeClr>
                </a:solidFill>
                <a:latin typeface="Futura Md BT" panose="020B0602020204020303" pitchFamily="34" charset="0"/>
                <a:ea typeface="+mn-lt"/>
                <a:cs typeface="+mn-lt"/>
              </a:rPr>
              <a:t>System Development Approach(Technology    Used) </a:t>
            </a:r>
            <a:endParaRPr lang="en-US" sz="2400" dirty="0">
              <a:solidFill>
                <a:schemeClr val="bg2">
                  <a:lumMod val="25000"/>
                </a:schemeClr>
              </a:solidFill>
              <a:latin typeface="Futura Md BT" panose="020B0602020204020303" pitchFamily="34" charset="0"/>
              <a:ea typeface="+mn-lt"/>
              <a:cs typeface="+mn-lt"/>
            </a:endParaRPr>
          </a:p>
          <a:p>
            <a:pPr>
              <a:buFont typeface="Wingdings" panose="05000000000000000000" pitchFamily="2" charset="2"/>
              <a:buChar char="ü"/>
            </a:pPr>
            <a:r>
              <a:rPr lang="en-US" sz="2400" b="1" dirty="0">
                <a:solidFill>
                  <a:schemeClr val="bg2">
                    <a:lumMod val="25000"/>
                  </a:schemeClr>
                </a:solidFill>
                <a:latin typeface="Futura Md BT" panose="020B0602020204020303" pitchFamily="34" charset="0"/>
                <a:ea typeface="+mn-lt"/>
                <a:cs typeface="+mn-lt"/>
              </a:rPr>
              <a:t> Algorithm &amp; Deployment  </a:t>
            </a:r>
          </a:p>
          <a:p>
            <a:pPr>
              <a:buFont typeface="Wingdings" panose="05000000000000000000" pitchFamily="2" charset="2"/>
              <a:buChar char="ü"/>
            </a:pPr>
            <a:r>
              <a:rPr lang="en-US" sz="2400" b="1" dirty="0">
                <a:solidFill>
                  <a:schemeClr val="bg2">
                    <a:lumMod val="25000"/>
                  </a:schemeClr>
                </a:solidFill>
                <a:latin typeface="Futura Md BT" panose="020B0602020204020303" pitchFamily="34" charset="0"/>
                <a:ea typeface="+mn-lt"/>
                <a:cs typeface="+mn-lt"/>
              </a:rPr>
              <a:t> </a:t>
            </a:r>
            <a:r>
              <a:rPr lang="en-US" sz="2400" b="1" dirty="0">
                <a:solidFill>
                  <a:schemeClr val="bg2">
                    <a:lumMod val="25000"/>
                  </a:schemeClr>
                </a:solidFill>
                <a:latin typeface="Futura Md BT" panose="020B0602020204020303" pitchFamily="34" charset="0"/>
                <a:ea typeface="+mn-lt"/>
                <a:cs typeface="Arial"/>
              </a:rPr>
              <a:t>System Architecture</a:t>
            </a:r>
            <a:endParaRPr lang="en-US" sz="2400" dirty="0">
              <a:solidFill>
                <a:schemeClr val="bg2">
                  <a:lumMod val="25000"/>
                </a:schemeClr>
              </a:solidFill>
              <a:latin typeface="Futura Md BT" panose="020B0602020204020303" pitchFamily="34" charset="0"/>
              <a:cs typeface="Calibri"/>
            </a:endParaRPr>
          </a:p>
          <a:p>
            <a:pPr>
              <a:buFont typeface="Wingdings" panose="05000000000000000000" pitchFamily="2" charset="2"/>
              <a:buChar char="ü"/>
            </a:pPr>
            <a:r>
              <a:rPr lang="en-US" sz="2400" b="1" dirty="0">
                <a:solidFill>
                  <a:schemeClr val="bg2">
                    <a:lumMod val="25000"/>
                  </a:schemeClr>
                </a:solidFill>
                <a:latin typeface="Futura Md BT" panose="020B0602020204020303" pitchFamily="34" charset="0"/>
                <a:ea typeface="+mn-lt"/>
                <a:cs typeface="Arial"/>
              </a:rPr>
              <a:t> Conclusion</a:t>
            </a:r>
            <a:endParaRPr lang="en-US" sz="2400" dirty="0">
              <a:solidFill>
                <a:schemeClr val="bg2">
                  <a:lumMod val="25000"/>
                </a:schemeClr>
              </a:solidFill>
              <a:latin typeface="Futura Md BT" panose="020B0602020204020303" pitchFamily="34" charset="0"/>
              <a:cs typeface="Arial"/>
            </a:endParaRPr>
          </a:p>
          <a:p>
            <a:pPr>
              <a:buFont typeface="Wingdings" panose="05000000000000000000" pitchFamily="2" charset="2"/>
              <a:buChar char="ü"/>
            </a:pPr>
            <a:r>
              <a:rPr lang="en-US" sz="2400" b="1" dirty="0">
                <a:solidFill>
                  <a:schemeClr val="bg2">
                    <a:lumMod val="25000"/>
                  </a:schemeClr>
                </a:solidFill>
                <a:latin typeface="Futura Md BT" panose="020B0602020204020303" pitchFamily="34" charset="0"/>
                <a:ea typeface="+mn-lt"/>
                <a:cs typeface="Arial"/>
              </a:rPr>
              <a:t> References</a:t>
            </a:r>
            <a:endParaRPr lang="en-US" sz="2400" dirty="0">
              <a:solidFill>
                <a:schemeClr val="bg2">
                  <a:lumMod val="25000"/>
                </a:schemeClr>
              </a:solidFill>
              <a:latin typeface="Futura Md BT" panose="020B0602020204020303" pitchFamily="34" charset="0"/>
              <a:cs typeface="Arial"/>
            </a:endParaRPr>
          </a:p>
          <a:p>
            <a:pPr>
              <a:buFont typeface="Wingdings" panose="05000000000000000000" pitchFamily="2" charset="2"/>
              <a:buChar char="ü"/>
            </a:pPr>
            <a:r>
              <a:rPr lang="en-US" sz="2400" b="1" dirty="0">
                <a:solidFill>
                  <a:schemeClr val="bg2">
                    <a:lumMod val="25000"/>
                  </a:schemeClr>
                </a:solidFill>
                <a:latin typeface="Futura Md BT" panose="020B0602020204020303" pitchFamily="34" charset="0"/>
                <a:ea typeface="+mn-lt"/>
                <a:cs typeface="Arial"/>
              </a:rPr>
              <a:t> Future Scope</a:t>
            </a:r>
            <a:endParaRPr lang="en-US" sz="2400" dirty="0">
              <a:solidFill>
                <a:schemeClr val="bg2">
                  <a:lumMod val="25000"/>
                </a:schemeClr>
              </a:solidFill>
              <a:latin typeface="Futura Md BT" panose="020B0602020204020303" pitchFamily="34" charset="0"/>
              <a:cs typeface="Arial"/>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cxnSp>
        <p:nvCxnSpPr>
          <p:cNvPr id="6" name="Straight Connector 5">
            <a:extLst>
              <a:ext uri="{FF2B5EF4-FFF2-40B4-BE49-F238E27FC236}">
                <a16:creationId xmlns:a16="http://schemas.microsoft.com/office/drawing/2014/main" id="{A32D7568-3DAA-4AC6-83C2-60BA576C1A01}"/>
              </a:ext>
            </a:extLst>
          </p:cNvPr>
          <p:cNvCxnSpPr>
            <a:cxnSpLocks/>
          </p:cNvCxnSpPr>
          <p:nvPr/>
        </p:nvCxnSpPr>
        <p:spPr>
          <a:xfrm>
            <a:off x="898902" y="1555778"/>
            <a:ext cx="7795647" cy="0"/>
          </a:xfrm>
          <a:prstGeom prst="line">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2381065" y="423167"/>
            <a:ext cx="9144000" cy="823034"/>
          </a:xfrm>
        </p:spPr>
        <p:txBody>
          <a:bodyPr>
            <a:normAutofit/>
          </a:bodyPr>
          <a:lstStyle/>
          <a:p>
            <a:r>
              <a:rPr lang="en-US" sz="4400" b="1" dirty="0">
                <a:solidFill>
                  <a:srgbClr val="002060"/>
                </a:solidFill>
                <a:latin typeface="Arial Black" panose="020B0A04020102020204" pitchFamily="34" charset="0"/>
                <a:cs typeface="Arial" panose="020B0604020202020204" pitchFamily="34" charset="0"/>
              </a:rPr>
              <a:t>Abstract</a:t>
            </a:r>
            <a:endParaRPr lang="en-US" sz="4400" dirty="0">
              <a:solidFill>
                <a:srgbClr val="002060"/>
              </a:solidFill>
              <a:latin typeface="Arial Black" panose="020B0A04020102020204" pitchFamily="34" charset="0"/>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50929" y="1460205"/>
            <a:ext cx="9686440" cy="3937590"/>
          </a:xfrm>
          <a:ln w="57150">
            <a:noFill/>
          </a:ln>
        </p:spPr>
        <p:txBody>
          <a:bodyPr>
            <a:noAutofit/>
          </a:bodyPr>
          <a:lstStyle/>
          <a:p>
            <a:pPr algn="just">
              <a:lnSpc>
                <a:spcPct val="107000"/>
              </a:lnSpc>
              <a:spcAft>
                <a:spcPts val="800"/>
              </a:spcAft>
            </a:pPr>
            <a:r>
              <a:rPr lang="en-US" sz="1800" dirty="0">
                <a:ln>
                  <a:noFill/>
                </a:ln>
                <a:solidFill>
                  <a:srgbClr val="000000"/>
                </a:solidFill>
                <a:effectLst>
                  <a:outerShdw blurRad="38100" dist="12700" dir="2700000" algn="tl">
                    <a:srgbClr val="000000">
                      <a:alpha val="39999"/>
                    </a:srgbClr>
                  </a:outerShdw>
                </a:effectLst>
                <a:latin typeface="Times New Roman" panose="02020603050405020304" pitchFamily="18" charset="0"/>
                <a:ea typeface="Calibri" panose="020F0502020204030204" pitchFamily="34" charset="0"/>
                <a:cs typeface="David" panose="020E0502060401010101" pitchFamily="34" charset="-79"/>
              </a:rPr>
              <a:t>Disease Prediction using Machine Learning is system which predicts the disease based on the information or the symptoms he/she enter into the system and provides the accurate results based on that information.  If the patient is not much serious and the user just wants know the type of disease, he/she has been through.  It is a system which provides the user the tips and tricks to maintain the health system of the user and it provides a way to find out the diseases using this prediction.  Now a day’s health industry  plays major role in curing the diseases of the patients so this is also some kind  of  help for the health industry to tell the user and also it is useful for the user in case she/he doesn’t want to go the hospital or any other clinics, so just by the entering the symptoms and all other useful information the user get to know the disease he/she  is suffering from and the health industry can also get benefit from this system  by just asking the symptoms from the user and entering in the system and in just few  seconds they can tell the exact and up to some  exte4nd the accurate disease.  This Disease Prediction Using Machine Learning is completely done with the help of Machine Learning and Python Programming language for it and also using the dataset that we will predict the disease.  “Disease Prediction” app based on predictive modeling predicts the disease of the user on the basis of the symptoms that provides as an input to the app. The app analyzes the symptoms provided by the user as input and gives the probability of the disease as an output.  Disease Prediction is done by implementing   the Decision Tree Algorithm.</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US" sz="1800" b="1" u="none" strike="noStrike" dirty="0">
                <a:ln>
                  <a:noFill/>
                </a:ln>
                <a:solidFill>
                  <a:srgbClr val="000000"/>
                </a:solidFill>
                <a:effectLst>
                  <a:outerShdw blurRad="38100" dist="12700" dir="2700000" algn="tl">
                    <a:srgbClr val="000000">
                      <a:alpha val="39999"/>
                    </a:srgbClr>
                  </a:outerShdw>
                </a:effectLst>
                <a:latin typeface="Times New Roman" panose="02020603050405020304" pitchFamily="18" charset="0"/>
                <a:ea typeface="Calibri" panose="020F0502020204030204" pitchFamily="34" charset="0"/>
                <a:cs typeface="SimSun" panose="02010600030101010101" pitchFamily="2" charset="-122"/>
              </a:rPr>
              <a:t>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US" sz="1800" b="1" u="none" strike="noStrike" dirty="0">
                <a:ln>
                  <a:noFill/>
                </a:ln>
                <a:solidFill>
                  <a:srgbClr val="000000"/>
                </a:solidFill>
                <a:effectLst>
                  <a:outerShdw blurRad="38100" dist="12700" dir="2700000" algn="tl">
                    <a:srgbClr val="000000">
                      <a:alpha val="39999"/>
                    </a:srgbClr>
                  </a:outerShdw>
                </a:effectLst>
                <a:latin typeface="Times New Roman" panose="02020603050405020304" pitchFamily="18" charset="0"/>
                <a:ea typeface="Calibri" panose="020F0502020204030204" pitchFamily="34" charset="0"/>
                <a:cs typeface="SimSun" panose="02010600030101010101" pitchFamily="2" charset="-122"/>
              </a:rPr>
              <a:t>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US" sz="1800" b="1" u="none" strike="noStrike" dirty="0">
                <a:ln>
                  <a:noFill/>
                </a:ln>
                <a:solidFill>
                  <a:srgbClr val="000000"/>
                </a:solidFill>
                <a:effectLst>
                  <a:outerShdw blurRad="38100" dist="12700" dir="2700000" algn="tl">
                    <a:srgbClr val="000000">
                      <a:alpha val="39999"/>
                    </a:srgbClr>
                  </a:outerShdw>
                </a:effectLst>
                <a:latin typeface="Times New Roman" panose="02020603050405020304" pitchFamily="18" charset="0"/>
                <a:ea typeface="Calibri" panose="020F0502020204030204" pitchFamily="34" charset="0"/>
                <a:cs typeface="SimSun" panose="02010600030101010101" pitchFamily="2" charset="-122"/>
              </a:rPr>
              <a:t>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gn="l">
              <a:buFont typeface="Arial" pitchFamily="34" charset="0"/>
              <a:buChar char="•"/>
            </a:pPr>
            <a:endParaRPr lang="en-US" sz="18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2092271" y="806533"/>
            <a:ext cx="9144000" cy="823034"/>
          </a:xfrm>
        </p:spPr>
        <p:txBody>
          <a:bodyPr>
            <a:normAutofit/>
          </a:bodyPr>
          <a:lstStyle/>
          <a:p>
            <a:r>
              <a:rPr lang="en-US" sz="4000" b="1" dirty="0">
                <a:solidFill>
                  <a:srgbClr val="002060"/>
                </a:solidFill>
                <a:latin typeface="Arial Black" panose="020B0A04020102020204" pitchFamily="34" charset="0"/>
                <a:cs typeface="Arial" panose="020B0604020202020204" pitchFamily="34" charset="0"/>
              </a:rPr>
              <a:t>Problem Statement</a:t>
            </a:r>
            <a:endParaRPr lang="en-US" sz="4000" dirty="0">
              <a:solidFill>
                <a:srgbClr val="002060"/>
              </a:solidFill>
              <a:latin typeface="Arial Black" panose="020B0A04020102020204" pitchFamily="34" charset="0"/>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1541489" y="1466905"/>
            <a:ext cx="9019082" cy="4365598"/>
          </a:xfrm>
          <a:ln w="38100">
            <a:noFill/>
          </a:ln>
        </p:spPr>
        <p:txBody>
          <a:bodyPr>
            <a:normAutofit/>
          </a:bodyPr>
          <a:lstStyle/>
          <a:p>
            <a:pPr marL="571500" indent="-571500" algn="l">
              <a:buFont typeface="Wingdings" panose="05000000000000000000" pitchFamily="2" charset="2"/>
              <a:buChar char="v"/>
            </a:pPr>
            <a:endParaRPr lang="en-US" sz="3600" b="1" dirty="0">
              <a:ln>
                <a:noFill/>
              </a:ln>
              <a:solidFill>
                <a:srgbClr val="000000"/>
              </a:solidFill>
              <a:effectLst>
                <a:outerShdw blurRad="38100" dist="12700" dir="2700000" algn="tl">
                  <a:srgbClr val="000000">
                    <a:alpha val="39999"/>
                  </a:srgbClr>
                </a:outerShdw>
              </a:effectLst>
              <a:latin typeface="Arial Rounded MT Bold" panose="020F0704030504030204" pitchFamily="34" charset="0"/>
              <a:ea typeface="Calibri" panose="020F0502020204030204" pitchFamily="34" charset="0"/>
              <a:cs typeface="SimSun" panose="02010600030101010101" pitchFamily="2" charset="-122"/>
            </a:endParaRPr>
          </a:p>
          <a:p>
            <a:pPr algn="l"/>
            <a:r>
              <a:rPr lang="en-US" sz="3600" b="1" dirty="0">
                <a:ln>
                  <a:noFill/>
                </a:ln>
                <a:solidFill>
                  <a:srgbClr val="000000"/>
                </a:solidFill>
                <a:effectLst>
                  <a:outerShdw blurRad="38100" dist="12700" dir="2700000" algn="tl">
                    <a:srgbClr val="000000">
                      <a:alpha val="39999"/>
                    </a:srgbClr>
                  </a:outerShdw>
                </a:effectLst>
                <a:latin typeface="Arial Rounded MT Bold" panose="020F0704030504030204" pitchFamily="34" charset="0"/>
                <a:ea typeface="Calibri" panose="020F0502020204030204" pitchFamily="34" charset="0"/>
                <a:cs typeface="SimSun" panose="02010600030101010101" pitchFamily="2" charset="-122"/>
              </a:rPr>
              <a:t> </a:t>
            </a:r>
            <a:r>
              <a:rPr lang="en-US" sz="1900" b="1" dirty="0">
                <a:ln>
                  <a:noFill/>
                </a:ln>
                <a:solidFill>
                  <a:srgbClr val="000000"/>
                </a:solidFill>
                <a:effectLst>
                  <a:outerShdw blurRad="38100" dist="12700" dir="2700000" algn="tl">
                    <a:srgbClr val="000000">
                      <a:alpha val="39999"/>
                    </a:srgbClr>
                  </a:outerShdw>
                </a:effectLst>
                <a:latin typeface="Schadow BT" panose="02060504050505030204" pitchFamily="18" charset="0"/>
                <a:ea typeface="Calibri" panose="020F0502020204030204" pitchFamily="34" charset="0"/>
                <a:cs typeface="SimSun" panose="02010600030101010101" pitchFamily="2" charset="-122"/>
              </a:rPr>
              <a:t>There are many tools related to disease prediction.</a:t>
            </a:r>
          </a:p>
          <a:p>
            <a:pPr algn="l"/>
            <a:r>
              <a:rPr lang="en-US" sz="1900" b="1" dirty="0">
                <a:ln>
                  <a:noFill/>
                </a:ln>
                <a:solidFill>
                  <a:srgbClr val="000000"/>
                </a:solidFill>
                <a:effectLst>
                  <a:outerShdw blurRad="38100" dist="12700" dir="2700000" algn="tl">
                    <a:srgbClr val="000000">
                      <a:alpha val="39999"/>
                    </a:srgbClr>
                  </a:outerShdw>
                </a:effectLst>
                <a:latin typeface="Schadow BT" panose="02060504050505030204" pitchFamily="18" charset="0"/>
                <a:ea typeface="Calibri" panose="020F0502020204030204" pitchFamily="34" charset="0"/>
                <a:cs typeface="SimSun" panose="02010600030101010101" pitchFamily="2" charset="-122"/>
              </a:rPr>
              <a:t> But particularly heart related diseases have been analyzed and risk level is generated.</a:t>
            </a:r>
          </a:p>
          <a:p>
            <a:pPr algn="l"/>
            <a:r>
              <a:rPr lang="en-US" sz="1900" b="1" dirty="0">
                <a:ln>
                  <a:noFill/>
                </a:ln>
                <a:solidFill>
                  <a:srgbClr val="000000"/>
                </a:solidFill>
                <a:effectLst>
                  <a:outerShdw blurRad="38100" dist="12700" dir="2700000" algn="tl">
                    <a:srgbClr val="000000">
                      <a:alpha val="39999"/>
                    </a:srgbClr>
                  </a:outerShdw>
                </a:effectLst>
                <a:latin typeface="Schadow BT" panose="02060504050505030204" pitchFamily="18" charset="0"/>
                <a:ea typeface="Calibri" panose="020F0502020204030204" pitchFamily="34" charset="0"/>
                <a:cs typeface="SimSun" panose="02010600030101010101" pitchFamily="2" charset="-122"/>
              </a:rPr>
              <a:t> But generally there are no such tools that are used for prediction of general diseases. </a:t>
            </a:r>
          </a:p>
          <a:p>
            <a:pPr algn="l"/>
            <a:r>
              <a:rPr lang="en-US" sz="1900" b="1" dirty="0">
                <a:ln>
                  <a:noFill/>
                </a:ln>
                <a:solidFill>
                  <a:srgbClr val="000000"/>
                </a:solidFill>
                <a:effectLst>
                  <a:outerShdw blurRad="38100" dist="12700" dir="2700000" algn="tl">
                    <a:srgbClr val="000000">
                      <a:alpha val="39999"/>
                    </a:srgbClr>
                  </a:outerShdw>
                </a:effectLst>
                <a:latin typeface="Schadow BT" panose="02060504050505030204" pitchFamily="18" charset="0"/>
                <a:ea typeface="Calibri" panose="020F0502020204030204" pitchFamily="34" charset="0"/>
                <a:cs typeface="SimSun" panose="02010600030101010101" pitchFamily="2" charset="-122"/>
              </a:rPr>
              <a:t>So Disease Predictor helps for the prediction of the general diseases.</a:t>
            </a:r>
            <a:endParaRPr lang="en-IN" sz="1900" dirty="0">
              <a:effectLst/>
              <a:latin typeface="Schadow BT" panose="02060504050505030204" pitchFamily="18" charset="0"/>
              <a:ea typeface="Calibri" panose="020F0502020204030204" pitchFamily="34" charset="0"/>
              <a:cs typeface="SimSun" panose="02010600030101010101" pitchFamily="2" charset="-122"/>
            </a:endParaRP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CD2EC-CE37-7CD0-4F81-B01ED3352B8A}"/>
              </a:ext>
            </a:extLst>
          </p:cNvPr>
          <p:cNvSpPr>
            <a:spLocks noGrp="1"/>
          </p:cNvSpPr>
          <p:nvPr>
            <p:ph type="title"/>
          </p:nvPr>
        </p:nvSpPr>
        <p:spPr>
          <a:xfrm>
            <a:off x="3710191" y="420516"/>
            <a:ext cx="6945443" cy="998707"/>
          </a:xfrm>
        </p:spPr>
        <p:txBody>
          <a:bodyPr>
            <a:noAutofit/>
          </a:bodyPr>
          <a:lstStyle/>
          <a:p>
            <a:r>
              <a:rPr lang="en-US" sz="4000" dirty="0">
                <a:ln>
                  <a:noFill/>
                </a:ln>
                <a:solidFill>
                  <a:srgbClr val="002060"/>
                </a:solidFill>
                <a:effectLst>
                  <a:outerShdw blurRad="38100" dist="12700" dir="2700000" algn="tl">
                    <a:srgbClr val="000000">
                      <a:alpha val="39999"/>
                    </a:srgbClr>
                  </a:outerShdw>
                </a:effectLst>
                <a:latin typeface="Arial Black" panose="020B0A04020102020204" pitchFamily="34" charset="0"/>
                <a:ea typeface="Calibri" panose="020F0502020204030204" pitchFamily="34" charset="0"/>
                <a:cs typeface="SimSun" panose="02010600030101010101" pitchFamily="2" charset="-122"/>
              </a:rPr>
              <a:t>Objective</a:t>
            </a:r>
            <a:br>
              <a:rPr lang="en-IN" sz="4000" dirty="0">
                <a:solidFill>
                  <a:srgbClr val="002060"/>
                </a:solidFill>
                <a:effectLst/>
                <a:latin typeface="Arial Black" panose="020B0A04020102020204" pitchFamily="34" charset="0"/>
                <a:ea typeface="Calibri" panose="020F0502020204030204" pitchFamily="34" charset="0"/>
                <a:cs typeface="SimSun" panose="02010600030101010101" pitchFamily="2" charset="-122"/>
              </a:rPr>
            </a:br>
            <a:endParaRPr lang="en-IN" sz="4000" dirty="0">
              <a:solidFill>
                <a:srgbClr val="00206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16B270EA-BA10-99AC-C138-7B0375A9EFCD}"/>
              </a:ext>
            </a:extLst>
          </p:cNvPr>
          <p:cNvSpPr>
            <a:spLocks noGrp="1"/>
          </p:cNvSpPr>
          <p:nvPr>
            <p:ph idx="1"/>
          </p:nvPr>
        </p:nvSpPr>
        <p:spPr>
          <a:xfrm>
            <a:off x="809215" y="1631914"/>
            <a:ext cx="9605647" cy="4441032"/>
          </a:xfrm>
          <a:ln w="38100">
            <a:noFill/>
          </a:ln>
        </p:spPr>
        <p:txBody>
          <a:bodyPr>
            <a:normAutofit fontScale="92500" lnSpcReduction="10000"/>
          </a:bodyPr>
          <a:lstStyle/>
          <a:p>
            <a:pPr marL="0" indent="0">
              <a:lnSpc>
                <a:spcPct val="107000"/>
              </a:lnSpc>
              <a:spcAft>
                <a:spcPts val="800"/>
              </a:spcAft>
              <a:buNone/>
            </a:pPr>
            <a:r>
              <a:rPr lang="en-US" sz="3900" b="1" dirty="0">
                <a:ln>
                  <a:noFill/>
                </a:ln>
                <a:solidFill>
                  <a:srgbClr val="000000"/>
                </a:solidFill>
                <a:effectLst>
                  <a:outerShdw blurRad="38100" dist="12700" dir="2700000" algn="tl">
                    <a:srgbClr val="000000">
                      <a:alpha val="39999"/>
                    </a:srgbClr>
                  </a:outerShdw>
                </a:effectLst>
                <a:latin typeface="Times New Roman" panose="02020603050405020304" pitchFamily="18" charset="0"/>
                <a:ea typeface="Calibri" panose="020F0502020204030204" pitchFamily="34" charset="0"/>
                <a:cs typeface="Times New Roman" panose="02020603050405020304" pitchFamily="18" charset="0"/>
              </a:rPr>
              <a:t> General Objective: </a:t>
            </a:r>
            <a:r>
              <a:rPr lang="en-US" b="1" dirty="0">
                <a:ln>
                  <a:noFill/>
                </a:ln>
                <a:solidFill>
                  <a:srgbClr val="000000"/>
                </a:solidFill>
                <a:effectLst>
                  <a:outerShdw blurRad="38100" dist="12700" dir="2700000" algn="tl">
                    <a:srgbClr val="000000">
                      <a:alpha val="39999"/>
                    </a:srgbClr>
                  </a:outerShdw>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US" b="1" dirty="0">
                <a:ln>
                  <a:noFill/>
                </a:ln>
                <a:solidFill>
                  <a:srgbClr val="000000"/>
                </a:solidFill>
                <a:effectLst>
                  <a:outerShdw blurRad="38100" dist="12700" dir="2700000" algn="tl">
                    <a:srgbClr val="000000">
                      <a:alpha val="39999"/>
                    </a:srgbClr>
                  </a:outerShdw>
                </a:effectLst>
                <a:latin typeface="Bahnschrift" panose="020B0502040204020203" pitchFamily="34" charset="0"/>
                <a:ea typeface="Calibri" panose="020F0502020204030204" pitchFamily="34" charset="0"/>
                <a:cs typeface="Times New Roman" panose="02020603050405020304" pitchFamily="18" charset="0"/>
              </a:rPr>
              <a:t>To implement Decision Tree Algorithm that classifies the disease as per the input of the user</a:t>
            </a:r>
            <a:r>
              <a:rPr lang="en-US" sz="1800" b="1" dirty="0">
                <a:ln>
                  <a:noFill/>
                </a:ln>
                <a:solidFill>
                  <a:srgbClr val="000000"/>
                </a:solidFill>
                <a:effectLst>
                  <a:outerShdw blurRad="38100" dist="12700" dir="2700000" algn="tl">
                    <a:srgbClr val="000000">
                      <a:alpha val="39999"/>
                    </a:srgbClr>
                  </a:outerShdw>
                </a:effectLst>
                <a:latin typeface="Bahnschrift" panose="020B0502040204020203" pitchFamily="34" charset="0"/>
                <a:ea typeface="Calibri" panose="020F0502020204030204" pitchFamily="34" charset="0"/>
                <a:cs typeface="SimSun" panose="02010600030101010101" pitchFamily="2" charset="-122"/>
              </a:rPr>
              <a:t>. </a:t>
            </a:r>
            <a:endParaRPr lang="en-IN" sz="1800" dirty="0">
              <a:effectLst/>
              <a:latin typeface="Bahnschrift" panose="020B0502040204020203" pitchFamily="34" charset="0"/>
              <a:ea typeface="Calibri" panose="020F0502020204030204" pitchFamily="34" charset="0"/>
              <a:cs typeface="SimSun" panose="02010600030101010101" pitchFamily="2" charset="-122"/>
            </a:endParaRPr>
          </a:p>
          <a:p>
            <a:pPr marL="0" indent="0">
              <a:lnSpc>
                <a:spcPct val="107000"/>
              </a:lnSpc>
              <a:spcAft>
                <a:spcPts val="800"/>
              </a:spcAft>
              <a:buNone/>
            </a:pPr>
            <a:r>
              <a:rPr lang="en-US" sz="2400" b="1" dirty="0">
                <a:ln>
                  <a:noFill/>
                </a:ln>
                <a:solidFill>
                  <a:srgbClr val="000000"/>
                </a:solidFill>
                <a:effectLst>
                  <a:outerShdw blurRad="38100" dist="12700" dir="2700000" algn="tl">
                    <a:srgbClr val="000000">
                      <a:alpha val="39999"/>
                    </a:srgbClr>
                  </a:outerShdw>
                </a:effectLst>
                <a:latin typeface="Times New Roman" panose="02020603050405020304" pitchFamily="18" charset="0"/>
                <a:ea typeface="Calibri" panose="020F0502020204030204" pitchFamily="34" charset="0"/>
                <a:cs typeface="SimSun" panose="02010600030101010101" pitchFamily="2" charset="-122"/>
              </a:rPr>
              <a:t> Specific Objective: -</a:t>
            </a:r>
            <a:r>
              <a:rPr lang="en-US" b="1" dirty="0">
                <a:ln>
                  <a:noFill/>
                </a:ln>
                <a:solidFill>
                  <a:srgbClr val="000000"/>
                </a:solidFill>
                <a:effectLst>
                  <a:outerShdw blurRad="38100" dist="12700" dir="2700000" algn="tl">
                    <a:srgbClr val="000000">
                      <a:alpha val="39999"/>
                    </a:srgbClr>
                  </a:outerShdw>
                </a:effectLst>
                <a:latin typeface="Times New Roman" panose="02020603050405020304" pitchFamily="18" charset="0"/>
                <a:ea typeface="Calibri" panose="020F0502020204030204" pitchFamily="34" charset="0"/>
                <a:cs typeface="SimSun" panose="02010600030101010101" pitchFamily="2" charset="-122"/>
              </a:rPr>
              <a:t>							</a:t>
            </a:r>
            <a:endParaRPr lang="en-IN"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US" b="1" dirty="0">
                <a:ln>
                  <a:noFill/>
                </a:ln>
                <a:solidFill>
                  <a:srgbClr val="000000"/>
                </a:solidFill>
                <a:effectLst>
                  <a:outerShdw blurRad="38100" dist="12700" dir="2700000" algn="tl">
                    <a:srgbClr val="000000">
                      <a:alpha val="39999"/>
                    </a:srgbClr>
                  </a:outerShdw>
                </a:effectLst>
                <a:latin typeface="Times New Roman" panose="02020603050405020304" pitchFamily="18" charset="0"/>
                <a:ea typeface="Calibri" panose="020F0502020204030204" pitchFamily="34" charset="0"/>
                <a:cs typeface="SimSun" panose="02010600030101010101" pitchFamily="2" charset="-122"/>
              </a:rPr>
              <a:t>To develop web interface platform for the prediction of the disease.	</a:t>
            </a:r>
            <a:r>
              <a:rPr lang="en-US" sz="2600" b="1" dirty="0">
                <a:ln>
                  <a:noFill/>
                </a:ln>
                <a:solidFill>
                  <a:srgbClr val="000000"/>
                </a:solidFill>
                <a:effectLst>
                  <a:outerShdw blurRad="38100" dist="12700" dir="2700000" algn="tl">
                    <a:srgbClr val="000000">
                      <a:alpha val="39999"/>
                    </a:srgbClr>
                  </a:outerShdw>
                </a:effectLst>
                <a:latin typeface="Times New Roman" panose="02020603050405020304" pitchFamily="18" charset="0"/>
                <a:ea typeface="Calibri" panose="020F0502020204030204" pitchFamily="34" charset="0"/>
                <a:cs typeface="SimSun" panose="02010600030101010101" pitchFamily="2" charset="-122"/>
              </a:rPr>
              <a:t>	</a:t>
            </a:r>
            <a:endParaRPr lang="en-IN" sz="26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07000"/>
              </a:lnSpc>
              <a:spcAft>
                <a:spcPts val="800"/>
              </a:spcAft>
              <a:buNone/>
            </a:pPr>
            <a:r>
              <a:rPr lang="en-US" sz="4000" b="1" dirty="0">
                <a:ln>
                  <a:noFill/>
                </a:ln>
                <a:solidFill>
                  <a:srgbClr val="000000"/>
                </a:solidFill>
                <a:effectLst>
                  <a:outerShdw blurRad="38100" dist="12700" dir="2700000" algn="tl">
                    <a:srgbClr val="000000">
                      <a:alpha val="39999"/>
                    </a:srgbClr>
                  </a:outerShdw>
                </a:effectLst>
                <a:latin typeface="Times New Roman" panose="02020603050405020304" pitchFamily="18" charset="0"/>
                <a:ea typeface="Calibri" panose="020F0502020204030204" pitchFamily="34" charset="0"/>
                <a:cs typeface="SimSun" panose="02010600030101010101" pitchFamily="2" charset="-122"/>
              </a:rPr>
              <a:t>Scope:	</a:t>
            </a:r>
            <a:r>
              <a:rPr lang="en-US" sz="2600" b="1" dirty="0">
                <a:ln>
                  <a:noFill/>
                </a:ln>
                <a:solidFill>
                  <a:srgbClr val="000000"/>
                </a:solidFill>
                <a:effectLst>
                  <a:outerShdw blurRad="38100" dist="12700" dir="2700000" algn="tl">
                    <a:srgbClr val="000000">
                      <a:alpha val="39999"/>
                    </a:srgbClr>
                  </a:outerShdw>
                </a:effectLst>
                <a:latin typeface="Times New Roman" panose="02020603050405020304" pitchFamily="18" charset="0"/>
                <a:ea typeface="Calibri" panose="020F0502020204030204" pitchFamily="34" charset="0"/>
                <a:cs typeface="SimSun" panose="02010600030101010101" pitchFamily="2" charset="-122"/>
              </a:rPr>
              <a:t>							</a:t>
            </a:r>
            <a:r>
              <a:rPr lang="en-US" sz="1800" b="1" dirty="0">
                <a:ln>
                  <a:noFill/>
                </a:ln>
                <a:solidFill>
                  <a:srgbClr val="000000"/>
                </a:solidFill>
                <a:effectLst>
                  <a:outerShdw blurRad="38100" dist="12700" dir="2700000" algn="tl">
                    <a:srgbClr val="000000">
                      <a:alpha val="39999"/>
                    </a:srgbClr>
                  </a:outerShdw>
                </a:effectLst>
                <a:latin typeface="Times New Roman" panose="02020603050405020304" pitchFamily="18" charset="0"/>
                <a:ea typeface="Calibri" panose="020F0502020204030204" pitchFamily="34" charset="0"/>
                <a:cs typeface="SimSun" panose="02010600030101010101" pitchFamily="2" charset="-122"/>
              </a:rPr>
              <a:t>				</a:t>
            </a:r>
          </a:p>
          <a:p>
            <a:pPr marL="0" indent="0">
              <a:lnSpc>
                <a:spcPct val="107000"/>
              </a:lnSpc>
              <a:spcAft>
                <a:spcPts val="800"/>
              </a:spcAft>
              <a:buNone/>
            </a:pPr>
            <a:r>
              <a:rPr lang="en-US" sz="1800" b="1" dirty="0">
                <a:ln>
                  <a:noFill/>
                </a:ln>
                <a:solidFill>
                  <a:srgbClr val="000000"/>
                </a:solidFill>
                <a:effectLst>
                  <a:outerShdw blurRad="38100" dist="12700" dir="2700000" algn="tl">
                    <a:srgbClr val="000000">
                      <a:alpha val="39999"/>
                    </a:srgbClr>
                  </a:outerShdw>
                </a:effectLst>
                <a:latin typeface="Times New Roman" panose="02020603050405020304" pitchFamily="18" charset="0"/>
                <a:ea typeface="Calibri" panose="020F0502020204030204" pitchFamily="34" charset="0"/>
                <a:cs typeface="SimSun" panose="02010600030101010101" pitchFamily="2" charset="-122"/>
              </a:rPr>
              <a:t>	</a:t>
            </a:r>
            <a:r>
              <a:rPr lang="en-US" b="1" dirty="0">
                <a:ln>
                  <a:noFill/>
                </a:ln>
                <a:solidFill>
                  <a:srgbClr val="000000"/>
                </a:solidFill>
                <a:effectLst>
                  <a:outerShdw blurRad="38100" dist="12700" dir="2700000" algn="tl">
                    <a:srgbClr val="000000">
                      <a:alpha val="39999"/>
                    </a:srgbClr>
                  </a:outerShdw>
                </a:effectLst>
                <a:latin typeface="Times New Roman" panose="02020603050405020304" pitchFamily="18" charset="0"/>
                <a:ea typeface="Calibri" panose="020F0502020204030204" pitchFamily="34" charset="0"/>
                <a:cs typeface="SimSun" panose="02010600030101010101" pitchFamily="2" charset="-122"/>
              </a:rPr>
              <a:t>This project aims to provide a mobile app platform to predict the occurrences of disease on the basis of various symptoms. The user can select various symptoms and can find the diseases with their probabilistic figures</a:t>
            </a:r>
            <a:br>
              <a:rPr lang="en-US" b="1" dirty="0">
                <a:ln>
                  <a:noFill/>
                </a:ln>
                <a:solidFill>
                  <a:srgbClr val="000000"/>
                </a:solidFill>
                <a:effectLst>
                  <a:outerShdw blurRad="38100" dist="12700" dir="2700000" algn="tl">
                    <a:srgbClr val="000000">
                      <a:alpha val="39999"/>
                    </a:srgbClr>
                  </a:outerShdw>
                </a:effectLst>
                <a:latin typeface="Times New Roman" panose="02020603050405020304" pitchFamily="18" charset="0"/>
                <a:ea typeface="Calibri" panose="020F0502020204030204" pitchFamily="34" charset="0"/>
              </a:rPr>
            </a:br>
            <a:endParaRPr lang="en-IN" dirty="0"/>
          </a:p>
        </p:txBody>
      </p:sp>
      <p:sp>
        <p:nvSpPr>
          <p:cNvPr id="4" name="Footer Placeholder 3">
            <a:extLst>
              <a:ext uri="{FF2B5EF4-FFF2-40B4-BE49-F238E27FC236}">
                <a16:creationId xmlns:a16="http://schemas.microsoft.com/office/drawing/2014/main" id="{9E3D70A6-A452-3A35-FF73-D05BAB3214F8}"/>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151905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606149" y="892949"/>
            <a:ext cx="9144000" cy="823034"/>
          </a:xfrm>
        </p:spPr>
        <p:txBody>
          <a:bodyPr>
            <a:normAutofit/>
          </a:bodyPr>
          <a:lstStyle/>
          <a:p>
            <a:r>
              <a:rPr lang="en-US" sz="4400" b="1" dirty="0">
                <a:solidFill>
                  <a:srgbClr val="002060"/>
                </a:solidFill>
                <a:latin typeface="Arial Black" panose="020B0A04020102020204" pitchFamily="34" charset="0"/>
                <a:cs typeface="Arial" panose="020B0604020202020204" pitchFamily="34" charset="0"/>
              </a:rPr>
              <a:t>Proposed Solution</a:t>
            </a:r>
            <a:endParaRPr lang="en-US" sz="4400" dirty="0">
              <a:solidFill>
                <a:srgbClr val="002060"/>
              </a:solidFill>
              <a:latin typeface="Arial Black" panose="020B0A04020102020204" pitchFamily="34" charset="0"/>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817599" y="123986"/>
            <a:ext cx="9426781" cy="5577594"/>
          </a:xfrm>
          <a:ln w="28575">
            <a:solidFill>
              <a:schemeClr val="bg1"/>
            </a:solidFill>
          </a:ln>
        </p:spPr>
        <p:txBody>
          <a:bodyPr anchor="b">
            <a:normAutofit/>
          </a:bodyPr>
          <a:lstStyle/>
          <a:p>
            <a:pPr algn="l"/>
            <a:r>
              <a:rPr lang="en-US" b="1" dirty="0">
                <a:ln>
                  <a:noFill/>
                </a:ln>
                <a:solidFill>
                  <a:srgbClr val="000000"/>
                </a:solidFill>
                <a:effectLst>
                  <a:outerShdw blurRad="38100" dist="12700" dir="2700000" algn="tl">
                    <a:srgbClr val="000000">
                      <a:alpha val="39999"/>
                    </a:srgbClr>
                  </a:outerShdw>
                </a:effectLst>
                <a:latin typeface="Times New Roman" panose="02020603050405020304" pitchFamily="18" charset="0"/>
                <a:ea typeface="Calibri" panose="020F0502020204030204" pitchFamily="34" charset="0"/>
                <a:cs typeface="SimSun" panose="02010600030101010101" pitchFamily="2" charset="-122"/>
              </a:rPr>
              <a:t>		At present, when one suffers from particular disease, then the person has to visit to doctor which is time consuming and costly too. Also if the user is out of reach of doctor and hospitals it may be difficult for the user as the disease can not be identified. So, if the above process can be completed using a automated program which can save time as well as money, it could be easier to the patient which can make the process easier.</a:t>
            </a:r>
          </a:p>
          <a:p>
            <a:pPr algn="l"/>
            <a:r>
              <a:rPr lang="en-US" b="1" dirty="0">
                <a:ln>
                  <a:noFill/>
                </a:ln>
                <a:solidFill>
                  <a:srgbClr val="000000"/>
                </a:solidFill>
                <a:effectLst>
                  <a:outerShdw blurRad="38100" dist="12700" dir="2700000" algn="tl">
                    <a:srgbClr val="000000">
                      <a:alpha val="39999"/>
                    </a:srgbClr>
                  </a:outerShdw>
                </a:effectLst>
                <a:latin typeface="Times New Roman" panose="02020603050405020304" pitchFamily="18" charset="0"/>
                <a:ea typeface="Calibri" panose="020F0502020204030204" pitchFamily="34" charset="0"/>
                <a:cs typeface="SimSun" panose="02010600030101010101" pitchFamily="2" charset="-122"/>
              </a:rPr>
              <a:t>         There are other Heart related Disease Prediction App using data mining techniques that analyzes the risk level of the patient. Disease Predictor is a Mobile Application that predicts the disease of the user with respect to the symptoms given by the user. Disease Prediction App has data sets collected from different health related sites. With the help of Disease Predictor the user will be able to know the probability of  the disease with the given symptoms.</a:t>
            </a:r>
            <a:endParaRPr lang="en-IN" dirty="0">
              <a:effectLst/>
              <a:latin typeface="Calibri" panose="020F0502020204030204" pitchFamily="34" charset="0"/>
              <a:ea typeface="Calibri" panose="020F0502020204030204" pitchFamily="34" charset="0"/>
              <a:cs typeface="SimSun" panose="02010600030101010101" pitchFamily="2" charset="-122"/>
            </a:endParaRPr>
          </a:p>
          <a:p>
            <a:r>
              <a:rPr lang="en-US" b="1" dirty="0">
                <a:solidFill>
                  <a:srgbClr val="000000"/>
                </a:solidFill>
                <a:effectLst>
                  <a:outerShdw blurRad="38100" dist="12700" dir="2700000" algn="tl">
                    <a:srgbClr val="000000">
                      <a:alpha val="39999"/>
                    </a:srgbClr>
                  </a:outerShdw>
                </a:effectLst>
                <a:latin typeface="Times New Roman" panose="02020603050405020304" pitchFamily="18"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599607" y="669813"/>
            <a:ext cx="9144000" cy="823034"/>
          </a:xfrm>
        </p:spPr>
        <p:txBody>
          <a:bodyPr>
            <a:normAutofit fontScale="90000"/>
          </a:bodyPr>
          <a:lstStyle/>
          <a:p>
            <a:r>
              <a:rPr lang="en-US" sz="4400" b="1" dirty="0">
                <a:solidFill>
                  <a:srgbClr val="002060"/>
                </a:solidFill>
                <a:latin typeface="Arial Black" panose="020B0A04020102020204" pitchFamily="34" charset="0"/>
                <a:ea typeface="+mj-lt"/>
                <a:cs typeface="Arial"/>
              </a:rPr>
              <a:t>System Deployment Approach</a:t>
            </a:r>
            <a:endParaRPr lang="en-US" sz="4400" dirty="0">
              <a:solidFill>
                <a:srgbClr val="002060"/>
              </a:solidFill>
              <a:latin typeface="Arial Black" panose="020B0A04020102020204" pitchFamily="34" charset="0"/>
              <a:cs typeface="Calibri Light"/>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599607" y="1583528"/>
            <a:ext cx="9754193" cy="3690943"/>
          </a:xfrm>
          <a:ln w="38100">
            <a:solidFill>
              <a:schemeClr val="bg1"/>
            </a:solidFill>
          </a:ln>
        </p:spPr>
        <p:txBody>
          <a:bodyPr>
            <a:normAutofit fontScale="25000" lnSpcReduction="20000"/>
          </a:bodyPr>
          <a:lstStyle/>
          <a:p>
            <a:pPr marL="228600" algn="l">
              <a:lnSpc>
                <a:spcPct val="150000"/>
              </a:lnSpc>
              <a:spcAft>
                <a:spcPts val="800"/>
              </a:spcAft>
              <a:tabLst>
                <a:tab pos="457200" algn="l"/>
                <a:tab pos="914400" algn="l"/>
                <a:tab pos="1371600" algn="l"/>
                <a:tab pos="1828800" algn="l"/>
                <a:tab pos="2943225" algn="l"/>
              </a:tabLst>
            </a:pPr>
            <a:r>
              <a:rPr lang="en-US" sz="8000" b="1" dirty="0">
                <a:effectLst/>
                <a:latin typeface="Times New Roman" panose="02020603050405020304" pitchFamily="18" charset="0"/>
                <a:ea typeface="Calibri" panose="020F0502020204030204" pitchFamily="34" charset="0"/>
                <a:cs typeface="SimSun" panose="02010600030101010101" pitchFamily="2" charset="-122"/>
              </a:rPr>
              <a:t> </a:t>
            </a:r>
            <a:endParaRPr lang="en-IN" sz="8000" dirty="0">
              <a:effectLst/>
              <a:latin typeface="Calibri" panose="020F0502020204030204" pitchFamily="34" charset="0"/>
              <a:ea typeface="Calibri" panose="020F0502020204030204" pitchFamily="34" charset="0"/>
              <a:cs typeface="SimSun" panose="02010600030101010101" pitchFamily="2" charset="-122"/>
            </a:endParaRPr>
          </a:p>
          <a:p>
            <a:pPr marL="228600" algn="l">
              <a:lnSpc>
                <a:spcPct val="150000"/>
              </a:lnSpc>
              <a:spcAft>
                <a:spcPts val="800"/>
              </a:spcAft>
              <a:tabLst>
                <a:tab pos="457200" algn="l"/>
                <a:tab pos="914400" algn="l"/>
                <a:tab pos="1371600" algn="l"/>
                <a:tab pos="1828800" algn="l"/>
                <a:tab pos="2943225" algn="l"/>
              </a:tabLst>
            </a:pPr>
            <a:r>
              <a:rPr lang="en-US" sz="9600" b="1" dirty="0">
                <a:solidFill>
                  <a:schemeClr val="tx1"/>
                </a:solidFill>
                <a:effectLst/>
                <a:latin typeface="Times New Roman" panose="02020603050405020304" pitchFamily="18" charset="0"/>
                <a:ea typeface="Calibri" panose="020F0502020204030204" pitchFamily="34" charset="0"/>
                <a:cs typeface="SimSun" panose="02010600030101010101" pitchFamily="2" charset="-122"/>
              </a:rPr>
              <a:t>The project is technically feasible as it can be built using the existing available technologies. It is web based applications that uses Grails Framework. The technology required by Disease Predictor</a:t>
            </a:r>
            <a:r>
              <a:rPr lang="en-IN" sz="9600" dirty="0">
                <a:solidFill>
                  <a:schemeClr val="tx1"/>
                </a:solidFill>
                <a:latin typeface="Calibri" panose="020F0502020204030204" pitchFamily="34" charset="0"/>
                <a:ea typeface="Calibri" panose="020F0502020204030204" pitchFamily="34" charset="0"/>
                <a:cs typeface="SimSun" panose="02010600030101010101" pitchFamily="2" charset="-122"/>
              </a:rPr>
              <a:t> </a:t>
            </a:r>
            <a:r>
              <a:rPr lang="en-US" sz="9600" b="1" dirty="0">
                <a:solidFill>
                  <a:schemeClr val="tx1"/>
                </a:solidFill>
                <a:effectLst/>
                <a:latin typeface="Times New Roman" panose="02020603050405020304" pitchFamily="18" charset="0"/>
                <a:ea typeface="Calibri" panose="020F0502020204030204" pitchFamily="34" charset="0"/>
                <a:cs typeface="SimSun" panose="02010600030101010101" pitchFamily="2" charset="-122"/>
              </a:rPr>
              <a:t>available and hence it is technically </a:t>
            </a:r>
            <a:r>
              <a:rPr lang="en-US" sz="9600" b="1" dirty="0" err="1">
                <a:solidFill>
                  <a:schemeClr val="tx1"/>
                </a:solidFill>
                <a:effectLst/>
                <a:latin typeface="Times New Roman" panose="02020603050405020304" pitchFamily="18" charset="0"/>
                <a:ea typeface="Calibri" panose="020F0502020204030204" pitchFamily="34" charset="0"/>
                <a:cs typeface="SimSun" panose="02010600030101010101" pitchFamily="2" charset="-122"/>
              </a:rPr>
              <a:t>fesible</a:t>
            </a:r>
            <a:r>
              <a:rPr lang="en-US" sz="9600" b="1" dirty="0">
                <a:solidFill>
                  <a:schemeClr val="tx1"/>
                </a:solidFill>
                <a:effectLst/>
                <a:latin typeface="Times New Roman" panose="02020603050405020304" pitchFamily="18" charset="0"/>
                <a:ea typeface="Calibri" panose="020F0502020204030204" pitchFamily="34" charset="0"/>
                <a:cs typeface="SimSun" panose="02010600030101010101" pitchFamily="2" charset="-122"/>
              </a:rPr>
              <a:t>. </a:t>
            </a:r>
          </a:p>
          <a:p>
            <a:pPr marL="228600" algn="l">
              <a:lnSpc>
                <a:spcPct val="150000"/>
              </a:lnSpc>
              <a:spcAft>
                <a:spcPts val="800"/>
              </a:spcAft>
              <a:tabLst>
                <a:tab pos="457200" algn="l"/>
                <a:tab pos="914400" algn="l"/>
                <a:tab pos="1371600" algn="l"/>
                <a:tab pos="1828800" algn="l"/>
                <a:tab pos="2943225" algn="l"/>
              </a:tabLst>
            </a:pPr>
            <a:r>
              <a:rPr lang="en-US" sz="9600" b="1" dirty="0">
                <a:solidFill>
                  <a:schemeClr val="tx1"/>
                </a:solidFill>
                <a:effectLst/>
                <a:latin typeface="Times New Roman" panose="02020603050405020304" pitchFamily="18" charset="0"/>
                <a:ea typeface="Calibri" panose="020F0502020204030204" pitchFamily="34" charset="0"/>
                <a:cs typeface="SimSun" panose="02010600030101010101" pitchFamily="2" charset="-122"/>
              </a:rPr>
              <a:t>The project is economically feasible as the cost of the project is involved only in the hosting of the project. As the data samples increases, which consume more time and processing power. In that case</a:t>
            </a:r>
            <a:r>
              <a:rPr lang="en-IN" sz="9600" dirty="0">
                <a:solidFill>
                  <a:schemeClr val="tx1"/>
                </a:solidFill>
                <a:latin typeface="Calibri" panose="020F0502020204030204" pitchFamily="34" charset="0"/>
                <a:ea typeface="Calibri" panose="020F0502020204030204" pitchFamily="34" charset="0"/>
                <a:cs typeface="SimSun" panose="02010600030101010101" pitchFamily="2" charset="-122"/>
              </a:rPr>
              <a:t> </a:t>
            </a:r>
            <a:r>
              <a:rPr lang="en-US" sz="9600" b="1" dirty="0">
                <a:solidFill>
                  <a:schemeClr val="tx1"/>
                </a:solidFill>
                <a:effectLst/>
                <a:latin typeface="Times New Roman" panose="02020603050405020304" pitchFamily="18" charset="0"/>
                <a:ea typeface="Calibri" panose="020F0502020204030204" pitchFamily="34" charset="0"/>
                <a:cs typeface="SimSun" panose="02010600030101010101" pitchFamily="2" charset="-122"/>
              </a:rPr>
              <a:t>better processor might be needed.</a:t>
            </a:r>
            <a:endParaRPr lang="en-IN" sz="9600" dirty="0">
              <a:solidFill>
                <a:schemeClr val="tx1"/>
              </a:solidFill>
              <a:effectLst/>
              <a:latin typeface="Calibri" panose="020F0502020204030204" pitchFamily="34" charset="0"/>
              <a:ea typeface="Calibri" panose="020F0502020204030204" pitchFamily="34" charset="0"/>
              <a:cs typeface="SimSun" panose="02010600030101010101" pitchFamily="2" charset="-122"/>
            </a:endParaRPr>
          </a:p>
          <a:p>
            <a:pPr marL="228600" algn="l">
              <a:lnSpc>
                <a:spcPct val="150000"/>
              </a:lnSpc>
              <a:spcAft>
                <a:spcPts val="800"/>
              </a:spcAft>
              <a:tabLst>
                <a:tab pos="457200" algn="l"/>
                <a:tab pos="914400" algn="l"/>
                <a:tab pos="1371600" algn="l"/>
                <a:tab pos="1828800" algn="l"/>
                <a:tab pos="2943225" algn="l"/>
              </a:tabLst>
            </a:pPr>
            <a:r>
              <a:rPr lang="en-US" sz="9600" b="1" dirty="0">
                <a:solidFill>
                  <a:schemeClr val="tx1"/>
                </a:solidFill>
                <a:effectLst/>
                <a:latin typeface="Times New Roman" panose="02020603050405020304" pitchFamily="18" charset="0"/>
                <a:ea typeface="Calibri" panose="020F0502020204030204" pitchFamily="34" charset="0"/>
                <a:cs typeface="SimSun" panose="02010600030101010101" pitchFamily="2" charset="-122"/>
              </a:rPr>
              <a:t> </a:t>
            </a:r>
            <a:endParaRPr lang="en-IN" sz="9600" dirty="0">
              <a:solidFill>
                <a:schemeClr val="tx1"/>
              </a:solidFill>
              <a:effectLst/>
              <a:latin typeface="Calibri" panose="020F0502020204030204" pitchFamily="34" charset="0"/>
              <a:ea typeface="Calibri" panose="020F0502020204030204" pitchFamily="34" charset="0"/>
              <a:cs typeface="SimSun" panose="02010600030101010101" pitchFamily="2" charset="-122"/>
            </a:endParaRPr>
          </a:p>
          <a:p>
            <a:pPr marL="228600" algn="l">
              <a:lnSpc>
                <a:spcPct val="150000"/>
              </a:lnSpc>
              <a:spcAft>
                <a:spcPts val="800"/>
              </a:spcAft>
              <a:tabLst>
                <a:tab pos="457200" algn="l"/>
                <a:tab pos="914400" algn="l"/>
                <a:tab pos="1371600" algn="l"/>
                <a:tab pos="1828800" algn="l"/>
                <a:tab pos="2943225" algn="l"/>
              </a:tabLst>
            </a:pPr>
            <a:r>
              <a:rPr lang="en-US" sz="1800" b="1" dirty="0">
                <a:effectLst/>
                <a:latin typeface="Times New Roman" panose="02020603050405020304" pitchFamily="18" charset="0"/>
                <a:ea typeface="Calibri" panose="020F0502020204030204" pitchFamily="34" charset="0"/>
                <a:cs typeface="SimSun" panose="02010600030101010101" pitchFamily="2" charset="-122"/>
              </a:rPr>
              <a:t>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228600" algn="l">
              <a:lnSpc>
                <a:spcPct val="150000"/>
              </a:lnSpc>
              <a:spcAft>
                <a:spcPts val="800"/>
              </a:spcAft>
              <a:tabLst>
                <a:tab pos="457200" algn="l"/>
                <a:tab pos="914400" algn="l"/>
                <a:tab pos="1371600" algn="l"/>
                <a:tab pos="1828800" algn="l"/>
                <a:tab pos="2943225" algn="l"/>
              </a:tabLst>
            </a:pPr>
            <a:r>
              <a:rPr lang="en-US" sz="1800" b="1" dirty="0">
                <a:effectLst/>
                <a:latin typeface="Times New Roman" panose="02020603050405020304" pitchFamily="18" charset="0"/>
                <a:ea typeface="Calibri" panose="020F0502020204030204" pitchFamily="34" charset="0"/>
                <a:cs typeface="SimSun" panose="02010600030101010101" pitchFamily="2" charset="-122"/>
              </a:rPr>
              <a:t>.</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gn="l"/>
            <a:br>
              <a:rPr lang="en-US" sz="1800" b="1" dirty="0">
                <a:effectLst/>
                <a:latin typeface="Times New Roman" panose="02020603050405020304" pitchFamily="18" charset="0"/>
                <a:ea typeface="Calibri" panose="020F0502020204030204" pitchFamily="34" charset="0"/>
              </a:rPr>
            </a:b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56ADA-BBE7-45A9-A76F-CA5760E6808F}"/>
              </a:ext>
            </a:extLst>
          </p:cNvPr>
          <p:cNvSpPr>
            <a:spLocks noGrp="1"/>
          </p:cNvSpPr>
          <p:nvPr>
            <p:ph type="title"/>
          </p:nvPr>
        </p:nvSpPr>
        <p:spPr>
          <a:xfrm>
            <a:off x="3330548" y="176024"/>
            <a:ext cx="7288795" cy="295275"/>
          </a:xfrm>
        </p:spPr>
        <p:txBody>
          <a:bodyPr>
            <a:normAutofit fontScale="90000"/>
          </a:bodyPr>
          <a:lstStyle/>
          <a:p>
            <a:r>
              <a:rPr lang="en-IN" dirty="0">
                <a:solidFill>
                  <a:srgbClr val="002060"/>
                </a:solidFill>
              </a:rPr>
              <a:t>TECHNOLOGY USED</a:t>
            </a:r>
            <a:br>
              <a:rPr lang="en-IN" dirty="0">
                <a:solidFill>
                  <a:srgbClr val="002060"/>
                </a:solidFill>
              </a:rPr>
            </a:br>
            <a:br>
              <a:rPr lang="en-IN" dirty="0">
                <a:solidFill>
                  <a:srgbClr val="002060"/>
                </a:solidFill>
              </a:rPr>
            </a:br>
            <a:endParaRPr lang="en-US" dirty="0">
              <a:solidFill>
                <a:srgbClr val="002060"/>
              </a:solidFill>
            </a:endParaRPr>
          </a:p>
        </p:txBody>
      </p:sp>
      <p:sp>
        <p:nvSpPr>
          <p:cNvPr id="3" name="Content Placeholder 2">
            <a:extLst>
              <a:ext uri="{FF2B5EF4-FFF2-40B4-BE49-F238E27FC236}">
                <a16:creationId xmlns:a16="http://schemas.microsoft.com/office/drawing/2014/main" id="{5102E677-B634-4A3C-A383-A080B1B1D2FC}"/>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D21D5AF1-F247-4CF8-98ED-C8A5D2065566}"/>
              </a:ext>
            </a:extLst>
          </p:cNvPr>
          <p:cNvSpPr>
            <a:spLocks noGrp="1"/>
          </p:cNvSpPr>
          <p:nvPr>
            <p:ph type="ftr" sz="quarter" idx="11"/>
          </p:nvPr>
        </p:nvSpPr>
        <p:spPr/>
        <p:txBody>
          <a:bodyPr/>
          <a:lstStyle/>
          <a:p>
            <a:r>
              <a:rPr lang="en-US"/>
              <a:t>© Edunet Foundation. All rights reserved.</a:t>
            </a:r>
          </a:p>
        </p:txBody>
      </p:sp>
      <p:sp>
        <p:nvSpPr>
          <p:cNvPr id="6" name="TextBox 5">
            <a:extLst>
              <a:ext uri="{FF2B5EF4-FFF2-40B4-BE49-F238E27FC236}">
                <a16:creationId xmlns:a16="http://schemas.microsoft.com/office/drawing/2014/main" id="{6E7BB328-2680-4A06-A7A7-B55BDCE2B4F4}"/>
              </a:ext>
            </a:extLst>
          </p:cNvPr>
          <p:cNvSpPr txBox="1"/>
          <p:nvPr/>
        </p:nvSpPr>
        <p:spPr>
          <a:xfrm>
            <a:off x="1813302" y="541149"/>
            <a:ext cx="11386088" cy="5909310"/>
          </a:xfrm>
          <a:prstGeom prst="rect">
            <a:avLst/>
          </a:prstGeom>
          <a:noFill/>
        </p:spPr>
        <p:txBody>
          <a:bodyPr wrap="square">
            <a:spAutoFit/>
          </a:bodyPr>
          <a:lstStyle/>
          <a:p>
            <a:pPr>
              <a:lnSpc>
                <a:spcPct val="150000"/>
              </a:lnSpc>
              <a:spcAft>
                <a:spcPts val="800"/>
              </a:spcAft>
              <a:tabLst>
                <a:tab pos="457200" algn="l"/>
                <a:tab pos="914400" algn="l"/>
                <a:tab pos="1371600" algn="l"/>
                <a:tab pos="1828800" algn="l"/>
                <a:tab pos="2943225" algn="l"/>
              </a:tabLst>
            </a:pPr>
            <a:r>
              <a:rPr lang="en-US" sz="3200" b="1" dirty="0">
                <a:effectLst/>
                <a:latin typeface="Times New Roman" panose="02020603050405020304" pitchFamily="18" charset="0"/>
                <a:ea typeface="Calibri" panose="020F0502020204030204" pitchFamily="34" charset="0"/>
                <a:cs typeface="SimSun" panose="02010600030101010101" pitchFamily="2" charset="-122"/>
              </a:rPr>
              <a:t>Tools:</a:t>
            </a:r>
            <a:endParaRPr lang="en-US" sz="1400" dirty="0">
              <a:effectLst/>
              <a:latin typeface="Calibri" panose="020F0502020204030204" pitchFamily="34" charset="0"/>
              <a:ea typeface="Calibri" panose="020F0502020204030204" pitchFamily="34" charset="0"/>
              <a:cs typeface="SimSun" panose="02010600030101010101" pitchFamily="2" charset="-122"/>
            </a:endParaRPr>
          </a:p>
          <a:p>
            <a:pPr>
              <a:lnSpc>
                <a:spcPct val="150000"/>
              </a:lnSpc>
              <a:spcAft>
                <a:spcPts val="800"/>
              </a:spcAft>
              <a:tabLst>
                <a:tab pos="457200" algn="l"/>
                <a:tab pos="914400" algn="l"/>
                <a:tab pos="1371600" algn="l"/>
                <a:tab pos="1828800" algn="l"/>
                <a:tab pos="2943225" algn="l"/>
              </a:tabLst>
            </a:pPr>
            <a:r>
              <a:rPr lang="en-US" sz="1800" b="1" dirty="0">
                <a:effectLst/>
                <a:latin typeface="Times New Roman" panose="02020603050405020304" pitchFamily="18" charset="0"/>
                <a:ea typeface="Calibri" panose="020F0502020204030204" pitchFamily="34" charset="0"/>
                <a:cs typeface="SimSun" panose="02010600030101010101" pitchFamily="2" charset="-122"/>
              </a:rPr>
              <a:t>           Android Studio 2.1.1 </a:t>
            </a:r>
            <a:endParaRPr lang="en-US" sz="1400" dirty="0">
              <a:effectLst/>
              <a:latin typeface="Calibri" panose="020F0502020204030204" pitchFamily="34" charset="0"/>
              <a:ea typeface="Calibri" panose="020F0502020204030204" pitchFamily="34" charset="0"/>
              <a:cs typeface="SimSun" panose="02010600030101010101" pitchFamily="2" charset="-122"/>
            </a:endParaRPr>
          </a:p>
          <a:p>
            <a:pPr>
              <a:lnSpc>
                <a:spcPct val="150000"/>
              </a:lnSpc>
              <a:spcAft>
                <a:spcPts val="800"/>
              </a:spcAft>
              <a:tabLst>
                <a:tab pos="457200" algn="l"/>
                <a:tab pos="914400" algn="l"/>
                <a:tab pos="1371600" algn="l"/>
                <a:tab pos="1828800" algn="l"/>
                <a:tab pos="2943225" algn="l"/>
              </a:tabLst>
            </a:pPr>
            <a:r>
              <a:rPr lang="en-US" sz="1800" b="1" dirty="0">
                <a:effectLst/>
                <a:latin typeface="Segoe UI Symbol" panose="020B0502040204020203" pitchFamily="34" charset="0"/>
                <a:ea typeface="Calibri" panose="020F0502020204030204" pitchFamily="34" charset="0"/>
                <a:cs typeface="Segoe UI Symbol" panose="020B0502040204020203" pitchFamily="34" charset="0"/>
              </a:rPr>
              <a:t>                     ⚫</a:t>
            </a:r>
            <a:r>
              <a:rPr lang="en-US" sz="1800" b="1" dirty="0">
                <a:effectLst/>
                <a:latin typeface="Times New Roman" panose="02020603050405020304" pitchFamily="18" charset="0"/>
                <a:ea typeface="Calibri" panose="020F0502020204030204" pitchFamily="34" charset="0"/>
                <a:cs typeface="SimSun" panose="02010600030101010101" pitchFamily="2" charset="-122"/>
              </a:rPr>
              <a:t>Visual Studio Code (IDE)</a:t>
            </a:r>
            <a:endParaRPr lang="en-US" sz="1400" dirty="0">
              <a:effectLst/>
              <a:latin typeface="Calibri" panose="020F0502020204030204" pitchFamily="34" charset="0"/>
              <a:ea typeface="Calibri" panose="020F0502020204030204" pitchFamily="34" charset="0"/>
              <a:cs typeface="SimSun" panose="02010600030101010101" pitchFamily="2" charset="-122"/>
            </a:endParaRPr>
          </a:p>
          <a:p>
            <a:pPr>
              <a:lnSpc>
                <a:spcPct val="150000"/>
              </a:lnSpc>
              <a:spcAft>
                <a:spcPts val="800"/>
              </a:spcAft>
              <a:tabLst>
                <a:tab pos="457200" algn="l"/>
                <a:tab pos="914400" algn="l"/>
                <a:tab pos="1371600" algn="l"/>
                <a:tab pos="1828800" algn="l"/>
                <a:tab pos="2943225" algn="l"/>
              </a:tabLst>
            </a:pPr>
            <a:r>
              <a:rPr lang="en-US" sz="1800" b="1" dirty="0">
                <a:effectLst/>
                <a:latin typeface="Segoe UI Symbol" panose="020B0502040204020203" pitchFamily="34" charset="0"/>
                <a:ea typeface="Calibri" panose="020F0502020204030204" pitchFamily="34" charset="0"/>
                <a:cs typeface="Segoe UI Symbol" panose="020B0502040204020203" pitchFamily="34" charset="0"/>
              </a:rPr>
              <a:t>                     ⚫</a:t>
            </a:r>
            <a:r>
              <a:rPr lang="en-US" sz="1800" b="1" dirty="0">
                <a:effectLst/>
                <a:latin typeface="Times New Roman" panose="02020603050405020304" pitchFamily="18" charset="0"/>
                <a:ea typeface="Calibri" panose="020F0502020204030204" pitchFamily="34" charset="0"/>
                <a:cs typeface="SimSun" panose="02010600030101010101" pitchFamily="2" charset="-122"/>
              </a:rPr>
              <a:t> Flutter 2.0.3</a:t>
            </a:r>
            <a:endParaRPr lang="en-US" sz="1400" dirty="0">
              <a:effectLst/>
              <a:latin typeface="Calibri" panose="020F0502020204030204" pitchFamily="34" charset="0"/>
              <a:ea typeface="Calibri" panose="020F0502020204030204" pitchFamily="34" charset="0"/>
              <a:cs typeface="SimSun" panose="02010600030101010101" pitchFamily="2" charset="-122"/>
            </a:endParaRPr>
          </a:p>
          <a:p>
            <a:pPr>
              <a:lnSpc>
                <a:spcPct val="150000"/>
              </a:lnSpc>
              <a:spcAft>
                <a:spcPts val="800"/>
              </a:spcAft>
              <a:tabLst>
                <a:tab pos="457200" algn="l"/>
                <a:tab pos="914400" algn="l"/>
                <a:tab pos="1371600" algn="l"/>
                <a:tab pos="1828800" algn="l"/>
                <a:tab pos="2943225" algn="l"/>
              </a:tabLst>
            </a:pPr>
            <a:r>
              <a:rPr lang="en-US" sz="1800" b="1" dirty="0">
                <a:effectLst/>
                <a:latin typeface="Segoe UI Symbol" panose="020B0502040204020203" pitchFamily="34" charset="0"/>
                <a:ea typeface="Calibri" panose="020F0502020204030204" pitchFamily="34" charset="0"/>
                <a:cs typeface="Segoe UI Symbol" panose="020B0502040204020203" pitchFamily="34" charset="0"/>
              </a:rPr>
              <a:t>                     ⚫</a:t>
            </a:r>
            <a:r>
              <a:rPr lang="en-US" sz="1800" b="1" dirty="0">
                <a:effectLst/>
                <a:latin typeface="Times New Roman" panose="02020603050405020304" pitchFamily="18" charset="0"/>
                <a:ea typeface="Calibri" panose="020F0502020204030204" pitchFamily="34" charset="0"/>
                <a:cs typeface="SimSun" panose="02010600030101010101" pitchFamily="2" charset="-122"/>
              </a:rPr>
              <a:t> PyCharm 2020.35 </a:t>
            </a:r>
            <a:endParaRPr lang="en-US" sz="1400" dirty="0">
              <a:effectLst/>
              <a:latin typeface="Calibri" panose="020F0502020204030204" pitchFamily="34" charset="0"/>
              <a:ea typeface="Calibri" panose="020F0502020204030204" pitchFamily="34" charset="0"/>
              <a:cs typeface="SimSun" panose="02010600030101010101" pitchFamily="2" charset="-122"/>
            </a:endParaRPr>
          </a:p>
          <a:p>
            <a:pPr>
              <a:lnSpc>
                <a:spcPct val="150000"/>
              </a:lnSpc>
              <a:spcAft>
                <a:spcPts val="800"/>
              </a:spcAft>
              <a:tabLst>
                <a:tab pos="457200" algn="l"/>
                <a:tab pos="914400" algn="l"/>
                <a:tab pos="1371600" algn="l"/>
                <a:tab pos="1828800" algn="l"/>
                <a:tab pos="2943225" algn="l"/>
              </a:tabLst>
            </a:pPr>
            <a:r>
              <a:rPr lang="en-US" sz="2400" b="1" dirty="0">
                <a:effectLst/>
                <a:latin typeface="Times New Roman" panose="02020603050405020304" pitchFamily="18" charset="0"/>
                <a:ea typeface="Calibri" panose="020F0502020204030204" pitchFamily="34" charset="0"/>
                <a:cs typeface="SimSun" panose="02010600030101010101" pitchFamily="2" charset="-122"/>
              </a:rPr>
              <a:t>   Language:</a:t>
            </a:r>
            <a:endParaRPr lang="en-US" sz="1400" dirty="0">
              <a:effectLst/>
              <a:latin typeface="Calibri" panose="020F0502020204030204" pitchFamily="34" charset="0"/>
              <a:ea typeface="Calibri" panose="020F0502020204030204" pitchFamily="34" charset="0"/>
              <a:cs typeface="SimSun" panose="02010600030101010101" pitchFamily="2" charset="-122"/>
            </a:endParaRPr>
          </a:p>
          <a:p>
            <a:pPr>
              <a:lnSpc>
                <a:spcPct val="150000"/>
              </a:lnSpc>
              <a:spcAft>
                <a:spcPts val="800"/>
              </a:spcAft>
              <a:tabLst>
                <a:tab pos="457200" algn="l"/>
                <a:tab pos="914400" algn="l"/>
                <a:tab pos="1371600" algn="l"/>
                <a:tab pos="1828800" algn="l"/>
                <a:tab pos="2943225" algn="l"/>
              </a:tabLst>
            </a:pPr>
            <a:r>
              <a:rPr lang="en-US" sz="1800" b="1" dirty="0">
                <a:effectLst/>
                <a:latin typeface="Times New Roman" panose="02020603050405020304" pitchFamily="18" charset="0"/>
                <a:ea typeface="Calibri" panose="020F0502020204030204" pitchFamily="34" charset="0"/>
                <a:cs typeface="SimSun" panose="02010600030101010101" pitchFamily="2" charset="-122"/>
              </a:rPr>
              <a:t>	•  Dart</a:t>
            </a:r>
            <a:endParaRPr lang="en-US" sz="1400" dirty="0">
              <a:effectLst/>
              <a:latin typeface="Calibri" panose="020F0502020204030204" pitchFamily="34" charset="0"/>
              <a:ea typeface="Calibri" panose="020F0502020204030204" pitchFamily="34" charset="0"/>
              <a:cs typeface="SimSun" panose="02010600030101010101" pitchFamily="2" charset="-122"/>
            </a:endParaRPr>
          </a:p>
          <a:p>
            <a:pPr marL="342900" lvl="0" indent="-342900">
              <a:lnSpc>
                <a:spcPct val="150000"/>
              </a:lnSpc>
              <a:spcAft>
                <a:spcPts val="0"/>
              </a:spcAft>
              <a:buFont typeface="Symbol" panose="05050102010706020507" pitchFamily="18" charset="2"/>
              <a:buChar char=""/>
              <a:tabLst>
                <a:tab pos="457200" algn="l"/>
                <a:tab pos="914400" algn="l"/>
                <a:tab pos="1371600" algn="l"/>
                <a:tab pos="1828800" algn="l"/>
                <a:tab pos="2943225" algn="l"/>
              </a:tabLst>
            </a:pPr>
            <a:r>
              <a:rPr lang="en-US" sz="1800" b="1" dirty="0">
                <a:effectLst/>
                <a:latin typeface="Times New Roman" panose="02020603050405020304" pitchFamily="18" charset="0"/>
                <a:ea typeface="Calibri" panose="020F0502020204030204" pitchFamily="34" charset="0"/>
                <a:cs typeface="SimSun" panose="02010600030101010101" pitchFamily="2" charset="-122"/>
              </a:rPr>
              <a:t>Python</a:t>
            </a:r>
            <a:r>
              <a:rPr lang="en-US" sz="1400" dirty="0">
                <a:effectLst/>
                <a:latin typeface="Calibri" panose="020F0502020204030204" pitchFamily="34" charset="0"/>
                <a:ea typeface="Calibri" panose="020F0502020204030204" pitchFamily="34" charset="0"/>
                <a:cs typeface="SimSun" panose="02010600030101010101" pitchFamily="2" charset="-122"/>
              </a:rPr>
              <a:t> </a:t>
            </a:r>
          </a:p>
          <a:p>
            <a:pPr marL="342900" lvl="0" indent="-342900">
              <a:lnSpc>
                <a:spcPct val="150000"/>
              </a:lnSpc>
              <a:spcAft>
                <a:spcPts val="800"/>
              </a:spcAft>
              <a:buFont typeface="Symbol" panose="05050102010706020507" pitchFamily="18" charset="2"/>
              <a:buChar char=""/>
              <a:tabLst>
                <a:tab pos="457200" algn="l"/>
                <a:tab pos="914400" algn="l"/>
                <a:tab pos="1371600" algn="l"/>
                <a:tab pos="1828800" algn="l"/>
                <a:tab pos="2943225" algn="l"/>
              </a:tabLst>
            </a:pPr>
            <a:r>
              <a:rPr lang="en-US" sz="1800" b="1" dirty="0">
                <a:effectLst/>
                <a:latin typeface="Times New Roman" panose="02020603050405020304" pitchFamily="18" charset="0"/>
                <a:ea typeface="Calibri" panose="020F0502020204030204" pitchFamily="34" charset="0"/>
                <a:cs typeface="SimSun" panose="02010600030101010101" pitchFamily="2" charset="-122"/>
              </a:rPr>
              <a:t>3.1.4 Non-functional requirements</a:t>
            </a:r>
            <a:endParaRPr lang="en-US" sz="1400" dirty="0">
              <a:effectLst/>
              <a:latin typeface="Calibri" panose="020F0502020204030204" pitchFamily="34" charset="0"/>
              <a:ea typeface="Calibri" panose="020F0502020204030204" pitchFamily="34" charset="0"/>
              <a:cs typeface="SimSun" panose="02010600030101010101" pitchFamily="2" charset="-122"/>
            </a:endParaRPr>
          </a:p>
          <a:p>
            <a:pPr marL="228600">
              <a:lnSpc>
                <a:spcPct val="150000"/>
              </a:lnSpc>
              <a:spcAft>
                <a:spcPts val="800"/>
              </a:spcAft>
              <a:tabLst>
                <a:tab pos="457200" algn="l"/>
                <a:tab pos="914400" algn="l"/>
                <a:tab pos="1371600" algn="l"/>
                <a:tab pos="1828800" algn="l"/>
                <a:tab pos="2943225" algn="l"/>
              </a:tabLst>
            </a:pPr>
            <a:r>
              <a:rPr lang="en-US" sz="1800" b="1" dirty="0">
                <a:effectLst/>
                <a:latin typeface="Times New Roman" panose="02020603050405020304" pitchFamily="18" charset="0"/>
                <a:ea typeface="Calibri" panose="020F0502020204030204" pitchFamily="34" charset="0"/>
                <a:cs typeface="SimSun" panose="02010600030101010101" pitchFamily="2" charset="-122"/>
              </a:rPr>
              <a:t>a. Display the list of symptoms where user can select the symptoms. </a:t>
            </a:r>
            <a:endParaRPr lang="en-US" sz="1400" dirty="0">
              <a:effectLst/>
              <a:latin typeface="Calibri" panose="020F0502020204030204" pitchFamily="34" charset="0"/>
              <a:ea typeface="Calibri" panose="020F0502020204030204" pitchFamily="34" charset="0"/>
              <a:cs typeface="SimSun" panose="02010600030101010101" pitchFamily="2" charset="-122"/>
            </a:endParaRPr>
          </a:p>
          <a:p>
            <a:r>
              <a:rPr lang="en-US" sz="1800" b="1" dirty="0">
                <a:effectLst/>
                <a:latin typeface="Times New Roman" panose="02020603050405020304" pitchFamily="18" charset="0"/>
                <a:ea typeface="Calibri" panose="020F0502020204030204" pitchFamily="34" charset="0"/>
              </a:rPr>
              <a:t>b. Decision Tree Algorithm is used to classify the data sets.</a:t>
            </a:r>
            <a:endParaRPr lang="en-US" dirty="0"/>
          </a:p>
        </p:txBody>
      </p:sp>
    </p:spTree>
    <p:extLst>
      <p:ext uri="{BB962C8B-B14F-4D97-AF65-F5344CB8AC3E}">
        <p14:creationId xmlns:p14="http://schemas.microsoft.com/office/powerpoint/2010/main" val="1167303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91146" y="202648"/>
            <a:ext cx="9144000" cy="823034"/>
          </a:xfrm>
        </p:spPr>
        <p:txBody>
          <a:bodyPr>
            <a:normAutofit/>
          </a:bodyPr>
          <a:lstStyle/>
          <a:p>
            <a:r>
              <a:rPr lang="en-US" sz="4400" b="1" dirty="0">
                <a:solidFill>
                  <a:srgbClr val="002060"/>
                </a:solidFill>
                <a:latin typeface="Arial Black" panose="020B0A04020102020204" pitchFamily="34" charset="0"/>
                <a:ea typeface="+mj-lt"/>
                <a:cs typeface="Arial"/>
              </a:rPr>
              <a:t>Algorithm &amp; Deployment</a:t>
            </a:r>
            <a:endParaRPr lang="en-US" dirty="0">
              <a:solidFill>
                <a:srgbClr val="002060"/>
              </a:solidFill>
              <a:latin typeface="Arial Black" panose="020B0A04020102020204" pitchFamily="34" charset="0"/>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1042197" y="1590289"/>
            <a:ext cx="8752732" cy="1838711"/>
          </a:xfrm>
          <a:ln w="28575">
            <a:noFill/>
          </a:ln>
        </p:spPr>
        <p:txBody>
          <a:bodyPr>
            <a:normAutofit fontScale="25000" lnSpcReduction="20000"/>
          </a:bodyPr>
          <a:lstStyle/>
          <a:p>
            <a:pPr algn="l">
              <a:lnSpc>
                <a:spcPct val="150000"/>
              </a:lnSpc>
              <a:spcAft>
                <a:spcPts val="800"/>
              </a:spcAft>
              <a:tabLst>
                <a:tab pos="457200" algn="l"/>
                <a:tab pos="914400" algn="l"/>
                <a:tab pos="1371600" algn="l"/>
                <a:tab pos="1828800" algn="l"/>
                <a:tab pos="2943225" algn="l"/>
              </a:tabLst>
            </a:pPr>
            <a:endParaRPr lang="en-US" sz="1800" b="1" dirty="0">
              <a:effectLst/>
              <a:latin typeface="Times New Roman" panose="02020603050405020304" pitchFamily="18" charset="0"/>
              <a:ea typeface="Calibri" panose="020F0502020204030204" pitchFamily="34" charset="0"/>
              <a:cs typeface="SimSun" panose="02010600030101010101" pitchFamily="2" charset="-122"/>
            </a:endParaRPr>
          </a:p>
          <a:p>
            <a:pPr algn="l">
              <a:lnSpc>
                <a:spcPct val="150000"/>
              </a:lnSpc>
              <a:spcAft>
                <a:spcPts val="800"/>
              </a:spcAft>
              <a:tabLst>
                <a:tab pos="457200" algn="l"/>
                <a:tab pos="914400" algn="l"/>
                <a:tab pos="1371600" algn="l"/>
                <a:tab pos="1828800" algn="l"/>
                <a:tab pos="2943225" algn="l"/>
              </a:tabLst>
            </a:pPr>
            <a:r>
              <a:rPr lang="en-US" sz="9600" b="1" dirty="0">
                <a:effectLst/>
                <a:latin typeface="Times New Roman" panose="02020603050405020304" pitchFamily="18" charset="0"/>
                <a:ea typeface="Calibri" panose="020F0502020204030204" pitchFamily="34" charset="0"/>
                <a:cs typeface="SimSun" panose="02010600030101010101" pitchFamily="2" charset="-122"/>
              </a:rPr>
              <a:t>    </a:t>
            </a:r>
            <a:r>
              <a:rPr lang="en-US" sz="12800" b="1" dirty="0">
                <a:solidFill>
                  <a:srgbClr val="2F1460"/>
                </a:solidFill>
                <a:effectLst/>
                <a:latin typeface="Times New Roman" panose="02020603050405020304" pitchFamily="18" charset="0"/>
                <a:ea typeface="Calibri" panose="020F0502020204030204" pitchFamily="34" charset="0"/>
                <a:cs typeface="SimSun" panose="02010600030101010101" pitchFamily="2" charset="-122"/>
              </a:rPr>
              <a:t>Decision Tree Algorithm:		</a:t>
            </a:r>
            <a:r>
              <a:rPr lang="en-US" sz="4300" b="1" dirty="0">
                <a:solidFill>
                  <a:schemeClr val="tx1"/>
                </a:solidFill>
                <a:effectLst/>
                <a:latin typeface="Times New Roman" panose="02020603050405020304" pitchFamily="18" charset="0"/>
                <a:ea typeface="Calibri" panose="020F0502020204030204" pitchFamily="34" charset="0"/>
                <a:cs typeface="SimSun" panose="02010600030101010101" pitchFamily="2" charset="-122"/>
              </a:rPr>
              <a:t>		</a:t>
            </a:r>
          </a:p>
          <a:p>
            <a:pPr algn="l">
              <a:lnSpc>
                <a:spcPct val="150000"/>
              </a:lnSpc>
              <a:spcAft>
                <a:spcPts val="800"/>
              </a:spcAft>
              <a:tabLst>
                <a:tab pos="457200" algn="l"/>
                <a:tab pos="914400" algn="l"/>
                <a:tab pos="1371600" algn="l"/>
                <a:tab pos="1828800" algn="l"/>
                <a:tab pos="2943225" algn="l"/>
              </a:tabLst>
            </a:pPr>
            <a:r>
              <a:rPr lang="en-US" sz="4300" b="1" dirty="0">
                <a:solidFill>
                  <a:schemeClr val="tx1"/>
                </a:solidFill>
                <a:effectLst/>
                <a:latin typeface="Times New Roman" panose="02020603050405020304" pitchFamily="18" charset="0"/>
                <a:ea typeface="Calibri" panose="020F0502020204030204" pitchFamily="34" charset="0"/>
                <a:cs typeface="SimSun" panose="02010600030101010101" pitchFamily="2" charset="-122"/>
              </a:rPr>
              <a:t>			</a:t>
            </a:r>
            <a:r>
              <a:rPr lang="en-US" sz="7200" b="1" dirty="0">
                <a:solidFill>
                  <a:schemeClr val="tx1"/>
                </a:solidFill>
                <a:effectLst/>
                <a:latin typeface="Times New Roman" panose="02020603050405020304" pitchFamily="18" charset="0"/>
                <a:ea typeface="Calibri" panose="020F0502020204030204" pitchFamily="34" charset="0"/>
                <a:cs typeface="SimSun" panose="02010600030101010101" pitchFamily="2" charset="-122"/>
              </a:rPr>
              <a:t>It is a sort of supervised learning algorithmic program that's largely used for classification issues. Surprisingly, it works for each categorical and continuous dependent variable. In this algorithmic program, we tend to split the population into 2 or a lot of homogenized sets. This is done supported most vital attributes/ freelance variables to form as distinct teams as attainable. A tree has several analogies in real world, and seems that it's influenced a large space of machine learning, covering each classification and regression.</a:t>
            </a:r>
            <a:endParaRPr lang="en-IN" sz="7200" dirty="0">
              <a:solidFill>
                <a:schemeClr val="tx1"/>
              </a:solidFill>
              <a:effectLst/>
              <a:latin typeface="Calibri" panose="020F0502020204030204" pitchFamily="34" charset="0"/>
              <a:ea typeface="Calibri" panose="020F0502020204030204" pitchFamily="34" charset="0"/>
              <a:cs typeface="SimSun" panose="02010600030101010101" pitchFamily="2" charset="-122"/>
            </a:endParaRPr>
          </a:p>
          <a:p>
            <a:pPr algn="l"/>
            <a:br>
              <a:rPr lang="en-US" sz="8000" b="1" dirty="0">
                <a:effectLst/>
                <a:latin typeface="Times New Roman" panose="02020603050405020304" pitchFamily="18" charset="0"/>
                <a:ea typeface="Calibri" panose="020F0502020204030204" pitchFamily="34" charset="0"/>
              </a:rPr>
            </a:br>
            <a:endParaRPr lang="en-IN" sz="8000" dirty="0">
              <a:effectLst/>
              <a:latin typeface="Calibri" panose="020F0502020204030204" pitchFamily="34" charset="0"/>
              <a:ea typeface="Calibri" panose="020F0502020204030204" pitchFamily="34" charset="0"/>
              <a:cs typeface="SimSun" panose="02010600030101010101" pitchFamily="2" charset="-122"/>
            </a:endParaRPr>
          </a:p>
          <a:p>
            <a:pPr algn="l">
              <a:lnSpc>
                <a:spcPct val="150000"/>
              </a:lnSpc>
              <a:spcAft>
                <a:spcPts val="800"/>
              </a:spcAft>
              <a:tabLst>
                <a:tab pos="457200" algn="l"/>
                <a:tab pos="914400" algn="l"/>
                <a:tab pos="1371600" algn="l"/>
                <a:tab pos="1828800" algn="l"/>
                <a:tab pos="2943225" algn="l"/>
              </a:tabLst>
            </a:pPr>
            <a:endParaRPr lang="en-IN" sz="1800" dirty="0">
              <a:effectLst/>
              <a:latin typeface="Calibri" panose="020F0502020204030204" pitchFamily="34" charset="0"/>
              <a:ea typeface="Calibri" panose="020F0502020204030204" pitchFamily="34" charset="0"/>
              <a:cs typeface="SimSun" panose="02010600030101010101" pitchFamily="2" charset="-122"/>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542</TotalTime>
  <Words>1636</Words>
  <Application>Microsoft Office PowerPoint</Application>
  <PresentationFormat>Widescreen</PresentationFormat>
  <Paragraphs>101</Paragraphs>
  <Slides>16</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16</vt:i4>
      </vt:variant>
    </vt:vector>
  </HeadingPairs>
  <TitlesOfParts>
    <vt:vector size="35" baseType="lpstr">
      <vt:lpstr>Arial</vt:lpstr>
      <vt:lpstr>Arial Black</vt:lpstr>
      <vt:lpstr>Arial Rounded MT Bold</vt:lpstr>
      <vt:lpstr>Bahnschrift</vt:lpstr>
      <vt:lpstr>Bahnschrift Light</vt:lpstr>
      <vt:lpstr>Bernard MT Condensed</vt:lpstr>
      <vt:lpstr>Bodoni Bd BT</vt:lpstr>
      <vt:lpstr>Calibri</vt:lpstr>
      <vt:lpstr>DeVinne Txt BT</vt:lpstr>
      <vt:lpstr>Elephant</vt:lpstr>
      <vt:lpstr>Futura Md BT</vt:lpstr>
      <vt:lpstr>Schadow BT</vt:lpstr>
      <vt:lpstr>Segoe UI Symbol</vt:lpstr>
      <vt:lpstr>Symbol</vt:lpstr>
      <vt:lpstr>Times New Roman</vt:lpstr>
      <vt:lpstr>Trebuchet MS</vt:lpstr>
      <vt:lpstr>Wingdings</vt:lpstr>
      <vt:lpstr>Wingdings 3</vt:lpstr>
      <vt:lpstr>Facet</vt:lpstr>
      <vt:lpstr>“HEART DISEASE PREDICATION”                AIMAN COLLEGE OF ARTS &amp; SCIENCE FOR WOMEN , K.SATHANUR,TRICHY-620 021    </vt:lpstr>
      <vt:lpstr>OUTLINE</vt:lpstr>
      <vt:lpstr>Abstract</vt:lpstr>
      <vt:lpstr>Problem Statement</vt:lpstr>
      <vt:lpstr>Objective </vt:lpstr>
      <vt:lpstr>Proposed Solution</vt:lpstr>
      <vt:lpstr>System Deployment Approach</vt:lpstr>
      <vt:lpstr>TECHNOLOGY USED  </vt:lpstr>
      <vt:lpstr>Algorithm &amp; Deployment</vt:lpstr>
      <vt:lpstr>            SYSYTEM ARCHITECTURE</vt:lpstr>
      <vt:lpstr>CLASS DIAGRAM</vt:lpstr>
      <vt:lpstr>SEQUENCE DIAGRAM</vt:lpstr>
      <vt:lpstr>   Conclusion </vt:lpstr>
      <vt:lpstr>References </vt:lpstr>
      <vt:lpstr>Future Scope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V.gayathri V.gayathri</cp:lastModifiedBy>
  <cp:revision>50</cp:revision>
  <dcterms:created xsi:type="dcterms:W3CDTF">2021-04-26T07:43:48Z</dcterms:created>
  <dcterms:modified xsi:type="dcterms:W3CDTF">2023-05-01T15:38:20Z</dcterms:modified>
</cp:coreProperties>
</file>