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81" r:id="rId3"/>
    <p:sldId id="282" r:id="rId4"/>
    <p:sldId id="275" r:id="rId5"/>
    <p:sldId id="283" r:id="rId6"/>
    <p:sldId id="285" r:id="rId7"/>
    <p:sldId id="284" r:id="rId8"/>
    <p:sldId id="286" r:id="rId9"/>
    <p:sldId id="287" r:id="rId10"/>
    <p:sldId id="288" r:id="rId11"/>
    <p:sldId id="289" r:id="rId12"/>
    <p:sldId id="290" r:id="rId13"/>
    <p:sldId id="291" r:id="rId14"/>
    <p:sldId id="292" r:id="rId15"/>
    <p:sldId id="293" r:id="rId16"/>
    <p:sldId id="295"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AAC75-D2DA-4220-A8D4-D64F458F4E96}" type="datetimeFigureOut">
              <a:rPr lang="en-IN" smtClean="0"/>
              <a:t>17-08-2024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7894A-33AC-4665-86B2-BDD54F196B97}" type="slidenum">
              <a:rPr lang="en-IN" smtClean="0"/>
              <a:t>‹#›</a:t>
            </a:fld>
            <a:endParaRPr lang="en-IN"/>
          </a:p>
        </p:txBody>
      </p:sp>
    </p:spTree>
    <p:extLst>
      <p:ext uri="{BB962C8B-B14F-4D97-AF65-F5344CB8AC3E}">
        <p14:creationId xmlns:p14="http://schemas.microsoft.com/office/powerpoint/2010/main" val="121619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pic>
        <p:nvPicPr>
          <p:cNvPr id="8" name="Graphic 7" descr="Airplane with solid fill">
            <a:extLst>
              <a:ext uri="{FF2B5EF4-FFF2-40B4-BE49-F238E27FC236}">
                <a16:creationId xmlns:a16="http://schemas.microsoft.com/office/drawing/2014/main" id="{2DDA7101-EF1A-C8A6-D15B-370057E16C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85813" y="-233840"/>
            <a:ext cx="7072790" cy="7072790"/>
          </a:xfrm>
          <a:prstGeom prst="rect">
            <a:avLst/>
          </a:prstGeom>
        </p:spPr>
      </p:pic>
    </p:spTree>
    <p:extLst>
      <p:ext uri="{BB962C8B-B14F-4D97-AF65-F5344CB8AC3E}">
        <p14:creationId xmlns:p14="http://schemas.microsoft.com/office/powerpoint/2010/main" val="260733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83244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80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986738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7503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402257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39308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62603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7039455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8636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560AF-FEEC-42BB-981C-9A6B57126AB5}"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38203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560AF-FEEC-42BB-981C-9A6B57126AB5}"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46391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7560AF-FEEC-42BB-981C-9A6B57126AB5}"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11119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560AF-FEEC-42BB-981C-9A6B57126AB5}"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40811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03171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188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7560AF-FEEC-42BB-981C-9A6B57126AB5}" type="datetimeFigureOut">
              <a:rPr lang="en-IN" smtClean="0"/>
              <a:t>17-08-2024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E484A5-9849-4D61-87DA-86946BF7B29E}" type="slidenum">
              <a:rPr lang="en-IN" smtClean="0"/>
              <a:t>‹#›</a:t>
            </a:fld>
            <a:endParaRPr lang="en-IN"/>
          </a:p>
        </p:txBody>
      </p:sp>
      <p:pic>
        <p:nvPicPr>
          <p:cNvPr id="8" name="Graphic 7" descr="Airplane with solid fill">
            <a:extLst>
              <a:ext uri="{FF2B5EF4-FFF2-40B4-BE49-F238E27FC236}">
                <a16:creationId xmlns:a16="http://schemas.microsoft.com/office/drawing/2014/main" id="{0740FAAE-53A0-2279-642E-0AB5A0404628}"/>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578041" y="-107395"/>
            <a:ext cx="7072790" cy="7072790"/>
          </a:xfrm>
          <a:prstGeom prst="rect">
            <a:avLst/>
          </a:prstGeom>
        </p:spPr>
      </p:pic>
    </p:spTree>
    <p:extLst>
      <p:ext uri="{BB962C8B-B14F-4D97-AF65-F5344CB8AC3E}">
        <p14:creationId xmlns:p14="http://schemas.microsoft.com/office/powerpoint/2010/main" val="10020934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B523-0EAA-3BBB-F0B7-6E668CC790E8}"/>
              </a:ext>
            </a:extLst>
          </p:cNvPr>
          <p:cNvSpPr>
            <a:spLocks noGrp="1"/>
          </p:cNvSpPr>
          <p:nvPr>
            <p:ph type="ctrTitle"/>
          </p:nvPr>
        </p:nvSpPr>
        <p:spPr>
          <a:xfrm>
            <a:off x="2026024" y="3007464"/>
            <a:ext cx="8791575" cy="843071"/>
          </a:xfrm>
        </p:spPr>
        <p:txBody>
          <a:bodyPr/>
          <a:lstStyle/>
          <a:p>
            <a:pPr algn="ctr"/>
            <a:endParaRPr lang="en-IN" b="1" dirty="0"/>
          </a:p>
        </p:txBody>
      </p:sp>
      <p:pic>
        <p:nvPicPr>
          <p:cNvPr id="6" name="Graphic 5" descr="Airplane with solid fill">
            <a:extLst>
              <a:ext uri="{FF2B5EF4-FFF2-40B4-BE49-F238E27FC236}">
                <a16:creationId xmlns:a16="http://schemas.microsoft.com/office/drawing/2014/main" id="{F39D7428-8826-EEF5-1001-51CF5E90E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5742" y="-107396"/>
            <a:ext cx="7072790" cy="7072790"/>
          </a:xfrm>
          <a:prstGeom prst="rect">
            <a:avLst/>
          </a:prstGeom>
        </p:spPr>
      </p:pic>
      <p:pic>
        <p:nvPicPr>
          <p:cNvPr id="4" name="Picture 3">
            <a:extLst>
              <a:ext uri="{FF2B5EF4-FFF2-40B4-BE49-F238E27FC236}">
                <a16:creationId xmlns:a16="http://schemas.microsoft.com/office/drawing/2014/main" id="{14E3DF22-3E3F-F430-2518-1D883FA20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7DFDF4F-90D4-4274-C366-B183C4E1B47D}"/>
              </a:ext>
            </a:extLst>
          </p:cNvPr>
          <p:cNvSpPr txBox="1"/>
          <p:nvPr/>
        </p:nvSpPr>
        <p:spPr>
          <a:xfrm>
            <a:off x="3301718" y="1310974"/>
            <a:ext cx="7294335"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P581 High Cloud Airlines</a:t>
            </a:r>
            <a:endParaRPr lang="en-US" sz="4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0E22051-9825-225E-B8C3-87E547B37CCE}"/>
              </a:ext>
            </a:extLst>
          </p:cNvPr>
          <p:cNvSpPr txBox="1"/>
          <p:nvPr/>
        </p:nvSpPr>
        <p:spPr>
          <a:xfrm>
            <a:off x="7735277" y="3007464"/>
            <a:ext cx="3984171" cy="1938992"/>
          </a:xfrm>
          <a:prstGeom prst="rect">
            <a:avLst/>
          </a:prstGeom>
          <a:noFill/>
        </p:spPr>
        <p:txBody>
          <a:bodyPr wrap="square">
            <a:spAutoFit/>
          </a:bodyPr>
          <a:lstStyle/>
          <a:p>
            <a:pPr marL="342900" indent="-342900">
              <a:buFont typeface="Wingdings" panose="05000000000000000000" pitchFamily="2" charset="2"/>
              <a:buChar char="§"/>
            </a:pPr>
            <a:r>
              <a:rPr lang="en-US" sz="2400" b="1" dirty="0" err="1">
                <a:latin typeface="Times New Roman" panose="02020603050405020304" pitchFamily="18" charset="0"/>
                <a:cs typeface="Times New Roman" panose="02020603050405020304" pitchFamily="18" charset="0"/>
              </a:rPr>
              <a:t>Rithik</a:t>
            </a:r>
            <a:r>
              <a:rPr lang="en-US" sz="2400" b="1" dirty="0">
                <a:latin typeface="Times New Roman" panose="02020603050405020304" pitchFamily="18" charset="0"/>
                <a:cs typeface="Times New Roman" panose="02020603050405020304" pitchFamily="18" charset="0"/>
              </a:rPr>
              <a:t> Aggarwal</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Vaishnavi Ojha</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Bikash Gupta Bikash</a:t>
            </a:r>
          </a:p>
          <a:p>
            <a:pPr marL="342900" indent="-342900">
              <a:buFont typeface="Wingdings" panose="05000000000000000000" pitchFamily="2" charset="2"/>
              <a:buChar char="§"/>
            </a:pPr>
            <a:r>
              <a:rPr lang="en-US" sz="2400" b="1" dirty="0" err="1">
                <a:latin typeface="Times New Roman" panose="02020603050405020304" pitchFamily="18" charset="0"/>
                <a:cs typeface="Times New Roman" panose="02020603050405020304" pitchFamily="18" charset="0"/>
              </a:rPr>
              <a:t>M.Usha</a:t>
            </a:r>
            <a:r>
              <a:rPr lang="en-US" sz="2400" b="1" dirty="0">
                <a:latin typeface="Times New Roman" panose="02020603050405020304" pitchFamily="18" charset="0"/>
                <a:cs typeface="Times New Roman" panose="02020603050405020304" pitchFamily="18" charset="0"/>
              </a:rPr>
              <a:t> Rani	</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Nikita Kiran More</a:t>
            </a:r>
          </a:p>
        </p:txBody>
      </p:sp>
      <p:sp>
        <p:nvSpPr>
          <p:cNvPr id="16" name="TextBox 15">
            <a:extLst>
              <a:ext uri="{FF2B5EF4-FFF2-40B4-BE49-F238E27FC236}">
                <a16:creationId xmlns:a16="http://schemas.microsoft.com/office/drawing/2014/main" id="{5039461F-1825-2512-4EFB-0165CDC71598}"/>
              </a:ext>
            </a:extLst>
          </p:cNvPr>
          <p:cNvSpPr txBox="1"/>
          <p:nvPr/>
        </p:nvSpPr>
        <p:spPr>
          <a:xfrm>
            <a:off x="5373847" y="2018860"/>
            <a:ext cx="223976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Group - 1</a:t>
            </a:r>
          </a:p>
        </p:txBody>
      </p:sp>
    </p:spTree>
    <p:extLst>
      <p:ext uri="{BB962C8B-B14F-4D97-AF65-F5344CB8AC3E}">
        <p14:creationId xmlns:p14="http://schemas.microsoft.com/office/powerpoint/2010/main" val="51535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B2ECAA-C294-B5BD-2080-E5BD02D1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0269B41C-8048-F5D2-95DC-2C4C34BF9F44}"/>
              </a:ext>
            </a:extLst>
          </p:cNvPr>
          <p:cNvSpPr txBox="1"/>
          <p:nvPr/>
        </p:nvSpPr>
        <p:spPr>
          <a:xfrm>
            <a:off x="3120775" y="390687"/>
            <a:ext cx="620045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Flights Based On Distance</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AC36DE-2B10-FB99-3F76-0A660498C0FA}"/>
              </a:ext>
            </a:extLst>
          </p:cNvPr>
          <p:cNvPicPr>
            <a:picLocks noChangeAspect="1"/>
          </p:cNvPicPr>
          <p:nvPr/>
        </p:nvPicPr>
        <p:blipFill>
          <a:blip r:embed="rId3"/>
          <a:stretch>
            <a:fillRect/>
          </a:stretch>
        </p:blipFill>
        <p:spPr>
          <a:xfrm>
            <a:off x="1057111" y="1392816"/>
            <a:ext cx="4963218" cy="1886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C2AD1AB-9AA3-6090-1140-FF8ACF87184F}"/>
              </a:ext>
            </a:extLst>
          </p:cNvPr>
          <p:cNvPicPr>
            <a:picLocks noChangeAspect="1"/>
          </p:cNvPicPr>
          <p:nvPr/>
        </p:nvPicPr>
        <p:blipFill>
          <a:blip r:embed="rId4"/>
          <a:stretch>
            <a:fillRect/>
          </a:stretch>
        </p:blipFill>
        <p:spPr>
          <a:xfrm>
            <a:off x="1498121" y="3749940"/>
            <a:ext cx="4039164"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7F9AE300-8854-9312-CAB8-7FD7624488EC}"/>
              </a:ext>
            </a:extLst>
          </p:cNvPr>
          <p:cNvPicPr>
            <a:picLocks noChangeAspect="1"/>
          </p:cNvPicPr>
          <p:nvPr/>
        </p:nvPicPr>
        <p:blipFill>
          <a:blip r:embed="rId5"/>
          <a:stretch>
            <a:fillRect/>
          </a:stretch>
        </p:blipFill>
        <p:spPr>
          <a:xfrm>
            <a:off x="6597877" y="1278792"/>
            <a:ext cx="4332883" cy="2139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9E840BB-9899-F908-3A5B-760BFDA59537}"/>
              </a:ext>
            </a:extLst>
          </p:cNvPr>
          <p:cNvPicPr>
            <a:picLocks noChangeAspect="1"/>
          </p:cNvPicPr>
          <p:nvPr/>
        </p:nvPicPr>
        <p:blipFill>
          <a:blip r:embed="rId6"/>
          <a:stretch>
            <a:fillRect/>
          </a:stretch>
        </p:blipFill>
        <p:spPr>
          <a:xfrm>
            <a:off x="7406816" y="3799794"/>
            <a:ext cx="2715004" cy="2676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301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38302-619C-A1DA-8976-BBE63354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E999870-2CBC-787A-165E-B8EDC52F5E30}"/>
              </a:ext>
            </a:extLst>
          </p:cNvPr>
          <p:cNvSpPr txBox="1"/>
          <p:nvPr/>
        </p:nvSpPr>
        <p:spPr>
          <a:xfrm>
            <a:off x="243157" y="479371"/>
            <a:ext cx="6102848"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Overall Analysis</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3A5F203-67CA-F587-7C09-B308CB93CFA7}"/>
              </a:ext>
            </a:extLst>
          </p:cNvPr>
          <p:cNvSpPr txBox="1"/>
          <p:nvPr/>
        </p:nvSpPr>
        <p:spPr>
          <a:xfrm>
            <a:off x="629934" y="1238895"/>
            <a:ext cx="6480638" cy="4708981"/>
          </a:xfrm>
          <a:prstGeom prst="rect">
            <a:avLst/>
          </a:prstGeom>
          <a:noFill/>
        </p:spPr>
        <p:txBody>
          <a:bodyPr wrap="square">
            <a:spAutoFit/>
          </a:bodyPr>
          <a:lstStyle/>
          <a:p>
            <a:pPr algn="just"/>
            <a:r>
              <a:rPr lang="en-US" sz="2400" b="1" dirty="0">
                <a:solidFill>
                  <a:srgbClr val="002060"/>
                </a:solidFill>
                <a:latin typeface="Times New Roman" panose="02020603050405020304" pitchFamily="18" charset="0"/>
                <a:cs typeface="Times New Roman" panose="02020603050405020304" pitchFamily="18" charset="0"/>
              </a:rPr>
              <a:t>1. YoY Load Factor is in increasing trend: </a:t>
            </a:r>
          </a:p>
          <a:p>
            <a:pPr lvl="1" algn="just"/>
            <a:r>
              <a:rPr lang="en-US" dirty="0">
                <a:latin typeface="Times New Roman" panose="02020603050405020304" pitchFamily="18" charset="0"/>
                <a:cs typeface="Times New Roman" panose="02020603050405020304" pitchFamily="18" charset="0"/>
              </a:rPr>
              <a:t>Indicating a good sign overall for the airline industry.</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sz="2400" b="1" dirty="0">
                <a:solidFill>
                  <a:srgbClr val="002060"/>
                </a:solidFill>
                <a:latin typeface="Times New Roman" panose="02020603050405020304" pitchFamily="18" charset="0"/>
                <a:cs typeface="Times New Roman" panose="02020603050405020304" pitchFamily="18" charset="0"/>
              </a:rPr>
              <a:t>2. Quarter-wise Load Factor: </a:t>
            </a:r>
          </a:p>
          <a:p>
            <a:pPr lvl="1" algn="just"/>
            <a:r>
              <a:rPr lang="en-US" dirty="0">
                <a:latin typeface="Times New Roman" panose="02020603050405020304" pitchFamily="18" charset="0"/>
                <a:cs typeface="Times New Roman" panose="02020603050405020304" pitchFamily="18" charset="0"/>
              </a:rPr>
              <a:t>Q1 has low load factors, Q2 and Q3 have comparatively high load factors, while Q4 has average. Same trend is seen overall as well as each year’s data. So an in-depth analysis could be done to find out the root cause for this trend. Apparently, it is because of the holidays in USA in Q2 and Q3 that the people tend to travel more frequently. And most of the data is from USA only.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r>
              <a:rPr lang="en-US" sz="2400" b="1" dirty="0">
                <a:solidFill>
                  <a:srgbClr val="002060"/>
                </a:solidFill>
                <a:latin typeface="Times New Roman" panose="02020603050405020304" pitchFamily="18" charset="0"/>
                <a:cs typeface="Times New Roman" panose="02020603050405020304" pitchFamily="18" charset="0"/>
              </a:rPr>
              <a:t>3. Similar trends on Weekends &amp; Weekdays on the basis of Load Factors</a:t>
            </a:r>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9795C59-69C0-2B36-F9A7-D9F93989D18C}"/>
              </a:ext>
            </a:extLst>
          </p:cNvPr>
          <p:cNvPicPr>
            <a:picLocks noChangeAspect="1"/>
          </p:cNvPicPr>
          <p:nvPr/>
        </p:nvPicPr>
        <p:blipFill>
          <a:blip r:embed="rId3"/>
          <a:stretch>
            <a:fillRect/>
          </a:stretch>
        </p:blipFill>
        <p:spPr>
          <a:xfrm>
            <a:off x="8661114" y="662570"/>
            <a:ext cx="3396916" cy="1682359"/>
          </a:xfrm>
          <a:prstGeom prst="rect">
            <a:avLst/>
          </a:prstGeom>
        </p:spPr>
      </p:pic>
      <p:pic>
        <p:nvPicPr>
          <p:cNvPr id="9" name="Picture 8">
            <a:extLst>
              <a:ext uri="{FF2B5EF4-FFF2-40B4-BE49-F238E27FC236}">
                <a16:creationId xmlns:a16="http://schemas.microsoft.com/office/drawing/2014/main" id="{C7187899-EB68-57DD-B4C3-BA80436D7FD5}"/>
              </a:ext>
            </a:extLst>
          </p:cNvPr>
          <p:cNvPicPr>
            <a:picLocks noChangeAspect="1"/>
          </p:cNvPicPr>
          <p:nvPr/>
        </p:nvPicPr>
        <p:blipFill>
          <a:blip r:embed="rId4"/>
          <a:stretch>
            <a:fillRect/>
          </a:stretch>
        </p:blipFill>
        <p:spPr>
          <a:xfrm>
            <a:off x="8661114" y="2610173"/>
            <a:ext cx="3396916" cy="1637654"/>
          </a:xfrm>
          <a:prstGeom prst="rect">
            <a:avLst/>
          </a:prstGeom>
        </p:spPr>
      </p:pic>
      <p:pic>
        <p:nvPicPr>
          <p:cNvPr id="10" name="Picture 9">
            <a:extLst>
              <a:ext uri="{FF2B5EF4-FFF2-40B4-BE49-F238E27FC236}">
                <a16:creationId xmlns:a16="http://schemas.microsoft.com/office/drawing/2014/main" id="{77293375-31CA-A87E-F564-D8AAAD540B2C}"/>
              </a:ext>
            </a:extLst>
          </p:cNvPr>
          <p:cNvPicPr>
            <a:picLocks noChangeAspect="1"/>
          </p:cNvPicPr>
          <p:nvPr/>
        </p:nvPicPr>
        <p:blipFill>
          <a:blip r:embed="rId5"/>
          <a:stretch>
            <a:fillRect/>
          </a:stretch>
        </p:blipFill>
        <p:spPr>
          <a:xfrm>
            <a:off x="9475905" y="4670897"/>
            <a:ext cx="1767333" cy="1448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Arrow: Right 10">
            <a:extLst>
              <a:ext uri="{FF2B5EF4-FFF2-40B4-BE49-F238E27FC236}">
                <a16:creationId xmlns:a16="http://schemas.microsoft.com/office/drawing/2014/main" id="{B4D98EE5-238B-7E19-B415-89354A59EF70}"/>
              </a:ext>
            </a:extLst>
          </p:cNvPr>
          <p:cNvSpPr/>
          <p:nvPr/>
        </p:nvSpPr>
        <p:spPr>
          <a:xfrm>
            <a:off x="7396964" y="1380552"/>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EA3F9283-B710-A8AD-669E-EBA983CB17E1}"/>
              </a:ext>
            </a:extLst>
          </p:cNvPr>
          <p:cNvSpPr/>
          <p:nvPr/>
        </p:nvSpPr>
        <p:spPr>
          <a:xfrm>
            <a:off x="7460322" y="3218833"/>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4DB95035-00A0-BDBC-E509-69894B316518}"/>
              </a:ext>
            </a:extLst>
          </p:cNvPr>
          <p:cNvSpPr/>
          <p:nvPr/>
        </p:nvSpPr>
        <p:spPr>
          <a:xfrm>
            <a:off x="7460322" y="5038416"/>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877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2567C-3BCC-EDFF-2BC9-3CB3E9A43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7D2CDBF-0522-2470-51BC-D4E31AEF7361}"/>
              </a:ext>
            </a:extLst>
          </p:cNvPr>
          <p:cNvSpPr txBox="1"/>
          <p:nvPr/>
        </p:nvSpPr>
        <p:spPr>
          <a:xfrm>
            <a:off x="213189" y="407326"/>
            <a:ext cx="6200454"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Overall Analysis</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2F6B164-9843-6D65-3E8D-4EF410605E9D}"/>
              </a:ext>
            </a:extLst>
          </p:cNvPr>
          <p:cNvSpPr txBox="1"/>
          <p:nvPr/>
        </p:nvSpPr>
        <p:spPr>
          <a:xfrm>
            <a:off x="609534" y="1264335"/>
            <a:ext cx="6262923" cy="4985980"/>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4. Top 10 Carrier Names by Number of passengers and Top 10 Carrier Names by Load Factor: </a:t>
            </a:r>
          </a:p>
          <a:p>
            <a:pPr lvl="1" algn="just"/>
            <a:r>
              <a:rPr lang="en-US" dirty="0">
                <a:latin typeface="Times New Roman" panose="02020603050405020304" pitchFamily="18" charset="0"/>
                <a:cs typeface="Times New Roman" panose="02020603050405020304" pitchFamily="18" charset="0"/>
              </a:rPr>
              <a:t>There is no overlapping of even a single carrier name between the two indicating that if total number of passengers overall in total of a airline carrier is high, it does not necessarily mean that the load factor of the aircraft should also be high or vice-versa. </a:t>
            </a:r>
          </a:p>
          <a:p>
            <a:pPr lvl="1" algn="just"/>
            <a:endParaRPr lang="en-US" dirty="0">
              <a:latin typeface="Times New Roman" panose="02020603050405020304" pitchFamily="18" charset="0"/>
              <a:cs typeface="Times New Roman" panose="02020603050405020304" pitchFamily="18" charset="0"/>
            </a:endParaRPr>
          </a:p>
          <a:p>
            <a:r>
              <a:rPr lang="en-US" sz="2400" b="1" dirty="0">
                <a:solidFill>
                  <a:srgbClr val="002060"/>
                </a:solidFill>
                <a:latin typeface="Times New Roman" panose="02020603050405020304" pitchFamily="18" charset="0"/>
                <a:cs typeface="Times New Roman" panose="02020603050405020304" pitchFamily="18" charset="0"/>
              </a:rPr>
              <a:t>5. Flights Distance and Load Factors are inversely proportional: </a:t>
            </a:r>
          </a:p>
          <a:p>
            <a:pPr lvl="1" algn="just"/>
            <a:r>
              <a:rPr lang="en-US" dirty="0">
                <a:latin typeface="Times New Roman" panose="02020603050405020304" pitchFamily="18" charset="0"/>
                <a:cs typeface="Times New Roman" panose="02020603050405020304" pitchFamily="18" charset="0"/>
              </a:rPr>
              <a:t>As distance of a single flight increases, the load factor decreases in the trend shown. In less than 500 miles flights, load factor trends b/w 68-72% while it increases in every distance slabs and ultimately has a value of 86-87% in the 2000-2499 miles category</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15D0955-60E0-168D-140D-EE9BC40084E1}"/>
              </a:ext>
            </a:extLst>
          </p:cNvPr>
          <p:cNvPicPr>
            <a:picLocks noChangeAspect="1"/>
          </p:cNvPicPr>
          <p:nvPr/>
        </p:nvPicPr>
        <p:blipFill>
          <a:blip r:embed="rId3"/>
          <a:stretch>
            <a:fillRect/>
          </a:stretch>
        </p:blipFill>
        <p:spPr>
          <a:xfrm>
            <a:off x="7858873" y="278764"/>
            <a:ext cx="4119938" cy="1971141"/>
          </a:xfrm>
          <a:prstGeom prst="rect">
            <a:avLst/>
          </a:prstGeom>
        </p:spPr>
      </p:pic>
      <p:pic>
        <p:nvPicPr>
          <p:cNvPr id="13" name="Picture 12">
            <a:extLst>
              <a:ext uri="{FF2B5EF4-FFF2-40B4-BE49-F238E27FC236}">
                <a16:creationId xmlns:a16="http://schemas.microsoft.com/office/drawing/2014/main" id="{4E344DD4-2105-A54B-8873-EFE0BC28A9AF}"/>
              </a:ext>
            </a:extLst>
          </p:cNvPr>
          <p:cNvPicPr>
            <a:picLocks noChangeAspect="1"/>
          </p:cNvPicPr>
          <p:nvPr/>
        </p:nvPicPr>
        <p:blipFill>
          <a:blip r:embed="rId4"/>
          <a:stretch>
            <a:fillRect/>
          </a:stretch>
        </p:blipFill>
        <p:spPr>
          <a:xfrm>
            <a:off x="8344128" y="2378466"/>
            <a:ext cx="3238338" cy="1810684"/>
          </a:xfrm>
          <a:prstGeom prst="rect">
            <a:avLst/>
          </a:prstGeom>
        </p:spPr>
      </p:pic>
      <p:pic>
        <p:nvPicPr>
          <p:cNvPr id="14" name="Picture 13">
            <a:extLst>
              <a:ext uri="{FF2B5EF4-FFF2-40B4-BE49-F238E27FC236}">
                <a16:creationId xmlns:a16="http://schemas.microsoft.com/office/drawing/2014/main" id="{383313C7-9CA0-D73B-555A-FBC0BD739EB7}"/>
              </a:ext>
            </a:extLst>
          </p:cNvPr>
          <p:cNvPicPr>
            <a:picLocks noChangeAspect="1"/>
          </p:cNvPicPr>
          <p:nvPr/>
        </p:nvPicPr>
        <p:blipFill>
          <a:blip r:embed="rId5"/>
          <a:stretch>
            <a:fillRect/>
          </a:stretch>
        </p:blipFill>
        <p:spPr>
          <a:xfrm>
            <a:off x="8104432" y="4407615"/>
            <a:ext cx="3874379" cy="2012985"/>
          </a:xfrm>
          <a:prstGeom prst="rect">
            <a:avLst/>
          </a:prstGeom>
        </p:spPr>
      </p:pic>
      <p:sp>
        <p:nvSpPr>
          <p:cNvPr id="15" name="Arrow: Right 14">
            <a:extLst>
              <a:ext uri="{FF2B5EF4-FFF2-40B4-BE49-F238E27FC236}">
                <a16:creationId xmlns:a16="http://schemas.microsoft.com/office/drawing/2014/main" id="{5AA27EA2-4EC4-B83D-0874-62C21B9C1E7B}"/>
              </a:ext>
            </a:extLst>
          </p:cNvPr>
          <p:cNvSpPr/>
          <p:nvPr/>
        </p:nvSpPr>
        <p:spPr>
          <a:xfrm>
            <a:off x="6944473" y="2378466"/>
            <a:ext cx="790121"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00392AF-576C-CFB2-F368-F3CB8A1D9B41}"/>
              </a:ext>
            </a:extLst>
          </p:cNvPr>
          <p:cNvSpPr/>
          <p:nvPr/>
        </p:nvSpPr>
        <p:spPr>
          <a:xfrm>
            <a:off x="7024791" y="4925136"/>
            <a:ext cx="709803"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422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110BD-8ABD-8B42-3C57-CB872FA8E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4F6ED1F6-8903-11B0-5E56-EF4C00074617}"/>
              </a:ext>
            </a:extLst>
          </p:cNvPr>
          <p:cNvSpPr txBox="1"/>
          <p:nvPr/>
        </p:nvSpPr>
        <p:spPr>
          <a:xfrm>
            <a:off x="3988512" y="339316"/>
            <a:ext cx="421497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400" b="1" dirty="0">
                <a:latin typeface="Times New Roman" panose="02020603050405020304" pitchFamily="18" charset="0"/>
                <a:cs typeface="Times New Roman" panose="02020603050405020304" pitchFamily="18" charset="0"/>
              </a:rPr>
              <a:t>All Dashboards for Reference </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4EC717-4E9B-4AA6-F9C8-3AACD86E451B}"/>
              </a:ext>
            </a:extLst>
          </p:cNvPr>
          <p:cNvSpPr txBox="1"/>
          <p:nvPr/>
        </p:nvSpPr>
        <p:spPr>
          <a:xfrm>
            <a:off x="-123289" y="913093"/>
            <a:ext cx="4214974" cy="461665"/>
          </a:xfrm>
          <a:prstGeom prst="rect">
            <a:avLst/>
          </a:prstGeom>
          <a:noFill/>
        </p:spPr>
        <p:txBody>
          <a:bodyPr wrap="square">
            <a:spAutoFit/>
          </a:bodyPr>
          <a:lstStyle/>
          <a:p>
            <a:pPr marL="285750" indent="-285750" algn="ctr">
              <a:buFont typeface="Wingdings" panose="05000000000000000000" pitchFamily="2" charset="2"/>
              <a:buChar char="Ø"/>
            </a:pPr>
            <a:r>
              <a:rPr lang="en-US" sz="2400" b="1" dirty="0">
                <a:solidFill>
                  <a:srgbClr val="002060"/>
                </a:solidFill>
              </a:rPr>
              <a:t>Excel Dashboard</a:t>
            </a:r>
            <a:endParaRPr lang="en-IN" sz="2400" b="1" dirty="0">
              <a:solidFill>
                <a:srgbClr val="002060"/>
              </a:solidFill>
            </a:endParaRPr>
          </a:p>
        </p:txBody>
      </p:sp>
      <p:pic>
        <p:nvPicPr>
          <p:cNvPr id="8" name="Picture 7">
            <a:extLst>
              <a:ext uri="{FF2B5EF4-FFF2-40B4-BE49-F238E27FC236}">
                <a16:creationId xmlns:a16="http://schemas.microsoft.com/office/drawing/2014/main" id="{CD20522D-A723-61C6-7D92-75C4373F5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022" y="1548426"/>
            <a:ext cx="9653146" cy="4841656"/>
          </a:xfrm>
          <a:prstGeom prst="rect">
            <a:avLst/>
          </a:prstGeom>
        </p:spPr>
      </p:pic>
    </p:spTree>
    <p:extLst>
      <p:ext uri="{BB962C8B-B14F-4D97-AF65-F5344CB8AC3E}">
        <p14:creationId xmlns:p14="http://schemas.microsoft.com/office/powerpoint/2010/main" val="253560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CD1B1-ABC1-94D6-AA90-5B7FAC622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5" name="TextBox 4">
            <a:extLst>
              <a:ext uri="{FF2B5EF4-FFF2-40B4-BE49-F238E27FC236}">
                <a16:creationId xmlns:a16="http://schemas.microsoft.com/office/drawing/2014/main" id="{5A2B87A1-F3F6-AE62-4ED5-AC9563FC8E3C}"/>
              </a:ext>
            </a:extLst>
          </p:cNvPr>
          <p:cNvSpPr txBox="1"/>
          <p:nvPr/>
        </p:nvSpPr>
        <p:spPr>
          <a:xfrm>
            <a:off x="0" y="719459"/>
            <a:ext cx="4718406" cy="523220"/>
          </a:xfrm>
          <a:prstGeom prst="rect">
            <a:avLst/>
          </a:prstGeom>
          <a:noFill/>
        </p:spPr>
        <p:txBody>
          <a:bodyPr wrap="square">
            <a:spAutoFit/>
          </a:bodyPr>
          <a:lstStyle/>
          <a:p>
            <a:pPr marL="285750" indent="-285750" algn="ctr">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Power BI Dashboard</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45A828E-53C7-0326-30FF-A2B3CDCD7503}"/>
              </a:ext>
            </a:extLst>
          </p:cNvPr>
          <p:cNvPicPr>
            <a:picLocks noChangeAspect="1"/>
          </p:cNvPicPr>
          <p:nvPr/>
        </p:nvPicPr>
        <p:blipFill>
          <a:blip r:embed="rId3"/>
          <a:stretch>
            <a:fillRect/>
          </a:stretch>
        </p:blipFill>
        <p:spPr>
          <a:xfrm>
            <a:off x="1294544" y="1588393"/>
            <a:ext cx="10277344" cy="4541856"/>
          </a:xfrm>
          <a:prstGeom prst="rect">
            <a:avLst/>
          </a:prstGeom>
        </p:spPr>
      </p:pic>
    </p:spTree>
    <p:extLst>
      <p:ext uri="{BB962C8B-B14F-4D97-AF65-F5344CB8AC3E}">
        <p14:creationId xmlns:p14="http://schemas.microsoft.com/office/powerpoint/2010/main" val="18256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C8533-51CB-C355-E81F-3E254A083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17"/>
            <a:ext cx="12191999" cy="6858000"/>
          </a:xfrm>
          <a:prstGeom prst="rect">
            <a:avLst/>
          </a:prstGeom>
        </p:spPr>
      </p:pic>
      <p:sp>
        <p:nvSpPr>
          <p:cNvPr id="5" name="TextBox 4">
            <a:extLst>
              <a:ext uri="{FF2B5EF4-FFF2-40B4-BE49-F238E27FC236}">
                <a16:creationId xmlns:a16="http://schemas.microsoft.com/office/drawing/2014/main" id="{05EA5185-E28D-E1CE-82AB-7F90CA95B65C}"/>
              </a:ext>
            </a:extLst>
          </p:cNvPr>
          <p:cNvSpPr txBox="1"/>
          <p:nvPr/>
        </p:nvSpPr>
        <p:spPr>
          <a:xfrm>
            <a:off x="226032" y="739470"/>
            <a:ext cx="4143054" cy="523220"/>
          </a:xfrm>
          <a:prstGeom prst="rect">
            <a:avLst/>
          </a:prstGeom>
          <a:noFill/>
        </p:spPr>
        <p:txBody>
          <a:bodyPr wrap="square">
            <a:spAutoFit/>
          </a:bodyPr>
          <a:lstStyle/>
          <a:p>
            <a:pPr marL="457200" indent="-457200" algn="ctr">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Tableau Dashboard</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1FD552-165D-105A-5B7E-57E8200B5B8F}"/>
              </a:ext>
            </a:extLst>
          </p:cNvPr>
          <p:cNvPicPr>
            <a:picLocks noChangeAspect="1"/>
          </p:cNvPicPr>
          <p:nvPr/>
        </p:nvPicPr>
        <p:blipFill>
          <a:blip r:embed="rId3"/>
          <a:stretch>
            <a:fillRect/>
          </a:stretch>
        </p:blipFill>
        <p:spPr>
          <a:xfrm>
            <a:off x="1403784" y="1565148"/>
            <a:ext cx="9815946" cy="4652377"/>
          </a:xfrm>
          <a:prstGeom prst="rect">
            <a:avLst/>
          </a:prstGeom>
        </p:spPr>
      </p:pic>
    </p:spTree>
    <p:extLst>
      <p:ext uri="{BB962C8B-B14F-4D97-AF65-F5344CB8AC3E}">
        <p14:creationId xmlns:p14="http://schemas.microsoft.com/office/powerpoint/2010/main" val="78738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491358-82B6-43F4-659D-3E3C18E8B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9DD8EE5-B9D7-E945-7B2E-C0959856601D}"/>
              </a:ext>
            </a:extLst>
          </p:cNvPr>
          <p:cNvSpPr txBox="1"/>
          <p:nvPr/>
        </p:nvSpPr>
        <p:spPr>
          <a:xfrm>
            <a:off x="4764212" y="236574"/>
            <a:ext cx="2663576"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3B11AF-35D5-44F5-02B1-1B2F4CF90AC5}"/>
              </a:ext>
            </a:extLst>
          </p:cNvPr>
          <p:cNvSpPr txBox="1"/>
          <p:nvPr/>
        </p:nvSpPr>
        <p:spPr>
          <a:xfrm>
            <a:off x="873303" y="909639"/>
            <a:ext cx="10839235" cy="5632311"/>
          </a:xfrm>
          <a:prstGeom prst="rect">
            <a:avLst/>
          </a:prstGeom>
          <a:noFill/>
        </p:spPr>
        <p:txBody>
          <a:bodyPr wrap="square">
            <a:spAutoFit/>
          </a:bodyPr>
          <a:lstStyle/>
          <a:p>
            <a:pPr algn="just"/>
            <a:r>
              <a:rPr lang="en-US" sz="2000" b="1" dirty="0">
                <a:solidFill>
                  <a:srgbClr val="002060"/>
                </a:solidFill>
                <a:latin typeface="Times New Roman" panose="02020603050405020304" pitchFamily="18" charset="0"/>
                <a:cs typeface="Times New Roman" panose="02020603050405020304" pitchFamily="18" charset="0"/>
              </a:rPr>
              <a:t>Key Takeaways:</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Positive Industry Trends: </a:t>
            </a:r>
            <a:r>
              <a:rPr lang="en-US" sz="2000" dirty="0">
                <a:latin typeface="Times New Roman" panose="02020603050405020304" pitchFamily="18" charset="0"/>
                <a:cs typeface="Times New Roman" panose="02020603050405020304" pitchFamily="18" charset="0"/>
              </a:rPr>
              <a:t>The increasing YoY load factor highlights a strong overall performance for the industry.</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Quarterly Load Factor Insights: </a:t>
            </a:r>
            <a:r>
              <a:rPr lang="en-US" sz="2000" dirty="0">
                <a:latin typeface="Times New Roman" panose="02020603050405020304" pitchFamily="18" charset="0"/>
                <a:cs typeface="Times New Roman" panose="02020603050405020304" pitchFamily="18" charset="0"/>
              </a:rPr>
              <a:t>Q2 and Q3 consistently show higher load factors, suggesting these periods are peak times. However, the low load factor in Q1 warrants further investigation to optimize performance.</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Carrier Performance Discrepancy: </a:t>
            </a:r>
            <a:r>
              <a:rPr lang="en-US" sz="2000" dirty="0">
                <a:latin typeface="Times New Roman" panose="02020603050405020304" pitchFamily="18" charset="0"/>
                <a:cs typeface="Times New Roman" panose="02020603050405020304" pitchFamily="18" charset="0"/>
              </a:rPr>
              <a:t>The lack of overlap between top carriers by passenger count and load factor reveals potential inefficiencies in aircraft utilization. </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Distance vs. Load Factor: </a:t>
            </a:r>
            <a:r>
              <a:rPr lang="en-US" sz="2000" dirty="0">
                <a:latin typeface="Times New Roman" panose="02020603050405020304" pitchFamily="18" charset="0"/>
                <a:cs typeface="Times New Roman" panose="02020603050405020304" pitchFamily="18" charset="0"/>
              </a:rPr>
              <a:t>The inverse relationship between flight distance and load factor suggests that shorter routes are underutilized. This finding can guide strategic adjustments in route planning and pricing.</a:t>
            </a:r>
          </a:p>
          <a:p>
            <a:pPr lvl="1" algn="just"/>
            <a:endParaRPr lang="en-US" sz="2000" b="1" dirty="0">
              <a:solidFill>
                <a:srgbClr val="92D050"/>
              </a:solidFill>
              <a:latin typeface="Times New Roman" panose="02020603050405020304" pitchFamily="18" charset="0"/>
              <a:cs typeface="Times New Roman" panose="02020603050405020304" pitchFamily="18" charset="0"/>
            </a:endParaRPr>
          </a:p>
          <a:p>
            <a:pPr algn="just"/>
            <a:r>
              <a:rPr lang="en-US" sz="2000" b="1" dirty="0">
                <a:solidFill>
                  <a:srgbClr val="002060"/>
                </a:solidFill>
                <a:latin typeface="Times New Roman" panose="02020603050405020304" pitchFamily="18" charset="0"/>
                <a:cs typeface="Times New Roman" panose="02020603050405020304" pitchFamily="18" charset="0"/>
              </a:rPr>
              <a:t>Recommendations: </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Operational Focus: </a:t>
            </a:r>
            <a:r>
              <a:rPr lang="en-US" sz="2000" dirty="0">
                <a:latin typeface="Times New Roman" panose="02020603050405020304" pitchFamily="18" charset="0"/>
                <a:cs typeface="Times New Roman" panose="02020603050405020304" pitchFamily="18" charset="0"/>
              </a:rPr>
              <a:t>Address Q1 low load factors through targeted promotions or schedule adjustments.</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Carrier Optimization: </a:t>
            </a:r>
            <a:r>
              <a:rPr lang="en-US" sz="2000" dirty="0">
                <a:latin typeface="Times New Roman" panose="02020603050405020304" pitchFamily="18" charset="0"/>
                <a:cs typeface="Times New Roman" panose="02020603050405020304" pitchFamily="18" charset="0"/>
              </a:rPr>
              <a:t>Evaluate carrier efficiency to enhance aircraft utilization.</a:t>
            </a:r>
          </a:p>
          <a:p>
            <a:pPr marL="742950" lvl="1" indent="-285750" algn="just">
              <a:buFont typeface="Wingdings" panose="05000000000000000000" pitchFamily="2" charset="2"/>
              <a:buChar char="§"/>
            </a:pPr>
            <a:r>
              <a:rPr lang="en-US" sz="2000" b="1" dirty="0">
                <a:solidFill>
                  <a:srgbClr val="002060"/>
                </a:solidFill>
                <a:latin typeface="Times New Roman" panose="02020603050405020304" pitchFamily="18" charset="0"/>
                <a:cs typeface="Times New Roman" panose="02020603050405020304" pitchFamily="18" charset="0"/>
              </a:rPr>
              <a:t>Strategic Adjustments: </a:t>
            </a:r>
            <a:r>
              <a:rPr lang="en-US" sz="2000" dirty="0">
                <a:latin typeface="Times New Roman" panose="02020603050405020304" pitchFamily="18" charset="0"/>
                <a:cs typeface="Times New Roman" panose="02020603050405020304" pitchFamily="18" charset="0"/>
              </a:rPr>
              <a:t>Reassess pricing and operational strategies for short-distance routes to improve load factors.</a:t>
            </a:r>
          </a:p>
        </p:txBody>
      </p:sp>
    </p:spTree>
    <p:extLst>
      <p:ext uri="{BB962C8B-B14F-4D97-AF65-F5344CB8AC3E}">
        <p14:creationId xmlns:p14="http://schemas.microsoft.com/office/powerpoint/2010/main" val="225169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94563-CB81-3CCF-77C4-D3EF8174A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B87F46C-2104-724A-8904-B62D9475A116}"/>
              </a:ext>
            </a:extLst>
          </p:cNvPr>
          <p:cNvSpPr txBox="1"/>
          <p:nvPr/>
        </p:nvSpPr>
        <p:spPr>
          <a:xfrm>
            <a:off x="4315146" y="2083085"/>
            <a:ext cx="6267236" cy="830997"/>
          </a:xfrm>
          <a:prstGeom prst="rect">
            <a:avLst/>
          </a:prstGeom>
          <a:noFill/>
        </p:spPr>
        <p:txBody>
          <a:bodyPr wrap="square">
            <a:spAutoFit/>
          </a:bodyPr>
          <a:lstStyle/>
          <a:p>
            <a:r>
              <a:rPr lang="en-US" sz="4800" dirty="0">
                <a:solidFill>
                  <a:schemeClr val="tx2">
                    <a:lumMod val="20000"/>
                    <a:lumOff val="80000"/>
                  </a:schemeClr>
                </a:solidFill>
                <a:latin typeface="Aparajita" panose="02020603050405020304" pitchFamily="18" charset="0"/>
                <a:cs typeface="Aparajita" panose="02020603050405020304" pitchFamily="18" charset="0"/>
              </a:rPr>
              <a:t> Thank You….</a:t>
            </a:r>
          </a:p>
        </p:txBody>
      </p:sp>
    </p:spTree>
    <p:extLst>
      <p:ext uri="{BB962C8B-B14F-4D97-AF65-F5344CB8AC3E}">
        <p14:creationId xmlns:p14="http://schemas.microsoft.com/office/powerpoint/2010/main" val="248487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C21FE-AD8C-A9AC-D16E-8E80208FA827}"/>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074895B-00D9-7AD4-0481-57F5E07B2021}"/>
              </a:ext>
            </a:extLst>
          </p:cNvPr>
          <p:cNvSpPr txBox="1"/>
          <p:nvPr/>
        </p:nvSpPr>
        <p:spPr>
          <a:xfrm>
            <a:off x="428946" y="614897"/>
            <a:ext cx="6200454" cy="584775"/>
          </a:xfrm>
          <a:prstGeom prst="rect">
            <a:avLst/>
          </a:prstGeom>
          <a:noFill/>
        </p:spPr>
        <p:txBody>
          <a:bodyPr wrap="square">
            <a:spAutoFit/>
          </a:bodyPr>
          <a:lstStyle/>
          <a:p>
            <a:pPr marL="457200" indent="-457200">
              <a:buFont typeface="Wingdings" panose="05000000000000000000" pitchFamily="2" charset="2"/>
              <a:buChar char="Ø"/>
            </a:pPr>
            <a:r>
              <a:rPr lang="en-US" sz="3200" b="1" dirty="0">
                <a:solidFill>
                  <a:srgbClr val="002060"/>
                </a:solidFill>
                <a:effectLst>
                  <a:outerShdw blurRad="38100" dist="38100" dir="2700000" algn="tl">
                    <a:srgbClr val="000000">
                      <a:alpha val="43137"/>
                    </a:srgbClr>
                  </a:outerShdw>
                </a:effectLst>
                <a:latin typeface="Abadi" panose="020B0604020104020204" pitchFamily="34" charset="0"/>
                <a:cs typeface="Times New Roman" panose="02020603050405020304" pitchFamily="18" charset="0"/>
              </a:rPr>
              <a:t>OBJECTIVES</a:t>
            </a:r>
            <a:endParaRPr lang="en-US" sz="3200" dirty="0">
              <a:latin typeface="Abadi" panose="020B06040201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A2C8455-2984-E53D-789C-256A00ED3B8E}"/>
              </a:ext>
            </a:extLst>
          </p:cNvPr>
          <p:cNvSpPr txBox="1"/>
          <p:nvPr/>
        </p:nvSpPr>
        <p:spPr>
          <a:xfrm>
            <a:off x="1397285" y="1241734"/>
            <a:ext cx="10274157" cy="4708981"/>
          </a:xfrm>
          <a:prstGeom prst="rect">
            <a:avLst/>
          </a:prstGeom>
          <a:noFill/>
        </p:spPr>
        <p:txBody>
          <a:bodyPr wrap="square">
            <a:spAutoFit/>
          </a:bodyPr>
          <a:lstStyle/>
          <a:p>
            <a:pPr algn="just"/>
            <a:r>
              <a:rPr lang="en-US" sz="2000" b="1" dirty="0">
                <a:solidFill>
                  <a:schemeClr val="tx2">
                    <a:lumMod val="75000"/>
                  </a:schemeClr>
                </a:solidFill>
                <a:latin typeface="Arial" panose="020B0604020202020204" pitchFamily="34" charset="0"/>
                <a:cs typeface="Arial" panose="020B0604020202020204" pitchFamily="34" charset="0"/>
              </a:rPr>
              <a:t>Purpose</a:t>
            </a:r>
            <a:r>
              <a:rPr lang="en-US" sz="2000" dirty="0">
                <a:solidFill>
                  <a:schemeClr val="tx2">
                    <a:lumMod val="75000"/>
                  </a:schemeClr>
                </a:solidFill>
                <a:latin typeface="Arial" panose="020B0604020202020204" pitchFamily="34" charset="0"/>
                <a:cs typeface="Arial" panose="020B0604020202020204" pitchFamily="34" charset="0"/>
              </a:rPr>
              <a:t>: </a:t>
            </a:r>
          </a:p>
          <a:p>
            <a:pPr lvl="1" algn="just"/>
            <a:r>
              <a:rPr lang="en-US" sz="2000" dirty="0">
                <a:latin typeface="Arial" panose="020B0604020202020204" pitchFamily="34" charset="0"/>
                <a:cs typeface="Arial" panose="020B0604020202020204" pitchFamily="34" charset="0"/>
              </a:rPr>
              <a:t>To perform a comprehensive analysis of High Cloud Airlines' operations, focusing on optimizing performance and enhancing customer satisfaction.</a:t>
            </a:r>
          </a:p>
          <a:p>
            <a:pPr lvl="1" algn="just"/>
            <a:endParaRPr lang="en-US" sz="2000" dirty="0">
              <a:latin typeface="Arial" panose="020B0604020202020204" pitchFamily="34" charset="0"/>
              <a:cs typeface="Arial" panose="020B0604020202020204" pitchFamily="34" charset="0"/>
            </a:endParaRPr>
          </a:p>
          <a:p>
            <a:pPr algn="just"/>
            <a:r>
              <a:rPr lang="en-US" sz="2000" b="1" dirty="0">
                <a:solidFill>
                  <a:schemeClr val="tx2">
                    <a:lumMod val="75000"/>
                  </a:schemeClr>
                </a:solidFill>
                <a:latin typeface="Arial" panose="020B0604020202020204" pitchFamily="34" charset="0"/>
                <a:cs typeface="Arial" panose="020B0604020202020204" pitchFamily="34" charset="0"/>
              </a:rPr>
              <a:t>Key Goals</a:t>
            </a:r>
            <a:r>
              <a:rPr lang="en-US" sz="2000" dirty="0">
                <a:solidFill>
                  <a:schemeClr val="tx2">
                    <a:lumMod val="75000"/>
                  </a:schemeClr>
                </a:solidFill>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Identify Trends</a:t>
            </a:r>
            <a:r>
              <a:rPr lang="en-US" sz="2000" dirty="0">
                <a:latin typeface="Arial" panose="020B0604020202020204" pitchFamily="34" charset="0"/>
                <a:cs typeface="Arial" panose="020B0604020202020204" pitchFamily="34" charset="0"/>
              </a:rPr>
              <a:t>: Analyze flight data to uncover patterns in passenger traffic, peak travel times, and popular routes.</a:t>
            </a:r>
          </a:p>
          <a:p>
            <a:pPr marL="742950" lvl="1"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Operational Efficiency</a:t>
            </a:r>
            <a:r>
              <a:rPr lang="en-US" sz="2000" dirty="0">
                <a:latin typeface="Arial" panose="020B0604020202020204" pitchFamily="34" charset="0"/>
                <a:cs typeface="Arial" panose="020B0604020202020204" pitchFamily="34" charset="0"/>
              </a:rPr>
              <a:t>: Evaluate load factors, busiest routes, top preferred airlines by the passengers.</a:t>
            </a:r>
          </a:p>
          <a:p>
            <a:pPr marL="742950" lvl="1"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Data-Driven Decision Making</a:t>
            </a:r>
            <a:r>
              <a:rPr lang="en-US" sz="2000" dirty="0">
                <a:latin typeface="Arial" panose="020B0604020202020204" pitchFamily="34" charset="0"/>
                <a:cs typeface="Arial" panose="020B0604020202020204" pitchFamily="34" charset="0"/>
              </a:rPr>
              <a:t>: Utilize insights from the analysis to support strategic decision-making for future growth and sustainability.</a:t>
            </a:r>
          </a:p>
          <a:p>
            <a:pPr lvl="1" algn="just"/>
            <a:endParaRPr lang="en-US" sz="2000" dirty="0">
              <a:latin typeface="Arial" panose="020B0604020202020204" pitchFamily="34" charset="0"/>
              <a:cs typeface="Arial" panose="020B0604020202020204" pitchFamily="34" charset="0"/>
            </a:endParaRPr>
          </a:p>
          <a:p>
            <a:pPr algn="just"/>
            <a:r>
              <a:rPr lang="en-US" sz="2000" b="1" dirty="0">
                <a:solidFill>
                  <a:schemeClr val="tx2">
                    <a:lumMod val="75000"/>
                  </a:schemeClr>
                </a:solidFill>
                <a:latin typeface="Arial" panose="020B0604020202020204" pitchFamily="34" charset="0"/>
                <a:cs typeface="Arial" panose="020B0604020202020204" pitchFamily="34" charset="0"/>
              </a:rPr>
              <a:t>Expected Outcome</a:t>
            </a:r>
            <a:r>
              <a:rPr lang="en-US" sz="2000" dirty="0">
                <a:solidFill>
                  <a:schemeClr val="tx2">
                    <a:lumMod val="75000"/>
                  </a:schemeClr>
                </a:solidFill>
                <a:latin typeface="Arial" panose="020B0604020202020204" pitchFamily="34" charset="0"/>
                <a:cs typeface="Arial" panose="020B0604020202020204" pitchFamily="34" charset="0"/>
              </a:rPr>
              <a:t>: </a:t>
            </a:r>
          </a:p>
          <a:p>
            <a:pPr lvl="1" algn="just"/>
            <a:r>
              <a:rPr lang="en-US" sz="2000" dirty="0">
                <a:latin typeface="Arial" panose="020B0604020202020204" pitchFamily="34" charset="0"/>
                <a:cs typeface="Arial" panose="020B0604020202020204" pitchFamily="34" charset="0"/>
              </a:rPr>
              <a:t>Provide actionable insights and recommendations that drive efficiency, profitability, and customer satisfaction for High Cloud Airlines.</a:t>
            </a:r>
          </a:p>
        </p:txBody>
      </p:sp>
    </p:spTree>
    <p:extLst>
      <p:ext uri="{BB962C8B-B14F-4D97-AF65-F5344CB8AC3E}">
        <p14:creationId xmlns:p14="http://schemas.microsoft.com/office/powerpoint/2010/main" val="227479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45B9C5-7A31-EA49-AA8F-56E06C498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E9DC685E-A180-95CE-43FE-19E6FC6F0E23}"/>
              </a:ext>
            </a:extLst>
          </p:cNvPr>
          <p:cNvSpPr txBox="1"/>
          <p:nvPr/>
        </p:nvSpPr>
        <p:spPr>
          <a:xfrm>
            <a:off x="459768" y="596170"/>
            <a:ext cx="6200454" cy="523220"/>
          </a:xfrm>
          <a:prstGeom prst="rect">
            <a:avLst/>
          </a:prstGeom>
          <a:noFill/>
        </p:spPr>
        <p:txBody>
          <a:bodyPr wrap="square">
            <a:spAutoFit/>
          </a:bodyPr>
          <a:lstStyle/>
          <a:p>
            <a:pPr marL="457200" indent="-457200">
              <a:buFont typeface="Wingdings" panose="05000000000000000000" pitchFamily="2" charset="2"/>
              <a:buChar char="Ø"/>
            </a:pPr>
            <a:r>
              <a:rPr lang="en-US" sz="2800" b="1" dirty="0">
                <a:solidFill>
                  <a:srgbClr val="002060"/>
                </a:solidFill>
                <a:latin typeface="Times New Roman" panose="02020603050405020304" pitchFamily="18" charset="0"/>
                <a:cs typeface="Times New Roman" panose="02020603050405020304" pitchFamily="18" charset="0"/>
              </a:rPr>
              <a:t>METHODS USED</a:t>
            </a: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E95CF5-941F-9D66-759B-D4F20FFF555B}"/>
              </a:ext>
            </a:extLst>
          </p:cNvPr>
          <p:cNvSpPr txBox="1"/>
          <p:nvPr/>
        </p:nvSpPr>
        <p:spPr>
          <a:xfrm>
            <a:off x="1058238" y="1346864"/>
            <a:ext cx="10705672" cy="5170646"/>
          </a:xfrm>
          <a:prstGeom prst="rect">
            <a:avLst/>
          </a:prstGeom>
          <a:noFill/>
        </p:spPr>
        <p:txBody>
          <a:bodyPr wrap="square">
            <a:spAutoFit/>
          </a:bodyPr>
          <a:lstStyle/>
          <a:p>
            <a:pPr marL="285750" indent="-285750">
              <a:buFont typeface="Wingdings" panose="05000000000000000000" pitchFamily="2" charset="2"/>
              <a:buChar char="§"/>
            </a:pPr>
            <a:r>
              <a:rPr lang="en-US" b="1" dirty="0">
                <a:solidFill>
                  <a:srgbClr val="002060"/>
                </a:solidFill>
                <a:latin typeface="Arial" panose="020B0604020202020204" pitchFamily="34" charset="0"/>
                <a:cs typeface="Arial" panose="020B0604020202020204" pitchFamily="34" charset="0"/>
              </a:rPr>
              <a:t>Data Collection and Cleaning:</a:t>
            </a:r>
          </a:p>
          <a:p>
            <a:pPr lvl="1"/>
            <a:r>
              <a:rPr lang="en-US" sz="1600" dirty="0">
                <a:latin typeface="Arial" panose="020B0604020202020204" pitchFamily="34" charset="0"/>
                <a:cs typeface="Arial" panose="020B0604020202020204" pitchFamily="34" charset="0"/>
              </a:rPr>
              <a:t>Imported the data from different sheets and performed data cleaning (renaming columns and changing their datatypes)</a:t>
            </a:r>
          </a:p>
          <a:p>
            <a:pPr lvl="1"/>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tx2">
                    <a:lumMod val="75000"/>
                  </a:schemeClr>
                </a:solidFill>
                <a:latin typeface="Arial" panose="020B0604020202020204" pitchFamily="34" charset="0"/>
                <a:cs typeface="Arial" panose="020B0604020202020204" pitchFamily="34" charset="0"/>
              </a:rPr>
              <a:t>Data Connection &amp; Modelling:</a:t>
            </a:r>
          </a:p>
          <a:p>
            <a:pPr lvl="1"/>
            <a:r>
              <a:rPr lang="en-IN" sz="1600" dirty="0">
                <a:latin typeface="Arial" panose="020B0604020202020204" pitchFamily="34" charset="0"/>
                <a:cs typeface="Arial" panose="020B0604020202020204" pitchFamily="34" charset="0"/>
              </a:rPr>
              <a:t>Created data modelling in Excel, Power BI and Tableau and performed joins in MySQL to create a relationship between the different tables.</a:t>
            </a:r>
          </a:p>
          <a:p>
            <a:pPr lvl="1"/>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tx2">
                    <a:lumMod val="75000"/>
                  </a:schemeClr>
                </a:solidFill>
                <a:latin typeface="Arial" panose="020B0604020202020204" pitchFamily="34" charset="0"/>
                <a:cs typeface="Arial" panose="020B0604020202020204" pitchFamily="34" charset="0"/>
              </a:rPr>
              <a:t>Exploratory Data Analysis (EDA)</a:t>
            </a:r>
            <a:r>
              <a:rPr lang="en-IN" dirty="0">
                <a:solidFill>
                  <a:schemeClr val="tx2">
                    <a:lumMod val="75000"/>
                  </a:schemeClr>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Descriptive Statistics</a:t>
            </a:r>
            <a:r>
              <a:rPr lang="en-IN" sz="1600" dirty="0">
                <a:latin typeface="Arial" panose="020B0604020202020204" pitchFamily="34" charset="0"/>
                <a:cs typeface="Arial" panose="020B0604020202020204" pitchFamily="34" charset="0"/>
              </a:rPr>
              <a:t>: Calculated key metrics like Load Factor by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SUM(</a:t>
            </a:r>
            <a:r>
              <a:rPr lang="en-IN" sz="1600" dirty="0" err="1">
                <a:latin typeface="Arial" panose="020B0604020202020204" pitchFamily="34" charset="0"/>
                <a:cs typeface="Arial" panose="020B0604020202020204" pitchFamily="34" charset="0"/>
              </a:rPr>
              <a:t>TotalPasengers</a:t>
            </a:r>
            <a:r>
              <a:rPr lang="en-IN" sz="1600" dirty="0">
                <a:latin typeface="Arial" panose="020B0604020202020204" pitchFamily="34" charset="0"/>
                <a:cs typeface="Arial" panose="020B0604020202020204" pitchFamily="34" charset="0"/>
              </a:rPr>
              <a:t>)/SUM(Available Seats). Segmenting some columns like ‘</a:t>
            </a:r>
            <a:r>
              <a:rPr lang="en-IN" sz="1600" dirty="0" err="1">
                <a:latin typeface="Arial" panose="020B0604020202020204" pitchFamily="34" charset="0"/>
                <a:cs typeface="Arial" panose="020B0604020202020204" pitchFamily="34" charset="0"/>
              </a:rPr>
              <a:t>WeekdayType</a:t>
            </a:r>
            <a:r>
              <a:rPr lang="en-IN" sz="1600" dirty="0">
                <a:latin typeface="Arial" panose="020B0604020202020204" pitchFamily="34" charset="0"/>
                <a:cs typeface="Arial" panose="020B0604020202020204" pitchFamily="34" charset="0"/>
              </a:rPr>
              <a:t>’ into weekdays &amp; weekends.</a:t>
            </a:r>
          </a:p>
          <a:p>
            <a:pPr marL="742950" lvl="1"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Data Visualization</a:t>
            </a:r>
            <a:r>
              <a:rPr lang="en-IN" sz="1600" dirty="0">
                <a:latin typeface="Arial" panose="020B0604020202020204" pitchFamily="34" charset="0"/>
                <a:cs typeface="Arial" panose="020B0604020202020204" pitchFamily="34" charset="0"/>
              </a:rPr>
              <a:t>: Utilized charts (bar, line, KPI Cards, etc.) and heatmaps to visualize trends, correlations, and anomalies. Used Date and Location Filters as well to study the data by origin and destination flights.</a:t>
            </a:r>
          </a:p>
          <a:p>
            <a:pPr lvl="1"/>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solidFill>
                  <a:schemeClr val="tx2">
                    <a:lumMod val="75000"/>
                  </a:schemeClr>
                </a:solidFill>
                <a:latin typeface="Arial" panose="020B0604020202020204" pitchFamily="34" charset="0"/>
                <a:cs typeface="Arial" panose="020B0604020202020204" pitchFamily="34" charset="0"/>
              </a:rPr>
              <a:t>Reporting &amp; Dashboarding</a:t>
            </a:r>
            <a:r>
              <a:rPr lang="en-US" dirty="0">
                <a:solidFill>
                  <a:schemeClr val="tx2">
                    <a:lumMod val="75000"/>
                  </a:schemeClr>
                </a:solidFill>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Developed dynamic dashboards using Power BI/Tableau for real-time insights.</a:t>
            </a:r>
          </a:p>
          <a:p>
            <a:pPr lvl="1"/>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solidFill>
                  <a:schemeClr val="tx2">
                    <a:lumMod val="75000"/>
                  </a:schemeClr>
                </a:solidFill>
                <a:latin typeface="Arial" panose="020B0604020202020204" pitchFamily="34" charset="0"/>
                <a:cs typeface="Arial" panose="020B0604020202020204" pitchFamily="34" charset="0"/>
              </a:rPr>
              <a:t>Cross Verify through SQL Queries:</a:t>
            </a:r>
          </a:p>
          <a:p>
            <a:pPr lvl="1"/>
            <a:r>
              <a:rPr lang="en-IN" sz="1600" dirty="0">
                <a:latin typeface="Arial" panose="020B0604020202020204" pitchFamily="34" charset="0"/>
                <a:cs typeface="Arial" panose="020B0604020202020204" pitchFamily="34" charset="0"/>
              </a:rPr>
              <a:t>Verified all the values by firing SQL queries to validate the reliability of the reports and the dashboards.</a:t>
            </a:r>
          </a:p>
        </p:txBody>
      </p:sp>
    </p:spTree>
    <p:extLst>
      <p:ext uri="{BB962C8B-B14F-4D97-AF65-F5344CB8AC3E}">
        <p14:creationId xmlns:p14="http://schemas.microsoft.com/office/powerpoint/2010/main" val="300562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C0B6-B2A6-2E61-A20A-D763DA23CB75}"/>
              </a:ext>
            </a:extLst>
          </p:cNvPr>
          <p:cNvSpPr>
            <a:spLocks noGrp="1"/>
          </p:cNvSpPr>
          <p:nvPr>
            <p:ph type="title"/>
          </p:nvPr>
        </p:nvSpPr>
        <p:spPr>
          <a:xfrm>
            <a:off x="1656417" y="3063360"/>
            <a:ext cx="8864435" cy="564170"/>
          </a:xfrm>
        </p:spPr>
        <p:txBody>
          <a:bodyPr>
            <a:normAutofit fontScale="90000"/>
          </a:bodyPr>
          <a:lstStyle/>
          <a:p>
            <a:r>
              <a:rPr lang="en-US" b="1" dirty="0"/>
              <a:t>Cross-verification of all the key metrics &gt;</a:t>
            </a:r>
            <a:endParaRPr lang="en-IN" b="1" dirty="0"/>
          </a:p>
        </p:txBody>
      </p:sp>
      <p:pic>
        <p:nvPicPr>
          <p:cNvPr id="4" name="Picture 3">
            <a:extLst>
              <a:ext uri="{FF2B5EF4-FFF2-40B4-BE49-F238E27FC236}">
                <a16:creationId xmlns:a16="http://schemas.microsoft.com/office/drawing/2014/main" id="{34972708-BE52-6558-2228-EA5090EC8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A8A89C0-BB3A-9A4D-C52C-CB21FE6D387F}"/>
              </a:ext>
            </a:extLst>
          </p:cNvPr>
          <p:cNvSpPr txBox="1"/>
          <p:nvPr/>
        </p:nvSpPr>
        <p:spPr>
          <a:xfrm>
            <a:off x="2884469" y="531936"/>
            <a:ext cx="620045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latin typeface="Times New Roman" panose="02020603050405020304" pitchFamily="18" charset="0"/>
                <a:cs typeface="Times New Roman" panose="02020603050405020304" pitchFamily="18" charset="0"/>
              </a:rPr>
              <a:t>Cross-verification of all the key metrics </a:t>
            </a: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A07C758-DE6D-73BD-BB50-C22680271496}"/>
              </a:ext>
            </a:extLst>
          </p:cNvPr>
          <p:cNvSpPr txBox="1"/>
          <p:nvPr/>
        </p:nvSpPr>
        <p:spPr>
          <a:xfrm>
            <a:off x="3709858" y="1420282"/>
            <a:ext cx="6200454"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KPIs – Overall Load Factor and #Flights</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2ECC0B9-18F4-0BDC-F09A-F9D5EB8BC5CF}"/>
              </a:ext>
            </a:extLst>
          </p:cNvPr>
          <p:cNvPicPr>
            <a:picLocks noChangeAspect="1"/>
          </p:cNvPicPr>
          <p:nvPr/>
        </p:nvPicPr>
        <p:blipFill>
          <a:blip r:embed="rId3"/>
          <a:stretch>
            <a:fillRect/>
          </a:stretch>
        </p:blipFill>
        <p:spPr>
          <a:xfrm>
            <a:off x="1753046" y="2859410"/>
            <a:ext cx="2483298" cy="953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71062D27-7CCB-4B88-BFA2-02FF71F28CEA}"/>
              </a:ext>
            </a:extLst>
          </p:cNvPr>
          <p:cNvPicPr>
            <a:picLocks noChangeAspect="1"/>
          </p:cNvPicPr>
          <p:nvPr/>
        </p:nvPicPr>
        <p:blipFill>
          <a:blip r:embed="rId4"/>
          <a:stretch>
            <a:fillRect/>
          </a:stretch>
        </p:blipFill>
        <p:spPr>
          <a:xfrm>
            <a:off x="9402072" y="2805471"/>
            <a:ext cx="2000031" cy="2450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100E6811-C859-8B7D-095D-786FC7BC4CF1}"/>
              </a:ext>
            </a:extLst>
          </p:cNvPr>
          <p:cNvPicPr>
            <a:picLocks noChangeAspect="1"/>
          </p:cNvPicPr>
          <p:nvPr/>
        </p:nvPicPr>
        <p:blipFill>
          <a:blip r:embed="rId5"/>
          <a:stretch>
            <a:fillRect/>
          </a:stretch>
        </p:blipFill>
        <p:spPr>
          <a:xfrm>
            <a:off x="1027621" y="4414993"/>
            <a:ext cx="4157132" cy="911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B3BD416-CFCF-3EED-EA1C-0A5DC969F842}"/>
              </a:ext>
            </a:extLst>
          </p:cNvPr>
          <p:cNvPicPr>
            <a:picLocks noChangeAspect="1"/>
          </p:cNvPicPr>
          <p:nvPr/>
        </p:nvPicPr>
        <p:blipFill>
          <a:blip r:embed="rId6"/>
          <a:stretch>
            <a:fillRect/>
          </a:stretch>
        </p:blipFill>
        <p:spPr>
          <a:xfrm>
            <a:off x="6298003" y="3365404"/>
            <a:ext cx="2314172" cy="1518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91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1E388-38D6-5BFF-92B1-2DA0709D4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1C78504-D1FD-F810-FD31-305F5FCEB913}"/>
              </a:ext>
            </a:extLst>
          </p:cNvPr>
          <p:cNvSpPr txBox="1"/>
          <p:nvPr/>
        </p:nvSpPr>
        <p:spPr>
          <a:xfrm>
            <a:off x="2781727" y="257123"/>
            <a:ext cx="6526659"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Year, Quarter, Month wise Load Factor</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C945BA-958B-AA53-9055-CF6288A1C6E9}"/>
              </a:ext>
            </a:extLst>
          </p:cNvPr>
          <p:cNvPicPr>
            <a:picLocks noChangeAspect="1"/>
          </p:cNvPicPr>
          <p:nvPr/>
        </p:nvPicPr>
        <p:blipFill>
          <a:blip r:embed="rId3"/>
          <a:stretch>
            <a:fillRect/>
          </a:stretch>
        </p:blipFill>
        <p:spPr>
          <a:xfrm>
            <a:off x="4835612" y="1237971"/>
            <a:ext cx="6980484" cy="1994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4003B4C-8717-80CE-8518-BFAFAAA534BF}"/>
              </a:ext>
            </a:extLst>
          </p:cNvPr>
          <p:cNvPicPr>
            <a:picLocks noChangeAspect="1"/>
          </p:cNvPicPr>
          <p:nvPr/>
        </p:nvPicPr>
        <p:blipFill>
          <a:blip r:embed="rId4"/>
          <a:stretch>
            <a:fillRect/>
          </a:stretch>
        </p:blipFill>
        <p:spPr>
          <a:xfrm>
            <a:off x="237208" y="1520576"/>
            <a:ext cx="4222500" cy="48563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56BCD97-7ED9-1924-1AE5-2324CB64412F}"/>
              </a:ext>
            </a:extLst>
          </p:cNvPr>
          <p:cNvPicPr>
            <a:picLocks noChangeAspect="1"/>
          </p:cNvPicPr>
          <p:nvPr/>
        </p:nvPicPr>
        <p:blipFill>
          <a:blip r:embed="rId5"/>
          <a:stretch>
            <a:fillRect/>
          </a:stretch>
        </p:blipFill>
        <p:spPr>
          <a:xfrm>
            <a:off x="4835613" y="3429000"/>
            <a:ext cx="6980483" cy="3232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800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315B6-60F2-8218-CFDB-C69DD0567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F2EE2A7-82F6-AF06-49B8-CCC061D978AA}"/>
              </a:ext>
            </a:extLst>
          </p:cNvPr>
          <p:cNvSpPr txBox="1"/>
          <p:nvPr/>
        </p:nvSpPr>
        <p:spPr>
          <a:xfrm>
            <a:off x="2995772" y="587991"/>
            <a:ext cx="620045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TOP Carrier-wise Load Factor</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666DE13-A899-3D06-750D-8FAE8FBB7DE6}"/>
              </a:ext>
            </a:extLst>
          </p:cNvPr>
          <p:cNvPicPr>
            <a:picLocks noChangeAspect="1"/>
          </p:cNvPicPr>
          <p:nvPr/>
        </p:nvPicPr>
        <p:blipFill>
          <a:blip r:embed="rId3"/>
          <a:stretch>
            <a:fillRect/>
          </a:stretch>
        </p:blipFill>
        <p:spPr>
          <a:xfrm>
            <a:off x="4290760" y="1580077"/>
            <a:ext cx="3610479" cy="2657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E3A43D3-60DD-A481-55FF-EB0E8F04DC07}"/>
              </a:ext>
            </a:extLst>
          </p:cNvPr>
          <p:cNvPicPr>
            <a:picLocks noChangeAspect="1"/>
          </p:cNvPicPr>
          <p:nvPr/>
        </p:nvPicPr>
        <p:blipFill>
          <a:blip r:embed="rId4"/>
          <a:stretch>
            <a:fillRect/>
          </a:stretch>
        </p:blipFill>
        <p:spPr>
          <a:xfrm>
            <a:off x="1094437" y="2187495"/>
            <a:ext cx="3068764" cy="3940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CCD2FDE-BCE1-BAD3-FCE5-F663E1A91755}"/>
              </a:ext>
            </a:extLst>
          </p:cNvPr>
          <p:cNvPicPr>
            <a:picLocks noChangeAspect="1"/>
          </p:cNvPicPr>
          <p:nvPr/>
        </p:nvPicPr>
        <p:blipFill>
          <a:blip r:embed="rId5"/>
          <a:stretch>
            <a:fillRect/>
          </a:stretch>
        </p:blipFill>
        <p:spPr>
          <a:xfrm>
            <a:off x="4329039" y="4433132"/>
            <a:ext cx="3702081" cy="209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CEFDA45-D836-192E-7352-56FCD1876AD6}"/>
              </a:ext>
            </a:extLst>
          </p:cNvPr>
          <p:cNvPicPr>
            <a:picLocks noChangeAspect="1"/>
          </p:cNvPicPr>
          <p:nvPr/>
        </p:nvPicPr>
        <p:blipFill>
          <a:blip r:embed="rId6"/>
          <a:stretch>
            <a:fillRect/>
          </a:stretch>
        </p:blipFill>
        <p:spPr>
          <a:xfrm>
            <a:off x="8196960" y="2410383"/>
            <a:ext cx="3068763" cy="3046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34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FFF863-79B1-7CD3-9DBF-0E5A34C97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AB1B2DC-78B6-6895-AC9A-923FF481345B}"/>
              </a:ext>
            </a:extLst>
          </p:cNvPr>
          <p:cNvSpPr txBox="1"/>
          <p:nvPr/>
        </p:nvSpPr>
        <p:spPr>
          <a:xfrm>
            <a:off x="3280881" y="174032"/>
            <a:ext cx="6102848"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TOP Carrier-wise #Passengers</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FF13EA-9FB0-8320-20D3-7F9870E163FB}"/>
              </a:ext>
            </a:extLst>
          </p:cNvPr>
          <p:cNvPicPr>
            <a:picLocks noChangeAspect="1"/>
          </p:cNvPicPr>
          <p:nvPr/>
        </p:nvPicPr>
        <p:blipFill>
          <a:blip r:embed="rId3"/>
          <a:stretch>
            <a:fillRect/>
          </a:stretch>
        </p:blipFill>
        <p:spPr>
          <a:xfrm>
            <a:off x="1627935" y="913017"/>
            <a:ext cx="3853097" cy="3053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4BBA02C-6030-EC1E-BCC2-F3F35B0E71C2}"/>
              </a:ext>
            </a:extLst>
          </p:cNvPr>
          <p:cNvPicPr>
            <a:picLocks noChangeAspect="1"/>
          </p:cNvPicPr>
          <p:nvPr/>
        </p:nvPicPr>
        <p:blipFill>
          <a:blip r:embed="rId4"/>
          <a:stretch>
            <a:fillRect/>
          </a:stretch>
        </p:blipFill>
        <p:spPr>
          <a:xfrm>
            <a:off x="1363427" y="4156083"/>
            <a:ext cx="4382112"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C997000-A359-5A8C-8052-AD320BB61AD6}"/>
              </a:ext>
            </a:extLst>
          </p:cNvPr>
          <p:cNvPicPr>
            <a:picLocks noChangeAspect="1"/>
          </p:cNvPicPr>
          <p:nvPr/>
        </p:nvPicPr>
        <p:blipFill>
          <a:blip r:embed="rId5"/>
          <a:stretch>
            <a:fillRect/>
          </a:stretch>
        </p:blipFill>
        <p:spPr>
          <a:xfrm>
            <a:off x="6821911" y="1111869"/>
            <a:ext cx="3859797" cy="2380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2917226-F12C-BA6B-C10B-62A131FE97AA}"/>
              </a:ext>
            </a:extLst>
          </p:cNvPr>
          <p:cNvPicPr>
            <a:picLocks noChangeAspect="1"/>
          </p:cNvPicPr>
          <p:nvPr/>
        </p:nvPicPr>
        <p:blipFill>
          <a:blip r:embed="rId6"/>
          <a:stretch>
            <a:fillRect/>
          </a:stretch>
        </p:blipFill>
        <p:spPr>
          <a:xfrm>
            <a:off x="6710969" y="3860767"/>
            <a:ext cx="4448796" cy="271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407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22A348-A8BB-3E44-1691-91C4181C4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CFA2D21-7E98-1DB0-35EB-792FE2F3C7A1}"/>
              </a:ext>
            </a:extLst>
          </p:cNvPr>
          <p:cNvSpPr txBox="1"/>
          <p:nvPr/>
        </p:nvSpPr>
        <p:spPr>
          <a:xfrm>
            <a:off x="2771453" y="359864"/>
            <a:ext cx="620045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TOP Routes wise #Flights</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91C731-3349-D698-9E8B-5A9022E20996}"/>
              </a:ext>
            </a:extLst>
          </p:cNvPr>
          <p:cNvPicPr>
            <a:picLocks noChangeAspect="1"/>
          </p:cNvPicPr>
          <p:nvPr/>
        </p:nvPicPr>
        <p:blipFill>
          <a:blip r:embed="rId3"/>
          <a:stretch>
            <a:fillRect/>
          </a:stretch>
        </p:blipFill>
        <p:spPr>
          <a:xfrm>
            <a:off x="1497364" y="1005191"/>
            <a:ext cx="3948944" cy="282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BF223FB-3C58-BF64-5B35-1E9823BCBE8F}"/>
              </a:ext>
            </a:extLst>
          </p:cNvPr>
          <p:cNvPicPr>
            <a:picLocks noChangeAspect="1"/>
          </p:cNvPicPr>
          <p:nvPr/>
        </p:nvPicPr>
        <p:blipFill>
          <a:blip r:embed="rId4"/>
          <a:stretch>
            <a:fillRect/>
          </a:stretch>
        </p:blipFill>
        <p:spPr>
          <a:xfrm>
            <a:off x="1803536" y="4071771"/>
            <a:ext cx="3441771" cy="2612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19F2BA5-FE7C-A4F2-2A74-F6F9C5FAC861}"/>
              </a:ext>
            </a:extLst>
          </p:cNvPr>
          <p:cNvPicPr>
            <a:picLocks noChangeAspect="1"/>
          </p:cNvPicPr>
          <p:nvPr/>
        </p:nvPicPr>
        <p:blipFill>
          <a:blip r:embed="rId5"/>
          <a:stretch>
            <a:fillRect/>
          </a:stretch>
        </p:blipFill>
        <p:spPr>
          <a:xfrm>
            <a:off x="6545760" y="1145349"/>
            <a:ext cx="3931981" cy="254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21BDFF9-B252-A29F-3A6D-8850D5BA939B}"/>
              </a:ext>
            </a:extLst>
          </p:cNvPr>
          <p:cNvPicPr>
            <a:picLocks noChangeAspect="1"/>
          </p:cNvPicPr>
          <p:nvPr/>
        </p:nvPicPr>
        <p:blipFill>
          <a:blip r:embed="rId6"/>
          <a:stretch>
            <a:fillRect/>
          </a:stretch>
        </p:blipFill>
        <p:spPr>
          <a:xfrm>
            <a:off x="7044114" y="3960049"/>
            <a:ext cx="3048425" cy="272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69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95B4E-AB5E-5A3C-410E-C6AC63FF8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99070E2-85F4-DDFF-C6AF-8890F55D51F7}"/>
              </a:ext>
            </a:extLst>
          </p:cNvPr>
          <p:cNvSpPr txBox="1"/>
          <p:nvPr/>
        </p:nvSpPr>
        <p:spPr>
          <a:xfrm>
            <a:off x="2995773" y="531262"/>
            <a:ext cx="6200454" cy="523220"/>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TOP Routes wise #Flights</a:t>
            </a: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1FA65A-CF5D-E1EE-B175-9CAC9FA3DE2F}"/>
              </a:ext>
            </a:extLst>
          </p:cNvPr>
          <p:cNvPicPr>
            <a:picLocks noChangeAspect="1"/>
          </p:cNvPicPr>
          <p:nvPr/>
        </p:nvPicPr>
        <p:blipFill>
          <a:blip r:embed="rId3"/>
          <a:stretch>
            <a:fillRect/>
          </a:stretch>
        </p:blipFill>
        <p:spPr>
          <a:xfrm>
            <a:off x="2117385" y="2108964"/>
            <a:ext cx="3123980" cy="1080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0A1949-A2A8-9BD1-77D0-91D135B30568}"/>
              </a:ext>
            </a:extLst>
          </p:cNvPr>
          <p:cNvPicPr>
            <a:picLocks noChangeAspect="1"/>
          </p:cNvPicPr>
          <p:nvPr/>
        </p:nvPicPr>
        <p:blipFill>
          <a:blip r:embed="rId4"/>
          <a:stretch>
            <a:fillRect/>
          </a:stretch>
        </p:blipFill>
        <p:spPr>
          <a:xfrm>
            <a:off x="1378766" y="3668229"/>
            <a:ext cx="4601217" cy="193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F4CB1F8-B20D-E0D2-C87A-3247B8570F9D}"/>
              </a:ext>
            </a:extLst>
          </p:cNvPr>
          <p:cNvPicPr>
            <a:picLocks noChangeAspect="1"/>
          </p:cNvPicPr>
          <p:nvPr/>
        </p:nvPicPr>
        <p:blipFill>
          <a:blip r:embed="rId5"/>
          <a:stretch>
            <a:fillRect/>
          </a:stretch>
        </p:blipFill>
        <p:spPr>
          <a:xfrm>
            <a:off x="6517446" y="1727523"/>
            <a:ext cx="4696480" cy="3849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0787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1458</TotalTime>
  <Words>789</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Abadi</vt:lpstr>
      <vt:lpstr>Aparajita</vt:lpstr>
      <vt:lpstr>Aptos</vt:lpstr>
      <vt:lpstr>Arial</vt:lpstr>
      <vt:lpstr>Times New Roman</vt:lpstr>
      <vt:lpstr>Trebuchet MS</vt:lpstr>
      <vt:lpstr>Wingdings</vt:lpstr>
      <vt:lpstr>Wingdings 3</vt:lpstr>
      <vt:lpstr>Facet</vt:lpstr>
      <vt:lpstr>PowerPoint Presentation</vt:lpstr>
      <vt:lpstr>PowerPoint Presentation</vt:lpstr>
      <vt:lpstr>PowerPoint Presentation</vt:lpstr>
      <vt:lpstr>Cross-verification of all the key metrics &gt;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Bikash Gupta</dc:creator>
  <cp:lastModifiedBy>Nikita More</cp:lastModifiedBy>
  <cp:revision>73</cp:revision>
  <dcterms:created xsi:type="dcterms:W3CDTF">2024-08-09T05:56:33Z</dcterms:created>
  <dcterms:modified xsi:type="dcterms:W3CDTF">2024-08-17T09:21:29Z</dcterms:modified>
</cp:coreProperties>
</file>