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sldIdLst>
    <p:sldId id="256" r:id="rId2"/>
    <p:sldId id="258" r:id="rId3"/>
    <p:sldId id="257" r:id="rId4"/>
    <p:sldId id="259" r:id="rId5"/>
    <p:sldId id="260" r:id="rId6"/>
    <p:sldId id="277" r:id="rId7"/>
    <p:sldId id="261"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9" d="100"/>
          <a:sy n="79" d="100"/>
        </p:scale>
        <p:origin x="85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0138A2-20C8-4B39-A29A-2165AB59859F}"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EB40-48C1-4778-92D6-1CAB249A0550}" type="slidenum">
              <a:rPr lang="en-US" smtClean="0"/>
              <a:t>‹#›</a:t>
            </a:fld>
            <a:endParaRPr lang="en-US"/>
          </a:p>
        </p:txBody>
      </p:sp>
    </p:spTree>
    <p:extLst>
      <p:ext uri="{BB962C8B-B14F-4D97-AF65-F5344CB8AC3E}">
        <p14:creationId xmlns:p14="http://schemas.microsoft.com/office/powerpoint/2010/main" val="364369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0138A2-20C8-4B39-A29A-2165AB59859F}"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EB40-48C1-4778-92D6-1CAB249A0550}" type="slidenum">
              <a:rPr lang="en-US" smtClean="0"/>
              <a:t>‹#›</a:t>
            </a:fld>
            <a:endParaRPr lang="en-US"/>
          </a:p>
        </p:txBody>
      </p:sp>
    </p:spTree>
    <p:extLst>
      <p:ext uri="{BB962C8B-B14F-4D97-AF65-F5344CB8AC3E}">
        <p14:creationId xmlns:p14="http://schemas.microsoft.com/office/powerpoint/2010/main" val="77004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0138A2-20C8-4B39-A29A-2165AB59859F}"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EB40-48C1-4778-92D6-1CAB249A055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0504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0138A2-20C8-4B39-A29A-2165AB59859F}"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EB40-48C1-4778-92D6-1CAB249A0550}" type="slidenum">
              <a:rPr lang="en-US" smtClean="0"/>
              <a:t>‹#›</a:t>
            </a:fld>
            <a:endParaRPr lang="en-US"/>
          </a:p>
        </p:txBody>
      </p:sp>
    </p:spTree>
    <p:extLst>
      <p:ext uri="{BB962C8B-B14F-4D97-AF65-F5344CB8AC3E}">
        <p14:creationId xmlns:p14="http://schemas.microsoft.com/office/powerpoint/2010/main" val="1660366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0138A2-20C8-4B39-A29A-2165AB59859F}"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EB40-48C1-4778-92D6-1CAB249A055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0114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0138A2-20C8-4B39-A29A-2165AB59859F}"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EB40-48C1-4778-92D6-1CAB249A0550}" type="slidenum">
              <a:rPr lang="en-US" smtClean="0"/>
              <a:t>‹#›</a:t>
            </a:fld>
            <a:endParaRPr lang="en-US"/>
          </a:p>
        </p:txBody>
      </p:sp>
    </p:spTree>
    <p:extLst>
      <p:ext uri="{BB962C8B-B14F-4D97-AF65-F5344CB8AC3E}">
        <p14:creationId xmlns:p14="http://schemas.microsoft.com/office/powerpoint/2010/main" val="2876208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138A2-20C8-4B39-A29A-2165AB59859F}"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EB40-48C1-4778-92D6-1CAB249A0550}" type="slidenum">
              <a:rPr lang="en-US" smtClean="0"/>
              <a:t>‹#›</a:t>
            </a:fld>
            <a:endParaRPr lang="en-US"/>
          </a:p>
        </p:txBody>
      </p:sp>
    </p:spTree>
    <p:extLst>
      <p:ext uri="{BB962C8B-B14F-4D97-AF65-F5344CB8AC3E}">
        <p14:creationId xmlns:p14="http://schemas.microsoft.com/office/powerpoint/2010/main" val="51030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138A2-20C8-4B39-A29A-2165AB59859F}"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EB40-48C1-4778-92D6-1CAB249A0550}" type="slidenum">
              <a:rPr lang="en-US" smtClean="0"/>
              <a:t>‹#›</a:t>
            </a:fld>
            <a:endParaRPr lang="en-US"/>
          </a:p>
        </p:txBody>
      </p:sp>
    </p:spTree>
    <p:extLst>
      <p:ext uri="{BB962C8B-B14F-4D97-AF65-F5344CB8AC3E}">
        <p14:creationId xmlns:p14="http://schemas.microsoft.com/office/powerpoint/2010/main" val="158242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138A2-20C8-4B39-A29A-2165AB59859F}"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EB40-48C1-4778-92D6-1CAB249A0550}" type="slidenum">
              <a:rPr lang="en-US" smtClean="0"/>
              <a:t>‹#›</a:t>
            </a:fld>
            <a:endParaRPr lang="en-US"/>
          </a:p>
        </p:txBody>
      </p:sp>
    </p:spTree>
    <p:extLst>
      <p:ext uri="{BB962C8B-B14F-4D97-AF65-F5344CB8AC3E}">
        <p14:creationId xmlns:p14="http://schemas.microsoft.com/office/powerpoint/2010/main" val="2796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0138A2-20C8-4B39-A29A-2165AB59859F}"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EB40-48C1-4778-92D6-1CAB249A0550}" type="slidenum">
              <a:rPr lang="en-US" smtClean="0"/>
              <a:t>‹#›</a:t>
            </a:fld>
            <a:endParaRPr lang="en-US"/>
          </a:p>
        </p:txBody>
      </p:sp>
    </p:spTree>
    <p:extLst>
      <p:ext uri="{BB962C8B-B14F-4D97-AF65-F5344CB8AC3E}">
        <p14:creationId xmlns:p14="http://schemas.microsoft.com/office/powerpoint/2010/main" val="153016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0138A2-20C8-4B39-A29A-2165AB59859F}"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EB40-48C1-4778-92D6-1CAB249A0550}" type="slidenum">
              <a:rPr lang="en-US" smtClean="0"/>
              <a:t>‹#›</a:t>
            </a:fld>
            <a:endParaRPr lang="en-US"/>
          </a:p>
        </p:txBody>
      </p:sp>
    </p:spTree>
    <p:extLst>
      <p:ext uri="{BB962C8B-B14F-4D97-AF65-F5344CB8AC3E}">
        <p14:creationId xmlns:p14="http://schemas.microsoft.com/office/powerpoint/2010/main" val="152170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0138A2-20C8-4B39-A29A-2165AB59859F}" type="datetimeFigureOut">
              <a:rPr lang="en-US" smtClean="0"/>
              <a:t>6/6/2017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EB40-48C1-4778-92D6-1CAB249A0550}" type="slidenum">
              <a:rPr lang="en-US" smtClean="0"/>
              <a:t>‹#›</a:t>
            </a:fld>
            <a:endParaRPr lang="en-US"/>
          </a:p>
        </p:txBody>
      </p:sp>
    </p:spTree>
    <p:extLst>
      <p:ext uri="{BB962C8B-B14F-4D97-AF65-F5344CB8AC3E}">
        <p14:creationId xmlns:p14="http://schemas.microsoft.com/office/powerpoint/2010/main" val="104858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0138A2-20C8-4B39-A29A-2165AB59859F}" type="datetimeFigureOut">
              <a:rPr lang="en-US" smtClean="0"/>
              <a:t>6/6/2017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EB40-48C1-4778-92D6-1CAB249A0550}" type="slidenum">
              <a:rPr lang="en-US" smtClean="0"/>
              <a:t>‹#›</a:t>
            </a:fld>
            <a:endParaRPr lang="en-US"/>
          </a:p>
        </p:txBody>
      </p:sp>
    </p:spTree>
    <p:extLst>
      <p:ext uri="{BB962C8B-B14F-4D97-AF65-F5344CB8AC3E}">
        <p14:creationId xmlns:p14="http://schemas.microsoft.com/office/powerpoint/2010/main" val="407780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138A2-20C8-4B39-A29A-2165AB59859F}" type="datetimeFigureOut">
              <a:rPr lang="en-US" smtClean="0"/>
              <a:t>6/6/2017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EB40-48C1-4778-92D6-1CAB249A0550}" type="slidenum">
              <a:rPr lang="en-US" smtClean="0"/>
              <a:t>‹#›</a:t>
            </a:fld>
            <a:endParaRPr lang="en-US"/>
          </a:p>
        </p:txBody>
      </p:sp>
    </p:spTree>
    <p:extLst>
      <p:ext uri="{BB962C8B-B14F-4D97-AF65-F5344CB8AC3E}">
        <p14:creationId xmlns:p14="http://schemas.microsoft.com/office/powerpoint/2010/main" val="196766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0138A2-20C8-4B39-A29A-2165AB59859F}"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EB40-48C1-4778-92D6-1CAB249A0550}" type="slidenum">
              <a:rPr lang="en-US" smtClean="0"/>
              <a:t>‹#›</a:t>
            </a:fld>
            <a:endParaRPr lang="en-US"/>
          </a:p>
        </p:txBody>
      </p:sp>
    </p:spTree>
    <p:extLst>
      <p:ext uri="{BB962C8B-B14F-4D97-AF65-F5344CB8AC3E}">
        <p14:creationId xmlns:p14="http://schemas.microsoft.com/office/powerpoint/2010/main" val="269581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EB40-48C1-4778-92D6-1CAB249A0550}" type="slidenum">
              <a:rPr lang="en-US" smtClean="0"/>
              <a:t>‹#›</a:t>
            </a:fld>
            <a:endParaRPr lang="en-US"/>
          </a:p>
        </p:txBody>
      </p:sp>
      <p:sp>
        <p:nvSpPr>
          <p:cNvPr id="5" name="Date Placeholder 4"/>
          <p:cNvSpPr>
            <a:spLocks noGrp="1"/>
          </p:cNvSpPr>
          <p:nvPr>
            <p:ph type="dt" sz="half" idx="10"/>
          </p:nvPr>
        </p:nvSpPr>
        <p:spPr/>
        <p:txBody>
          <a:bodyPr/>
          <a:lstStyle/>
          <a:p>
            <a:fld id="{840138A2-20C8-4B39-A29A-2165AB59859F}" type="datetimeFigureOut">
              <a:rPr lang="en-US" smtClean="0"/>
              <a:t>6/6/2017</a:t>
            </a:fld>
            <a:endParaRPr lang="en-US"/>
          </a:p>
        </p:txBody>
      </p:sp>
    </p:spTree>
    <p:extLst>
      <p:ext uri="{BB962C8B-B14F-4D97-AF65-F5344CB8AC3E}">
        <p14:creationId xmlns:p14="http://schemas.microsoft.com/office/powerpoint/2010/main" val="267309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0138A2-20C8-4B39-A29A-2165AB59859F}" type="datetimeFigureOut">
              <a:rPr lang="en-US" smtClean="0"/>
              <a:t>6/6/2017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94EB40-48C1-4778-92D6-1CAB249A0550}" type="slidenum">
              <a:rPr lang="en-US" smtClean="0"/>
              <a:t>‹#›</a:t>
            </a:fld>
            <a:endParaRPr lang="en-US"/>
          </a:p>
        </p:txBody>
      </p:sp>
    </p:spTree>
    <p:extLst>
      <p:ext uri="{BB962C8B-B14F-4D97-AF65-F5344CB8AC3E}">
        <p14:creationId xmlns:p14="http://schemas.microsoft.com/office/powerpoint/2010/main" val="392590636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default+of+credit+card+clie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4E69-DDE7-4D1C-BA2D-83DE7E80021A}"/>
              </a:ext>
            </a:extLst>
          </p:cNvPr>
          <p:cNvSpPr>
            <a:spLocks noGrp="1"/>
          </p:cNvSpPr>
          <p:nvPr>
            <p:ph type="ctrTitle"/>
          </p:nvPr>
        </p:nvSpPr>
        <p:spPr>
          <a:xfrm>
            <a:off x="1507066" y="2143760"/>
            <a:ext cx="8246533" cy="1907076"/>
          </a:xfrm>
        </p:spPr>
        <p:txBody>
          <a:bodyPr>
            <a:noAutofit/>
          </a:bodyPr>
          <a:lstStyle/>
          <a:p>
            <a:r>
              <a:rPr lang="en-US" dirty="0">
                <a:solidFill>
                  <a:schemeClr val="bg1"/>
                </a:solidFill>
                <a:effectLst/>
              </a:rPr>
              <a:t>Default on Credit Card Payment</a:t>
            </a:r>
            <a:endParaRPr lang="en-US" dirty="0">
              <a:solidFill>
                <a:schemeClr val="bg1"/>
              </a:solidFill>
            </a:endParaRPr>
          </a:p>
        </p:txBody>
      </p:sp>
      <p:sp>
        <p:nvSpPr>
          <p:cNvPr id="3" name="Subtitle 2">
            <a:extLst>
              <a:ext uri="{FF2B5EF4-FFF2-40B4-BE49-F238E27FC236}">
                <a16:creationId xmlns:a16="http://schemas.microsoft.com/office/drawing/2014/main" id="{BDAD29EF-DF3C-47CD-8060-C79831DD7CCC}"/>
              </a:ext>
            </a:extLst>
          </p:cNvPr>
          <p:cNvSpPr>
            <a:spLocks noGrp="1"/>
          </p:cNvSpPr>
          <p:nvPr>
            <p:ph type="subTitle" idx="1"/>
          </p:nvPr>
        </p:nvSpPr>
        <p:spPr>
          <a:xfrm>
            <a:off x="4541520" y="4521200"/>
            <a:ext cx="6908800" cy="1341120"/>
          </a:xfrm>
        </p:spPr>
        <p:txBody>
          <a:bodyPr>
            <a:normAutofit fontScale="92500" lnSpcReduction="10000"/>
          </a:bodyPr>
          <a:lstStyle/>
          <a:p>
            <a:endParaRPr lang="en-US" dirty="0">
              <a:solidFill>
                <a:schemeClr val="tx2"/>
              </a:solidFill>
            </a:endParaRPr>
          </a:p>
          <a:p>
            <a:endParaRPr lang="en-US" dirty="0">
              <a:solidFill>
                <a:schemeClr val="tx2"/>
              </a:solidFill>
            </a:endParaRPr>
          </a:p>
          <a:p>
            <a:r>
              <a:rPr lang="en-US" dirty="0">
                <a:solidFill>
                  <a:schemeClr val="tx2"/>
                </a:solidFill>
              </a:rPr>
              <a:t>				</a:t>
            </a:r>
            <a:r>
              <a:rPr lang="en-US" sz="4000" dirty="0">
                <a:solidFill>
                  <a:schemeClr val="bg1"/>
                </a:solidFill>
              </a:rPr>
              <a:t>Usha</a:t>
            </a:r>
          </a:p>
        </p:txBody>
      </p:sp>
    </p:spTree>
    <p:extLst>
      <p:ext uri="{BB962C8B-B14F-4D97-AF65-F5344CB8AC3E}">
        <p14:creationId xmlns:p14="http://schemas.microsoft.com/office/powerpoint/2010/main" val="2570127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2514-2636-4034-8EE7-5B1C7CE51010}"/>
              </a:ext>
            </a:extLst>
          </p:cNvPr>
          <p:cNvSpPr>
            <a:spLocks noGrp="1"/>
          </p:cNvSpPr>
          <p:nvPr>
            <p:ph type="title"/>
          </p:nvPr>
        </p:nvSpPr>
        <p:spPr/>
        <p:txBody>
          <a:bodyPr/>
          <a:lstStyle/>
          <a:p>
            <a:r>
              <a:rPr lang="en-US" b="1" dirty="0">
                <a:effectLst/>
              </a:rPr>
              <a:t>Dive deep into defaulting </a:t>
            </a:r>
            <a:endParaRPr lang="en-US" dirty="0"/>
          </a:p>
        </p:txBody>
      </p:sp>
      <p:sp>
        <p:nvSpPr>
          <p:cNvPr id="3" name="Content Placeholder 2">
            <a:extLst>
              <a:ext uri="{FF2B5EF4-FFF2-40B4-BE49-F238E27FC236}">
                <a16:creationId xmlns:a16="http://schemas.microsoft.com/office/drawing/2014/main" id="{DA36F59A-0636-4E2A-9EBD-D3A5A41EC5AF}"/>
              </a:ext>
            </a:extLst>
          </p:cNvPr>
          <p:cNvSpPr>
            <a:spLocks noGrp="1"/>
          </p:cNvSpPr>
          <p:nvPr>
            <p:ph idx="1"/>
          </p:nvPr>
        </p:nvSpPr>
        <p:spPr>
          <a:xfrm>
            <a:off x="838200" y="1950607"/>
            <a:ext cx="10515600" cy="4351338"/>
          </a:xfrm>
        </p:spPr>
        <p:txBody>
          <a:bodyPr/>
          <a:lstStyle/>
          <a:p>
            <a:r>
              <a:rPr lang="en-US" dirty="0">
                <a:effectLst/>
              </a:rPr>
              <a:t>How many observations do we have in our dataset?</a:t>
            </a:r>
          </a:p>
          <a:p>
            <a:pPr marL="0" indent="0">
              <a:buNone/>
            </a:pPr>
            <a:endParaRPr lang="en-US" dirty="0">
              <a:effectLst/>
            </a:endParaRPr>
          </a:p>
          <a:p>
            <a:endParaRPr lang="en-US" dirty="0"/>
          </a:p>
          <a:p>
            <a:endParaRPr lang="en-US" dirty="0"/>
          </a:p>
          <a:p>
            <a:endParaRPr lang="en-US" dirty="0"/>
          </a:p>
          <a:p>
            <a:endParaRPr lang="en-US" dirty="0"/>
          </a:p>
          <a:p>
            <a:endParaRPr lang="en-US" dirty="0"/>
          </a:p>
          <a:p>
            <a:endParaRPr lang="en-US" dirty="0"/>
          </a:p>
          <a:p>
            <a:endParaRPr lang="en-US" dirty="0"/>
          </a:p>
          <a:p>
            <a:r>
              <a:rPr lang="en-US" dirty="0"/>
              <a:t>Total observations are 29655.(1 = Default , 0 = Not Default)</a:t>
            </a:r>
          </a:p>
        </p:txBody>
      </p:sp>
      <p:pic>
        <p:nvPicPr>
          <p:cNvPr id="5" name="Picture 4" descr="Screen Clipping">
            <a:extLst>
              <a:ext uri="{FF2B5EF4-FFF2-40B4-BE49-F238E27FC236}">
                <a16:creationId xmlns:a16="http://schemas.microsoft.com/office/drawing/2014/main" id="{5ABAA734-E630-4655-B2E3-5B1F320CF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0718" y="2794000"/>
            <a:ext cx="2787762" cy="2664553"/>
          </a:xfrm>
          <a:prstGeom prst="rect">
            <a:avLst/>
          </a:prstGeom>
        </p:spPr>
      </p:pic>
    </p:spTree>
    <p:extLst>
      <p:ext uri="{BB962C8B-B14F-4D97-AF65-F5344CB8AC3E}">
        <p14:creationId xmlns:p14="http://schemas.microsoft.com/office/powerpoint/2010/main" val="167477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569A-995F-42B5-A2A4-E01A68B43253}"/>
              </a:ext>
            </a:extLst>
          </p:cNvPr>
          <p:cNvSpPr>
            <a:spLocks noGrp="1"/>
          </p:cNvSpPr>
          <p:nvPr>
            <p:ph type="title"/>
          </p:nvPr>
        </p:nvSpPr>
        <p:spPr>
          <a:xfrm>
            <a:off x="838200" y="365125"/>
            <a:ext cx="10515600" cy="1047115"/>
          </a:xfrm>
        </p:spPr>
        <p:txBody>
          <a:bodyPr>
            <a:normAutofit/>
          </a:bodyPr>
          <a:lstStyle/>
          <a:p>
            <a:r>
              <a:rPr lang="en-US" b="1" dirty="0">
                <a:effectLst/>
              </a:rPr>
              <a:t>Absolute Statistics for Various Demographics</a:t>
            </a:r>
            <a:endParaRPr lang="en-US" dirty="0"/>
          </a:p>
        </p:txBody>
      </p:sp>
      <p:sp>
        <p:nvSpPr>
          <p:cNvPr id="3" name="Content Placeholder 2">
            <a:extLst>
              <a:ext uri="{FF2B5EF4-FFF2-40B4-BE49-F238E27FC236}">
                <a16:creationId xmlns:a16="http://schemas.microsoft.com/office/drawing/2014/main" id="{989C3BF9-2CC2-485B-932F-673EBDAA1A28}"/>
              </a:ext>
            </a:extLst>
          </p:cNvPr>
          <p:cNvSpPr>
            <a:spLocks noGrp="1"/>
          </p:cNvSpPr>
          <p:nvPr>
            <p:ph idx="1"/>
          </p:nvPr>
        </p:nvSpPr>
        <p:spPr>
          <a:xfrm>
            <a:off x="838200" y="1188720"/>
            <a:ext cx="10515600" cy="550672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Default rate is high in Female, single, age category [30,40] and University.</a:t>
            </a:r>
          </a:p>
        </p:txBody>
      </p:sp>
      <p:pic>
        <p:nvPicPr>
          <p:cNvPr id="5" name="Picture 4" descr="Screen Clipping">
            <a:extLst>
              <a:ext uri="{FF2B5EF4-FFF2-40B4-BE49-F238E27FC236}">
                <a16:creationId xmlns:a16="http://schemas.microsoft.com/office/drawing/2014/main" id="{D684AD50-77B6-4E0C-A891-9AFB077C5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333" y="1110899"/>
            <a:ext cx="8035910" cy="4910523"/>
          </a:xfrm>
          <a:prstGeom prst="rect">
            <a:avLst/>
          </a:prstGeom>
        </p:spPr>
      </p:pic>
    </p:spTree>
    <p:extLst>
      <p:ext uri="{BB962C8B-B14F-4D97-AF65-F5344CB8AC3E}">
        <p14:creationId xmlns:p14="http://schemas.microsoft.com/office/powerpoint/2010/main" val="92272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C2B7-3374-4498-94A4-F730EFE01176}"/>
              </a:ext>
            </a:extLst>
          </p:cNvPr>
          <p:cNvSpPr>
            <a:spLocks noGrp="1"/>
          </p:cNvSpPr>
          <p:nvPr>
            <p:ph type="title"/>
          </p:nvPr>
        </p:nvSpPr>
        <p:spPr>
          <a:xfrm>
            <a:off x="838200" y="365125"/>
            <a:ext cx="10515600" cy="650875"/>
          </a:xfrm>
        </p:spPr>
        <p:txBody>
          <a:bodyPr>
            <a:noAutofit/>
          </a:bodyPr>
          <a:lstStyle/>
          <a:p>
            <a:endParaRPr lang="en-US" sz="2000" dirty="0"/>
          </a:p>
        </p:txBody>
      </p:sp>
      <p:sp>
        <p:nvSpPr>
          <p:cNvPr id="3" name="Content Placeholder 2">
            <a:extLst>
              <a:ext uri="{FF2B5EF4-FFF2-40B4-BE49-F238E27FC236}">
                <a16:creationId xmlns:a16="http://schemas.microsoft.com/office/drawing/2014/main" id="{62230E69-1F88-470E-AE29-3CE54FF6DA8E}"/>
              </a:ext>
            </a:extLst>
          </p:cNvPr>
          <p:cNvSpPr>
            <a:spLocks noGrp="1"/>
          </p:cNvSpPr>
          <p:nvPr>
            <p:ph idx="1"/>
          </p:nvPr>
        </p:nvSpPr>
        <p:spPr>
          <a:xfrm>
            <a:off x="812800" y="933854"/>
            <a:ext cx="10515600" cy="5593405"/>
          </a:xfrm>
        </p:spPr>
        <p:txBody>
          <a:bodyPr>
            <a:normAutofit fontScale="550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3300" dirty="0"/>
              <a:t>Default rate is high in female married/single, age[20,30],University.</a:t>
            </a:r>
            <a:br>
              <a:rPr lang="en-US" sz="3300" dirty="0"/>
            </a:br>
            <a:endParaRPr lang="en-US" sz="3300" dirty="0"/>
          </a:p>
          <a:p>
            <a:pPr marL="0" indent="0">
              <a:buNone/>
            </a:pPr>
            <a:endParaRPr lang="en-US" sz="330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descr="Screen Clipping">
            <a:extLst>
              <a:ext uri="{FF2B5EF4-FFF2-40B4-BE49-F238E27FC236}">
                <a16:creationId xmlns:a16="http://schemas.microsoft.com/office/drawing/2014/main" id="{7BBD24BA-B008-4A97-BB28-4C9152149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051" y="1209041"/>
            <a:ext cx="7614494" cy="4501096"/>
          </a:xfrm>
          <a:prstGeom prst="rect">
            <a:avLst/>
          </a:prstGeom>
        </p:spPr>
      </p:pic>
    </p:spTree>
    <p:extLst>
      <p:ext uri="{BB962C8B-B14F-4D97-AF65-F5344CB8AC3E}">
        <p14:creationId xmlns:p14="http://schemas.microsoft.com/office/powerpoint/2010/main" val="24580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A736-CE3F-44B6-8F54-7F861B4FCE80}"/>
              </a:ext>
            </a:extLst>
          </p:cNvPr>
          <p:cNvSpPr>
            <a:spLocks noGrp="1"/>
          </p:cNvSpPr>
          <p:nvPr>
            <p:ph type="title"/>
          </p:nvPr>
        </p:nvSpPr>
        <p:spPr>
          <a:xfrm>
            <a:off x="838200" y="365125"/>
            <a:ext cx="10515600" cy="630555"/>
          </a:xfrm>
        </p:spPr>
        <p:txBody>
          <a:bodyPr>
            <a:normAutofit fontScale="90000"/>
          </a:bodyPr>
          <a:lstStyle/>
          <a:p>
            <a:pPr algn="ctr"/>
            <a:r>
              <a:rPr lang="en-US" b="1" dirty="0">
                <a:effectLst/>
              </a:rPr>
              <a:t>Statistics relative to the population</a:t>
            </a:r>
            <a:endParaRPr lang="en-US" b="1" dirty="0"/>
          </a:p>
        </p:txBody>
      </p:sp>
      <p:sp>
        <p:nvSpPr>
          <p:cNvPr id="7" name="Content Placeholder 6">
            <a:extLst>
              <a:ext uri="{FF2B5EF4-FFF2-40B4-BE49-F238E27FC236}">
                <a16:creationId xmlns:a16="http://schemas.microsoft.com/office/drawing/2014/main" id="{1532B9C8-4695-460F-8DEC-28B6A703E7CF}"/>
              </a:ext>
            </a:extLst>
          </p:cNvPr>
          <p:cNvSpPr>
            <a:spLocks noGrp="1"/>
          </p:cNvSpPr>
          <p:nvPr>
            <p:ph idx="1"/>
          </p:nvPr>
        </p:nvSpPr>
        <p:spPr>
          <a:xfrm>
            <a:off x="838200" y="1127760"/>
            <a:ext cx="10515600" cy="545786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Now statistics are different. Default rate is high in male , marriage –other, age[60,70],education -High School.</a:t>
            </a:r>
          </a:p>
        </p:txBody>
      </p:sp>
      <p:pic>
        <p:nvPicPr>
          <p:cNvPr id="9" name="Picture 8" descr="Screen Clipping">
            <a:extLst>
              <a:ext uri="{FF2B5EF4-FFF2-40B4-BE49-F238E27FC236}">
                <a16:creationId xmlns:a16="http://schemas.microsoft.com/office/drawing/2014/main" id="{30854B56-30C5-4C96-9A28-A539B7C4A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162" y="1127760"/>
            <a:ext cx="7840493" cy="4621287"/>
          </a:xfrm>
          <a:prstGeom prst="rect">
            <a:avLst/>
          </a:prstGeom>
        </p:spPr>
      </p:pic>
    </p:spTree>
    <p:extLst>
      <p:ext uri="{BB962C8B-B14F-4D97-AF65-F5344CB8AC3E}">
        <p14:creationId xmlns:p14="http://schemas.microsoft.com/office/powerpoint/2010/main" val="2535462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F2B6-1306-4133-A4E3-1016DC178A34}"/>
              </a:ext>
            </a:extLst>
          </p:cNvPr>
          <p:cNvSpPr>
            <a:spLocks noGrp="1"/>
          </p:cNvSpPr>
          <p:nvPr>
            <p:ph type="title"/>
          </p:nvPr>
        </p:nvSpPr>
        <p:spPr>
          <a:xfrm>
            <a:off x="838200" y="365125"/>
            <a:ext cx="10515600" cy="539115"/>
          </a:xfrm>
        </p:spPr>
        <p:txBody>
          <a:bodyPr>
            <a:normAutofit fontScale="90000"/>
          </a:bodyPr>
          <a:lstStyle/>
          <a:p>
            <a:pPr algn="ctr"/>
            <a:r>
              <a:rPr lang="en-US" b="1" dirty="0">
                <a:effectLst/>
              </a:rPr>
              <a:t>Transforming</a:t>
            </a:r>
            <a:endParaRPr lang="en-US" b="1" dirty="0"/>
          </a:p>
        </p:txBody>
      </p:sp>
      <p:sp>
        <p:nvSpPr>
          <p:cNvPr id="3" name="Content Placeholder 2">
            <a:extLst>
              <a:ext uri="{FF2B5EF4-FFF2-40B4-BE49-F238E27FC236}">
                <a16:creationId xmlns:a16="http://schemas.microsoft.com/office/drawing/2014/main" id="{8AEB4895-9A5F-413D-BA42-CED977261E9F}"/>
              </a:ext>
            </a:extLst>
          </p:cNvPr>
          <p:cNvSpPr>
            <a:spLocks noGrp="1"/>
          </p:cNvSpPr>
          <p:nvPr>
            <p:ph idx="1"/>
          </p:nvPr>
        </p:nvSpPr>
        <p:spPr>
          <a:xfrm>
            <a:off x="838200" y="904240"/>
            <a:ext cx="10515600" cy="5628640"/>
          </a:xfrm>
        </p:spPr>
        <p:txBody>
          <a:bodyPr/>
          <a:lstStyle/>
          <a:p>
            <a:r>
              <a:rPr lang="en-US" b="1" dirty="0">
                <a:effectLst/>
              </a:rPr>
              <a:t>Feature selection </a:t>
            </a:r>
            <a:r>
              <a:rPr lang="en-US" dirty="0">
                <a:effectLst/>
              </a:rPr>
              <a:t>is a process in which automatically features are selected which contributes most to the prediction variable. The question next comes into our mind is how many components? Initially start with any no. of components of your choice and fit a model. Next plot </a:t>
            </a:r>
            <a:r>
              <a:rPr lang="en-US" dirty="0" err="1">
                <a:effectLst/>
              </a:rPr>
              <a:t>no.of</a:t>
            </a:r>
            <a:r>
              <a:rPr lang="en-US" dirty="0">
                <a:effectLst/>
              </a:rPr>
              <a:t> components Vs cumulative variance to get a clear picture.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have taken 29 components into account and transformed the data.</a:t>
            </a:r>
          </a:p>
        </p:txBody>
      </p:sp>
      <p:pic>
        <p:nvPicPr>
          <p:cNvPr id="5" name="Picture 4" descr="Screen Clipping">
            <a:extLst>
              <a:ext uri="{FF2B5EF4-FFF2-40B4-BE49-F238E27FC236}">
                <a16:creationId xmlns:a16="http://schemas.microsoft.com/office/drawing/2014/main" id="{3D14F6AA-68B7-4F16-AE0E-02CCBD3EB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8355" y="2421880"/>
            <a:ext cx="4375290" cy="2856349"/>
          </a:xfrm>
          <a:prstGeom prst="rect">
            <a:avLst/>
          </a:prstGeom>
        </p:spPr>
      </p:pic>
    </p:spTree>
    <p:extLst>
      <p:ext uri="{BB962C8B-B14F-4D97-AF65-F5344CB8AC3E}">
        <p14:creationId xmlns:p14="http://schemas.microsoft.com/office/powerpoint/2010/main" val="2197939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A640-FABE-4307-8104-D0205D87D176}"/>
              </a:ext>
            </a:extLst>
          </p:cNvPr>
          <p:cNvSpPr>
            <a:spLocks noGrp="1"/>
          </p:cNvSpPr>
          <p:nvPr>
            <p:ph type="title"/>
          </p:nvPr>
        </p:nvSpPr>
        <p:spPr/>
        <p:txBody>
          <a:bodyPr/>
          <a:lstStyle/>
          <a:p>
            <a:pPr algn="ctr"/>
            <a:r>
              <a:rPr lang="en-US" b="1" dirty="0"/>
              <a:t>Modeling</a:t>
            </a:r>
          </a:p>
        </p:txBody>
      </p:sp>
      <p:sp>
        <p:nvSpPr>
          <p:cNvPr id="3" name="Content Placeholder 2">
            <a:extLst>
              <a:ext uri="{FF2B5EF4-FFF2-40B4-BE49-F238E27FC236}">
                <a16:creationId xmlns:a16="http://schemas.microsoft.com/office/drawing/2014/main" id="{EE2BB7C6-59D6-4E8F-9466-8D5FB86E4434}"/>
              </a:ext>
            </a:extLst>
          </p:cNvPr>
          <p:cNvSpPr>
            <a:spLocks noGrp="1"/>
          </p:cNvSpPr>
          <p:nvPr>
            <p:ph idx="1"/>
          </p:nvPr>
        </p:nvSpPr>
        <p:spPr>
          <a:xfrm>
            <a:off x="677334" y="1818641"/>
            <a:ext cx="8596668" cy="4222722"/>
          </a:xfrm>
        </p:spPr>
        <p:txBody>
          <a:bodyPr/>
          <a:lstStyle/>
          <a:p>
            <a:r>
              <a:rPr lang="en-US" dirty="0"/>
              <a:t>Divide the data into train and test by 70 / 30.</a:t>
            </a:r>
          </a:p>
          <a:p>
            <a:pPr marL="0" indent="0">
              <a:buNone/>
            </a:pPr>
            <a:endParaRPr lang="en-US" dirty="0"/>
          </a:p>
          <a:p>
            <a:r>
              <a:rPr lang="en-US" dirty="0"/>
              <a:t>Since its Classification problem we are building following Models.</a:t>
            </a:r>
          </a:p>
          <a:p>
            <a:pPr marL="0" indent="0">
              <a:buNone/>
            </a:pPr>
            <a:endParaRPr lang="en-US" dirty="0"/>
          </a:p>
          <a:p>
            <a:pPr lvl="1"/>
            <a:r>
              <a:rPr lang="en-US" dirty="0"/>
              <a:t>Logistic Regression</a:t>
            </a:r>
          </a:p>
          <a:p>
            <a:pPr lvl="1"/>
            <a:r>
              <a:rPr lang="en-US" dirty="0"/>
              <a:t>SVC Linear</a:t>
            </a:r>
          </a:p>
          <a:p>
            <a:pPr lvl="1"/>
            <a:r>
              <a:rPr lang="en-US" dirty="0"/>
              <a:t>SVC </a:t>
            </a:r>
            <a:r>
              <a:rPr lang="en-US" dirty="0" err="1"/>
              <a:t>rbf</a:t>
            </a:r>
            <a:endParaRPr lang="en-US" dirty="0"/>
          </a:p>
          <a:p>
            <a:pPr lvl="1"/>
            <a:r>
              <a:rPr lang="en-US" dirty="0"/>
              <a:t>Random Forest</a:t>
            </a:r>
          </a:p>
          <a:p>
            <a:pPr lvl="1"/>
            <a:r>
              <a:rPr lang="en-US" dirty="0"/>
              <a:t>K-NN</a:t>
            </a:r>
          </a:p>
          <a:p>
            <a:pPr marL="457200" lvl="1" indent="0">
              <a:buNone/>
            </a:pP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84680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7D7E-FAE6-4327-87A0-869EFD9B1EDE}"/>
              </a:ext>
            </a:extLst>
          </p:cNvPr>
          <p:cNvSpPr>
            <a:spLocks noGrp="1"/>
          </p:cNvSpPr>
          <p:nvPr>
            <p:ph type="title"/>
          </p:nvPr>
        </p:nvSpPr>
        <p:spPr>
          <a:xfrm>
            <a:off x="838200" y="365125"/>
            <a:ext cx="10515600" cy="1036955"/>
          </a:xfrm>
        </p:spPr>
        <p:txBody>
          <a:bodyPr/>
          <a:lstStyle/>
          <a:p>
            <a:pPr algn="ctr"/>
            <a:r>
              <a:rPr lang="en-US" b="1" dirty="0"/>
              <a:t>Machine Learning Algorithm Process</a:t>
            </a:r>
          </a:p>
        </p:txBody>
      </p:sp>
      <p:sp>
        <p:nvSpPr>
          <p:cNvPr id="3" name="Content Placeholder 2">
            <a:extLst>
              <a:ext uri="{FF2B5EF4-FFF2-40B4-BE49-F238E27FC236}">
                <a16:creationId xmlns:a16="http://schemas.microsoft.com/office/drawing/2014/main" id="{71372360-F896-4A66-A026-C500E2FEE138}"/>
              </a:ext>
            </a:extLst>
          </p:cNvPr>
          <p:cNvSpPr>
            <a:spLocks noGrp="1"/>
          </p:cNvSpPr>
          <p:nvPr>
            <p:ph idx="1"/>
          </p:nvPr>
        </p:nvSpPr>
        <p:spPr/>
        <p:txBody>
          <a:bodyPr/>
          <a:lstStyle/>
          <a:p>
            <a:r>
              <a:rPr lang="en-US" b="1" dirty="0"/>
              <a:t>Input</a:t>
            </a:r>
            <a:r>
              <a:rPr lang="en-US" dirty="0"/>
              <a:t>: A training set of N data points </a:t>
            </a:r>
          </a:p>
          <a:p>
            <a:endParaRPr lang="en-US" dirty="0"/>
          </a:p>
          <a:p>
            <a:r>
              <a:rPr lang="en-US" b="1" dirty="0"/>
              <a:t>Learning</a:t>
            </a:r>
            <a:r>
              <a:rPr lang="en-US" dirty="0"/>
              <a:t>: Use the training set to learn what every one of the classes looks like.</a:t>
            </a:r>
          </a:p>
          <a:p>
            <a:pPr marL="0" indent="0">
              <a:buNone/>
            </a:pPr>
            <a:r>
              <a:rPr lang="en-US" dirty="0"/>
              <a:t> </a:t>
            </a:r>
          </a:p>
          <a:p>
            <a:r>
              <a:rPr lang="en-US" b="1" dirty="0"/>
              <a:t>Evaluation</a:t>
            </a:r>
            <a:r>
              <a:rPr lang="en-US" dirty="0"/>
              <a:t>: Predict labels for a test set of data and compare the true labels(ground truth ) to the ones predicted by the classifier.</a:t>
            </a:r>
          </a:p>
        </p:txBody>
      </p:sp>
    </p:spTree>
    <p:extLst>
      <p:ext uri="{BB962C8B-B14F-4D97-AF65-F5344CB8AC3E}">
        <p14:creationId xmlns:p14="http://schemas.microsoft.com/office/powerpoint/2010/main" val="425978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4F02-8AF1-4F27-BB0C-3CC9D405A36C}"/>
              </a:ext>
            </a:extLst>
          </p:cNvPr>
          <p:cNvSpPr>
            <a:spLocks noGrp="1"/>
          </p:cNvSpPr>
          <p:nvPr>
            <p:ph type="title"/>
          </p:nvPr>
        </p:nvSpPr>
        <p:spPr>
          <a:xfrm>
            <a:off x="838200" y="365125"/>
            <a:ext cx="10515600" cy="742315"/>
          </a:xfrm>
        </p:spPr>
        <p:txBody>
          <a:bodyPr>
            <a:normAutofit/>
          </a:bodyPr>
          <a:lstStyle/>
          <a:p>
            <a:pPr algn="ctr"/>
            <a:r>
              <a:rPr lang="en-US" b="1" dirty="0"/>
              <a:t>Evaluation</a:t>
            </a:r>
          </a:p>
        </p:txBody>
      </p:sp>
      <p:sp>
        <p:nvSpPr>
          <p:cNvPr id="3" name="Content Placeholder 2">
            <a:extLst>
              <a:ext uri="{FF2B5EF4-FFF2-40B4-BE49-F238E27FC236}">
                <a16:creationId xmlns:a16="http://schemas.microsoft.com/office/drawing/2014/main" id="{B6814B68-7DA1-4FC1-BA4E-00F3AF3BD6CE}"/>
              </a:ext>
            </a:extLst>
          </p:cNvPr>
          <p:cNvSpPr>
            <a:spLocks noGrp="1"/>
          </p:cNvSpPr>
          <p:nvPr>
            <p:ph idx="1"/>
          </p:nvPr>
        </p:nvSpPr>
        <p:spPr>
          <a:xfrm>
            <a:off x="838200" y="1219200"/>
            <a:ext cx="10515600" cy="4957763"/>
          </a:xfrm>
        </p:spPr>
        <p:txBody>
          <a:bodyPr/>
          <a:lstStyle/>
          <a:p>
            <a:r>
              <a:rPr lang="en-US" dirty="0"/>
              <a:t>classification Report</a:t>
            </a:r>
          </a:p>
          <a:p>
            <a:endParaRPr lang="en-US" dirty="0"/>
          </a:p>
          <a:p>
            <a:endParaRPr lang="en-US" dirty="0"/>
          </a:p>
        </p:txBody>
      </p:sp>
      <p:graphicFrame>
        <p:nvGraphicFramePr>
          <p:cNvPr id="4" name="Table 3">
            <a:extLst>
              <a:ext uri="{FF2B5EF4-FFF2-40B4-BE49-F238E27FC236}">
                <a16:creationId xmlns:a16="http://schemas.microsoft.com/office/drawing/2014/main" id="{C75E59D5-05CD-44F0-B4F1-88662515022A}"/>
              </a:ext>
            </a:extLst>
          </p:cNvPr>
          <p:cNvGraphicFramePr>
            <a:graphicFrameLocks noGrp="1"/>
          </p:cNvGraphicFramePr>
          <p:nvPr>
            <p:extLst>
              <p:ext uri="{D42A27DB-BD31-4B8C-83A1-F6EECF244321}">
                <p14:modId xmlns:p14="http://schemas.microsoft.com/office/powerpoint/2010/main" val="4073068249"/>
              </p:ext>
            </p:extLst>
          </p:nvPr>
        </p:nvGraphicFramePr>
        <p:xfrm>
          <a:off x="2033082" y="1930400"/>
          <a:ext cx="7324927" cy="4124960"/>
        </p:xfrm>
        <a:graphic>
          <a:graphicData uri="http://schemas.openxmlformats.org/drawingml/2006/table">
            <a:tbl>
              <a:tblPr firstRow="1" bandRow="1">
                <a:tableStyleId>{5C22544A-7EE6-4342-B048-85BDC9FD1C3A}</a:tableStyleId>
              </a:tblPr>
              <a:tblGrid>
                <a:gridCol w="1831232">
                  <a:extLst>
                    <a:ext uri="{9D8B030D-6E8A-4147-A177-3AD203B41FA5}">
                      <a16:colId xmlns:a16="http://schemas.microsoft.com/office/drawing/2014/main" val="2657322359"/>
                    </a:ext>
                  </a:extLst>
                </a:gridCol>
                <a:gridCol w="1831232">
                  <a:extLst>
                    <a:ext uri="{9D8B030D-6E8A-4147-A177-3AD203B41FA5}">
                      <a16:colId xmlns:a16="http://schemas.microsoft.com/office/drawing/2014/main" val="1938272939"/>
                    </a:ext>
                  </a:extLst>
                </a:gridCol>
                <a:gridCol w="1857618">
                  <a:extLst>
                    <a:ext uri="{9D8B030D-6E8A-4147-A177-3AD203B41FA5}">
                      <a16:colId xmlns:a16="http://schemas.microsoft.com/office/drawing/2014/main" val="2271062037"/>
                    </a:ext>
                  </a:extLst>
                </a:gridCol>
                <a:gridCol w="1804845">
                  <a:extLst>
                    <a:ext uri="{9D8B030D-6E8A-4147-A177-3AD203B41FA5}">
                      <a16:colId xmlns:a16="http://schemas.microsoft.com/office/drawing/2014/main" val="2080219336"/>
                    </a:ext>
                  </a:extLst>
                </a:gridCol>
              </a:tblGrid>
              <a:tr h="164592">
                <a:tc>
                  <a:txBody>
                    <a:bodyPr/>
                    <a:lstStyle/>
                    <a:p>
                      <a:r>
                        <a:rPr lang="en-US" dirty="0"/>
                        <a:t>Model</a:t>
                      </a:r>
                    </a:p>
                  </a:txBody>
                  <a:tcPr/>
                </a:tc>
                <a:tc>
                  <a:txBody>
                    <a:bodyPr/>
                    <a:lstStyle/>
                    <a:p>
                      <a:r>
                        <a:rPr lang="en-US" dirty="0"/>
                        <a:t>Recall (0.0 = Not Default)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(0.1 =  Default)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p>
                  </a:txBody>
                  <a:tcPr/>
                </a:tc>
                <a:extLst>
                  <a:ext uri="{0D108BD9-81ED-4DB2-BD59-A6C34878D82A}">
                    <a16:rowId xmlns:a16="http://schemas.microsoft.com/office/drawing/2014/main" val="512343494"/>
                  </a:ext>
                </a:extLst>
              </a:tr>
              <a:tr h="642112">
                <a:tc>
                  <a:txBody>
                    <a:bodyPr/>
                    <a:lstStyle/>
                    <a:p>
                      <a:r>
                        <a:rPr lang="en-US" dirty="0"/>
                        <a:t>Logistic Regression</a:t>
                      </a:r>
                    </a:p>
                  </a:txBody>
                  <a:tcPr/>
                </a:tc>
                <a:tc>
                  <a:txBody>
                    <a:bodyPr/>
                    <a:lstStyle/>
                    <a:p>
                      <a:r>
                        <a:rPr lang="en-US" dirty="0"/>
                        <a:t>0.96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0.27</a:t>
                      </a:r>
                    </a:p>
                    <a:p>
                      <a:endParaRPr lang="en-US" dirty="0"/>
                    </a:p>
                  </a:txBody>
                  <a:tcPr/>
                </a:tc>
                <a:tc>
                  <a:txBody>
                    <a:bodyPr/>
                    <a:lstStyle/>
                    <a:p>
                      <a:r>
                        <a:rPr lang="en-US" dirty="0"/>
                        <a:t>0.806</a:t>
                      </a:r>
                    </a:p>
                  </a:txBody>
                  <a:tcPr/>
                </a:tc>
                <a:extLst>
                  <a:ext uri="{0D108BD9-81ED-4DB2-BD59-A6C34878D82A}">
                    <a16:rowId xmlns:a16="http://schemas.microsoft.com/office/drawing/2014/main" val="957833167"/>
                  </a:ext>
                </a:extLst>
              </a:tr>
              <a:tr h="642112">
                <a:tc>
                  <a:txBody>
                    <a:bodyPr/>
                    <a:lstStyle/>
                    <a:p>
                      <a:r>
                        <a:rPr lang="en-US" dirty="0"/>
                        <a:t>SVC -Linear</a:t>
                      </a:r>
                    </a:p>
                  </a:txBody>
                  <a:tcPr/>
                </a:tc>
                <a:tc>
                  <a:txBody>
                    <a:bodyPr/>
                    <a:lstStyle/>
                    <a:p>
                      <a:r>
                        <a:rPr lang="en-US" dirty="0"/>
                        <a:t>0.96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0.25</a:t>
                      </a:r>
                    </a:p>
                    <a:p>
                      <a:endParaRPr lang="en-US" dirty="0"/>
                    </a:p>
                  </a:txBody>
                  <a:tcPr/>
                </a:tc>
                <a:tc>
                  <a:txBody>
                    <a:bodyPr/>
                    <a:lstStyle/>
                    <a:p>
                      <a:r>
                        <a:rPr lang="en-US" dirty="0"/>
                        <a:t>0.803</a:t>
                      </a:r>
                    </a:p>
                  </a:txBody>
                  <a:tcPr/>
                </a:tc>
                <a:extLst>
                  <a:ext uri="{0D108BD9-81ED-4DB2-BD59-A6C34878D82A}">
                    <a16:rowId xmlns:a16="http://schemas.microsoft.com/office/drawing/2014/main" val="3139446297"/>
                  </a:ext>
                </a:extLst>
              </a:tr>
              <a:tr h="642112">
                <a:tc>
                  <a:txBody>
                    <a:bodyPr/>
                    <a:lstStyle/>
                    <a:p>
                      <a:r>
                        <a:rPr lang="en-US" dirty="0"/>
                        <a:t>SVC - </a:t>
                      </a:r>
                      <a:r>
                        <a:rPr lang="en-US" dirty="0" err="1"/>
                        <a:t>rbf</a:t>
                      </a:r>
                      <a:endParaRPr lang="en-US" dirty="0"/>
                    </a:p>
                  </a:txBody>
                  <a:tcPr/>
                </a:tc>
                <a:tc>
                  <a:txBody>
                    <a:bodyPr/>
                    <a:lstStyle/>
                    <a:p>
                      <a:r>
                        <a:rPr lang="en-US" dirty="0"/>
                        <a:t>0.96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0.32</a:t>
                      </a:r>
                    </a:p>
                    <a:p>
                      <a:endParaRPr lang="en-US" dirty="0"/>
                    </a:p>
                  </a:txBody>
                  <a:tcPr/>
                </a:tc>
                <a:tc>
                  <a:txBody>
                    <a:bodyPr/>
                    <a:lstStyle/>
                    <a:p>
                      <a:r>
                        <a:rPr lang="en-US" dirty="0"/>
                        <a:t>0.811</a:t>
                      </a:r>
                    </a:p>
                  </a:txBody>
                  <a:tcPr/>
                </a:tc>
                <a:extLst>
                  <a:ext uri="{0D108BD9-81ED-4DB2-BD59-A6C34878D82A}">
                    <a16:rowId xmlns:a16="http://schemas.microsoft.com/office/drawing/2014/main" val="1530874771"/>
                  </a:ext>
                </a:extLst>
              </a:tr>
              <a:tr h="642112">
                <a:tc>
                  <a:txBody>
                    <a:bodyPr/>
                    <a:lstStyle/>
                    <a:p>
                      <a:r>
                        <a:rPr lang="en-US" dirty="0"/>
                        <a:t>Random Forest</a:t>
                      </a:r>
                    </a:p>
                  </a:txBody>
                  <a:tcPr/>
                </a:tc>
                <a:tc>
                  <a:txBody>
                    <a:bodyPr/>
                    <a:lstStyle/>
                    <a:p>
                      <a:r>
                        <a:rPr lang="en-US" dirty="0"/>
                        <a:t>0.94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0.34</a:t>
                      </a:r>
                    </a:p>
                    <a:p>
                      <a:endParaRPr lang="en-US" dirty="0"/>
                    </a:p>
                  </a:txBody>
                  <a:tcPr/>
                </a:tc>
                <a:tc>
                  <a:txBody>
                    <a:bodyPr/>
                    <a:lstStyle/>
                    <a:p>
                      <a:r>
                        <a:rPr lang="en-US" dirty="0"/>
                        <a:t>0.807</a:t>
                      </a:r>
                    </a:p>
                  </a:txBody>
                  <a:tcPr/>
                </a:tc>
                <a:extLst>
                  <a:ext uri="{0D108BD9-81ED-4DB2-BD59-A6C34878D82A}">
                    <a16:rowId xmlns:a16="http://schemas.microsoft.com/office/drawing/2014/main" val="2856540409"/>
                  </a:ext>
                </a:extLst>
              </a:tr>
              <a:tr h="642112">
                <a:tc>
                  <a:txBody>
                    <a:bodyPr/>
                    <a:lstStyle/>
                    <a:p>
                      <a:r>
                        <a:rPr lang="en-US" dirty="0"/>
                        <a:t>K-NN</a:t>
                      </a:r>
                    </a:p>
                  </a:txBody>
                  <a:tcPr/>
                </a:tc>
                <a:tc>
                  <a:txBody>
                    <a:bodyPr/>
                    <a:lstStyle/>
                    <a:p>
                      <a:r>
                        <a:rPr lang="en-US" dirty="0"/>
                        <a:t>0.95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0.28</a:t>
                      </a:r>
                    </a:p>
                    <a:p>
                      <a:endParaRPr lang="en-US" dirty="0"/>
                    </a:p>
                  </a:txBody>
                  <a:tcPr/>
                </a:tc>
                <a:tc>
                  <a:txBody>
                    <a:bodyPr/>
                    <a:lstStyle/>
                    <a:p>
                      <a:r>
                        <a:rPr lang="en-US" dirty="0"/>
                        <a:t>0.801</a:t>
                      </a:r>
                    </a:p>
                  </a:txBody>
                  <a:tcPr/>
                </a:tc>
                <a:extLst>
                  <a:ext uri="{0D108BD9-81ED-4DB2-BD59-A6C34878D82A}">
                    <a16:rowId xmlns:a16="http://schemas.microsoft.com/office/drawing/2014/main" val="2801666792"/>
                  </a:ext>
                </a:extLst>
              </a:tr>
            </a:tbl>
          </a:graphicData>
        </a:graphic>
      </p:graphicFrame>
    </p:spTree>
    <p:extLst>
      <p:ext uri="{BB962C8B-B14F-4D97-AF65-F5344CB8AC3E}">
        <p14:creationId xmlns:p14="http://schemas.microsoft.com/office/powerpoint/2010/main" val="145514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C2B1-8E20-4C25-BFE5-E4003354AAA4}"/>
              </a:ext>
            </a:extLst>
          </p:cNvPr>
          <p:cNvSpPr>
            <a:spLocks noGrp="1"/>
          </p:cNvSpPr>
          <p:nvPr>
            <p:ph type="title"/>
          </p:nvPr>
        </p:nvSpPr>
        <p:spPr>
          <a:xfrm>
            <a:off x="1092200" y="365125"/>
            <a:ext cx="10515600" cy="650875"/>
          </a:xfrm>
        </p:spPr>
        <p:txBody>
          <a:bodyPr>
            <a:normAutofit/>
          </a:bodyPr>
          <a:lstStyle/>
          <a:p>
            <a:pPr algn="ctr"/>
            <a:r>
              <a:rPr lang="en-US" b="1" dirty="0"/>
              <a:t>Analysis and Recommendation</a:t>
            </a:r>
          </a:p>
        </p:txBody>
      </p:sp>
      <p:sp>
        <p:nvSpPr>
          <p:cNvPr id="3" name="Content Placeholder 2">
            <a:extLst>
              <a:ext uri="{FF2B5EF4-FFF2-40B4-BE49-F238E27FC236}">
                <a16:creationId xmlns:a16="http://schemas.microsoft.com/office/drawing/2014/main" id="{AFD541DB-58E4-4341-973D-E3C2B4363383}"/>
              </a:ext>
            </a:extLst>
          </p:cNvPr>
          <p:cNvSpPr>
            <a:spLocks noGrp="1"/>
          </p:cNvSpPr>
          <p:nvPr>
            <p:ph idx="1"/>
          </p:nvPr>
        </p:nvSpPr>
        <p:spPr>
          <a:xfrm>
            <a:off x="838200" y="1137920"/>
            <a:ext cx="10515600" cy="5039043"/>
          </a:xfrm>
        </p:spPr>
        <p:txBody>
          <a:bodyPr>
            <a:normAutofit lnSpcReduction="10000"/>
          </a:bodyPr>
          <a:lstStyle/>
          <a:p>
            <a:r>
              <a:rPr lang="en-US" sz="2400" dirty="0"/>
              <a:t>In order to identify the customers that would fail to pay the credit card amount duly, </a:t>
            </a:r>
            <a:r>
              <a:rPr lang="en-US" sz="2400" b="1" i="1" dirty="0"/>
              <a:t>the prediction model should not make any wrong predictions on those who are classified into class “no default payment” (0) but actually are in class “default payment” (1)</a:t>
            </a:r>
            <a:r>
              <a:rPr lang="en-US" sz="2400" b="1" dirty="0"/>
              <a:t>. </a:t>
            </a:r>
            <a:r>
              <a:rPr lang="en-US" sz="2400" dirty="0"/>
              <a:t>Therefore,</a:t>
            </a:r>
            <a:r>
              <a:rPr lang="en-US" sz="2400" b="1" dirty="0"/>
              <a:t> </a:t>
            </a:r>
            <a:r>
              <a:rPr lang="en-US" sz="2400" dirty="0"/>
              <a:t>the</a:t>
            </a:r>
            <a:r>
              <a:rPr lang="en-US" sz="2400" b="1" dirty="0"/>
              <a:t> lower </a:t>
            </a:r>
            <a:r>
              <a:rPr lang="en-US" sz="2400" dirty="0"/>
              <a:t>number of </a:t>
            </a:r>
            <a:r>
              <a:rPr lang="en-US" sz="2400" b="1" dirty="0"/>
              <a:t>false negatives </a:t>
            </a:r>
            <a:r>
              <a:rPr lang="en-US" sz="2400" dirty="0"/>
              <a:t>would be preferred</a:t>
            </a:r>
            <a:r>
              <a:rPr lang="en-US" sz="2400" b="1" dirty="0"/>
              <a:t>.</a:t>
            </a:r>
            <a:r>
              <a:rPr lang="en-US" sz="2400" dirty="0"/>
              <a:t> </a:t>
            </a:r>
          </a:p>
          <a:p>
            <a:pPr marL="0" indent="0">
              <a:buNone/>
            </a:pPr>
            <a:endParaRPr lang="en-US" sz="2400" dirty="0"/>
          </a:p>
          <a:p>
            <a:r>
              <a:rPr lang="en-US" sz="2400" dirty="0"/>
              <a:t>In this case</a:t>
            </a:r>
            <a:r>
              <a:rPr lang="en-US" sz="2400" b="1" dirty="0"/>
              <a:t>, recall </a:t>
            </a:r>
            <a:r>
              <a:rPr lang="en-US" sz="2400" dirty="0"/>
              <a:t>would be of </a:t>
            </a:r>
            <a:r>
              <a:rPr lang="en-US" sz="2400" b="1" dirty="0"/>
              <a:t>higher importance </a:t>
            </a:r>
            <a:r>
              <a:rPr lang="en-US" sz="2400" dirty="0"/>
              <a:t>as it reflects the </a:t>
            </a:r>
            <a:r>
              <a:rPr lang="en-US" sz="2400" b="1" dirty="0"/>
              <a:t>percentage of positive tuples that classifier labeled as negative. Higher recall means the classification model is more likely to identify more clients that have high chance of having a default payment, </a:t>
            </a:r>
            <a:r>
              <a:rPr lang="en-US" sz="2400" dirty="0"/>
              <a:t>which could potentially lead to the loss for the bank. In term of finance, the classification model would help the bank prevent loan loss, improve the performance and maximize the efficiency</a:t>
            </a:r>
            <a:r>
              <a:rPr lang="en-US" dirty="0"/>
              <a:t>.</a:t>
            </a:r>
          </a:p>
          <a:p>
            <a:endParaRPr lang="en-US" dirty="0"/>
          </a:p>
        </p:txBody>
      </p:sp>
    </p:spTree>
    <p:extLst>
      <p:ext uri="{BB962C8B-B14F-4D97-AF65-F5344CB8AC3E}">
        <p14:creationId xmlns:p14="http://schemas.microsoft.com/office/powerpoint/2010/main" val="1402395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FA3E-D28C-493B-9848-9F02255B6646}"/>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E5161664-DF24-4432-9324-73D45A2A8B06}"/>
              </a:ext>
            </a:extLst>
          </p:cNvPr>
          <p:cNvSpPr>
            <a:spLocks noGrp="1"/>
          </p:cNvSpPr>
          <p:nvPr>
            <p:ph idx="1"/>
          </p:nvPr>
        </p:nvSpPr>
        <p:spPr/>
        <p:txBody>
          <a:bodyPr/>
          <a:lstStyle/>
          <a:p>
            <a:r>
              <a:rPr lang="en-US" dirty="0"/>
              <a:t>The analysis of different classifying algorithms does help future research in this field. All algorithms have produced an accuracy of about 80%. We can choose Random Forest to be the best as it has the highest recall value for this data set.</a:t>
            </a:r>
          </a:p>
          <a:p>
            <a:endParaRPr lang="en-US" dirty="0"/>
          </a:p>
        </p:txBody>
      </p:sp>
    </p:spTree>
    <p:extLst>
      <p:ext uri="{BB962C8B-B14F-4D97-AF65-F5344CB8AC3E}">
        <p14:creationId xmlns:p14="http://schemas.microsoft.com/office/powerpoint/2010/main" val="265566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FF65AC-DC82-47AE-B5C1-5112F543D79B}"/>
              </a:ext>
            </a:extLst>
          </p:cNvPr>
          <p:cNvSpPr>
            <a:spLocks noGrp="1"/>
          </p:cNvSpPr>
          <p:nvPr>
            <p:ph type="title"/>
          </p:nvPr>
        </p:nvSpPr>
        <p:spPr/>
        <p:txBody>
          <a:bodyPr/>
          <a:lstStyle/>
          <a:p>
            <a:r>
              <a:rPr lang="en-US"/>
              <a:t>Default on Credit Card Payment</a:t>
            </a:r>
            <a:endParaRPr lang="en-US" dirty="0"/>
          </a:p>
        </p:txBody>
      </p:sp>
      <p:sp>
        <p:nvSpPr>
          <p:cNvPr id="4" name="Content Placeholder 3">
            <a:extLst>
              <a:ext uri="{FF2B5EF4-FFF2-40B4-BE49-F238E27FC236}">
                <a16:creationId xmlns:a16="http://schemas.microsoft.com/office/drawing/2014/main" id="{ADF60AB1-8CFA-4267-9C89-2D97362D9142}"/>
              </a:ext>
            </a:extLst>
          </p:cNvPr>
          <p:cNvSpPr>
            <a:spLocks noGrp="1"/>
          </p:cNvSpPr>
          <p:nvPr>
            <p:ph idx="1"/>
          </p:nvPr>
        </p:nvSpPr>
        <p:spPr/>
        <p:txBody>
          <a:bodyPr/>
          <a:lstStyle/>
          <a:p>
            <a:r>
              <a:rPr lang="en-US"/>
              <a:t>The purpose of this project is to develop a predictive model that can be used to help the organizations use their data to make better decisions. This is achieved by applying classification techniques to organizations’ data source to make the predictions. </a:t>
            </a:r>
          </a:p>
          <a:p>
            <a:endParaRPr lang="en-US"/>
          </a:p>
          <a:p>
            <a:r>
              <a:rPr lang="en-US"/>
              <a:t>A predictive analytics application allows the organization to identify the risks and address them in real time to reach better outcomes. For example, when a customer asks to apply for a new credit card or increase their monthly credit balance, it is necessary for the bank to analyze available data related to that customer before making the decision.</a:t>
            </a:r>
            <a:endParaRPr lang="en-US" dirty="0"/>
          </a:p>
        </p:txBody>
      </p:sp>
    </p:spTree>
    <p:extLst>
      <p:ext uri="{BB962C8B-B14F-4D97-AF65-F5344CB8AC3E}">
        <p14:creationId xmlns:p14="http://schemas.microsoft.com/office/powerpoint/2010/main" val="946501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F119-8952-4A00-AAF9-4962D072D54A}"/>
              </a:ext>
            </a:extLst>
          </p:cNvPr>
          <p:cNvSpPr>
            <a:spLocks noGrp="1"/>
          </p:cNvSpPr>
          <p:nvPr>
            <p:ph type="ctrTitle"/>
          </p:nvPr>
        </p:nvSpPr>
        <p:spPr/>
        <p:txBody>
          <a:bodyPr/>
          <a:lstStyle/>
          <a:p>
            <a:pPr algn="ctr"/>
            <a:r>
              <a:rPr lang="en-US" dirty="0"/>
              <a:t>Thank You</a:t>
            </a:r>
          </a:p>
        </p:txBody>
      </p:sp>
      <p:sp>
        <p:nvSpPr>
          <p:cNvPr id="3" name="Subtitle 2">
            <a:extLst>
              <a:ext uri="{FF2B5EF4-FFF2-40B4-BE49-F238E27FC236}">
                <a16:creationId xmlns:a16="http://schemas.microsoft.com/office/drawing/2014/main" id="{CCA9C093-9F90-4CCA-BA28-3F9D73FF3C1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0221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520A-00BF-425C-8E1D-175C964C76F3}"/>
              </a:ext>
            </a:extLst>
          </p:cNvPr>
          <p:cNvSpPr>
            <a:spLocks noGrp="1"/>
          </p:cNvSpPr>
          <p:nvPr>
            <p:ph type="title"/>
          </p:nvPr>
        </p:nvSpPr>
        <p:spPr/>
        <p:txBody>
          <a:bodyPr/>
          <a:lstStyle/>
          <a:p>
            <a:pPr algn="ctr"/>
            <a:r>
              <a:rPr lang="en-US" b="1" dirty="0"/>
              <a:t>Agenda</a:t>
            </a:r>
          </a:p>
        </p:txBody>
      </p:sp>
      <p:sp>
        <p:nvSpPr>
          <p:cNvPr id="3" name="Content Placeholder 2">
            <a:extLst>
              <a:ext uri="{FF2B5EF4-FFF2-40B4-BE49-F238E27FC236}">
                <a16:creationId xmlns:a16="http://schemas.microsoft.com/office/drawing/2014/main" id="{1C877A10-DF55-4D7E-BE45-98D94AFAA614}"/>
              </a:ext>
            </a:extLst>
          </p:cNvPr>
          <p:cNvSpPr>
            <a:spLocks noGrp="1"/>
          </p:cNvSpPr>
          <p:nvPr>
            <p:ph idx="1"/>
          </p:nvPr>
        </p:nvSpPr>
        <p:spPr/>
        <p:txBody>
          <a:bodyPr/>
          <a:lstStyle/>
          <a:p>
            <a:r>
              <a:rPr lang="en-US" dirty="0"/>
              <a:t>Data Collection</a:t>
            </a:r>
          </a:p>
          <a:p>
            <a:r>
              <a:rPr lang="en-US" dirty="0"/>
              <a:t>Data Wrangling</a:t>
            </a:r>
          </a:p>
          <a:p>
            <a:r>
              <a:rPr lang="en-US" dirty="0"/>
              <a:t>Exploratory Data Analysis</a:t>
            </a:r>
          </a:p>
          <a:p>
            <a:r>
              <a:rPr lang="en-US" dirty="0"/>
              <a:t>Transforming</a:t>
            </a:r>
          </a:p>
          <a:p>
            <a:r>
              <a:rPr lang="en-US" dirty="0"/>
              <a:t>Modeling</a:t>
            </a:r>
          </a:p>
          <a:p>
            <a:r>
              <a:rPr lang="en-US" dirty="0"/>
              <a:t>Evaluation</a:t>
            </a:r>
          </a:p>
        </p:txBody>
      </p:sp>
    </p:spTree>
    <p:extLst>
      <p:ext uri="{BB962C8B-B14F-4D97-AF65-F5344CB8AC3E}">
        <p14:creationId xmlns:p14="http://schemas.microsoft.com/office/powerpoint/2010/main" val="230837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E142-7536-4472-BB99-D170C9C335CA}"/>
              </a:ext>
            </a:extLst>
          </p:cNvPr>
          <p:cNvSpPr>
            <a:spLocks noGrp="1"/>
          </p:cNvSpPr>
          <p:nvPr>
            <p:ph type="title"/>
          </p:nvPr>
        </p:nvSpPr>
        <p:spPr>
          <a:xfrm>
            <a:off x="838200" y="447040"/>
            <a:ext cx="10515600" cy="968521"/>
          </a:xfrm>
        </p:spPr>
        <p:txBody>
          <a:bodyPr>
            <a:normAutofit fontScale="90000"/>
          </a:bodyPr>
          <a:lstStyle/>
          <a:p>
            <a:pPr algn="ctr"/>
            <a:r>
              <a:rPr lang="en-US" b="1" dirty="0">
                <a:effectLst/>
              </a:rPr>
              <a:t>Data Collection</a:t>
            </a:r>
            <a:br>
              <a:rPr lang="en-US" b="1" i="1" dirty="0">
                <a:effectLst/>
              </a:rPr>
            </a:br>
            <a:endParaRPr lang="en-US" dirty="0"/>
          </a:p>
        </p:txBody>
      </p:sp>
      <p:sp>
        <p:nvSpPr>
          <p:cNvPr id="3" name="Content Placeholder 2">
            <a:extLst>
              <a:ext uri="{FF2B5EF4-FFF2-40B4-BE49-F238E27FC236}">
                <a16:creationId xmlns:a16="http://schemas.microsoft.com/office/drawing/2014/main" id="{73713841-4980-49C5-AD51-B4993C3D787F}"/>
              </a:ext>
            </a:extLst>
          </p:cNvPr>
          <p:cNvSpPr>
            <a:spLocks noGrp="1"/>
          </p:cNvSpPr>
          <p:nvPr>
            <p:ph idx="1"/>
          </p:nvPr>
        </p:nvSpPr>
        <p:spPr>
          <a:xfrm>
            <a:off x="502920" y="1415560"/>
            <a:ext cx="10515600" cy="4710333"/>
          </a:xfrm>
        </p:spPr>
        <p:txBody>
          <a:bodyPr>
            <a:normAutofit/>
          </a:bodyPr>
          <a:lstStyle/>
          <a:p>
            <a:pPr marL="0" indent="0">
              <a:buNone/>
            </a:pPr>
            <a:endParaRPr lang="en-US" i="1" dirty="0">
              <a:effectLst/>
            </a:endParaRPr>
          </a:p>
          <a:p>
            <a:pPr marL="0" indent="0">
              <a:buNone/>
            </a:pPr>
            <a:endParaRPr lang="en-US" sz="2400" i="1" dirty="0">
              <a:effectLst/>
            </a:endParaRPr>
          </a:p>
          <a:p>
            <a:pPr marL="0" indent="0">
              <a:buNone/>
            </a:pPr>
            <a:r>
              <a:rPr lang="en-US" sz="2400" i="1" dirty="0">
                <a:effectLst/>
              </a:rPr>
              <a:t>The Dataset use</a:t>
            </a:r>
            <a:r>
              <a:rPr lang="en-US" sz="2400" dirty="0">
                <a:effectLst/>
              </a:rPr>
              <a:t>d is </a:t>
            </a:r>
            <a:r>
              <a:rPr lang="en-US" sz="2400" b="1" dirty="0">
                <a:effectLst/>
              </a:rPr>
              <a:t>Default of Credit Card Clients</a:t>
            </a:r>
            <a:r>
              <a:rPr lang="en-US" sz="2400" dirty="0">
                <a:effectLst/>
              </a:rPr>
              <a:t>. The dataset contains information on default payments, demographic factors, credit data, history of  payments, and bill statements of credit card clients in Taiwan from April 2005 to  September 2005.</a:t>
            </a:r>
          </a:p>
          <a:p>
            <a:pPr marL="0" indent="0">
              <a:buNone/>
            </a:pPr>
            <a:endParaRPr lang="en-US" sz="2400" dirty="0">
              <a:effectLst/>
            </a:endParaRPr>
          </a:p>
          <a:p>
            <a:pPr marL="0" indent="0">
              <a:buNone/>
            </a:pPr>
            <a:r>
              <a:rPr lang="en-US" sz="2400" dirty="0">
                <a:effectLst/>
              </a:rPr>
              <a:t>The original dataset can be found </a:t>
            </a:r>
            <a:r>
              <a:rPr lang="en-US" sz="2400" dirty="0">
                <a:effectLst/>
                <a:hlinkClick r:id="rId2"/>
              </a:rPr>
              <a:t>here</a:t>
            </a:r>
            <a:r>
              <a:rPr lang="en-US" sz="2400" dirty="0">
                <a:effectLst/>
              </a:rPr>
              <a:t> at the UCI Machine Learning Repository</a:t>
            </a:r>
          </a:p>
          <a:p>
            <a:pPr marL="0" indent="0">
              <a:buNone/>
            </a:pPr>
            <a:endParaRPr lang="en-US" dirty="0">
              <a:effectLst/>
            </a:endParaRPr>
          </a:p>
          <a:p>
            <a:endParaRPr lang="en-US" dirty="0"/>
          </a:p>
        </p:txBody>
      </p:sp>
    </p:spTree>
    <p:extLst>
      <p:ext uri="{BB962C8B-B14F-4D97-AF65-F5344CB8AC3E}">
        <p14:creationId xmlns:p14="http://schemas.microsoft.com/office/powerpoint/2010/main" val="121965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477F2-3184-4310-A308-2A234A45F15C}"/>
              </a:ext>
            </a:extLst>
          </p:cNvPr>
          <p:cNvSpPr>
            <a:spLocks noGrp="1"/>
          </p:cNvSpPr>
          <p:nvPr>
            <p:ph type="title"/>
          </p:nvPr>
        </p:nvSpPr>
        <p:spPr>
          <a:xfrm>
            <a:off x="919480" y="284480"/>
            <a:ext cx="10515600" cy="426721"/>
          </a:xfrm>
        </p:spPr>
        <p:txBody>
          <a:bodyPr>
            <a:normAutofit fontScale="90000"/>
          </a:bodyPr>
          <a:lstStyle/>
          <a:p>
            <a:pPr algn="ctr"/>
            <a:r>
              <a:rPr lang="en-US" b="1" dirty="0">
                <a:effectLst/>
              </a:rPr>
              <a:t>Data Description</a:t>
            </a:r>
            <a:endParaRPr lang="en-US" b="1" dirty="0"/>
          </a:p>
        </p:txBody>
      </p:sp>
      <p:sp>
        <p:nvSpPr>
          <p:cNvPr id="3" name="Content Placeholder 2">
            <a:extLst>
              <a:ext uri="{FF2B5EF4-FFF2-40B4-BE49-F238E27FC236}">
                <a16:creationId xmlns:a16="http://schemas.microsoft.com/office/drawing/2014/main" id="{B876CE32-F7B3-4366-B0BC-FBC77EAB7C7E}"/>
              </a:ext>
            </a:extLst>
          </p:cNvPr>
          <p:cNvSpPr>
            <a:spLocks noGrp="1"/>
          </p:cNvSpPr>
          <p:nvPr>
            <p:ph idx="1"/>
          </p:nvPr>
        </p:nvSpPr>
        <p:spPr>
          <a:xfrm>
            <a:off x="838200" y="863600"/>
            <a:ext cx="10515600" cy="5313363"/>
          </a:xfrm>
        </p:spPr>
        <p:txBody>
          <a:bodyPr>
            <a:normAutofit fontScale="40000" lnSpcReduction="20000"/>
          </a:bodyPr>
          <a:lstStyle/>
          <a:p>
            <a:pPr marL="457200" lvl="1" indent="0">
              <a:buNone/>
            </a:pPr>
            <a:r>
              <a:rPr lang="en-US" sz="4400" b="1" dirty="0">
                <a:effectLst/>
              </a:rPr>
              <a:t>Explanatory Variables</a:t>
            </a:r>
          </a:p>
          <a:p>
            <a:pPr lvl="1"/>
            <a:endParaRPr lang="en-US" sz="4400" b="1" dirty="0">
              <a:effectLst/>
            </a:endParaRPr>
          </a:p>
          <a:p>
            <a:pPr lvl="2"/>
            <a:r>
              <a:rPr lang="en-US" sz="4400" b="1" dirty="0" err="1">
                <a:effectLst/>
              </a:rPr>
              <a:t>limit_bal</a:t>
            </a:r>
            <a:r>
              <a:rPr lang="en-US" sz="4400" b="1" dirty="0">
                <a:effectLst/>
              </a:rPr>
              <a:t> </a:t>
            </a:r>
            <a:r>
              <a:rPr lang="en-US" sz="4400" dirty="0">
                <a:effectLst/>
              </a:rPr>
              <a:t>: Amount of the given credit (NT dollar)</a:t>
            </a:r>
          </a:p>
          <a:p>
            <a:pPr lvl="2"/>
            <a:r>
              <a:rPr lang="en-US" sz="4400" b="1" dirty="0">
                <a:effectLst/>
              </a:rPr>
              <a:t>sex </a:t>
            </a:r>
            <a:r>
              <a:rPr lang="en-US" sz="4400" dirty="0">
                <a:effectLst/>
              </a:rPr>
              <a:t>: Gender (1 = male; 2 = female)</a:t>
            </a:r>
          </a:p>
          <a:p>
            <a:pPr lvl="2"/>
            <a:r>
              <a:rPr lang="en-US" sz="4400" b="1" dirty="0">
                <a:effectLst/>
              </a:rPr>
              <a:t>education </a:t>
            </a:r>
            <a:r>
              <a:rPr lang="en-US" sz="4400" dirty="0">
                <a:effectLst/>
              </a:rPr>
              <a:t>: Education (1 = graduate school; 2 = university; 3 = high school; 4 = others)</a:t>
            </a:r>
          </a:p>
          <a:p>
            <a:pPr lvl="2"/>
            <a:r>
              <a:rPr lang="en-US" sz="4400" b="1" dirty="0">
                <a:effectLst/>
              </a:rPr>
              <a:t>marriage </a:t>
            </a:r>
            <a:r>
              <a:rPr lang="en-US" sz="4400" dirty="0">
                <a:effectLst/>
              </a:rPr>
              <a:t>: Marital status (1 = married; 2 = single; 3 = others) </a:t>
            </a:r>
          </a:p>
          <a:p>
            <a:pPr lvl="2"/>
            <a:r>
              <a:rPr lang="en-US" sz="4400" b="1" dirty="0">
                <a:effectLst/>
              </a:rPr>
              <a:t>age </a:t>
            </a:r>
            <a:r>
              <a:rPr lang="en-US" sz="4400" dirty="0">
                <a:effectLst/>
              </a:rPr>
              <a:t>: Age (years)</a:t>
            </a:r>
          </a:p>
          <a:p>
            <a:pPr lvl="2"/>
            <a:r>
              <a:rPr lang="en-US" sz="4400" b="1" dirty="0">
                <a:effectLst/>
              </a:rPr>
              <a:t>pay_1 - pay_6 </a:t>
            </a:r>
            <a:r>
              <a:rPr lang="en-US" sz="4400" dirty="0">
                <a:effectLst/>
              </a:rPr>
              <a:t>: History of past payment from Apr2005 - Sept2005</a:t>
            </a:r>
          </a:p>
          <a:p>
            <a:pPr lvl="2"/>
            <a:r>
              <a:rPr lang="en-US" sz="4400" b="1" dirty="0">
                <a:effectLst/>
              </a:rPr>
              <a:t>bill_amt1-bill_amt5 </a:t>
            </a:r>
            <a:r>
              <a:rPr lang="en-US" sz="4400" dirty="0">
                <a:effectLst/>
              </a:rPr>
              <a:t>: Amount of bill statement(NT dollar) from Apr2005 - Sept 2005</a:t>
            </a:r>
          </a:p>
          <a:p>
            <a:pPr lvl="2"/>
            <a:r>
              <a:rPr lang="en-US" sz="4400" b="1" dirty="0">
                <a:effectLst/>
              </a:rPr>
              <a:t>pay_amt1-pay_amt6 </a:t>
            </a:r>
            <a:r>
              <a:rPr lang="en-US" sz="4400" dirty="0">
                <a:effectLst/>
              </a:rPr>
              <a:t>: Amount of previous payment(NT dollar) from Apr2005 - Sept 2005</a:t>
            </a:r>
          </a:p>
          <a:p>
            <a:pPr marL="914400" lvl="2" indent="0">
              <a:buNone/>
            </a:pPr>
            <a:endParaRPr lang="en-US" sz="4400" b="1" dirty="0">
              <a:effectLst/>
            </a:endParaRPr>
          </a:p>
          <a:p>
            <a:pPr marL="457200" lvl="1" indent="0">
              <a:buNone/>
            </a:pPr>
            <a:r>
              <a:rPr lang="en-US" sz="4400" b="1" dirty="0">
                <a:effectLst/>
              </a:rPr>
              <a:t>Response Variables</a:t>
            </a:r>
          </a:p>
          <a:p>
            <a:pPr marL="457200" lvl="1" indent="0">
              <a:buNone/>
            </a:pPr>
            <a:endParaRPr lang="en-US" sz="4400" b="1" dirty="0">
              <a:effectLst/>
            </a:endParaRPr>
          </a:p>
          <a:p>
            <a:pPr marL="457200" lvl="1" indent="0">
              <a:buNone/>
            </a:pPr>
            <a:r>
              <a:rPr lang="en-US" sz="4400" dirty="0">
                <a:effectLst/>
              </a:rPr>
              <a:t>	</a:t>
            </a:r>
            <a:r>
              <a:rPr lang="en-US" sz="4400" b="1" dirty="0">
                <a:effectLst/>
              </a:rPr>
              <a:t>default payment next month </a:t>
            </a:r>
            <a:r>
              <a:rPr lang="en-US" sz="4400" dirty="0">
                <a:effectLst/>
              </a:rPr>
              <a:t>: Default payment(1 = yes ; 0 = no)</a:t>
            </a:r>
          </a:p>
          <a:p>
            <a:pPr marL="0" indent="0">
              <a:buNone/>
            </a:pPr>
            <a:r>
              <a:rPr lang="en-US" sz="4400" dirty="0">
                <a:effectLst/>
              </a:rPr>
              <a:t> </a:t>
            </a:r>
          </a:p>
          <a:p>
            <a:endParaRPr lang="en-US" dirty="0">
              <a:effectLst/>
            </a:endParaRPr>
          </a:p>
        </p:txBody>
      </p:sp>
    </p:spTree>
    <p:extLst>
      <p:ext uri="{BB962C8B-B14F-4D97-AF65-F5344CB8AC3E}">
        <p14:creationId xmlns:p14="http://schemas.microsoft.com/office/powerpoint/2010/main" val="181833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E442-493D-48A1-BDCC-BDF76CAB58CD}"/>
              </a:ext>
            </a:extLst>
          </p:cNvPr>
          <p:cNvSpPr>
            <a:spLocks noGrp="1"/>
          </p:cNvSpPr>
          <p:nvPr>
            <p:ph type="title"/>
          </p:nvPr>
        </p:nvSpPr>
        <p:spPr/>
        <p:txBody>
          <a:bodyPr>
            <a:normAutofit/>
          </a:bodyPr>
          <a:lstStyle/>
          <a:p>
            <a:pPr algn="ctr"/>
            <a:r>
              <a:rPr lang="en-US" b="1" dirty="0">
                <a:effectLst/>
              </a:rPr>
              <a:t>Data Wrangling</a:t>
            </a:r>
            <a:br>
              <a:rPr lang="en-US" b="1" dirty="0">
                <a:effectLst/>
              </a:rPr>
            </a:br>
            <a:endParaRPr lang="en-US" dirty="0"/>
          </a:p>
        </p:txBody>
      </p:sp>
      <p:sp>
        <p:nvSpPr>
          <p:cNvPr id="3" name="Content Placeholder 2">
            <a:extLst>
              <a:ext uri="{FF2B5EF4-FFF2-40B4-BE49-F238E27FC236}">
                <a16:creationId xmlns:a16="http://schemas.microsoft.com/office/drawing/2014/main" id="{F905D965-C4EC-4CF1-ACBB-A7D6370C8F19}"/>
              </a:ext>
            </a:extLst>
          </p:cNvPr>
          <p:cNvSpPr>
            <a:spLocks noGrp="1"/>
          </p:cNvSpPr>
          <p:nvPr>
            <p:ph idx="1"/>
          </p:nvPr>
        </p:nvSpPr>
        <p:spPr>
          <a:xfrm>
            <a:off x="677334" y="1513841"/>
            <a:ext cx="8596668" cy="4527522"/>
          </a:xfrm>
        </p:spPr>
        <p:txBody>
          <a:bodyPr>
            <a:normAutofit lnSpcReduction="10000"/>
          </a:bodyPr>
          <a:lstStyle/>
          <a:p>
            <a:pPr marL="457200" lvl="1" indent="0">
              <a:buNone/>
            </a:pPr>
            <a:r>
              <a:rPr lang="en-US" sz="2100" b="1" dirty="0">
                <a:effectLst/>
              </a:rPr>
              <a:t>Clean up </a:t>
            </a:r>
          </a:p>
          <a:p>
            <a:pPr marL="457200" lvl="1" indent="0">
              <a:buNone/>
            </a:pPr>
            <a:endParaRPr lang="en-US" sz="2100" dirty="0">
              <a:effectLst/>
            </a:endParaRPr>
          </a:p>
          <a:p>
            <a:pPr lvl="2"/>
            <a:r>
              <a:rPr lang="en-US" sz="2100" dirty="0">
                <a:effectLst/>
              </a:rPr>
              <a:t>All the column names are in uppercase hence we explicitly changed to lowercase. </a:t>
            </a:r>
          </a:p>
          <a:p>
            <a:pPr lvl="2"/>
            <a:r>
              <a:rPr lang="en-US" sz="2100" dirty="0">
                <a:effectLst/>
              </a:rPr>
              <a:t>Rename the column names when required, In particular, remarkably this dataset misses a column PAY_1. </a:t>
            </a:r>
          </a:p>
          <a:p>
            <a:pPr lvl="2"/>
            <a:r>
              <a:rPr lang="en-US" sz="2100" dirty="0">
                <a:effectLst/>
              </a:rPr>
              <a:t>In the analysis here below we assume that PAY_0 is actually pay_1, to be consider the repayment of the month prior to the month where we calculate the defaulting (which is October 2005, in this particular dataset).</a:t>
            </a:r>
          </a:p>
          <a:p>
            <a:pPr lvl="2"/>
            <a:r>
              <a:rPr lang="en-US" sz="2100" dirty="0">
                <a:effectLst/>
              </a:rPr>
              <a:t>Since Column id is not adding much value to the dataset we dropped.</a:t>
            </a:r>
          </a:p>
          <a:p>
            <a:endParaRPr lang="en-US" dirty="0"/>
          </a:p>
        </p:txBody>
      </p:sp>
    </p:spTree>
    <p:extLst>
      <p:ext uri="{BB962C8B-B14F-4D97-AF65-F5344CB8AC3E}">
        <p14:creationId xmlns:p14="http://schemas.microsoft.com/office/powerpoint/2010/main" val="242538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AD72-A49B-4901-86C5-0C170E86BE25}"/>
              </a:ext>
            </a:extLst>
          </p:cNvPr>
          <p:cNvSpPr>
            <a:spLocks noGrp="1"/>
          </p:cNvSpPr>
          <p:nvPr>
            <p:ph type="title"/>
          </p:nvPr>
        </p:nvSpPr>
        <p:spPr>
          <a:xfrm>
            <a:off x="838200" y="457199"/>
            <a:ext cx="10515600" cy="782321"/>
          </a:xfrm>
        </p:spPr>
        <p:txBody>
          <a:bodyPr>
            <a:normAutofit fontScale="90000"/>
          </a:bodyPr>
          <a:lstStyle/>
          <a:p>
            <a:pPr algn="ctr"/>
            <a:r>
              <a:rPr lang="en-US" b="1" dirty="0">
                <a:effectLst/>
              </a:rPr>
              <a:t>Nominal Variables </a:t>
            </a:r>
            <a:br>
              <a:rPr lang="en-US" dirty="0">
                <a:effectLst/>
              </a:rPr>
            </a:br>
            <a:endParaRPr lang="en-US" dirty="0"/>
          </a:p>
        </p:txBody>
      </p:sp>
      <p:sp>
        <p:nvSpPr>
          <p:cNvPr id="3" name="Content Placeholder 2">
            <a:extLst>
              <a:ext uri="{FF2B5EF4-FFF2-40B4-BE49-F238E27FC236}">
                <a16:creationId xmlns:a16="http://schemas.microsoft.com/office/drawing/2014/main" id="{93FECBA6-C38F-49BF-A454-3D4462004B92}"/>
              </a:ext>
            </a:extLst>
          </p:cNvPr>
          <p:cNvSpPr>
            <a:spLocks noGrp="1"/>
          </p:cNvSpPr>
          <p:nvPr>
            <p:ph idx="1"/>
          </p:nvPr>
        </p:nvSpPr>
        <p:spPr>
          <a:xfrm>
            <a:off x="838200" y="1351280"/>
            <a:ext cx="10515600" cy="4825683"/>
          </a:xfrm>
        </p:spPr>
        <p:txBody>
          <a:bodyPr/>
          <a:lstStyle/>
          <a:p>
            <a:pPr lvl="1"/>
            <a:endParaRPr lang="en-US" dirty="0">
              <a:effectLst/>
            </a:endParaRPr>
          </a:p>
          <a:p>
            <a:pPr lvl="1"/>
            <a:r>
              <a:rPr lang="en-US" sz="2000" dirty="0">
                <a:effectLst/>
              </a:rPr>
              <a:t>According to Data Dictionary the attribute </a:t>
            </a:r>
            <a:r>
              <a:rPr lang="en-US" sz="2000" i="1" dirty="0">
                <a:effectLst/>
              </a:rPr>
              <a:t>education </a:t>
            </a:r>
            <a:r>
              <a:rPr lang="en-US" sz="2000" dirty="0">
                <a:effectLst/>
              </a:rPr>
              <a:t>has broadly divided into four categories </a:t>
            </a:r>
            <a:r>
              <a:rPr lang="en-US" sz="2000" dirty="0" err="1">
                <a:effectLst/>
              </a:rPr>
              <a:t>i.e</a:t>
            </a:r>
            <a:r>
              <a:rPr lang="en-US" sz="2000" dirty="0">
                <a:effectLst/>
              </a:rPr>
              <a:t> Graduate School, University, High School and Others. But when look into data we have 7 categories. For this analysis we have removed extra categories which not mentioned in Data Dictionary are dropped.</a:t>
            </a:r>
          </a:p>
          <a:p>
            <a:pPr marL="457200" lvl="1" indent="0">
              <a:buNone/>
            </a:pPr>
            <a:endParaRPr lang="en-US" sz="2000" dirty="0">
              <a:effectLst/>
            </a:endParaRPr>
          </a:p>
          <a:p>
            <a:pPr lvl="1"/>
            <a:r>
              <a:rPr lang="en-US" sz="2000" dirty="0"/>
              <a:t>Marriage has to be 3 categories but actually have 4 (4= </a:t>
            </a:r>
            <a:r>
              <a:rPr lang="en-US" sz="2000" dirty="0" err="1"/>
              <a:t>na</a:t>
            </a:r>
            <a:r>
              <a:rPr lang="en-US" sz="2000" dirty="0"/>
              <a:t>).</a:t>
            </a:r>
            <a:endParaRPr lang="en-US" sz="2000" dirty="0">
              <a:effectLst/>
            </a:endParaRPr>
          </a:p>
          <a:p>
            <a:pPr marL="457200" lvl="1" indent="0">
              <a:buNone/>
            </a:pPr>
            <a:endParaRPr lang="en-US" sz="2000" dirty="0"/>
          </a:p>
          <a:p>
            <a:pPr lvl="1"/>
            <a:r>
              <a:rPr lang="en-US" sz="2000" dirty="0">
                <a:effectLst/>
              </a:rPr>
              <a:t>Convert default payment next month as 'target', sex, marriage, education, age and the pay_* columns into categories. Create another column as '</a:t>
            </a:r>
            <a:r>
              <a:rPr lang="en-US" sz="2000" dirty="0" err="1">
                <a:effectLst/>
              </a:rPr>
              <a:t>age_cat</a:t>
            </a:r>
            <a:r>
              <a:rPr lang="en-US" sz="2000" dirty="0">
                <a:effectLst/>
              </a:rPr>
              <a:t>' with 6 bins as [20,30] [30,40][40,50] [50,60] [60,70] [70,80].</a:t>
            </a:r>
          </a:p>
          <a:p>
            <a:pPr lvl="1"/>
            <a:endParaRPr lang="en-US" dirty="0"/>
          </a:p>
        </p:txBody>
      </p:sp>
    </p:spTree>
    <p:extLst>
      <p:ext uri="{BB962C8B-B14F-4D97-AF65-F5344CB8AC3E}">
        <p14:creationId xmlns:p14="http://schemas.microsoft.com/office/powerpoint/2010/main" val="32847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CE9C-F350-449A-847F-C0AB80DA5654}"/>
              </a:ext>
            </a:extLst>
          </p:cNvPr>
          <p:cNvSpPr>
            <a:spLocks noGrp="1"/>
          </p:cNvSpPr>
          <p:nvPr>
            <p:ph type="title"/>
          </p:nvPr>
        </p:nvSpPr>
        <p:spPr>
          <a:xfrm>
            <a:off x="838200" y="365126"/>
            <a:ext cx="10515600" cy="804252"/>
          </a:xfrm>
        </p:spPr>
        <p:txBody>
          <a:bodyPr/>
          <a:lstStyle/>
          <a:p>
            <a:pPr algn="ctr"/>
            <a:r>
              <a:rPr lang="en-US" b="1" dirty="0">
                <a:effectLst/>
              </a:rPr>
              <a:t>Exploratory Data Analysis</a:t>
            </a:r>
            <a:endParaRPr lang="en-US" dirty="0"/>
          </a:p>
        </p:txBody>
      </p:sp>
      <p:sp>
        <p:nvSpPr>
          <p:cNvPr id="3" name="Content Placeholder 2">
            <a:extLst>
              <a:ext uri="{FF2B5EF4-FFF2-40B4-BE49-F238E27FC236}">
                <a16:creationId xmlns:a16="http://schemas.microsoft.com/office/drawing/2014/main" id="{8453D953-BF46-405A-AE0D-9FC8409E8DBC}"/>
              </a:ext>
            </a:extLst>
          </p:cNvPr>
          <p:cNvSpPr>
            <a:spLocks noGrp="1"/>
          </p:cNvSpPr>
          <p:nvPr>
            <p:ph idx="1"/>
          </p:nvPr>
        </p:nvSpPr>
        <p:spPr>
          <a:xfrm>
            <a:off x="838200" y="1169378"/>
            <a:ext cx="10515600" cy="5231422"/>
          </a:xfrm>
        </p:spPr>
        <p:txBody>
          <a:bodyPr>
            <a:normAutofit/>
          </a:bodyPr>
          <a:lstStyle/>
          <a:p>
            <a:r>
              <a:rPr lang="en-US" dirty="0"/>
              <a:t>payment delays </a:t>
            </a:r>
          </a:p>
          <a:p>
            <a:endParaRPr lang="en-US" dirty="0"/>
          </a:p>
          <a:p>
            <a:endParaRPr lang="en-US" dirty="0"/>
          </a:p>
          <a:p>
            <a:endParaRPr lang="en-US" dirty="0"/>
          </a:p>
          <a:p>
            <a:endParaRPr lang="en-US" dirty="0"/>
          </a:p>
          <a:p>
            <a:endParaRPr lang="en-US" dirty="0"/>
          </a:p>
          <a:p>
            <a:endParaRPr lang="en-US" dirty="0"/>
          </a:p>
          <a:p>
            <a:endParaRPr lang="en-US" dirty="0">
              <a:effectLst/>
            </a:endParaRPr>
          </a:p>
          <a:p>
            <a:endParaRPr lang="en-US" dirty="0"/>
          </a:p>
          <a:p>
            <a:r>
              <a:rPr lang="en-US" dirty="0">
                <a:effectLst/>
              </a:rPr>
              <a:t>The measurement scale for the repayment status is either negative or 0 means upfront or on par. If repayment status is positive means running behind payments. If positive repayment status is very high indicates risk of future defaulter.</a:t>
            </a:r>
            <a:endParaRPr lang="en-US" dirty="0"/>
          </a:p>
        </p:txBody>
      </p:sp>
      <p:pic>
        <p:nvPicPr>
          <p:cNvPr id="7" name="Picture 6" descr="Screen Clipping">
            <a:extLst>
              <a:ext uri="{FF2B5EF4-FFF2-40B4-BE49-F238E27FC236}">
                <a16:creationId xmlns:a16="http://schemas.microsoft.com/office/drawing/2014/main" id="{C9C98321-1568-4470-BD8A-8199DE053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704" y="1615441"/>
            <a:ext cx="7742591" cy="3112882"/>
          </a:xfrm>
          <a:prstGeom prst="rect">
            <a:avLst/>
          </a:prstGeom>
        </p:spPr>
      </p:pic>
    </p:spTree>
    <p:extLst>
      <p:ext uri="{BB962C8B-B14F-4D97-AF65-F5344CB8AC3E}">
        <p14:creationId xmlns:p14="http://schemas.microsoft.com/office/powerpoint/2010/main" val="148774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46C3-DE5B-408F-9698-F005D269C012}"/>
              </a:ext>
            </a:extLst>
          </p:cNvPr>
          <p:cNvSpPr>
            <a:spLocks noGrp="1"/>
          </p:cNvSpPr>
          <p:nvPr>
            <p:ph type="title"/>
          </p:nvPr>
        </p:nvSpPr>
        <p:spPr/>
        <p:txBody>
          <a:bodyPr/>
          <a:lstStyle/>
          <a:p>
            <a:pPr algn="ctr"/>
            <a:r>
              <a:rPr lang="en-US" b="1" dirty="0"/>
              <a:t>Higher Dimensionality Visualizations</a:t>
            </a:r>
          </a:p>
        </p:txBody>
      </p:sp>
      <p:sp>
        <p:nvSpPr>
          <p:cNvPr id="7" name="Content Placeholder 6">
            <a:extLst>
              <a:ext uri="{FF2B5EF4-FFF2-40B4-BE49-F238E27FC236}">
                <a16:creationId xmlns:a16="http://schemas.microsoft.com/office/drawing/2014/main" id="{600C6934-2992-448E-8F76-1853DEA08B3C}"/>
              </a:ext>
            </a:extLst>
          </p:cNvPr>
          <p:cNvSpPr>
            <a:spLocks noGrp="1"/>
          </p:cNvSpPr>
          <p:nvPr>
            <p:ph idx="1"/>
          </p:nvPr>
        </p:nvSpPr>
        <p:spPr>
          <a:xfrm>
            <a:off x="677334" y="1585609"/>
            <a:ext cx="8596668" cy="4455753"/>
          </a:xfrm>
        </p:spPr>
        <p:txBody>
          <a:bodyPr>
            <a:normAutofit lnSpcReduction="10000"/>
          </a:bodyPr>
          <a:lstStyle/>
          <a:p>
            <a:endParaRPr lang="en-US" dirty="0">
              <a:effectLst/>
            </a:endParaRPr>
          </a:p>
          <a:p>
            <a:endParaRPr lang="en-US" dirty="0"/>
          </a:p>
          <a:p>
            <a:endParaRPr lang="en-US" dirty="0">
              <a:effectLst/>
            </a:endParaRPr>
          </a:p>
          <a:p>
            <a:endParaRPr lang="en-US" dirty="0"/>
          </a:p>
          <a:p>
            <a:endParaRPr lang="en-US" dirty="0">
              <a:effectLst/>
            </a:endParaRPr>
          </a:p>
          <a:p>
            <a:endParaRPr lang="en-US" dirty="0"/>
          </a:p>
          <a:p>
            <a:endParaRPr lang="en-US" dirty="0">
              <a:effectLst/>
            </a:endParaRPr>
          </a:p>
          <a:p>
            <a:endParaRPr lang="en-US" dirty="0"/>
          </a:p>
          <a:p>
            <a:endParaRPr lang="en-US" dirty="0">
              <a:effectLst/>
            </a:endParaRPr>
          </a:p>
          <a:p>
            <a:r>
              <a:rPr lang="en-US" dirty="0">
                <a:effectLst/>
              </a:rPr>
              <a:t>The plot shows a strong correlation between credit limit and billing amounts from BILL_AMT6(April 2005) to BILL_AMT1 ( Sep. 2005) and no correlation between credit limit and payment status during that period.</a:t>
            </a:r>
            <a:endParaRPr lang="en-US" dirty="0"/>
          </a:p>
        </p:txBody>
      </p:sp>
      <p:pic>
        <p:nvPicPr>
          <p:cNvPr id="11" name="Picture 10" descr="Screen Clipping">
            <a:extLst>
              <a:ext uri="{FF2B5EF4-FFF2-40B4-BE49-F238E27FC236}">
                <a16:creationId xmlns:a16="http://schemas.microsoft.com/office/drawing/2014/main" id="{746335E7-6CD0-43A5-8977-F45498BF9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287" y="1274323"/>
            <a:ext cx="5344160" cy="3707752"/>
          </a:xfrm>
          <a:prstGeom prst="rect">
            <a:avLst/>
          </a:prstGeom>
        </p:spPr>
      </p:pic>
    </p:spTree>
    <p:extLst>
      <p:ext uri="{BB962C8B-B14F-4D97-AF65-F5344CB8AC3E}">
        <p14:creationId xmlns:p14="http://schemas.microsoft.com/office/powerpoint/2010/main" val="16720380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256</TotalTime>
  <Words>1102</Words>
  <Application>Microsoft Office PowerPoint</Application>
  <PresentationFormat>Widescreen</PresentationFormat>
  <Paragraphs>200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Default on Credit Card Payment</vt:lpstr>
      <vt:lpstr>Default on Credit Card Payment</vt:lpstr>
      <vt:lpstr>Agenda</vt:lpstr>
      <vt:lpstr>Data Collection </vt:lpstr>
      <vt:lpstr>Data Description</vt:lpstr>
      <vt:lpstr>Data Wrangling </vt:lpstr>
      <vt:lpstr>Nominal Variables  </vt:lpstr>
      <vt:lpstr>Exploratory Data Analysis</vt:lpstr>
      <vt:lpstr>Higher Dimensionality Visualizations</vt:lpstr>
      <vt:lpstr>Dive deep into defaulting </vt:lpstr>
      <vt:lpstr>Absolute Statistics for Various Demographics</vt:lpstr>
      <vt:lpstr>PowerPoint Presentation</vt:lpstr>
      <vt:lpstr>Statistics relative to the population</vt:lpstr>
      <vt:lpstr>Transforming</vt:lpstr>
      <vt:lpstr>Modeling</vt:lpstr>
      <vt:lpstr>Machine Learning Algorithm Process</vt:lpstr>
      <vt:lpstr>Evaluation</vt:lpstr>
      <vt:lpstr>Analysis and Recommendation</vt:lpstr>
      <vt:lpstr>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Default on Credit Card Payment</dc:title>
  <dc:creator>usha potturu</dc:creator>
  <cp:lastModifiedBy>usha potturu</cp:lastModifiedBy>
  <cp:revision>25</cp:revision>
  <dcterms:created xsi:type="dcterms:W3CDTF">2017-06-07T04:00:43Z</dcterms:created>
  <dcterms:modified xsi:type="dcterms:W3CDTF">2017-06-07T08:17:31Z</dcterms:modified>
</cp:coreProperties>
</file>