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57" r:id="rId4"/>
    <p:sldId id="258" r:id="rId5"/>
    <p:sldId id="260" r:id="rId6"/>
    <p:sldId id="261" r:id="rId7"/>
    <p:sldId id="269" r:id="rId8"/>
    <p:sldId id="271" r:id="rId9"/>
    <p:sldId id="263" r:id="rId10"/>
    <p:sldId id="267" r:id="rId11"/>
    <p:sldId id="264" r:id="rId12"/>
    <p:sldId id="265" r:id="rId13"/>
    <p:sldId id="266" r:id="rId14"/>
    <p:sldId id="268" r:id="rId15"/>
    <p:sldId id="272" r:id="rId16"/>
    <p:sldId id="273" r:id="rId17"/>
    <p:sldId id="274" r:id="rId18"/>
    <p:sldId id="270"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68012-FE6F-4CE7-AD40-726728EDA03B}"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99FB3-E4F4-4093-AF5D-7AF916ED04AA}" type="slidenum">
              <a:rPr lang="en-IN" smtClean="0"/>
              <a:t>‹#›</a:t>
            </a:fld>
            <a:endParaRPr lang="en-IN"/>
          </a:p>
        </p:txBody>
      </p:sp>
    </p:spTree>
    <p:extLst>
      <p:ext uri="{BB962C8B-B14F-4D97-AF65-F5344CB8AC3E}">
        <p14:creationId xmlns:p14="http://schemas.microsoft.com/office/powerpoint/2010/main" val="73449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899FB3-E4F4-4093-AF5D-7AF916ED04AA}" type="slidenum">
              <a:rPr lang="en-IN" smtClean="0"/>
              <a:t>7</a:t>
            </a:fld>
            <a:endParaRPr lang="en-IN"/>
          </a:p>
        </p:txBody>
      </p:sp>
    </p:spTree>
    <p:extLst>
      <p:ext uri="{BB962C8B-B14F-4D97-AF65-F5344CB8AC3E}">
        <p14:creationId xmlns:p14="http://schemas.microsoft.com/office/powerpoint/2010/main" val="280781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A954-6FBB-1873-CD9B-CA919F5E6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9EACF3-9434-27BE-0358-AA3BC13B5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C3C86D-7E1B-0CDA-F38F-92CBBE734FC0}"/>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5" name="Footer Placeholder 4">
            <a:extLst>
              <a:ext uri="{FF2B5EF4-FFF2-40B4-BE49-F238E27FC236}">
                <a16:creationId xmlns:a16="http://schemas.microsoft.com/office/drawing/2014/main" id="{006F6F8C-8417-0997-3CAA-A281A82A3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7874C-8203-F9D5-219C-69767E9DFE1D}"/>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147846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54FC-CAAF-DB5F-6590-B1218DBE8D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4B1CCC-9A07-E08A-4FB6-3E400B2725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502B40-0DAD-14E8-AE8A-8C11F13CE9F7}"/>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5" name="Footer Placeholder 4">
            <a:extLst>
              <a:ext uri="{FF2B5EF4-FFF2-40B4-BE49-F238E27FC236}">
                <a16:creationId xmlns:a16="http://schemas.microsoft.com/office/drawing/2014/main" id="{E1191654-2613-08F6-2403-CE6670B72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9C16B-8D3A-14F0-47CD-BCB14B08EFDB}"/>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307028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FDD722-B935-86F8-41F4-3F030F15D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AF8A9E-DE85-3641-CED0-926AAA0EE2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70CF1-0969-CFCA-D9C3-0EDFE6A5EDDF}"/>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5" name="Footer Placeholder 4">
            <a:extLst>
              <a:ext uri="{FF2B5EF4-FFF2-40B4-BE49-F238E27FC236}">
                <a16:creationId xmlns:a16="http://schemas.microsoft.com/office/drawing/2014/main" id="{AA342656-275D-AD2A-6D13-8610A069DA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8CC73-20D1-9CE8-B818-46D71ACD8A19}"/>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291724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243E-FD2F-879F-AC0D-775222BD82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35BE99-0FC2-EB0E-FFDF-5BFD17A3C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8287E7-7D96-3A76-02C1-C2C1D6A07E02}"/>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5" name="Footer Placeholder 4">
            <a:extLst>
              <a:ext uri="{FF2B5EF4-FFF2-40B4-BE49-F238E27FC236}">
                <a16:creationId xmlns:a16="http://schemas.microsoft.com/office/drawing/2014/main" id="{FDBEECB5-D8F2-9A72-EBB9-FE688F532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2B515-3ADD-1437-B1D5-1A2DCCB7709F}"/>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170482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98C5-121F-A4A2-0FFB-7AC3CE62A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1DEBB9-1AC9-4331-613D-C87A77401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C57BF5-2116-1DAE-B6EE-53F6477D47A8}"/>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5" name="Footer Placeholder 4">
            <a:extLst>
              <a:ext uri="{FF2B5EF4-FFF2-40B4-BE49-F238E27FC236}">
                <a16:creationId xmlns:a16="http://schemas.microsoft.com/office/drawing/2014/main" id="{E80EFB16-D6CA-340B-B28A-2462D8CD8C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6A99C-37C2-6569-A58E-8D551A8E6B5C}"/>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118322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1F02-D1D7-866E-72DA-7CB3277545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82BC92-04C8-E4D6-FF42-91AED206BD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B1182F-80EF-339A-E569-F9FF477A7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691437-5D35-5FC9-5C48-B355890049B5}"/>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6" name="Footer Placeholder 5">
            <a:extLst>
              <a:ext uri="{FF2B5EF4-FFF2-40B4-BE49-F238E27FC236}">
                <a16:creationId xmlns:a16="http://schemas.microsoft.com/office/drawing/2014/main" id="{6DD6FB8E-2829-DF4A-1370-3228CA28BB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CBF9D-1202-A790-0442-61BAA1DBE4A4}"/>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272998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72CA-CD03-C80F-60A9-C77BE487E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3182D-948D-19BA-3860-05F2AF537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0129E-3009-FF33-18D6-0510188E14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9B9717-26B5-0514-DD63-201190F82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CEF8C3-71D6-706D-8AFC-E5EBBF27D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55BB52-9FB1-0B21-040B-F4764DC47B96}"/>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8" name="Footer Placeholder 7">
            <a:extLst>
              <a:ext uri="{FF2B5EF4-FFF2-40B4-BE49-F238E27FC236}">
                <a16:creationId xmlns:a16="http://schemas.microsoft.com/office/drawing/2014/main" id="{F3A7F27C-52AD-C132-3941-03E607E469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069D27-73B8-4EA0-5B24-727099BE86C4}"/>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144947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8A047-AE8A-A68C-A914-6ED9B5FD82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AAC0A3-64D0-A3D2-AC78-95AB2A978684}"/>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4" name="Footer Placeholder 3">
            <a:extLst>
              <a:ext uri="{FF2B5EF4-FFF2-40B4-BE49-F238E27FC236}">
                <a16:creationId xmlns:a16="http://schemas.microsoft.com/office/drawing/2014/main" id="{F17C40F6-98AE-8EE6-00A2-AC651E8C55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E23F55-9C23-EFCF-1F02-74EBDF0A76B6}"/>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417451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10A2FE-2A84-26BA-794E-0CB22DA2B05E}"/>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3" name="Footer Placeholder 2">
            <a:extLst>
              <a:ext uri="{FF2B5EF4-FFF2-40B4-BE49-F238E27FC236}">
                <a16:creationId xmlns:a16="http://schemas.microsoft.com/office/drawing/2014/main" id="{574BCF41-1179-1262-B867-EAC73105F5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0B036F-8DCA-6D7C-4E81-08573EAF89F9}"/>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257058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E93E-0CFE-C2B6-A547-5909CA0AC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B78445-8C95-BA4C-459F-1B6145242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96A8A0-E7FC-A762-85B1-354940AE5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87A75-1036-0F6F-DF98-874AE4D9DAE8}"/>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6" name="Footer Placeholder 5">
            <a:extLst>
              <a:ext uri="{FF2B5EF4-FFF2-40B4-BE49-F238E27FC236}">
                <a16:creationId xmlns:a16="http://schemas.microsoft.com/office/drawing/2014/main" id="{C44E6C3D-8D89-495F-C869-C5E498C94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3A65CB-A065-81A4-053F-2F7C71A96B80}"/>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239002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730A-0D55-12CA-7A5B-075CD135C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FFF291-2481-4A65-BC66-25CB52E11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339C14-6B20-6576-5DC7-89360A99EC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C8087-685C-5BB9-5231-40C67517CE5A}"/>
              </a:ext>
            </a:extLst>
          </p:cNvPr>
          <p:cNvSpPr>
            <a:spLocks noGrp="1"/>
          </p:cNvSpPr>
          <p:nvPr>
            <p:ph type="dt" sz="half" idx="10"/>
          </p:nvPr>
        </p:nvSpPr>
        <p:spPr/>
        <p:txBody>
          <a:bodyPr/>
          <a:lstStyle/>
          <a:p>
            <a:fld id="{00D195E3-ACCE-4037-B963-3B071653ACDB}" type="datetimeFigureOut">
              <a:rPr lang="en-IN" smtClean="0"/>
              <a:t>06-01-2025</a:t>
            </a:fld>
            <a:endParaRPr lang="en-IN"/>
          </a:p>
        </p:txBody>
      </p:sp>
      <p:sp>
        <p:nvSpPr>
          <p:cNvPr id="6" name="Footer Placeholder 5">
            <a:extLst>
              <a:ext uri="{FF2B5EF4-FFF2-40B4-BE49-F238E27FC236}">
                <a16:creationId xmlns:a16="http://schemas.microsoft.com/office/drawing/2014/main" id="{0B42634A-2C84-85EB-06F1-DC0A8A471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F7AA2E-6A81-2329-600F-7DBC5C0CB159}"/>
              </a:ext>
            </a:extLst>
          </p:cNvPr>
          <p:cNvSpPr>
            <a:spLocks noGrp="1"/>
          </p:cNvSpPr>
          <p:nvPr>
            <p:ph type="sldNum" sz="quarter" idx="12"/>
          </p:nvPr>
        </p:nvSpPr>
        <p:spPr/>
        <p:txBody>
          <a:bodyPr/>
          <a:lstStyle/>
          <a:p>
            <a:fld id="{4B6321B1-AC3B-4070-B7C3-9E99E0BFB0A1}" type="slidenum">
              <a:rPr lang="en-IN" smtClean="0"/>
              <a:t>‹#›</a:t>
            </a:fld>
            <a:endParaRPr lang="en-IN"/>
          </a:p>
        </p:txBody>
      </p:sp>
    </p:spTree>
    <p:extLst>
      <p:ext uri="{BB962C8B-B14F-4D97-AF65-F5344CB8AC3E}">
        <p14:creationId xmlns:p14="http://schemas.microsoft.com/office/powerpoint/2010/main" val="677367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DFE3F-B1F4-A525-8CCD-1BCD0C0FA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7CE7E5-16F3-ECF5-E213-46A6A3232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7A1F3-DE0A-1B85-33FA-47B2C71386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195E3-ACCE-4037-B963-3B071653ACDB}" type="datetimeFigureOut">
              <a:rPr lang="en-IN" smtClean="0"/>
              <a:t>06-01-2025</a:t>
            </a:fld>
            <a:endParaRPr lang="en-IN"/>
          </a:p>
        </p:txBody>
      </p:sp>
      <p:sp>
        <p:nvSpPr>
          <p:cNvPr id="5" name="Footer Placeholder 4">
            <a:extLst>
              <a:ext uri="{FF2B5EF4-FFF2-40B4-BE49-F238E27FC236}">
                <a16:creationId xmlns:a16="http://schemas.microsoft.com/office/drawing/2014/main" id="{887F92B9-687F-D64D-1B3E-D5951C680F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36AE00-8B00-6DB4-251E-00E22E378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21B1-AC3B-4070-B7C3-9E99E0BFB0A1}" type="slidenum">
              <a:rPr lang="en-IN" smtClean="0"/>
              <a:t>‹#›</a:t>
            </a:fld>
            <a:endParaRPr lang="en-IN"/>
          </a:p>
        </p:txBody>
      </p:sp>
    </p:spTree>
    <p:extLst>
      <p:ext uri="{BB962C8B-B14F-4D97-AF65-F5344CB8AC3E}">
        <p14:creationId xmlns:p14="http://schemas.microsoft.com/office/powerpoint/2010/main" val="3933891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429B350-C475-F742-9E8A-1A393138CD94}"/>
              </a:ext>
            </a:extLst>
          </p:cNvPr>
          <p:cNvSpPr>
            <a:spLocks noGrp="1"/>
          </p:cNvSpPr>
          <p:nvPr>
            <p:ph type="title"/>
          </p:nvPr>
        </p:nvSpPr>
        <p:spPr/>
        <p:txBody>
          <a:bodyPr/>
          <a:lstStyle/>
          <a:p>
            <a:r>
              <a:rPr lang="en-US" dirty="0"/>
              <a:t>g</a:t>
            </a:r>
            <a:endParaRPr lang="en-IN" dirty="0"/>
          </a:p>
        </p:txBody>
      </p:sp>
      <p:sp>
        <p:nvSpPr>
          <p:cNvPr id="5" name="Content Placeholder 4">
            <a:extLst>
              <a:ext uri="{FF2B5EF4-FFF2-40B4-BE49-F238E27FC236}">
                <a16:creationId xmlns:a16="http://schemas.microsoft.com/office/drawing/2014/main" id="{33CA7232-3735-DA87-41CC-62173326F35C}"/>
              </a:ext>
            </a:extLst>
          </p:cNvPr>
          <p:cNvSpPr>
            <a:spLocks noGrp="1"/>
          </p:cNvSpPr>
          <p:nvPr>
            <p:ph idx="4294967295"/>
          </p:nvPr>
        </p:nvSpPr>
        <p:spPr>
          <a:xfrm>
            <a:off x="514350" y="2182813"/>
            <a:ext cx="10969625" cy="4675187"/>
          </a:xfrm>
        </p:spPr>
        <p:txBody>
          <a:bodyPr>
            <a:normAutofit fontScale="55000" lnSpcReduction="20000"/>
          </a:bodyPr>
          <a:lstStyle/>
          <a:p>
            <a:pPr marL="0" indent="0">
              <a:buNone/>
            </a:pPr>
            <a:r>
              <a:rPr lang="en-US" dirty="0"/>
              <a:t>                                                                 </a:t>
            </a:r>
          </a:p>
          <a:p>
            <a:pPr marL="0" indent="0">
              <a:buNone/>
            </a:pPr>
            <a:r>
              <a:rPr lang="en-US" sz="4400" dirty="0"/>
              <a:t>                                                                          BATCH NO</a:t>
            </a:r>
            <a:r>
              <a:rPr lang="en-US" sz="4400"/>
              <a:t>: 08</a:t>
            </a:r>
            <a:endParaRPr lang="en-US" sz="4400" dirty="0"/>
          </a:p>
          <a:p>
            <a:pPr marL="0" indent="0">
              <a:buNone/>
            </a:pPr>
            <a:r>
              <a:rPr lang="en-US" dirty="0"/>
              <a:t>                                                                                                      </a:t>
            </a:r>
            <a:r>
              <a:rPr lang="en-US" sz="4400" dirty="0"/>
              <a:t>MINI-PROJECT-REVIEW 3</a:t>
            </a:r>
          </a:p>
          <a:p>
            <a:pPr marL="0" indent="0">
              <a:buNone/>
            </a:pPr>
            <a:endParaRPr lang="en-US" dirty="0"/>
          </a:p>
          <a:p>
            <a:pPr marL="0" indent="0">
              <a:buNone/>
            </a:pPr>
            <a:r>
              <a:rPr lang="en-US" b="1" dirty="0"/>
              <a:t>                                                                                                               </a:t>
            </a:r>
            <a:r>
              <a:rPr lang="en-US" sz="6700" b="1" dirty="0"/>
              <a:t>TALKSPIRE</a:t>
            </a:r>
          </a:p>
          <a:p>
            <a:pPr marL="0" indent="0">
              <a:buNone/>
            </a:pPr>
            <a:endParaRPr lang="en-US" b="1" dirty="0"/>
          </a:p>
          <a:p>
            <a:pPr marL="0" indent="0">
              <a:buNone/>
            </a:pPr>
            <a:endParaRPr lang="en-US" b="1" dirty="0"/>
          </a:p>
          <a:p>
            <a:pPr marL="0" indent="0">
              <a:buNone/>
            </a:pPr>
            <a:endParaRPr lang="en-US" b="1" dirty="0"/>
          </a:p>
          <a:p>
            <a:pPr marL="0" indent="0">
              <a:buNone/>
            </a:pPr>
            <a:r>
              <a:rPr lang="en-US" b="1" dirty="0"/>
              <a:t>                      </a:t>
            </a:r>
          </a:p>
          <a:p>
            <a:pPr marL="0" indent="0">
              <a:buNone/>
            </a:pPr>
            <a:r>
              <a:rPr lang="en-US" sz="2500" b="1" dirty="0"/>
              <a:t>    Submitted by:</a:t>
            </a:r>
            <a:r>
              <a:rPr lang="en-US" sz="2500" dirty="0"/>
              <a:t>                                                                                                                                                                                                  </a:t>
            </a:r>
            <a:r>
              <a:rPr lang="en-US" sz="2500" b="1" dirty="0"/>
              <a:t>Under the Guidance                                                                                                                                                                                                        </a:t>
            </a:r>
          </a:p>
          <a:p>
            <a:pPr marL="0" indent="0">
              <a:buNone/>
            </a:pPr>
            <a:r>
              <a:rPr lang="en-US" sz="2500" dirty="0"/>
              <a:t>    E.SPANDANA                           21UP1A0527   </a:t>
            </a:r>
            <a:r>
              <a:rPr lang="en-US" sz="2500" b="1" dirty="0"/>
              <a:t>                                                                                                                                                              of</a:t>
            </a:r>
          </a:p>
          <a:p>
            <a:pPr marL="0" indent="0">
              <a:buNone/>
            </a:pPr>
            <a:r>
              <a:rPr lang="en-US" sz="2500" dirty="0"/>
              <a:t>   M.MANASA LALITHA              22UP5A0547                                                                                                                                                  MR.R.KRISHNA NAYAK</a:t>
            </a:r>
          </a:p>
          <a:p>
            <a:pPr marL="0" indent="0">
              <a:buNone/>
            </a:pPr>
            <a:r>
              <a:rPr lang="en-US" sz="2500" dirty="0"/>
              <a:t>   A.GEETHANJALI                       21UP1A0502                                                                                                                                                  ASSISTANT PROFESSOR</a:t>
            </a:r>
            <a:endParaRPr lang="en-US" sz="2500" b="1" dirty="0"/>
          </a:p>
          <a:p>
            <a:pPr marL="0" indent="0">
              <a:buNone/>
            </a:pPr>
            <a:r>
              <a:rPr lang="en-US" sz="2500" b="1" dirty="0"/>
              <a:t>                                                               </a:t>
            </a:r>
            <a:endParaRPr lang="en-IN" sz="2500" b="1" dirty="0"/>
          </a:p>
        </p:txBody>
      </p:sp>
      <p:pic>
        <p:nvPicPr>
          <p:cNvPr id="6" name="Picture 5">
            <a:extLst>
              <a:ext uri="{FF2B5EF4-FFF2-40B4-BE49-F238E27FC236}">
                <a16:creationId xmlns:a16="http://schemas.microsoft.com/office/drawing/2014/main" id="{FE6EE4D9-7A7D-D5E4-6108-8B3D2CE35D90}"/>
              </a:ext>
            </a:extLst>
          </p:cNvPr>
          <p:cNvPicPr>
            <a:picLocks noChangeAspect="1"/>
          </p:cNvPicPr>
          <p:nvPr/>
        </p:nvPicPr>
        <p:blipFill>
          <a:blip r:embed="rId2"/>
          <a:stretch>
            <a:fillRect/>
          </a:stretch>
        </p:blipFill>
        <p:spPr>
          <a:xfrm>
            <a:off x="0" y="0"/>
            <a:ext cx="12064181" cy="1870745"/>
          </a:xfrm>
          <a:prstGeom prst="rect">
            <a:avLst/>
          </a:prstGeom>
        </p:spPr>
      </p:pic>
    </p:spTree>
    <p:extLst>
      <p:ext uri="{BB962C8B-B14F-4D97-AF65-F5344CB8AC3E}">
        <p14:creationId xmlns:p14="http://schemas.microsoft.com/office/powerpoint/2010/main" val="78909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959F9-D91F-DF1C-948A-75F2F0F857A1}"/>
              </a:ext>
            </a:extLst>
          </p:cNvPr>
          <p:cNvPicPr>
            <a:picLocks noChangeAspect="1"/>
          </p:cNvPicPr>
          <p:nvPr/>
        </p:nvPicPr>
        <p:blipFill>
          <a:blip r:embed="rId2"/>
          <a:stretch>
            <a:fillRect/>
          </a:stretch>
        </p:blipFill>
        <p:spPr>
          <a:xfrm>
            <a:off x="2720340" y="1668780"/>
            <a:ext cx="7109459" cy="4000500"/>
          </a:xfrm>
          <a:prstGeom prst="rect">
            <a:avLst/>
          </a:prstGeom>
        </p:spPr>
      </p:pic>
      <p:sp>
        <p:nvSpPr>
          <p:cNvPr id="5" name="TextBox 4">
            <a:extLst>
              <a:ext uri="{FF2B5EF4-FFF2-40B4-BE49-F238E27FC236}">
                <a16:creationId xmlns:a16="http://schemas.microsoft.com/office/drawing/2014/main" id="{7E752AE4-FBD0-7CC9-3537-004E56881306}"/>
              </a:ext>
            </a:extLst>
          </p:cNvPr>
          <p:cNvSpPr txBox="1"/>
          <p:nvPr/>
        </p:nvSpPr>
        <p:spPr>
          <a:xfrm>
            <a:off x="800100" y="662940"/>
            <a:ext cx="603504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414644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6123964-20CD-8B23-C508-7410F852F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20" y="365760"/>
            <a:ext cx="6903720" cy="633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3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17FEE59-841C-8C86-FCF2-3A995C368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120" y="457200"/>
            <a:ext cx="569214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6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118BF167-105B-EDBC-BE30-915FBDCB1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525780"/>
            <a:ext cx="8401050" cy="5665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80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0558-CF47-BD34-4EF2-30BF511A8494}"/>
              </a:ext>
            </a:extLst>
          </p:cNvPr>
          <p:cNvSpPr>
            <a:spLocks noGrp="1"/>
          </p:cNvSpPr>
          <p:nvPr>
            <p:ph type="title"/>
          </p:nvPr>
        </p:nvSpPr>
        <p:spPr>
          <a:xfrm>
            <a:off x="357188" y="504103"/>
            <a:ext cx="11353800" cy="681036"/>
          </a:xfrm>
        </p:spPr>
        <p:txBody>
          <a:bodyPr>
            <a:norm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IN" sz="2400" dirty="0"/>
          </a:p>
        </p:txBody>
      </p:sp>
      <p:sp>
        <p:nvSpPr>
          <p:cNvPr id="6" name="Rectangle 1">
            <a:extLst>
              <a:ext uri="{FF2B5EF4-FFF2-40B4-BE49-F238E27FC236}">
                <a16:creationId xmlns:a16="http://schemas.microsoft.com/office/drawing/2014/main" id="{261DAFA2-BB62-29E8-2D6C-5D5BA75005EE}"/>
              </a:ext>
            </a:extLst>
          </p:cNvPr>
          <p:cNvSpPr>
            <a:spLocks noGrp="1" noChangeArrowheads="1"/>
          </p:cNvSpPr>
          <p:nvPr>
            <p:ph idx="1"/>
          </p:nvPr>
        </p:nvSpPr>
        <p:spPr bwMode="auto">
          <a:xfrm>
            <a:off x="357188" y="3678128"/>
            <a:ext cx="109966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834353BD-20C9-1D4D-DA14-6F43DDF69059}"/>
              </a:ext>
            </a:extLst>
          </p:cNvPr>
          <p:cNvSpPr txBox="1">
            <a:spLocks noChangeArrowheads="1"/>
          </p:cNvSpPr>
          <p:nvPr/>
        </p:nvSpPr>
        <p:spPr bwMode="auto">
          <a:xfrm>
            <a:off x="481012" y="1072087"/>
            <a:ext cx="113537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800" dirty="0">
              <a:latin typeface="Arial" panose="020B0604020202020204" pitchFamily="34" charset="0"/>
            </a:endParaRPr>
          </a:p>
          <a:p>
            <a:pPr marL="0" indent="0" eaLnBrk="0" fontAlgn="base" hangingPunct="0">
              <a:lnSpc>
                <a:spcPct val="100000"/>
              </a:lnSpc>
              <a:spcBef>
                <a:spcPct val="0"/>
              </a:spcBef>
              <a:spcAft>
                <a:spcPct val="0"/>
              </a:spcAft>
              <a:buFontTx/>
              <a:buAutoNum type="arabicPeriod"/>
            </a:pPr>
            <a:r>
              <a:rPr lang="en-US" altLang="en-US" sz="1800" b="1" dirty="0">
                <a:latin typeface="Arial" panose="020B0604020202020204" pitchFamily="34" charset="0"/>
              </a:rPr>
              <a:t> Home Page</a:t>
            </a:r>
            <a:r>
              <a:rPr lang="en-US" altLang="en-US" sz="1800" dirty="0">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Show a welcome message.</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Provide buttons to navigate to the login or signup pages.</a:t>
            </a:r>
          </a:p>
          <a:p>
            <a:pPr marL="0" indent="0" eaLnBrk="0" fontAlgn="base" hangingPunct="0">
              <a:lnSpc>
                <a:spcPct val="100000"/>
              </a:lnSpc>
              <a:spcBef>
                <a:spcPct val="0"/>
              </a:spcBef>
              <a:spcAft>
                <a:spcPct val="0"/>
              </a:spcAft>
              <a:buFontTx/>
              <a:buAutoNum type="arabicPeriod" startAt="2"/>
            </a:pPr>
            <a:r>
              <a:rPr lang="en-US" altLang="en-US" sz="1800" b="1" dirty="0">
                <a:latin typeface="Arial" panose="020B0604020202020204" pitchFamily="34" charset="0"/>
              </a:rPr>
              <a:t> Login Page</a:t>
            </a:r>
            <a:r>
              <a:rPr lang="en-US" altLang="en-US" sz="1800" dirty="0">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User enters email and password.</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Send details to the server.</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If valid, redirect to the bot page.</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If invalid, show an error message.</a:t>
            </a:r>
          </a:p>
          <a:p>
            <a:pPr marL="0" indent="0" eaLnBrk="0" fontAlgn="base" hangingPunct="0">
              <a:lnSpc>
                <a:spcPct val="100000"/>
              </a:lnSpc>
              <a:spcBef>
                <a:spcPct val="0"/>
              </a:spcBef>
              <a:spcAft>
                <a:spcPct val="0"/>
              </a:spcAft>
              <a:buFontTx/>
              <a:buAutoNum type="arabicPeriod" startAt="3"/>
            </a:pPr>
            <a:r>
              <a:rPr lang="en-US" altLang="en-US" sz="1800" b="1" dirty="0">
                <a:latin typeface="Arial" panose="020B0604020202020204" pitchFamily="34" charset="0"/>
              </a:rPr>
              <a:t> </a:t>
            </a:r>
            <a:r>
              <a:rPr lang="en-US" altLang="en-US" sz="1800" b="1" dirty="0" err="1">
                <a:latin typeface="Arial" panose="020B0604020202020204" pitchFamily="34" charset="0"/>
              </a:rPr>
              <a:t>SignUp</a:t>
            </a:r>
            <a:r>
              <a:rPr lang="en-US" altLang="en-US" sz="1800" b="1" dirty="0">
                <a:latin typeface="Arial" panose="020B0604020202020204" pitchFamily="34" charset="0"/>
              </a:rPr>
              <a:t> Page</a:t>
            </a:r>
            <a:r>
              <a:rPr lang="en-US" altLang="en-US" sz="1800" dirty="0">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User enters name, email, password, and confirm password.</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Check if passwords match.</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Send details to the server.</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If successful, redirect to the login page.</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If an error, show a message.</a:t>
            </a:r>
          </a:p>
          <a:p>
            <a:pPr marL="0" indent="0" eaLnBrk="0" fontAlgn="base" hangingPunct="0">
              <a:lnSpc>
                <a:spcPct val="100000"/>
              </a:lnSpc>
              <a:spcBef>
                <a:spcPct val="0"/>
              </a:spcBef>
              <a:spcAft>
                <a:spcPct val="0"/>
              </a:spcAft>
              <a:buFontTx/>
              <a:buAutoNum type="arabicPeriod" startAt="4"/>
            </a:pPr>
            <a:r>
              <a:rPr lang="en-US" altLang="en-US" sz="1800" b="1" dirty="0">
                <a:latin typeface="Arial" panose="020B0604020202020204" pitchFamily="34" charset="0"/>
              </a:rPr>
              <a:t> Styling</a:t>
            </a:r>
            <a:r>
              <a:rPr lang="en-US" altLang="en-US" sz="1800" dirty="0">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Center content with a nice background.</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Style buttons and inputs for a clean look.</a:t>
            </a: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Add hover effects for interactivity.</a:t>
            </a:r>
          </a:p>
          <a:p>
            <a:pPr marL="0" indent="0" eaLnBrk="0" fontAlgn="base" hangingPunct="0">
              <a:lnSpc>
                <a:spcPct val="100000"/>
              </a:lnSpc>
              <a:spcBef>
                <a:spcPct val="0"/>
              </a:spcBef>
              <a:spcAft>
                <a:spcPct val="0"/>
              </a:spcAft>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63774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44EC-C301-72A7-E87F-CFF2BF3BD7F6}"/>
              </a:ext>
            </a:extLst>
          </p:cNvPr>
          <p:cNvSpPr>
            <a:spLocks noGrp="1"/>
          </p:cNvSpPr>
          <p:nvPr>
            <p:ph type="title"/>
          </p:nvPr>
        </p:nvSpPr>
        <p:spPr>
          <a:xfrm>
            <a:off x="838200" y="365125"/>
            <a:ext cx="10515600" cy="735013"/>
          </a:xfrm>
        </p:spPr>
        <p:txBody>
          <a:bodyPr>
            <a:normAutofit/>
          </a:bodyPr>
          <a:lstStyle/>
          <a:p>
            <a:r>
              <a:rPr lang="en-IN" sz="2400" b="1" dirty="0">
                <a:latin typeface="Times New Roman" panose="02020603050405020304" pitchFamily="18" charset="0"/>
                <a:cs typeface="Times New Roman" panose="02020603050405020304" pitchFamily="18" charset="0"/>
              </a:rPr>
              <a:t>EXECUTION AND OUTPUT SCREEN:</a:t>
            </a:r>
          </a:p>
        </p:txBody>
      </p:sp>
      <p:pic>
        <p:nvPicPr>
          <p:cNvPr id="8" name="Picture 7">
            <a:extLst>
              <a:ext uri="{FF2B5EF4-FFF2-40B4-BE49-F238E27FC236}">
                <a16:creationId xmlns:a16="http://schemas.microsoft.com/office/drawing/2014/main" id="{5FEEF022-F8B0-2A11-03AD-507D3F829047}"/>
              </a:ext>
            </a:extLst>
          </p:cNvPr>
          <p:cNvPicPr>
            <a:picLocks noChangeAspect="1"/>
          </p:cNvPicPr>
          <p:nvPr/>
        </p:nvPicPr>
        <p:blipFill>
          <a:blip r:embed="rId2"/>
          <a:stretch>
            <a:fillRect/>
          </a:stretch>
        </p:blipFill>
        <p:spPr>
          <a:xfrm>
            <a:off x="3494798" y="3933372"/>
            <a:ext cx="4717143" cy="2399846"/>
          </a:xfrm>
          <a:prstGeom prst="rect">
            <a:avLst/>
          </a:prstGeom>
        </p:spPr>
      </p:pic>
      <p:pic>
        <p:nvPicPr>
          <p:cNvPr id="11" name="Picture 10">
            <a:extLst>
              <a:ext uri="{FF2B5EF4-FFF2-40B4-BE49-F238E27FC236}">
                <a16:creationId xmlns:a16="http://schemas.microsoft.com/office/drawing/2014/main" id="{BC2ACFA6-134A-5A3B-01E7-3EA30CA673E0}"/>
              </a:ext>
            </a:extLst>
          </p:cNvPr>
          <p:cNvPicPr>
            <a:picLocks noChangeAspect="1"/>
          </p:cNvPicPr>
          <p:nvPr/>
        </p:nvPicPr>
        <p:blipFill>
          <a:blip r:embed="rId3"/>
          <a:stretch>
            <a:fillRect/>
          </a:stretch>
        </p:blipFill>
        <p:spPr>
          <a:xfrm>
            <a:off x="1030514" y="1246755"/>
            <a:ext cx="4339771" cy="2182245"/>
          </a:xfrm>
          <a:prstGeom prst="rect">
            <a:avLst/>
          </a:prstGeom>
        </p:spPr>
      </p:pic>
      <p:pic>
        <p:nvPicPr>
          <p:cNvPr id="14" name="Picture 13">
            <a:extLst>
              <a:ext uri="{FF2B5EF4-FFF2-40B4-BE49-F238E27FC236}">
                <a16:creationId xmlns:a16="http://schemas.microsoft.com/office/drawing/2014/main" id="{03922624-CD4B-F5EB-2001-8DEF55FE21A2}"/>
              </a:ext>
            </a:extLst>
          </p:cNvPr>
          <p:cNvPicPr>
            <a:picLocks noChangeAspect="1"/>
          </p:cNvPicPr>
          <p:nvPr/>
        </p:nvPicPr>
        <p:blipFill>
          <a:blip r:embed="rId4"/>
          <a:stretch>
            <a:fillRect/>
          </a:stretch>
        </p:blipFill>
        <p:spPr>
          <a:xfrm>
            <a:off x="6270172" y="1246755"/>
            <a:ext cx="4231882" cy="2182246"/>
          </a:xfrm>
          <a:prstGeom prst="rect">
            <a:avLst/>
          </a:prstGeom>
        </p:spPr>
      </p:pic>
    </p:spTree>
    <p:extLst>
      <p:ext uri="{BB962C8B-B14F-4D97-AF65-F5344CB8AC3E}">
        <p14:creationId xmlns:p14="http://schemas.microsoft.com/office/powerpoint/2010/main" val="309310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C5522-E870-C99F-460A-0DE951E6DB94}"/>
              </a:ext>
            </a:extLst>
          </p:cNvPr>
          <p:cNvPicPr>
            <a:picLocks noChangeAspect="1"/>
          </p:cNvPicPr>
          <p:nvPr/>
        </p:nvPicPr>
        <p:blipFill>
          <a:blip r:embed="rId2"/>
          <a:stretch>
            <a:fillRect/>
          </a:stretch>
        </p:blipFill>
        <p:spPr>
          <a:xfrm>
            <a:off x="3995737" y="3429000"/>
            <a:ext cx="4200526" cy="2838845"/>
          </a:xfrm>
          <a:prstGeom prst="rect">
            <a:avLst/>
          </a:prstGeom>
        </p:spPr>
      </p:pic>
      <p:pic>
        <p:nvPicPr>
          <p:cNvPr id="8" name="Picture 7">
            <a:extLst>
              <a:ext uri="{FF2B5EF4-FFF2-40B4-BE49-F238E27FC236}">
                <a16:creationId xmlns:a16="http://schemas.microsoft.com/office/drawing/2014/main" id="{E0FF20F9-64AE-0071-E5E1-88EABA5568B5}"/>
              </a:ext>
            </a:extLst>
          </p:cNvPr>
          <p:cNvPicPr>
            <a:picLocks noChangeAspect="1"/>
          </p:cNvPicPr>
          <p:nvPr/>
        </p:nvPicPr>
        <p:blipFill>
          <a:blip r:embed="rId3"/>
          <a:stretch>
            <a:fillRect/>
          </a:stretch>
        </p:blipFill>
        <p:spPr>
          <a:xfrm>
            <a:off x="827315" y="711468"/>
            <a:ext cx="4397828" cy="2246043"/>
          </a:xfrm>
          <a:prstGeom prst="rect">
            <a:avLst/>
          </a:prstGeom>
        </p:spPr>
      </p:pic>
      <p:pic>
        <p:nvPicPr>
          <p:cNvPr id="11" name="Picture 10">
            <a:extLst>
              <a:ext uri="{FF2B5EF4-FFF2-40B4-BE49-F238E27FC236}">
                <a16:creationId xmlns:a16="http://schemas.microsoft.com/office/drawing/2014/main" id="{DC94544C-48D5-2C61-C857-B5ACADF661B2}"/>
              </a:ext>
            </a:extLst>
          </p:cNvPr>
          <p:cNvPicPr>
            <a:picLocks noChangeAspect="1"/>
          </p:cNvPicPr>
          <p:nvPr/>
        </p:nvPicPr>
        <p:blipFill>
          <a:blip r:embed="rId4"/>
          <a:stretch>
            <a:fillRect/>
          </a:stretch>
        </p:blipFill>
        <p:spPr>
          <a:xfrm>
            <a:off x="5908812" y="711468"/>
            <a:ext cx="4397828" cy="2246043"/>
          </a:xfrm>
          <a:prstGeom prst="rect">
            <a:avLst/>
          </a:prstGeom>
        </p:spPr>
      </p:pic>
    </p:spTree>
    <p:extLst>
      <p:ext uri="{BB962C8B-B14F-4D97-AF65-F5344CB8AC3E}">
        <p14:creationId xmlns:p14="http://schemas.microsoft.com/office/powerpoint/2010/main" val="235716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0B20-21B0-C16E-BDF7-535D8B6C644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2B2E1A42-0E53-9762-E6AB-B3261D56D9DD}"/>
              </a:ext>
            </a:extLst>
          </p:cNvPr>
          <p:cNvSpPr>
            <a:spLocks noGrp="1"/>
          </p:cNvSpPr>
          <p:nvPr>
            <p:ph idx="1"/>
          </p:nvPr>
        </p:nvSpPr>
        <p:spPr>
          <a:xfrm>
            <a:off x="838200" y="1428750"/>
            <a:ext cx="10515600" cy="4748213"/>
          </a:xfrm>
        </p:spPr>
        <p:txBody>
          <a:bodyPr>
            <a:normAutofit/>
          </a:bodyPr>
          <a:lstStyle/>
          <a:p>
            <a:r>
              <a:rPr lang="en-US" dirty="0"/>
              <a:t>The integration of real-time chat functionality in </a:t>
            </a:r>
            <a:r>
              <a:rPr lang="en-US" dirty="0" err="1"/>
              <a:t>TalkSpire</a:t>
            </a:r>
            <a:r>
              <a:rPr lang="en-US" dirty="0"/>
              <a:t> has revolutionized user interaction, providing instant responses and fostering dynamic conversations. </a:t>
            </a:r>
          </a:p>
          <a:p>
            <a:r>
              <a:rPr lang="en-US" dirty="0"/>
              <a:t>This enhancement has not only improved user satisfaction but also enhanced the overall functionality and usability of the application. </a:t>
            </a:r>
          </a:p>
          <a:p>
            <a:r>
              <a:rPr lang="en-US" dirty="0"/>
              <a:t>By integrating real-time chat, </a:t>
            </a:r>
            <a:r>
              <a:rPr lang="en-US" dirty="0" err="1"/>
              <a:t>TalkSpire</a:t>
            </a:r>
            <a:r>
              <a:rPr lang="en-US" dirty="0"/>
              <a:t> has become a more valuable tool for users seeking information and assistance. </a:t>
            </a:r>
          </a:p>
          <a:p>
            <a:r>
              <a:rPr lang="en-US" dirty="0"/>
              <a:t>The seamless communication between users and the chatbot has significantly streamlined the user experience, making it easier and more efficient to obtain relevant information. </a:t>
            </a:r>
            <a:endParaRPr lang="en-IN" dirty="0"/>
          </a:p>
        </p:txBody>
      </p:sp>
    </p:spTree>
    <p:extLst>
      <p:ext uri="{BB962C8B-B14F-4D97-AF65-F5344CB8AC3E}">
        <p14:creationId xmlns:p14="http://schemas.microsoft.com/office/powerpoint/2010/main" val="4080066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8CCB-931F-03F2-16AF-E711495CE774}"/>
              </a:ext>
            </a:extLst>
          </p:cNvPr>
          <p:cNvSpPr>
            <a:spLocks noGrp="1"/>
          </p:cNvSpPr>
          <p:nvPr>
            <p:ph type="title" idx="4294967295"/>
          </p:nvPr>
        </p:nvSpPr>
        <p:spPr>
          <a:xfrm>
            <a:off x="220979" y="399996"/>
            <a:ext cx="5875020" cy="975435"/>
          </a:xfrm>
        </p:spPr>
        <p:txBody>
          <a:bodyPr>
            <a:normAutofit fontScale="90000"/>
          </a:bodyPr>
          <a:lstStyle/>
          <a:p>
            <a:br>
              <a:rPr lang="en-IN" sz="2400" b="1" dirty="0">
                <a:latin typeface="Times New Roman" panose="02020603050405020304" pitchFamily="18" charset="0"/>
                <a:ea typeface="Calibri" panose="020F0502020204030204" pitchFamily="34" charset="0"/>
                <a:cs typeface="Times New Roman" panose="02020603050405020304" pitchFamily="18" charset="0"/>
              </a:rPr>
            </a:br>
            <a:r>
              <a:rPr lang="en-IN" sz="2400" b="1" dirty="0">
                <a:latin typeface="Times New Roman" panose="02020603050405020304" pitchFamily="18" charset="0"/>
                <a:ea typeface="Calibri" panose="020F0502020204030204" pitchFamily="34" charset="0"/>
                <a:cs typeface="Times New Roman" panose="02020603050405020304" pitchFamily="18" charset="0"/>
              </a:rPr>
              <a:t>CONCLUSION AND FUTURE SCOPE:</a:t>
            </a:r>
            <a:br>
              <a:rPr lang="en-IN" sz="2400" b="1" dirty="0">
                <a:latin typeface="Times New Roman" panose="02020603050405020304" pitchFamily="18" charset="0"/>
                <a:ea typeface="Calibri" panose="020F0502020204030204" pitchFamily="34" charset="0"/>
                <a:cs typeface="Times New Roman" panose="02020603050405020304" pitchFamily="18" charset="0"/>
              </a:rPr>
            </a:br>
            <a:br>
              <a:rPr lang="en-IN" sz="2400" b="1" dirty="0">
                <a:latin typeface="Times New Roman" panose="02020603050405020304" pitchFamily="18" charset="0"/>
                <a:ea typeface="Calibri" panose="020F0502020204030204" pitchFamily="34" charset="0"/>
                <a:cs typeface="Times New Roman" panose="02020603050405020304" pitchFamily="18" charset="0"/>
              </a:rPr>
            </a:br>
            <a:endParaRPr lang="en-IN" sz="2400" dirty="0"/>
          </a:p>
        </p:txBody>
      </p:sp>
      <p:sp>
        <p:nvSpPr>
          <p:cNvPr id="14" name="TextBox 13">
            <a:extLst>
              <a:ext uri="{FF2B5EF4-FFF2-40B4-BE49-F238E27FC236}">
                <a16:creationId xmlns:a16="http://schemas.microsoft.com/office/drawing/2014/main" id="{8983F1BF-9CD8-7D58-94F1-07F54A2926B8}"/>
              </a:ext>
            </a:extLst>
          </p:cNvPr>
          <p:cNvSpPr txBox="1"/>
          <p:nvPr/>
        </p:nvSpPr>
        <p:spPr>
          <a:xfrm>
            <a:off x="206477" y="1211584"/>
            <a:ext cx="11779045" cy="5016758"/>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integration of real-time chat functionality in TALKSPIRE has greatly improved user interaction by providing instant responses and dynamic conversations.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feature has significantly enhanced user satisfaction and the overall usability of the application.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real-time chat, TALKSPIRE has become a more valuable tool for users seeking information and assistance.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Seamless communication between users and the chatbot has streamlined the user experience, making information retrieval more efficient.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conclusion, the real-time chat functionality, coupled with ongoing improvements, will solidify TALKSPIRE position in the market.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application's ability to provide instant, accurate responses and seamless user interaction makes it an indispensable tool.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TALKSPIRE evolves, it will continue to meet the diverse needs of its users, ensuring high satisfaction and engagement, thereby setting a new standard for chatbot applications</a:t>
            </a:r>
            <a:r>
              <a:rPr lang="en-US" sz="2000" dirty="0"/>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Further development efforts will refine the user experience and expand TALKSPIRE capabilities. By maintaining a focus on user-centric design and innovative features, TALKSPIRE is set to remain a premier chatbot application, delivering unmatched convenience and efficiency to users.</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87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30B9F-15D8-F3B8-7850-63CB116B39E0}"/>
              </a:ext>
            </a:extLst>
          </p:cNvPr>
          <p:cNvSpPr txBox="1"/>
          <p:nvPr/>
        </p:nvSpPr>
        <p:spPr>
          <a:xfrm>
            <a:off x="2371724" y="2557463"/>
            <a:ext cx="7915275" cy="1107996"/>
          </a:xfrm>
          <a:prstGeom prst="rect">
            <a:avLst/>
          </a:prstGeom>
          <a:noFill/>
        </p:spPr>
        <p:txBody>
          <a:bodyPr wrap="square" rtlCol="0">
            <a:spAutoFit/>
          </a:bodyPr>
          <a:lstStyle/>
          <a:p>
            <a:r>
              <a:rPr lang="en-IN" sz="4000" dirty="0">
                <a:latin typeface="Algerian" panose="04020705040A02060702" pitchFamily="82" charset="0"/>
              </a:rPr>
              <a:t>            </a:t>
            </a:r>
            <a:r>
              <a:rPr lang="en-IN" sz="6600" dirty="0">
                <a:latin typeface="Algerian" panose="04020705040A02060702" pitchFamily="82" charset="0"/>
              </a:rPr>
              <a:t>THANK YOU</a:t>
            </a:r>
          </a:p>
        </p:txBody>
      </p:sp>
    </p:spTree>
    <p:extLst>
      <p:ext uri="{BB962C8B-B14F-4D97-AF65-F5344CB8AC3E}">
        <p14:creationId xmlns:p14="http://schemas.microsoft.com/office/powerpoint/2010/main" val="103527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3C49-1C61-3660-A686-F285B4BD4811}"/>
              </a:ext>
            </a:extLst>
          </p:cNvPr>
          <p:cNvSpPr>
            <a:spLocks noGrp="1"/>
          </p:cNvSpPr>
          <p:nvPr>
            <p:ph type="title"/>
          </p:nvPr>
        </p:nvSpPr>
        <p:spPr>
          <a:xfrm>
            <a:off x="942976" y="628651"/>
            <a:ext cx="10515600" cy="757238"/>
          </a:xfrm>
        </p:spPr>
        <p:txBody>
          <a:bodyPr>
            <a:normAutofit/>
          </a:bodyPr>
          <a:lstStyle/>
          <a:p>
            <a:r>
              <a:rPr lang="en-IN" sz="2800"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7E01439B-2CA9-5C2A-0B0F-5F2AB47984B3}"/>
              </a:ext>
            </a:extLst>
          </p:cNvPr>
          <p:cNvSpPr txBox="1"/>
          <p:nvPr/>
        </p:nvSpPr>
        <p:spPr>
          <a:xfrm>
            <a:off x="942976" y="1690688"/>
            <a:ext cx="5972174"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EXISTING SYSTEM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SYSTEM ARCHITECTURE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SYSTEM REQUIREMENTS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UML DIAGRAMS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EXECUTION AND OUTPUT SCREEN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RESULTS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 AND FUTURE SCOPE</a:t>
            </a:r>
          </a:p>
        </p:txBody>
      </p:sp>
    </p:spTree>
    <p:extLst>
      <p:ext uri="{BB962C8B-B14F-4D97-AF65-F5344CB8AC3E}">
        <p14:creationId xmlns:p14="http://schemas.microsoft.com/office/powerpoint/2010/main" val="22615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3EF-65E8-093A-6625-0F865E1FA0C1}"/>
              </a:ext>
            </a:extLst>
          </p:cNvPr>
          <p:cNvSpPr>
            <a:spLocks noGrp="1"/>
          </p:cNvSpPr>
          <p:nvPr>
            <p:ph type="title"/>
          </p:nvPr>
        </p:nvSpPr>
        <p:spPr>
          <a:xfrm>
            <a:off x="240632" y="818240"/>
            <a:ext cx="10311062" cy="447761"/>
          </a:xfrm>
        </p:spPr>
        <p:txBody>
          <a:bodyPr>
            <a:normAutofit fontScale="90000"/>
          </a:bodyPr>
          <a:lstStyle/>
          <a:p>
            <a:r>
              <a:rPr lang="en-IN" sz="2700" b="1"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ABSTRACT</a:t>
            </a:r>
            <a:r>
              <a:rPr lang="en-IN" sz="1800" b="1" cap="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9AE873D-B54F-2C0D-42EA-976C5B2FF27C}"/>
              </a:ext>
            </a:extLst>
          </p:cNvPr>
          <p:cNvSpPr>
            <a:spLocks noGrp="1"/>
          </p:cNvSpPr>
          <p:nvPr>
            <p:ph idx="1"/>
          </p:nvPr>
        </p:nvSpPr>
        <p:spPr>
          <a:xfrm>
            <a:off x="240632" y="1280160"/>
            <a:ext cx="11113168" cy="453571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TALKSPIRE is an innovative chatbot application built using the MERN stack, which includes MongoDB, Express, React, and Node.js. It leverages the Gemini API to provide accurate and prompt answers to user queries. Users can interact with the chatbot in multiple ways by typing their questions, speaking them aloud, or even uploading images for analysis. The app incorporates speech-to-text functionality, allowing users to convert spoken questions into text seamlessly. Additionally, it features text-to-speech capabilities, enabling the chatbot to read out answers, thus facilitating a hands-free interaction experience. </a:t>
            </a:r>
          </a:p>
        </p:txBody>
      </p:sp>
    </p:spTree>
    <p:extLst>
      <p:ext uri="{BB962C8B-B14F-4D97-AF65-F5344CB8AC3E}">
        <p14:creationId xmlns:p14="http://schemas.microsoft.com/office/powerpoint/2010/main" val="388176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A21F-8779-2B74-1A93-A392CA18E783}"/>
              </a:ext>
            </a:extLst>
          </p:cNvPr>
          <p:cNvSpPr>
            <a:spLocks noGrp="1"/>
          </p:cNvSpPr>
          <p:nvPr>
            <p:ph type="title"/>
          </p:nvPr>
        </p:nvSpPr>
        <p:spPr>
          <a:xfrm>
            <a:off x="298073" y="539316"/>
            <a:ext cx="11193379" cy="341746"/>
          </a:xfrm>
        </p:spPr>
        <p:txBody>
          <a:bodyPr>
            <a:noAutofit/>
          </a:bodyPr>
          <a:lstStyle/>
          <a:p>
            <a:r>
              <a:rPr lang="en-IN" sz="2400" b="1" cap="all" dirty="0">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p>
        </p:txBody>
      </p:sp>
      <p:sp>
        <p:nvSpPr>
          <p:cNvPr id="3" name="Content Placeholder 2">
            <a:extLst>
              <a:ext uri="{FF2B5EF4-FFF2-40B4-BE49-F238E27FC236}">
                <a16:creationId xmlns:a16="http://schemas.microsoft.com/office/drawing/2014/main" id="{39CC9862-07FB-BABE-A1EE-28736ACC064F}"/>
              </a:ext>
            </a:extLst>
          </p:cNvPr>
          <p:cNvSpPr>
            <a:spLocks noGrp="1"/>
          </p:cNvSpPr>
          <p:nvPr>
            <p:ph idx="1"/>
          </p:nvPr>
        </p:nvSpPr>
        <p:spPr>
          <a:xfrm>
            <a:off x="298073" y="1157288"/>
            <a:ext cx="11193379" cy="5361421"/>
          </a:xfrm>
        </p:spPr>
        <p:txBody>
          <a:bodyPr>
            <a:normAutofit/>
          </a:bodyPr>
          <a:lstStyle/>
          <a:p>
            <a:r>
              <a:rPr lang="en-US" sz="2400" dirty="0">
                <a:latin typeface="Times New Roman" panose="02020603050405020304" pitchFamily="18" charset="0"/>
                <a:cs typeface="Times New Roman" panose="02020603050405020304" pitchFamily="18" charset="0"/>
              </a:rPr>
              <a:t>This innovative application supports multiple modes of interaction, allowing users to type their questions, speak them aloud, or upload images for analysis, making it highly versatile and user-friendly.</a:t>
            </a:r>
          </a:p>
          <a:p>
            <a:r>
              <a:rPr lang="en-US" sz="2400" dirty="0">
                <a:latin typeface="Times New Roman" panose="02020603050405020304" pitchFamily="18" charset="0"/>
                <a:cs typeface="Times New Roman" panose="02020603050405020304" pitchFamily="18" charset="0"/>
              </a:rPr>
              <a:t>One of the standout features of TALKSPIRE is its speech-to-text functionality, which enables users to convert spoken questions into text seamlessly.</a:t>
            </a:r>
          </a:p>
          <a:p>
            <a:r>
              <a:rPr lang="en-US" sz="2400" dirty="0">
                <a:latin typeface="Times New Roman" panose="02020603050405020304" pitchFamily="18" charset="0"/>
                <a:cs typeface="Times New Roman" panose="02020603050405020304" pitchFamily="18" charset="0"/>
              </a:rPr>
              <a:t>This feature is particularly useful for hands-free operation, enhancing accessibility for users on the go or those who prefer speaking over typing. Complementing this is the text-to-speech capability, which allows the chatbot to read out answers.</a:t>
            </a:r>
          </a:p>
          <a:p>
            <a:r>
              <a:rPr lang="en-US" sz="2400" dirty="0">
                <a:latin typeface="Times New Roman" panose="02020603050405020304" pitchFamily="18" charset="0"/>
                <a:cs typeface="Times New Roman" panose="02020603050405020304" pitchFamily="18" charset="0"/>
              </a:rPr>
              <a:t>It includes features for signing up and logging in, ensuring that each user's chat history is securely stored and accessible only to them.</a:t>
            </a:r>
          </a:p>
          <a:p>
            <a:r>
              <a:rPr lang="en-US" sz="2400" dirty="0">
                <a:latin typeface="Times New Roman" panose="02020603050405020304" pitchFamily="18" charset="0"/>
                <a:cs typeface="Times New Roman" panose="02020603050405020304" pitchFamily="18" charset="0"/>
              </a:rPr>
              <a:t>The chat history is organized by date, making it easy for users to review their past interactions on specific days.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836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1934-C0BE-2731-05F7-DFF2AA459EEA}"/>
              </a:ext>
            </a:extLst>
          </p:cNvPr>
          <p:cNvSpPr>
            <a:spLocks noGrp="1"/>
          </p:cNvSpPr>
          <p:nvPr>
            <p:ph type="title"/>
          </p:nvPr>
        </p:nvSpPr>
        <p:spPr>
          <a:xfrm>
            <a:off x="144378" y="559934"/>
            <a:ext cx="11359363" cy="587631"/>
          </a:xfrm>
        </p:spPr>
        <p:txBody>
          <a:bodyPr>
            <a:normAutofit fontScale="90000"/>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07F7C75C-76EE-59AC-A289-B3CDE1EBFD9D}"/>
              </a:ext>
            </a:extLst>
          </p:cNvPr>
          <p:cNvSpPr>
            <a:spLocks noGrp="1"/>
          </p:cNvSpPr>
          <p:nvPr>
            <p:ph idx="1"/>
          </p:nvPr>
        </p:nvSpPr>
        <p:spPr>
          <a:xfrm>
            <a:off x="144379" y="1437851"/>
            <a:ext cx="11359363" cy="588460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Current chatbot systems typically rely on either text-based or limited speech-to-text interactions, lacking  advanced generative AI capabilities. These systems often do not support image-based queries and may have limited functionality in managing and retrieving chat history, leading to a less versatile and engaging user experience.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LIMITATIONS OF EXISTING SYSTEM: </a:t>
            </a:r>
          </a:p>
          <a:p>
            <a:r>
              <a:rPr lang="en-US" sz="2000" b="1" dirty="0">
                <a:latin typeface="Times New Roman" panose="02020603050405020304" pitchFamily="18" charset="0"/>
                <a:cs typeface="Times New Roman" panose="02020603050405020304" pitchFamily="18" charset="0"/>
              </a:rPr>
              <a:t>Inadequate Chat History Management: </a:t>
            </a:r>
            <a:r>
              <a:rPr lang="en-US" sz="2000" dirty="0">
                <a:latin typeface="Times New Roman" panose="02020603050405020304" pitchFamily="18" charset="0"/>
                <a:cs typeface="Times New Roman" panose="02020603050405020304" pitchFamily="18" charset="0"/>
              </a:rPr>
              <a:t>Many chatbots lack efficient systems for managing and retrieving chat history, making it difficult for users to review past conversations</a:t>
            </a:r>
            <a:r>
              <a:rPr lang="en-US"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ea typeface="Calibri" panose="020F0502020204030204" pitchFamily="34" charset="0"/>
                <a:cs typeface="Times New Roman" panose="02020603050405020304" pitchFamily="18" charset="0"/>
              </a:rPr>
              <a:t>Limited</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Image-Based Queries: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Existing chatbots typically support limited image based queries, preventing users from uploading images to receive relevant information.</a:t>
            </a:r>
          </a:p>
          <a:p>
            <a:endParaRPr lang="en-US"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41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C5C1-5C01-A444-56B7-A7DC065A46BB}"/>
              </a:ext>
            </a:extLst>
          </p:cNvPr>
          <p:cNvSpPr>
            <a:spLocks noGrp="1"/>
          </p:cNvSpPr>
          <p:nvPr>
            <p:ph type="title"/>
          </p:nvPr>
        </p:nvSpPr>
        <p:spPr>
          <a:xfrm>
            <a:off x="176980" y="262448"/>
            <a:ext cx="10795820" cy="1587166"/>
          </a:xfrm>
        </p:spPr>
        <p:txBody>
          <a:bodyPr>
            <a:normAutofit/>
          </a:bodyPr>
          <a:lstStyle/>
          <a:p>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br>
              <a:rPr lang="en-IN" sz="20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C58D927F-84C4-EC61-6EEF-F414545CE788}"/>
              </a:ext>
            </a:extLst>
          </p:cNvPr>
          <p:cNvSpPr>
            <a:spLocks noGrp="1"/>
          </p:cNvSpPr>
          <p:nvPr>
            <p:ph idx="1"/>
          </p:nvPr>
        </p:nvSpPr>
        <p:spPr>
          <a:xfrm>
            <a:off x="176980" y="1554432"/>
            <a:ext cx="11405420" cy="4247537"/>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Advanced Text-to-Speech: </a:t>
            </a:r>
            <a:r>
              <a:rPr lang="en-US" sz="2400" dirty="0">
                <a:latin typeface="Times New Roman" panose="02020603050405020304" pitchFamily="18" charset="0"/>
                <a:cs typeface="Times New Roman" panose="02020603050405020304" pitchFamily="18" charset="0"/>
              </a:rPr>
              <a:t>Responses will be read out loud, enhancing accessibility and engagement.</a:t>
            </a:r>
          </a:p>
          <a:p>
            <a:pPr marL="0" indent="0">
              <a:buNone/>
            </a:pPr>
            <a:r>
              <a:rPr lang="en-US" sz="2400" b="1" dirty="0">
                <a:latin typeface="Times New Roman" panose="02020603050405020304" pitchFamily="18" charset="0"/>
                <a:cs typeface="Times New Roman" panose="02020603050405020304" pitchFamily="18" charset="0"/>
              </a:rPr>
              <a:t>Image-Based Queries: </a:t>
            </a:r>
            <a:r>
              <a:rPr lang="en-US" sz="2400" dirty="0">
                <a:latin typeface="Times New Roman" panose="02020603050405020304" pitchFamily="18" charset="0"/>
                <a:cs typeface="Times New Roman" panose="02020603050405020304" pitchFamily="18" charset="0"/>
              </a:rPr>
              <a:t>Users can upload images to receive relevant information, expanding query scope.</a:t>
            </a:r>
          </a:p>
          <a:p>
            <a:pPr marL="0" indent="0">
              <a:buNone/>
            </a:pPr>
            <a:r>
              <a:rPr lang="en-US" sz="2400" b="1" dirty="0">
                <a:latin typeface="Times New Roman" panose="02020603050405020304" pitchFamily="18" charset="0"/>
                <a:cs typeface="Times New Roman" panose="02020603050405020304" pitchFamily="18" charset="0"/>
              </a:rPr>
              <a:t>Secure Chat History Storage: </a:t>
            </a:r>
            <a:r>
              <a:rPr lang="en-US" sz="2400" dirty="0">
                <a:latin typeface="Times New Roman" panose="02020603050405020304" pitchFamily="18" charset="0"/>
                <a:cs typeface="Times New Roman" panose="02020603050405020304" pitchFamily="18" charset="0"/>
              </a:rPr>
              <a:t>Chat history will be securely stored and organized by date for easy retrieval.</a:t>
            </a:r>
          </a:p>
          <a:p>
            <a:pPr marL="0" indent="0">
              <a:buNone/>
            </a:pPr>
            <a:r>
              <a:rPr lang="en-US" sz="2400" b="1" dirty="0">
                <a:latin typeface="Times New Roman" panose="02020603050405020304" pitchFamily="18" charset="0"/>
                <a:cs typeface="Times New Roman" panose="02020603050405020304" pitchFamily="18" charset="0"/>
              </a:rPr>
              <a:t>User Privacy and Data Security: </a:t>
            </a:r>
            <a:r>
              <a:rPr lang="en-US" sz="2400" dirty="0">
                <a:latin typeface="Times New Roman" panose="02020603050405020304" pitchFamily="18" charset="0"/>
                <a:cs typeface="Times New Roman" panose="02020603050405020304" pitchFamily="18" charset="0"/>
              </a:rPr>
              <a:t>Measures will be implemented to protect user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6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CF1CFF6-FCE8-137D-B819-F1B2D74E3B45}"/>
              </a:ext>
            </a:extLst>
          </p:cNvPr>
          <p:cNvSpPr>
            <a:spLocks noGrp="1"/>
          </p:cNvSpPr>
          <p:nvPr>
            <p:ph idx="1"/>
          </p:nvPr>
        </p:nvSpPr>
        <p:spPr>
          <a:xfrm>
            <a:off x="219944" y="342900"/>
            <a:ext cx="7620000" cy="777240"/>
          </a:xfrm>
        </p:spPr>
        <p:txBody>
          <a:bodyPr>
            <a:normAutofit/>
          </a:bodyPr>
          <a:lstStyle/>
          <a:p>
            <a:pPr marL="0" indent="0">
              <a:lnSpc>
                <a:spcPct val="100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SYSTEM ARCHITECTURE :</a:t>
            </a:r>
            <a:endParaRPr lang="en-IN" sz="1600" b="1" i="0" dirty="0">
              <a:effectLst/>
              <a:latin typeface="Aptos Display" panose="020B0004020202020204" pitchFamily="34" charset="0"/>
            </a:endParaRPr>
          </a:p>
          <a:p>
            <a:pPr marL="0" indent="0">
              <a:lnSpc>
                <a:spcPct val="100000"/>
              </a:lnSpc>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pic>
        <p:nvPicPr>
          <p:cNvPr id="5" name="Picture 4">
            <a:extLst>
              <a:ext uri="{FF2B5EF4-FFF2-40B4-BE49-F238E27FC236}">
                <a16:creationId xmlns:a16="http://schemas.microsoft.com/office/drawing/2014/main" id="{8011A984-26E4-AC63-D23C-7FD7868362C3}"/>
              </a:ext>
            </a:extLst>
          </p:cNvPr>
          <p:cNvPicPr>
            <a:picLocks noChangeAspect="1"/>
          </p:cNvPicPr>
          <p:nvPr/>
        </p:nvPicPr>
        <p:blipFill>
          <a:blip r:embed="rId3"/>
          <a:stretch>
            <a:fillRect/>
          </a:stretch>
        </p:blipFill>
        <p:spPr>
          <a:xfrm>
            <a:off x="1799303" y="983226"/>
            <a:ext cx="8652388" cy="5417988"/>
          </a:xfrm>
          <a:prstGeom prst="rect">
            <a:avLst/>
          </a:prstGeom>
        </p:spPr>
      </p:pic>
    </p:spTree>
    <p:extLst>
      <p:ext uri="{BB962C8B-B14F-4D97-AF65-F5344CB8AC3E}">
        <p14:creationId xmlns:p14="http://schemas.microsoft.com/office/powerpoint/2010/main" val="225445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A792-9BBB-3504-A708-90471936635A}"/>
              </a:ext>
            </a:extLst>
          </p:cNvPr>
          <p:cNvSpPr>
            <a:spLocks noGrp="1"/>
          </p:cNvSpPr>
          <p:nvPr>
            <p:ph type="title"/>
          </p:nvPr>
        </p:nvSpPr>
        <p:spPr>
          <a:xfrm>
            <a:off x="709612" y="0"/>
            <a:ext cx="10515600" cy="1228725"/>
          </a:xfrm>
        </p:spPr>
        <p:txBody>
          <a:bodyPr>
            <a:normAutofit/>
          </a:bodyPr>
          <a:lstStyle/>
          <a:p>
            <a:r>
              <a:rPr lang="en-IN" sz="20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2DD5DAC0-4C97-A4D4-1002-632A29476A71}"/>
              </a:ext>
            </a:extLst>
          </p:cNvPr>
          <p:cNvSpPr>
            <a:spLocks noGrp="1"/>
          </p:cNvSpPr>
          <p:nvPr>
            <p:ph idx="1"/>
          </p:nvPr>
        </p:nvSpPr>
        <p:spPr>
          <a:xfrm>
            <a:off x="838200" y="1125538"/>
            <a:ext cx="10515600" cy="4351338"/>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Software Requirements: </a:t>
            </a:r>
            <a:r>
              <a:rPr lang="en-US" sz="1800" dirty="0">
                <a:latin typeface="Times New Roman" panose="02020603050405020304" pitchFamily="18" charset="0"/>
                <a:cs typeface="Times New Roman" panose="02020603050405020304" pitchFamily="18" charset="0"/>
              </a:rPr>
              <a:t>Computer software, or simply software, is a collection of data or computer instructions that tell the computer how to work. This is in contrast to physical hardware, from which the system is build and actually performs the work. </a:t>
            </a:r>
          </a:p>
          <a:p>
            <a:pPr marL="0" indent="0">
              <a:buNone/>
            </a:pPr>
            <a:r>
              <a:rPr lang="en-US" sz="1800" dirty="0">
                <a:latin typeface="Times New Roman" panose="02020603050405020304" pitchFamily="18" charset="0"/>
                <a:cs typeface="Times New Roman" panose="02020603050405020304" pitchFamily="18" charset="0"/>
              </a:rPr>
              <a:t>• Front End- JavaScript, HTML, CSS, ReactJS </a:t>
            </a:r>
          </a:p>
          <a:p>
            <a:pPr marL="0" indent="0">
              <a:buNone/>
            </a:pPr>
            <a:r>
              <a:rPr lang="en-US" sz="1800" dirty="0">
                <a:latin typeface="Times New Roman" panose="02020603050405020304" pitchFamily="18" charset="0"/>
                <a:cs typeface="Times New Roman" panose="02020603050405020304" pitchFamily="18" charset="0"/>
              </a:rPr>
              <a:t>• Back End- JavaScript, NodeJS, </a:t>
            </a:r>
            <a:r>
              <a:rPr lang="en-US" sz="1800" dirty="0" err="1">
                <a:latin typeface="Times New Roman" panose="02020603050405020304" pitchFamily="18" charset="0"/>
                <a:cs typeface="Times New Roman" panose="02020603050405020304" pitchFamily="18" charset="0"/>
              </a:rPr>
              <a:t>ExpressJS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MonogoDB</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Text Editors- VS Code Editor </a:t>
            </a:r>
          </a:p>
          <a:p>
            <a:pPr marL="0" indent="0">
              <a:buNone/>
            </a:pPr>
            <a:r>
              <a:rPr lang="en-US" sz="1800" b="1" dirty="0">
                <a:latin typeface="Times New Roman" panose="02020603050405020304" pitchFamily="18" charset="0"/>
                <a:cs typeface="Times New Roman" panose="02020603050405020304" pitchFamily="18" charset="0"/>
              </a:rPr>
              <a:t>Hardware Requirements: </a:t>
            </a:r>
            <a:r>
              <a:rPr lang="en-US" sz="1800" dirty="0">
                <a:latin typeface="Times New Roman" panose="02020603050405020304" pitchFamily="18" charset="0"/>
                <a:cs typeface="Times New Roman" panose="02020603050405020304" pitchFamily="18" charset="0"/>
              </a:rPr>
              <a:t>Hardware is a term that refers to all the physical parts that make up a computer. The internal hardware devices that make up the computer. Various devices which are essentials to form a hardware is called as components.</a:t>
            </a:r>
          </a:p>
          <a:p>
            <a:pPr marL="0" indent="0">
              <a:buNone/>
            </a:pPr>
            <a:r>
              <a:rPr lang="en-US" sz="1800" dirty="0">
                <a:latin typeface="Times New Roman" panose="02020603050405020304" pitchFamily="18" charset="0"/>
                <a:cs typeface="Times New Roman" panose="02020603050405020304" pitchFamily="18" charset="0"/>
              </a:rPr>
              <a:t> Following are the hardware specifications that is required to develop this project is as follows: </a:t>
            </a:r>
          </a:p>
          <a:p>
            <a:r>
              <a:rPr lang="en-US" sz="1800" dirty="0">
                <a:latin typeface="Times New Roman" panose="02020603050405020304" pitchFamily="18" charset="0"/>
                <a:cs typeface="Times New Roman" panose="02020603050405020304" pitchFamily="18" charset="0"/>
              </a:rPr>
              <a:t>Computer components like Monitor, Keyboard, Mouse, CPU, Keyboard. </a:t>
            </a:r>
          </a:p>
          <a:p>
            <a:r>
              <a:rPr lang="en-US" sz="1800" dirty="0">
                <a:latin typeface="Times New Roman" panose="02020603050405020304" pitchFamily="18" charset="0"/>
                <a:cs typeface="Times New Roman" panose="02020603050405020304" pitchFamily="18" charset="0"/>
              </a:rPr>
              <a:t>2. Minimum 8 GB ram for smooth working of application. </a:t>
            </a:r>
          </a:p>
          <a:p>
            <a:r>
              <a:rPr lang="en-US" sz="1800" dirty="0">
                <a:latin typeface="Times New Roman" panose="02020603050405020304" pitchFamily="18" charset="0"/>
                <a:cs typeface="Times New Roman" panose="02020603050405020304" pitchFamily="18" charset="0"/>
              </a:rPr>
              <a:t>3. 512 GB Hard Disk or More. CD ROM Drive.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599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233F-6937-3FCF-D283-DE03BE7FD9C5}"/>
              </a:ext>
            </a:extLst>
          </p:cNvPr>
          <p:cNvSpPr>
            <a:spLocks noGrp="1"/>
          </p:cNvSpPr>
          <p:nvPr>
            <p:ph type="title"/>
          </p:nvPr>
        </p:nvSpPr>
        <p:spPr>
          <a:xfrm>
            <a:off x="671052" y="322262"/>
            <a:ext cx="10515600" cy="1325563"/>
          </a:xfrm>
        </p:spPr>
        <p:txBody>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METHODOLOGY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408593F-7DE4-82E7-1CAB-71EDE87AEA1B}"/>
              </a:ext>
            </a:extLst>
          </p:cNvPr>
          <p:cNvSpPr>
            <a:spLocks noGrp="1"/>
          </p:cNvSpPr>
          <p:nvPr>
            <p:ph idx="1"/>
          </p:nvPr>
        </p:nvSpPr>
        <p:spPr>
          <a:xfrm>
            <a:off x="671052" y="1210403"/>
            <a:ext cx="10515600" cy="5005889"/>
          </a:xfrm>
        </p:spPr>
        <p:txBody>
          <a:bodyPr>
            <a:normAutofit/>
          </a:bodyPr>
          <a:lstStyle/>
          <a:p>
            <a:r>
              <a:rPr lang="en-US" sz="2200" b="1" i="0" dirty="0">
                <a:solidFill>
                  <a:srgbClr val="374151"/>
                </a:solidFill>
                <a:effectLst/>
                <a:latin typeface="Times New Roman" panose="02020603050405020304" pitchFamily="18" charset="0"/>
                <a:cs typeface="Times New Roman" panose="02020603050405020304" pitchFamily="18" charset="0"/>
              </a:rPr>
              <a:t>Module 1:</a:t>
            </a:r>
            <a:r>
              <a:rPr lang="en-US" sz="2200" b="0" i="0" dirty="0">
                <a:solidFill>
                  <a:srgbClr val="374151"/>
                </a:solidFill>
                <a:effectLst/>
                <a:latin typeface="Times New Roman" panose="02020603050405020304" pitchFamily="18" charset="0"/>
                <a:cs typeface="Times New Roman" panose="02020603050405020304" pitchFamily="18" charset="0"/>
              </a:rPr>
              <a:t> Establish requirements, design UI, and define chatbot functionality for optimal user experience. </a:t>
            </a:r>
          </a:p>
          <a:p>
            <a:r>
              <a:rPr lang="en-US" sz="2200" b="1" i="0" dirty="0">
                <a:solidFill>
                  <a:srgbClr val="374151"/>
                </a:solidFill>
                <a:effectLst/>
                <a:latin typeface="Times New Roman" panose="02020603050405020304" pitchFamily="18" charset="0"/>
                <a:cs typeface="Times New Roman" panose="02020603050405020304" pitchFamily="18" charset="0"/>
              </a:rPr>
              <a:t>Module 2:</a:t>
            </a:r>
            <a:r>
              <a:rPr lang="en-US" sz="2200" b="0" i="0" dirty="0">
                <a:solidFill>
                  <a:srgbClr val="374151"/>
                </a:solidFill>
                <a:effectLst/>
                <a:latin typeface="Times New Roman" panose="02020603050405020304" pitchFamily="18" charset="0"/>
                <a:cs typeface="Times New Roman" panose="02020603050405020304" pitchFamily="18" charset="0"/>
              </a:rPr>
              <a:t> Create user interface, Login page , Sign Up Page, integrate chatbot, and test frontend functionalities for usability. </a:t>
            </a:r>
          </a:p>
          <a:p>
            <a:r>
              <a:rPr lang="en-US" sz="2200" b="1" i="0" dirty="0">
                <a:solidFill>
                  <a:srgbClr val="374151"/>
                </a:solidFill>
                <a:effectLst/>
                <a:latin typeface="Times New Roman" panose="02020603050405020304" pitchFamily="18" charset="0"/>
                <a:cs typeface="Times New Roman" panose="02020603050405020304" pitchFamily="18" charset="0"/>
              </a:rPr>
              <a:t>Module 3: </a:t>
            </a:r>
            <a:r>
              <a:rPr lang="en-US" sz="2200" b="0" i="0" dirty="0">
                <a:solidFill>
                  <a:srgbClr val="374151"/>
                </a:solidFill>
                <a:effectLst/>
                <a:latin typeface="Times New Roman" panose="02020603050405020304" pitchFamily="18" charset="0"/>
                <a:cs typeface="Times New Roman" panose="02020603050405020304" pitchFamily="18" charset="0"/>
              </a:rPr>
              <a:t>Develop backend, integrate APIs, and implement NLP functionality for chatbot intelligence. </a:t>
            </a:r>
          </a:p>
          <a:p>
            <a:r>
              <a:rPr lang="en-US" sz="2200" b="1" i="0" dirty="0">
                <a:solidFill>
                  <a:srgbClr val="374151"/>
                </a:solidFill>
                <a:effectLst/>
                <a:latin typeface="Times New Roman" panose="02020603050405020304" pitchFamily="18" charset="0"/>
                <a:cs typeface="Times New Roman" panose="02020603050405020304" pitchFamily="18" charset="0"/>
              </a:rPr>
              <a:t>Module 4:</a:t>
            </a:r>
            <a:r>
              <a:rPr lang="en-US" sz="2200" b="0" i="0" dirty="0">
                <a:solidFill>
                  <a:srgbClr val="374151"/>
                </a:solidFill>
                <a:effectLst/>
                <a:latin typeface="Times New Roman" panose="02020603050405020304" pitchFamily="18" charset="0"/>
                <a:cs typeface="Times New Roman" panose="02020603050405020304" pitchFamily="18" charset="0"/>
              </a:rPr>
              <a:t> Combine frontend and backend, conduct system testing, debug, and deploy application for users.</a:t>
            </a:r>
          </a:p>
          <a:p>
            <a:pPr marL="0" indent="0" algn="l">
              <a:buNone/>
            </a:pPr>
            <a:endParaRPr lang="en-US" sz="2200" b="0" i="0" dirty="0">
              <a:solidFill>
                <a:srgbClr val="374151"/>
              </a:solidFill>
              <a:effectLst/>
              <a:latin typeface="Aptos Display" panose="020B0004020202020204" pitchFamily="34" charset="0"/>
            </a:endParaRPr>
          </a:p>
        </p:txBody>
      </p:sp>
    </p:spTree>
    <p:extLst>
      <p:ext uri="{BB962C8B-B14F-4D97-AF65-F5344CB8AC3E}">
        <p14:creationId xmlns:p14="http://schemas.microsoft.com/office/powerpoint/2010/main" val="2141694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TotalTime>
  <Words>1175</Words>
  <Application>Microsoft Office PowerPoint</Application>
  <PresentationFormat>Widescreen</PresentationFormat>
  <Paragraphs>103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Aptos Display</vt:lpstr>
      <vt:lpstr>Arial</vt:lpstr>
      <vt:lpstr>Calibri</vt:lpstr>
      <vt:lpstr>Calibri Light</vt:lpstr>
      <vt:lpstr>Times New Roman</vt:lpstr>
      <vt:lpstr>Office Theme</vt:lpstr>
      <vt:lpstr>g</vt:lpstr>
      <vt:lpstr>CONTENTS:</vt:lpstr>
      <vt:lpstr>ABSTRACT: </vt:lpstr>
      <vt:lpstr>Introduction:</vt:lpstr>
      <vt:lpstr>EXISTING SYSTEM: </vt:lpstr>
      <vt:lpstr>PROPOSED SYSTEM: </vt:lpstr>
      <vt:lpstr>PowerPoint Presentation</vt:lpstr>
      <vt:lpstr>SYSTEM REQUIREMENTS:</vt:lpstr>
      <vt:lpstr>METHODOLOGY </vt:lpstr>
      <vt:lpstr>PowerPoint Presentation</vt:lpstr>
      <vt:lpstr>PowerPoint Presentation</vt:lpstr>
      <vt:lpstr>PowerPoint Presentation</vt:lpstr>
      <vt:lpstr>PowerPoint Presentation</vt:lpstr>
      <vt:lpstr>IMPLEMENTATION:</vt:lpstr>
      <vt:lpstr>EXECUTION AND OUTPUT SCREEN:</vt:lpstr>
      <vt:lpstr>PowerPoint Presentation</vt:lpstr>
      <vt:lpstr>RESULTS:</vt:lpstr>
      <vt:lpstr> CONCLUSION AND 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21UPIA0527 @vimtw.onmicrosoft.com</dc:creator>
  <cp:lastModifiedBy>MANASA M</cp:lastModifiedBy>
  <cp:revision>7</cp:revision>
  <dcterms:created xsi:type="dcterms:W3CDTF">2024-12-08T05:52:09Z</dcterms:created>
  <dcterms:modified xsi:type="dcterms:W3CDTF">2025-01-06T05:06:57Z</dcterms:modified>
</cp:coreProperties>
</file>