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20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openxmlformats.org/officeDocument/2006/relationships/oleObject" Target="file:///C:\Users\admin\Downloads\employee_data%20(1)%20usharani.xlsx" TargetMode="External" /><Relationship Id="rId1" Type="http://schemas.openxmlformats.org/officeDocument/2006/relationships/themeOverride" Target="../theme/themeOverrid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 (1) usharani.xlsx]Sheet2!PivotTable2</c:name>
    <c:fmtId val="11"/>
  </c:pivotSource>
  <c:chart>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s>
    <c:plotArea>
      <c:layout>
        <c:manualLayout>
          <c:layoutTarget val="inner"/>
          <c:xMode val="edge"/>
          <c:yMode val="edge"/>
          <c:x val="7.2182852143482065E-2"/>
          <c:y val="2.8252405949256341E-2"/>
          <c:w val="0.659997375328084"/>
          <c:h val="0.8326195683872849"/>
        </c:manualLayout>
      </c:layout>
      <c:lineChart>
        <c:grouping val="standard"/>
        <c:varyColors val="0"/>
        <c:ser>
          <c:idx val="0"/>
          <c:order val="0"/>
          <c:tx>
            <c:strRef>
              <c:f>Sheet2!$B$3:$B$4</c:f>
              <c:strCache>
                <c:ptCount val="1"/>
                <c:pt idx="0">
                  <c:v>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18</c:v>
                </c:pt>
                <c:pt idx="1">
                  <c:v>21</c:v>
                </c:pt>
                <c:pt idx="2">
                  <c:v>24</c:v>
                </c:pt>
                <c:pt idx="3">
                  <c:v>19</c:v>
                </c:pt>
                <c:pt idx="4">
                  <c:v>24</c:v>
                </c:pt>
                <c:pt idx="5">
                  <c:v>19</c:v>
                </c:pt>
                <c:pt idx="6">
                  <c:v>20</c:v>
                </c:pt>
                <c:pt idx="7">
                  <c:v>24</c:v>
                </c:pt>
                <c:pt idx="8">
                  <c:v>19</c:v>
                </c:pt>
                <c:pt idx="9">
                  <c:v>19</c:v>
                </c:pt>
              </c:numCache>
            </c:numRef>
          </c:val>
          <c:smooth val="0"/>
          <c:extLst>
            <c:ext xmlns:c16="http://schemas.microsoft.com/office/drawing/2014/chart" uri="{C3380CC4-5D6E-409C-BE32-E72D297353CC}">
              <c16:uniqueId val="{00000000-3690-9747-A15C-59122B3E84D2}"/>
            </c:ext>
          </c:extLst>
        </c:ser>
        <c:ser>
          <c:idx val="1"/>
          <c:order val="1"/>
          <c:tx>
            <c:strRef>
              <c:f>Sheet2!$C$3:$C$4</c:f>
              <c:strCache>
                <c:ptCount val="1"/>
                <c:pt idx="0">
                  <c:v>LOW</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40</c:v>
                </c:pt>
                <c:pt idx="1">
                  <c:v>40</c:v>
                </c:pt>
                <c:pt idx="2">
                  <c:v>43</c:v>
                </c:pt>
                <c:pt idx="3">
                  <c:v>39</c:v>
                </c:pt>
                <c:pt idx="4">
                  <c:v>31</c:v>
                </c:pt>
                <c:pt idx="5">
                  <c:v>30</c:v>
                </c:pt>
                <c:pt idx="6">
                  <c:v>40</c:v>
                </c:pt>
                <c:pt idx="7">
                  <c:v>42</c:v>
                </c:pt>
                <c:pt idx="8">
                  <c:v>39</c:v>
                </c:pt>
                <c:pt idx="9">
                  <c:v>37</c:v>
                </c:pt>
              </c:numCache>
            </c:numRef>
          </c:val>
          <c:smooth val="0"/>
          <c:extLst>
            <c:ext xmlns:c16="http://schemas.microsoft.com/office/drawing/2014/chart" uri="{C3380CC4-5D6E-409C-BE32-E72D297353CC}">
              <c16:uniqueId val="{00000001-3690-9747-A15C-59122B3E84D2}"/>
            </c:ext>
          </c:extLst>
        </c:ser>
        <c:ser>
          <c:idx val="2"/>
          <c:order val="2"/>
          <c:tx>
            <c:strRef>
              <c:f>Sheet2!$D$3:$D$4</c:f>
              <c:strCache>
                <c:ptCount val="1"/>
                <c:pt idx="0">
                  <c:v>MED</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97</c:v>
                </c:pt>
                <c:pt idx="1">
                  <c:v>93</c:v>
                </c:pt>
                <c:pt idx="2">
                  <c:v>103</c:v>
                </c:pt>
                <c:pt idx="3">
                  <c:v>98</c:v>
                </c:pt>
                <c:pt idx="4">
                  <c:v>100</c:v>
                </c:pt>
                <c:pt idx="5">
                  <c:v>105</c:v>
                </c:pt>
                <c:pt idx="6">
                  <c:v>92</c:v>
                </c:pt>
                <c:pt idx="7">
                  <c:v>89</c:v>
                </c:pt>
                <c:pt idx="8">
                  <c:v>86</c:v>
                </c:pt>
                <c:pt idx="9">
                  <c:v>90</c:v>
                </c:pt>
              </c:numCache>
            </c:numRef>
          </c:val>
          <c:smooth val="0"/>
          <c:extLst>
            <c:ext xmlns:c16="http://schemas.microsoft.com/office/drawing/2014/chart" uri="{C3380CC4-5D6E-409C-BE32-E72D297353CC}">
              <c16:uniqueId val="{00000002-3690-9747-A15C-59122B3E84D2}"/>
            </c:ext>
          </c:extLst>
        </c:ser>
        <c:ser>
          <c:idx val="3"/>
          <c:order val="3"/>
          <c:tx>
            <c:strRef>
              <c:f>Sheet2!$E$3:$E$4</c:f>
              <c:strCache>
                <c:ptCount val="1"/>
                <c:pt idx="0">
                  <c:v>VERY HIGH</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20</c:v>
                </c:pt>
                <c:pt idx="1">
                  <c:v>16</c:v>
                </c:pt>
                <c:pt idx="2">
                  <c:v>13</c:v>
                </c:pt>
                <c:pt idx="3">
                  <c:v>13</c:v>
                </c:pt>
                <c:pt idx="4">
                  <c:v>10</c:v>
                </c:pt>
                <c:pt idx="5">
                  <c:v>18</c:v>
                </c:pt>
                <c:pt idx="6">
                  <c:v>8</c:v>
                </c:pt>
                <c:pt idx="7">
                  <c:v>20</c:v>
                </c:pt>
                <c:pt idx="8">
                  <c:v>11</c:v>
                </c:pt>
                <c:pt idx="9">
                  <c:v>12</c:v>
                </c:pt>
              </c:numCache>
            </c:numRef>
          </c:val>
          <c:smooth val="0"/>
          <c:extLst>
            <c:ext xmlns:c16="http://schemas.microsoft.com/office/drawing/2014/chart" uri="{C3380CC4-5D6E-409C-BE32-E72D297353CC}">
              <c16:uniqueId val="{00000003-3690-9747-A15C-59122B3E84D2}"/>
            </c:ext>
          </c:extLst>
        </c:ser>
        <c:dLbls>
          <c:showLegendKey val="0"/>
          <c:showVal val="0"/>
          <c:showCatName val="0"/>
          <c:showSerName val="0"/>
          <c:showPercent val="0"/>
          <c:showBubbleSize val="0"/>
        </c:dLbls>
        <c:marker val="1"/>
        <c:smooth val="0"/>
        <c:axId val="112153344"/>
        <c:axId val="112154880"/>
      </c:lineChart>
      <c:catAx>
        <c:axId val="112153344"/>
        <c:scaling>
          <c:orientation val="minMax"/>
        </c:scaling>
        <c:delete val="0"/>
        <c:axPos val="b"/>
        <c:numFmt formatCode="General" sourceLinked="0"/>
        <c:majorTickMark val="out"/>
        <c:minorTickMark val="none"/>
        <c:tickLblPos val="nextTo"/>
        <c:crossAx val="112154880"/>
        <c:crosses val="autoZero"/>
        <c:auto val="1"/>
        <c:lblAlgn val="ctr"/>
        <c:lblOffset val="100"/>
        <c:noMultiLvlLbl val="0"/>
      </c:catAx>
      <c:valAx>
        <c:axId val="112154880"/>
        <c:scaling>
          <c:orientation val="minMax"/>
        </c:scaling>
        <c:delete val="0"/>
        <c:axPos val="l"/>
        <c:majorGridlines/>
        <c:numFmt formatCode="General" sourceLinked="1"/>
        <c:majorTickMark val="out"/>
        <c:minorTickMark val="none"/>
        <c:tickLblPos val="nextTo"/>
        <c:crossAx val="112153344"/>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78232"/>
            <a:ext cx="8610600" cy="2308324"/>
          </a:xfrm>
          <a:prstGeom prst="rect">
            <a:avLst/>
          </a:prstGeom>
          <a:noFill/>
        </p:spPr>
        <p:txBody>
          <a:bodyPr wrap="square" rtlCol="0">
            <a:spAutoFit/>
          </a:bodyPr>
          <a:lstStyle/>
          <a:p>
            <a:r>
              <a:rPr lang="en-US" sz="2400" b="1" i="1" dirty="0">
                <a:latin typeface="Times New Roman" panose="02020603050405020304" pitchFamily="18" charset="0"/>
                <a:cs typeface="Times New Roman" panose="02020603050405020304" pitchFamily="18" charset="0"/>
              </a:rPr>
              <a:t>STUDENT NAME:</a:t>
            </a:r>
            <a:r>
              <a:rPr lang="en-IN" sz="2400" b="1" i="1" dirty="0">
                <a:latin typeface="Times New Roman" panose="02020603050405020304" pitchFamily="18" charset="0"/>
                <a:cs typeface="Times New Roman" panose="02020603050405020304" pitchFamily="18" charset="0"/>
              </a:rPr>
              <a:t> </a:t>
            </a:r>
            <a:r>
              <a:rPr lang="en-IN" sz="2400" b="1" i="1" dirty="0" err="1">
                <a:latin typeface="Times New Roman" panose="02020603050405020304" pitchFamily="18" charset="0"/>
                <a:cs typeface="Times New Roman" panose="02020603050405020304" pitchFamily="18" charset="0"/>
              </a:rPr>
              <a:t>Usharani.D</a:t>
            </a:r>
            <a:endParaRPr lang="en-US" sz="2400" b="1" i="1" dirty="0">
              <a:latin typeface="Times New Roman" panose="02020603050405020304" pitchFamily="18" charset="0"/>
              <a:cs typeface="Times New Roman" panose="02020603050405020304" pitchFamily="18" charset="0"/>
            </a:endParaRPr>
          </a:p>
          <a:p>
            <a:r>
              <a:rPr lang="en-US" sz="2400" b="1" i="1" dirty="0">
                <a:latin typeface="Times New Roman" panose="02020603050405020304" pitchFamily="18" charset="0"/>
                <a:cs typeface="Times New Roman" panose="02020603050405020304" pitchFamily="18" charset="0"/>
              </a:rPr>
              <a:t>REGISTER NO:</a:t>
            </a:r>
            <a:r>
              <a:rPr lang="en-IN" sz="2400" b="1" i="1" dirty="0">
                <a:latin typeface="Times New Roman" panose="02020603050405020304" pitchFamily="18" charset="0"/>
                <a:cs typeface="Times New Roman" panose="02020603050405020304" pitchFamily="18" charset="0"/>
              </a:rPr>
              <a:t> 312209872</a:t>
            </a:r>
          </a:p>
          <a:p>
            <a:r>
              <a:rPr lang="en-IN" sz="2400" b="1" i="1" dirty="0">
                <a:latin typeface="Times New Roman" panose="02020603050405020304" pitchFamily="18" charset="0"/>
                <a:cs typeface="Times New Roman" panose="02020603050405020304" pitchFamily="18" charset="0"/>
              </a:rPr>
              <a:t>NMID: 451033EBF88751E807345C180E388C5D</a:t>
            </a:r>
            <a:endParaRPr lang="en-US" sz="2400" b="1" i="1" dirty="0">
              <a:latin typeface="Times New Roman" panose="02020603050405020304" pitchFamily="18" charset="0"/>
              <a:cs typeface="Times New Roman" panose="02020603050405020304" pitchFamily="18" charset="0"/>
            </a:endParaRPr>
          </a:p>
          <a:p>
            <a:r>
              <a:rPr lang="en-US" sz="2400" b="1" i="1" dirty="0">
                <a:latin typeface="Times New Roman" panose="02020603050405020304" pitchFamily="18" charset="0"/>
                <a:cs typeface="Times New Roman" panose="02020603050405020304" pitchFamily="18" charset="0"/>
              </a:rPr>
              <a:t>DEPARTMENT:</a:t>
            </a:r>
            <a:r>
              <a:rPr lang="en-IN" sz="2400" b="1" i="1" dirty="0">
                <a:latin typeface="Times New Roman" panose="02020603050405020304" pitchFamily="18" charset="0"/>
                <a:cs typeface="Times New Roman" panose="02020603050405020304" pitchFamily="18" charset="0"/>
              </a:rPr>
              <a:t> B.COM (accounting and finance)</a:t>
            </a:r>
            <a:endParaRPr lang="en-US" sz="2400" b="1" i="1" dirty="0">
              <a:latin typeface="Times New Roman" panose="02020603050405020304" pitchFamily="18" charset="0"/>
              <a:cs typeface="Times New Roman" panose="02020603050405020304" pitchFamily="18" charset="0"/>
            </a:endParaRPr>
          </a:p>
          <a:p>
            <a:r>
              <a:rPr lang="en-US" sz="2400" b="1" i="1" dirty="0">
                <a:latin typeface="Times New Roman" panose="02020603050405020304" pitchFamily="18" charset="0"/>
                <a:cs typeface="Times New Roman" panose="02020603050405020304" pitchFamily="18" charset="0"/>
              </a:rPr>
              <a:t>COLLEGE</a:t>
            </a:r>
            <a:r>
              <a:rPr lang="en-IN" sz="2400" b="1" i="1" dirty="0">
                <a:latin typeface="Times New Roman" panose="02020603050405020304" pitchFamily="18" charset="0"/>
                <a:cs typeface="Times New Roman" panose="02020603050405020304" pitchFamily="18" charset="0"/>
              </a:rPr>
              <a:t>: </a:t>
            </a:r>
            <a:r>
              <a:rPr lang="en-IN" sz="2400" b="1" i="1" dirty="0" err="1">
                <a:latin typeface="Times New Roman" panose="02020603050405020304" pitchFamily="18" charset="0"/>
                <a:cs typeface="Times New Roman" panose="02020603050405020304" pitchFamily="18" charset="0"/>
              </a:rPr>
              <a:t>valliammal</a:t>
            </a:r>
            <a:r>
              <a:rPr lang="en-IN" sz="2400" b="1" i="1" dirty="0">
                <a:latin typeface="Times New Roman" panose="02020603050405020304" pitchFamily="18" charset="0"/>
                <a:cs typeface="Times New Roman" panose="02020603050405020304" pitchFamily="18" charset="0"/>
              </a:rPr>
              <a:t> college for women </a:t>
            </a:r>
            <a:endParaRPr lang="en-US" sz="2400" b="1" i="1"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p:cNvSpPr txBox="1"/>
          <p:nvPr/>
        </p:nvSpPr>
        <p:spPr>
          <a:xfrm>
            <a:off x="914400" y="1524000"/>
            <a:ext cx="7239000" cy="4401205"/>
          </a:xfrm>
          <a:prstGeom prst="rect">
            <a:avLst/>
          </a:prstGeom>
          <a:noFill/>
        </p:spPr>
        <p:txBody>
          <a:bodyPr wrap="square" rtlCol="0">
            <a:spAutoFit/>
          </a:bodyPr>
          <a:lstStyle/>
          <a:p>
            <a:r>
              <a:rPr lang="en-US" sz="2800" b="1" i="1" dirty="0">
                <a:latin typeface="Times New Roman" pitchFamily="18" charset="0"/>
                <a:cs typeface="Times New Roman" pitchFamily="18" charset="0"/>
              </a:rPr>
              <a:t>DATA COLLECTION:</a:t>
            </a:r>
          </a:p>
          <a:p>
            <a:pPr marL="285750" indent="-285750">
              <a:buFont typeface="Wingdings" pitchFamily="2" charset="2"/>
              <a:buChar char="v"/>
            </a:pPr>
            <a:r>
              <a:rPr lang="en-US" sz="2800" i="1" dirty="0">
                <a:latin typeface="Times New Roman" pitchFamily="18" charset="0"/>
                <a:cs typeface="Times New Roman" pitchFamily="18" charset="0"/>
              </a:rPr>
              <a:t>Collection of employees Id </a:t>
            </a:r>
          </a:p>
          <a:p>
            <a:pPr marL="285750" indent="-285750">
              <a:buFont typeface="Wingdings" pitchFamily="2" charset="2"/>
              <a:buChar char="v"/>
            </a:pPr>
            <a:r>
              <a:rPr lang="en-US" sz="2800" i="1" dirty="0">
                <a:latin typeface="Times New Roman" pitchFamily="18" charset="0"/>
                <a:cs typeface="Times New Roman" pitchFamily="18" charset="0"/>
              </a:rPr>
              <a:t>Collection of employees Bio reference </a:t>
            </a:r>
          </a:p>
          <a:p>
            <a:r>
              <a:rPr lang="en-US" sz="2800" b="1" i="1" dirty="0">
                <a:latin typeface="Times New Roman" pitchFamily="18" charset="0"/>
                <a:cs typeface="Times New Roman" pitchFamily="18" charset="0"/>
              </a:rPr>
              <a:t>DATA CLEANING:</a:t>
            </a:r>
          </a:p>
          <a:p>
            <a:pPr marL="285750" indent="-285750">
              <a:buFont typeface="Wingdings" pitchFamily="2" charset="2"/>
              <a:buChar char="v"/>
            </a:pPr>
            <a:r>
              <a:rPr lang="en-US" sz="2800" i="1" dirty="0">
                <a:latin typeface="Times New Roman" pitchFamily="18" charset="0"/>
                <a:cs typeface="Times New Roman" pitchFamily="18" charset="0"/>
              </a:rPr>
              <a:t>Removing duplicates</a:t>
            </a:r>
          </a:p>
          <a:p>
            <a:pPr marL="285750" indent="-285750">
              <a:buFont typeface="Wingdings" pitchFamily="2" charset="2"/>
              <a:buChar char="v"/>
            </a:pPr>
            <a:r>
              <a:rPr lang="en-US" sz="2800" i="1" dirty="0">
                <a:latin typeface="Times New Roman" pitchFamily="18" charset="0"/>
                <a:cs typeface="Times New Roman" pitchFamily="18" charset="0"/>
              </a:rPr>
              <a:t>Handling missing data </a:t>
            </a:r>
          </a:p>
          <a:p>
            <a:pPr marL="285750" indent="-285750">
              <a:buFont typeface="Wingdings" pitchFamily="2" charset="2"/>
              <a:buChar char="v"/>
            </a:pPr>
            <a:r>
              <a:rPr lang="en-US" sz="2800" i="1" dirty="0">
                <a:latin typeface="Times New Roman" pitchFamily="18" charset="0"/>
                <a:cs typeface="Times New Roman" pitchFamily="18" charset="0"/>
              </a:rPr>
              <a:t>Correcting errors </a:t>
            </a:r>
          </a:p>
          <a:p>
            <a:r>
              <a:rPr lang="en-US" sz="2800" b="1" i="1" dirty="0">
                <a:latin typeface="Times New Roman" pitchFamily="18" charset="0"/>
                <a:cs typeface="Times New Roman" pitchFamily="18" charset="0"/>
              </a:rPr>
              <a:t>PERFORMANCE LEVEL:</a:t>
            </a:r>
          </a:p>
          <a:p>
            <a:pPr marL="285750" indent="-285750">
              <a:buFont typeface="Wingdings" pitchFamily="2" charset="2"/>
              <a:buChar char="v"/>
            </a:pPr>
            <a:r>
              <a:rPr lang="en-US" sz="2800" i="1" dirty="0">
                <a:latin typeface="Times New Roman" pitchFamily="18" charset="0"/>
                <a:cs typeface="Times New Roman" pitchFamily="18" charset="0"/>
              </a:rPr>
              <a:t>Used formulas to identify ratings </a:t>
            </a:r>
          </a:p>
          <a:p>
            <a:endParaRPr lang="en-US" sz="2800" b="1" i="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77695799"/>
              </p:ext>
            </p:extLst>
          </p:nvPr>
        </p:nvGraphicFramePr>
        <p:xfrm>
          <a:off x="2438400" y="20193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685800" y="1676400"/>
            <a:ext cx="7848600" cy="4524315"/>
          </a:xfrm>
          <a:prstGeom prst="rect">
            <a:avLst/>
          </a:prstGeom>
          <a:noFill/>
        </p:spPr>
        <p:txBody>
          <a:bodyPr wrap="square" rtlCol="0">
            <a:spAutoFit/>
          </a:bodyPr>
          <a:lstStyle/>
          <a:p>
            <a:r>
              <a:rPr lang="en-US" sz="3200" b="1" i="1" dirty="0">
                <a:latin typeface="Times New Roman" pitchFamily="18" charset="0"/>
                <a:cs typeface="Times New Roman" pitchFamily="18" charset="0"/>
              </a:rPr>
              <a:t>In summary, the analysis of the employee dataset provides key insights into work composition and performance. While these findings are informative, further analysis with more comprehensive data may be needed to refine these insights. Overall, the results from this dataset can guide future decisions in recruitment, training, and employee retention strategies</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44702" y="2132665"/>
            <a:ext cx="8593228" cy="1569660"/>
          </a:xfrm>
          <a:prstGeom prst="rect">
            <a:avLst/>
          </a:prstGeom>
          <a:noFill/>
        </p:spPr>
        <p:txBody>
          <a:bodyPr wrap="square" rtlCol="0">
            <a:spAutoFit/>
          </a:bodyPr>
          <a:lstStyle/>
          <a:p>
            <a:r>
              <a:rPr lang="en-US" sz="4800" b="1" i="1" dirty="0">
                <a:latin typeface="Times New Roman" panose="02020603050405020304" pitchFamily="18" charset="0"/>
                <a:cs typeface="Times New Roman" panose="02020603050405020304" pitchFamily="18" charset="0"/>
              </a:rPr>
              <a:t>Employment Data Analytics Using Excel Techniques </a:t>
            </a:r>
            <a:endParaRPr lang="en-IN" sz="28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919988" y="2671543"/>
            <a:ext cx="9066720" cy="369332"/>
          </a:xfrm>
          <a:prstGeom prst="rect">
            <a:avLst/>
          </a:prstGeom>
          <a:noFill/>
        </p:spPr>
        <p:txBody>
          <a:bodyPr wrap="square" rtlCol="0">
            <a:spAutoFit/>
          </a:bodyPr>
          <a:lstStyle/>
          <a:p>
            <a:r>
              <a:rPr lang="en-US" dirty="0"/>
              <a: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i="1" dirty="0">
                <a:solidFill>
                  <a:srgbClr val="0D0D0D"/>
                </a:solidFill>
                <a:latin typeface="Times New Roman" panose="02020603050405020304" pitchFamily="18" charset="0"/>
                <a:cs typeface="Times New Roman" panose="02020603050405020304" pitchFamily="18" charset="0"/>
              </a:rPr>
              <a:t>Dataset Description</a:t>
            </a:r>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Results and </a:t>
            </a:r>
            <a:r>
              <a:rPr lang="en-US" sz="2800" b="1" i="1" dirty="0">
                <a:solidFill>
                  <a:srgbClr val="0D0D0D"/>
                </a:solidFill>
                <a:latin typeface="Times New Roman" panose="02020603050405020304" pitchFamily="18" charset="0"/>
                <a:cs typeface="Times New Roman" panose="02020603050405020304" pitchFamily="18" charset="0"/>
              </a:rPr>
              <a:t>Discussion</a:t>
            </a:r>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533400" y="1857375"/>
            <a:ext cx="7391400" cy="3046988"/>
          </a:xfrm>
          <a:prstGeom prst="rect">
            <a:avLst/>
          </a:prstGeom>
          <a:noFill/>
        </p:spPr>
        <p:txBody>
          <a:bodyPr wrap="square" rtlCol="0" anchor="ctr">
            <a:spAutoFit/>
          </a:bodyPr>
          <a:lstStyle/>
          <a:p>
            <a:r>
              <a:rPr lang="en-US" sz="2400" b="1" i="1" dirty="0">
                <a:latin typeface="Times New Roman" pitchFamily="18" charset="0"/>
                <a:cs typeface="Times New Roman" pitchFamily="18" charset="0"/>
              </a:rPr>
              <a:t>Analyzing Employment data is essential for various reasons across different sectors, including economics, business, and public policy. Some key reasons are;</a:t>
            </a:r>
          </a:p>
          <a:p>
            <a:pPr marL="342900" indent="-342900">
              <a:buFont typeface="+mj-lt"/>
              <a:buAutoNum type="arabicParenR"/>
            </a:pPr>
            <a:r>
              <a:rPr lang="en-US" sz="2400" b="1" i="1" dirty="0">
                <a:latin typeface="Times New Roman" pitchFamily="18" charset="0"/>
                <a:cs typeface="Times New Roman" pitchFamily="18" charset="0"/>
              </a:rPr>
              <a:t>Economic Health Indicator</a:t>
            </a:r>
          </a:p>
          <a:p>
            <a:pPr marL="342900" indent="-342900">
              <a:buFont typeface="+mj-lt"/>
              <a:buAutoNum type="arabicParenR"/>
            </a:pPr>
            <a:r>
              <a:rPr lang="en-US" sz="2400" b="1" i="1" dirty="0">
                <a:latin typeface="Times New Roman" pitchFamily="18" charset="0"/>
                <a:cs typeface="Times New Roman" pitchFamily="18" charset="0"/>
              </a:rPr>
              <a:t>Policy Formulation</a:t>
            </a:r>
          </a:p>
          <a:p>
            <a:pPr marL="342900" indent="-342900">
              <a:buFont typeface="+mj-lt"/>
              <a:buAutoNum type="arabicParenR"/>
            </a:pPr>
            <a:r>
              <a:rPr lang="en-US" sz="2400" b="1" i="1" dirty="0">
                <a:latin typeface="Times New Roman" pitchFamily="18" charset="0"/>
                <a:cs typeface="Times New Roman" pitchFamily="18" charset="0"/>
              </a:rPr>
              <a:t>Business Planning</a:t>
            </a:r>
          </a:p>
          <a:p>
            <a:pPr marL="342900" indent="-342900">
              <a:buFont typeface="+mj-lt"/>
              <a:buAutoNum type="arabicParenR"/>
            </a:pPr>
            <a:r>
              <a:rPr lang="en-US" sz="2400" b="1" i="1" dirty="0">
                <a:latin typeface="Times New Roman" pitchFamily="18" charset="0"/>
                <a:cs typeface="Times New Roman" pitchFamily="18" charset="0"/>
              </a:rPr>
              <a:t>Wages and Income Analysis</a:t>
            </a:r>
          </a:p>
          <a:p>
            <a:pPr marL="342900" indent="-342900">
              <a:buFont typeface="+mj-lt"/>
              <a:buAutoNum type="arabicParenR"/>
            </a:pPr>
            <a:r>
              <a:rPr lang="en-US" sz="2400" b="1" i="1" dirty="0">
                <a:latin typeface="Times New Roman" pitchFamily="18" charset="0"/>
                <a:cs typeface="Times New Roman" pitchFamily="18" charset="0"/>
              </a:rPr>
              <a:t>Forecasting</a:t>
            </a:r>
            <a:r>
              <a:rPr lang="en-US" dirty="0"/>
              <a:t>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838200" y="2019300"/>
            <a:ext cx="7543800" cy="3539430"/>
          </a:xfrm>
          <a:prstGeom prst="rect">
            <a:avLst/>
          </a:prstGeom>
          <a:noFill/>
        </p:spPr>
        <p:txBody>
          <a:bodyPr wrap="square" rtlCol="0">
            <a:spAutoFit/>
          </a:bodyPr>
          <a:lstStyle/>
          <a:p>
            <a:r>
              <a:rPr lang="en-US" sz="2800" b="1" i="1" dirty="0">
                <a:latin typeface="Times New Roman" pitchFamily="18" charset="0"/>
                <a:cs typeface="Times New Roman" pitchFamily="18" charset="0"/>
              </a:rPr>
              <a:t>This project aims to analyze employment data to uncover labor market trends, assess economic health, and provide actionable insights for decision-making. By focusing on key metrics such as employment rates, wages level, and sector-specific trends over the past five years, the analysis will help identify areas for policy intervention and strategic planning. </a:t>
            </a:r>
            <a:endParaRPr lang="en-IN" sz="2800" b="1" i="1"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397827" y="6096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1511474"/>
            <a:ext cx="6705601"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19400" y="1695451"/>
            <a:ext cx="6096000" cy="369332"/>
          </a:xfrm>
          <a:prstGeom prst="rect">
            <a:avLst/>
          </a:prstGeom>
          <a:noFill/>
        </p:spPr>
        <p:txBody>
          <a:bodyPr wrap="square" rtlCol="0">
            <a:spAutoFit/>
          </a:bodyPr>
          <a:lstStyle/>
          <a:p>
            <a:endParaRPr lang="en-IN" dirty="0">
              <a:latin typeface="Times New Roman" pitchFamily="18" charset="0"/>
              <a:cs typeface="Times New Roman" pitchFamily="18" charset="0"/>
            </a:endParaRPr>
          </a:p>
        </p:txBody>
      </p:sp>
      <p:sp>
        <p:nvSpPr>
          <p:cNvPr id="10" name="TextBox 9"/>
          <p:cNvSpPr txBox="1"/>
          <p:nvPr/>
        </p:nvSpPr>
        <p:spPr>
          <a:xfrm>
            <a:off x="2819400" y="2064783"/>
            <a:ext cx="6534150" cy="4308872"/>
          </a:xfrm>
          <a:prstGeom prst="rect">
            <a:avLst/>
          </a:prstGeom>
          <a:noFill/>
        </p:spPr>
        <p:txBody>
          <a:bodyPr wrap="square" rtlCol="0">
            <a:spAutoFit/>
          </a:bodyPr>
          <a:lstStyle/>
          <a:p>
            <a:pPr marL="342900" indent="-342900">
              <a:buFont typeface="+mj-lt"/>
              <a:buAutoNum type="arabicParenR"/>
            </a:pPr>
            <a:r>
              <a:rPr lang="en-US" sz="2800" b="1" i="1" dirty="0">
                <a:latin typeface="Times New Roman" pitchFamily="18" charset="0"/>
                <a:cs typeface="Times New Roman" pitchFamily="18" charset="0"/>
              </a:rPr>
              <a:t>CONDITIONAL FORMATTING</a:t>
            </a:r>
            <a:r>
              <a:rPr lang="en-US" b="1" i="1" dirty="0">
                <a:latin typeface="Times New Roman" pitchFamily="18" charset="0"/>
                <a:cs typeface="Times New Roman" pitchFamily="18" charset="0"/>
              </a:rPr>
              <a:t>: </a:t>
            </a:r>
          </a:p>
          <a:p>
            <a:r>
              <a:rPr lang="en-US" i="1" dirty="0">
                <a:latin typeface="Times New Roman" pitchFamily="18" charset="0"/>
                <a:cs typeface="Times New Roman" pitchFamily="18" charset="0"/>
              </a:rPr>
              <a:t>               </a:t>
            </a:r>
            <a:r>
              <a:rPr lang="en-US" sz="2400" i="1" dirty="0">
                <a:latin typeface="Times New Roman" pitchFamily="18" charset="0"/>
                <a:cs typeface="Times New Roman" pitchFamily="18" charset="0"/>
              </a:rPr>
              <a:t>It is used to identify the missing elements</a:t>
            </a:r>
          </a:p>
          <a:p>
            <a:pPr marL="342900" indent="-342900">
              <a:buAutoNum type="arabicParenR" startAt="2"/>
            </a:pPr>
            <a:r>
              <a:rPr lang="en-US" sz="2800" b="1" i="1" dirty="0">
                <a:latin typeface="Times New Roman" pitchFamily="18" charset="0"/>
                <a:cs typeface="Times New Roman" pitchFamily="18" charset="0"/>
              </a:rPr>
              <a:t>FILTERING:</a:t>
            </a:r>
          </a:p>
          <a:p>
            <a:r>
              <a:rPr lang="en-US" b="1" i="1" dirty="0">
                <a:latin typeface="Times New Roman" pitchFamily="18" charset="0"/>
                <a:cs typeface="Times New Roman" pitchFamily="18" charset="0"/>
              </a:rPr>
              <a:t>               </a:t>
            </a:r>
            <a:r>
              <a:rPr lang="en-US" sz="2400" i="1" dirty="0">
                <a:latin typeface="Times New Roman" pitchFamily="18" charset="0"/>
                <a:cs typeface="Times New Roman" pitchFamily="18" charset="0"/>
              </a:rPr>
              <a:t>It is used to remove the unwanted elements</a:t>
            </a:r>
          </a:p>
          <a:p>
            <a:pPr marL="342900" indent="-342900">
              <a:buAutoNum type="arabicParenR" startAt="3"/>
            </a:pPr>
            <a:r>
              <a:rPr lang="en-US" sz="2800" b="1" i="1" dirty="0">
                <a:latin typeface="Times New Roman" pitchFamily="18" charset="0"/>
                <a:cs typeface="Times New Roman" pitchFamily="18" charset="0"/>
              </a:rPr>
              <a:t>FORMULA</a:t>
            </a:r>
            <a:r>
              <a:rPr lang="en-US" b="1" i="1" dirty="0">
                <a:latin typeface="Times New Roman" pitchFamily="18" charset="0"/>
                <a:cs typeface="Times New Roman" pitchFamily="18" charset="0"/>
              </a:rPr>
              <a:t>:</a:t>
            </a:r>
          </a:p>
          <a:p>
            <a:r>
              <a:rPr lang="en-US" sz="2400" i="1" dirty="0">
                <a:latin typeface="Times New Roman" pitchFamily="18" charset="0"/>
                <a:cs typeface="Times New Roman" pitchFamily="18" charset="0"/>
              </a:rPr>
              <a:t>                It is used to analyze the performance level</a:t>
            </a:r>
          </a:p>
          <a:p>
            <a:r>
              <a:rPr lang="en-US" b="1" i="1" dirty="0">
                <a:latin typeface="Times New Roman" pitchFamily="18" charset="0"/>
                <a:cs typeface="Times New Roman" pitchFamily="18" charset="0"/>
              </a:rPr>
              <a:t> </a:t>
            </a:r>
            <a:r>
              <a:rPr lang="en-US" sz="2800" b="1" i="1" dirty="0">
                <a:latin typeface="Times New Roman" pitchFamily="18" charset="0"/>
                <a:cs typeface="Times New Roman" pitchFamily="18" charset="0"/>
              </a:rPr>
              <a:t>4)   GRAPH</a:t>
            </a:r>
            <a:r>
              <a:rPr lang="en-US" b="1" i="1" dirty="0">
                <a:latin typeface="Times New Roman" pitchFamily="18" charset="0"/>
                <a:cs typeface="Times New Roman" pitchFamily="18" charset="0"/>
              </a:rPr>
              <a:t>:</a:t>
            </a:r>
          </a:p>
          <a:p>
            <a:r>
              <a:rPr lang="en-US" sz="2400" i="1" dirty="0">
                <a:latin typeface="Times New Roman" pitchFamily="18" charset="0"/>
                <a:cs typeface="Times New Roman" pitchFamily="18" charset="0"/>
              </a:rPr>
              <a:t>                It is used to represent the data visualization </a:t>
            </a:r>
          </a:p>
          <a:p>
            <a:r>
              <a:rPr lang="en-US" b="1" dirty="0">
                <a:latin typeface="Times New Roman" pitchFamily="18" charset="0"/>
                <a:cs typeface="Times New Roman"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143000" y="1752600"/>
            <a:ext cx="7848600" cy="3416320"/>
          </a:xfrm>
          <a:prstGeom prst="rect">
            <a:avLst/>
          </a:prstGeom>
          <a:noFill/>
        </p:spPr>
        <p:txBody>
          <a:bodyPr wrap="square" rtlCol="0">
            <a:spAutoFit/>
          </a:bodyPr>
          <a:lstStyle/>
          <a:p>
            <a:r>
              <a:rPr lang="en-US" sz="2400" b="1" i="1" dirty="0">
                <a:latin typeface="Times New Roman" pitchFamily="18" charset="0"/>
                <a:cs typeface="Times New Roman" pitchFamily="18" charset="0"/>
              </a:rPr>
              <a:t>This description is about employee data analysis which is done through </a:t>
            </a:r>
            <a:r>
              <a:rPr lang="en-US" sz="2400" b="1" i="1" dirty="0" err="1">
                <a:latin typeface="Times New Roman" pitchFamily="18" charset="0"/>
                <a:cs typeface="Times New Roman" pitchFamily="18" charset="0"/>
              </a:rPr>
              <a:t>kaggle</a:t>
            </a:r>
            <a:r>
              <a:rPr lang="en-US" sz="2400" b="1" i="1" dirty="0">
                <a:latin typeface="Times New Roman" pitchFamily="18" charset="0"/>
                <a:cs typeface="Times New Roman" pitchFamily="18" charset="0"/>
              </a:rPr>
              <a:t>. It has 26 total features and in this data set it has involved 6 feature which includes;</a:t>
            </a:r>
          </a:p>
          <a:p>
            <a:pPr marL="342900" indent="-342900">
              <a:buFont typeface="+mj-lt"/>
              <a:buAutoNum type="arabicParenR"/>
            </a:pPr>
            <a:r>
              <a:rPr lang="en-US" sz="2400" b="1" i="1" dirty="0">
                <a:latin typeface="Times New Roman" pitchFamily="18" charset="0"/>
                <a:cs typeface="Times New Roman" pitchFamily="18" charset="0"/>
              </a:rPr>
              <a:t>Employee ID </a:t>
            </a:r>
          </a:p>
          <a:p>
            <a:pPr marL="342900" indent="-342900">
              <a:buFont typeface="+mj-lt"/>
              <a:buAutoNum type="arabicParenR"/>
            </a:pPr>
            <a:r>
              <a:rPr lang="en-US" sz="2400" b="1" i="1" dirty="0">
                <a:latin typeface="Times New Roman" pitchFamily="18" charset="0"/>
                <a:cs typeface="Times New Roman" pitchFamily="18" charset="0"/>
              </a:rPr>
              <a:t>Name</a:t>
            </a:r>
          </a:p>
          <a:p>
            <a:pPr marL="342900" indent="-342900">
              <a:buFont typeface="+mj-lt"/>
              <a:buAutoNum type="arabicParenR"/>
            </a:pPr>
            <a:r>
              <a:rPr lang="en-US" sz="2400" b="1" i="1" dirty="0">
                <a:latin typeface="Times New Roman" pitchFamily="18" charset="0"/>
                <a:cs typeface="Times New Roman" pitchFamily="18" charset="0"/>
              </a:rPr>
              <a:t>Gender</a:t>
            </a:r>
          </a:p>
          <a:p>
            <a:pPr marL="342900" indent="-342900">
              <a:buFont typeface="+mj-lt"/>
              <a:buAutoNum type="arabicParenR"/>
            </a:pPr>
            <a:r>
              <a:rPr lang="en-US" sz="2400" b="1" i="1" dirty="0">
                <a:latin typeface="Times New Roman" pitchFamily="18" charset="0"/>
                <a:cs typeface="Times New Roman" pitchFamily="18" charset="0"/>
              </a:rPr>
              <a:t>Department</a:t>
            </a:r>
          </a:p>
          <a:p>
            <a:pPr marL="342900" indent="-342900">
              <a:buFont typeface="+mj-lt"/>
              <a:buAutoNum type="arabicParenR"/>
            </a:pPr>
            <a:r>
              <a:rPr lang="en-US" sz="2400" b="1" i="1" dirty="0">
                <a:latin typeface="Times New Roman" pitchFamily="18" charset="0"/>
                <a:cs typeface="Times New Roman" pitchFamily="18" charset="0"/>
              </a:rPr>
              <a:t>Salary</a:t>
            </a:r>
          </a:p>
          <a:p>
            <a:pPr marL="342900" indent="-342900">
              <a:buFont typeface="+mj-lt"/>
              <a:buAutoNum type="arabicParenR"/>
            </a:pPr>
            <a:r>
              <a:rPr lang="en-US" sz="2400" b="1" i="1" dirty="0">
                <a:latin typeface="Times New Roman" pitchFamily="18" charset="0"/>
                <a:cs typeface="Times New Roman" pitchFamily="18" charset="0"/>
              </a:rPr>
              <a:t>Employee Type. </a:t>
            </a:r>
            <a:endParaRPr lang="en-IN" sz="2400" b="1" i="1" dirty="0">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685800" y="6096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flipH="1">
            <a:off x="2625247" y="2487460"/>
            <a:ext cx="5334000" cy="1815882"/>
          </a:xfrm>
          <a:prstGeom prst="rect">
            <a:avLst/>
          </a:prstGeom>
          <a:noFill/>
        </p:spPr>
        <p:txBody>
          <a:bodyPr wrap="square" rtlCol="0">
            <a:spAutoFit/>
          </a:bodyPr>
          <a:lstStyle/>
          <a:p>
            <a:r>
              <a:rPr lang="en-US" sz="2800" b="1" i="1" dirty="0"/>
              <a:t>PERFORMANCE LEVEL= IFS(Z8&gt;=5, “VERY HIGH”, Z8&gt;=4, “HIGH”,Z8&gt;=3,”MED”,TRUE,” LOW”)</a:t>
            </a:r>
            <a:endParaRPr lang="en-IN" sz="2800" b="1"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288</TotalTime>
  <Words>404</Words>
  <Application>Microsoft Office PowerPoint</Application>
  <PresentationFormat>Widescreen</PresentationFormat>
  <Paragraphs>80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aksakthi1025@gmail.com</cp:lastModifiedBy>
  <cp:revision>32</cp:revision>
  <dcterms:created xsi:type="dcterms:W3CDTF">2024-03-29T15:07:22Z</dcterms:created>
  <dcterms:modified xsi:type="dcterms:W3CDTF">2024-08-29T02:34:52Z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