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8/21/2024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30177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67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10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0828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43602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82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916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40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56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90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8/21/2024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76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8/21/2024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1847976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2B7B7-8DC1-F8E1-38FC-CDF7EA91E461}"/>
              </a:ext>
            </a:extLst>
          </p:cNvPr>
          <p:cNvSpPr>
            <a:spLocks noGrp="1"/>
          </p:cNvSpPr>
          <p:nvPr>
            <p:ph type="ctrTitle"/>
          </p:nvPr>
        </p:nvSpPr>
        <p:spPr>
          <a:xfrm>
            <a:off x="6562614" y="1625608"/>
            <a:ext cx="4655719" cy="2722164"/>
          </a:xfrm>
        </p:spPr>
        <p:txBody>
          <a:bodyPr>
            <a:normAutofit/>
          </a:bodyPr>
          <a:lstStyle/>
          <a:p>
            <a:r>
              <a:rPr lang="en-US" sz="4000" dirty="0"/>
              <a:t>Dynamic Data Ingestion and Storage in HDFS with Automated Hive Integration</a:t>
            </a:r>
            <a:endParaRPr lang="en-IN" sz="4000" dirty="0"/>
          </a:p>
        </p:txBody>
      </p:sp>
      <p:sp>
        <p:nvSpPr>
          <p:cNvPr id="3" name="Subtitle 2">
            <a:extLst>
              <a:ext uri="{FF2B5EF4-FFF2-40B4-BE49-F238E27FC236}">
                <a16:creationId xmlns:a16="http://schemas.microsoft.com/office/drawing/2014/main" id="{28688FAD-FD34-AD46-2C1E-A2A4526E138B}"/>
              </a:ext>
            </a:extLst>
          </p:cNvPr>
          <p:cNvSpPr>
            <a:spLocks noGrp="1"/>
          </p:cNvSpPr>
          <p:nvPr>
            <p:ph type="subTitle" idx="1"/>
          </p:nvPr>
        </p:nvSpPr>
        <p:spPr>
          <a:xfrm>
            <a:off x="6562614" y="4466845"/>
            <a:ext cx="4655719" cy="882904"/>
          </a:xfrm>
        </p:spPr>
        <p:txBody>
          <a:bodyPr>
            <a:normAutofit/>
          </a:bodyPr>
          <a:lstStyle/>
          <a:p>
            <a:r>
              <a:rPr lang="en-IN" dirty="0"/>
              <a:t> </a:t>
            </a:r>
          </a:p>
        </p:txBody>
      </p:sp>
      <p:pic>
        <p:nvPicPr>
          <p:cNvPr id="4" name="Picture 3" descr="An abstract genetic concept">
            <a:extLst>
              <a:ext uri="{FF2B5EF4-FFF2-40B4-BE49-F238E27FC236}">
                <a16:creationId xmlns:a16="http://schemas.microsoft.com/office/drawing/2014/main" id="{8462AD40-A727-E311-E471-BA033B20E016}"/>
              </a:ext>
            </a:extLst>
          </p:cNvPr>
          <p:cNvPicPr>
            <a:picLocks noChangeAspect="1"/>
          </p:cNvPicPr>
          <p:nvPr/>
        </p:nvPicPr>
        <p:blipFill>
          <a:blip r:embed="rId2"/>
          <a:srcRect l="8475" r="3482"/>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9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7E-9EDB-251F-E7C8-F5F5A614D216}"/>
              </a:ext>
            </a:extLst>
          </p:cNvPr>
          <p:cNvSpPr>
            <a:spLocks noGrp="1"/>
          </p:cNvSpPr>
          <p:nvPr>
            <p:ph type="title"/>
          </p:nvPr>
        </p:nvSpPr>
        <p:spPr>
          <a:xfrm>
            <a:off x="565148" y="687508"/>
            <a:ext cx="10919279" cy="580536"/>
          </a:xfrm>
        </p:spPr>
        <p:txBody>
          <a:bodyPr>
            <a:normAutofit/>
          </a:bodyPr>
          <a:lstStyle/>
          <a:p>
            <a:r>
              <a:rPr lang="en-IN" sz="2400" b="1" dirty="0"/>
              <a:t>Problem statement and Tools used : </a:t>
            </a:r>
          </a:p>
        </p:txBody>
      </p:sp>
      <p:sp>
        <p:nvSpPr>
          <p:cNvPr id="3" name="Content Placeholder 2">
            <a:extLst>
              <a:ext uri="{FF2B5EF4-FFF2-40B4-BE49-F238E27FC236}">
                <a16:creationId xmlns:a16="http://schemas.microsoft.com/office/drawing/2014/main" id="{C4F925B5-1202-9C07-67D5-285C99A93177}"/>
              </a:ext>
            </a:extLst>
          </p:cNvPr>
          <p:cNvSpPr>
            <a:spLocks noGrp="1"/>
          </p:cNvSpPr>
          <p:nvPr>
            <p:ph idx="1"/>
          </p:nvPr>
        </p:nvSpPr>
        <p:spPr>
          <a:xfrm>
            <a:off x="565149" y="1567543"/>
            <a:ext cx="10919279" cy="4800600"/>
          </a:xfrm>
        </p:spPr>
        <p:txBody>
          <a:bodyPr>
            <a:noAutofit/>
          </a:bodyPr>
          <a:lstStyle/>
          <a:p>
            <a:pPr marL="0" indent="0">
              <a:buNone/>
            </a:pPr>
            <a:r>
              <a:rPr lang="en-US" sz="1800" b="1" dirty="0">
                <a:solidFill>
                  <a:srgbClr val="0D0D0D"/>
                </a:solidFill>
                <a:latin typeface="Roboto" panose="02000000000000000000" pitchFamily="2" charset="0"/>
              </a:rPr>
              <a:t>Problem statement : </a:t>
            </a:r>
            <a:endParaRPr lang="en-US" sz="1800" b="1" i="0" u="none" strike="noStrike" dirty="0">
              <a:solidFill>
                <a:srgbClr val="0D0D0D"/>
              </a:solidFill>
              <a:effectLst/>
              <a:latin typeface="Roboto" panose="02000000000000000000" pitchFamily="2" charset="0"/>
            </a:endParaRPr>
          </a:p>
          <a:p>
            <a:pPr marL="0" indent="0">
              <a:lnSpc>
                <a:spcPct val="150000"/>
              </a:lnSpc>
              <a:buNone/>
            </a:pPr>
            <a:r>
              <a:rPr lang="en-US" sz="1800" dirty="0">
                <a:solidFill>
                  <a:srgbClr val="0D0D0D"/>
                </a:solidFill>
                <a:latin typeface="Roboto" panose="02000000000000000000" pitchFamily="2" charset="0"/>
              </a:rPr>
              <a:t>	</a:t>
            </a:r>
            <a:r>
              <a:rPr lang="en-US" sz="1800" b="0" i="0" u="none" strike="noStrike" dirty="0">
                <a:solidFill>
                  <a:srgbClr val="0D0D0D"/>
                </a:solidFill>
                <a:effectLst/>
                <a:latin typeface="Roboto" panose="02000000000000000000" pitchFamily="2" charset="0"/>
              </a:rPr>
              <a:t>The task aims to fetch data from a specified link, store it in HDFS, and create a Hive table to visualize the data. Initially, ensuring access to the provided link and successful data retrieval is essential. Subsequently, determining the data format and schema, if structured, is pivotal. Utilizing tools like </a:t>
            </a:r>
            <a:r>
              <a:rPr lang="en-US" sz="1800" b="0" i="0" u="none" strike="noStrike" dirty="0" err="1">
                <a:solidFill>
                  <a:srgbClr val="0D0D0D"/>
                </a:solidFill>
                <a:effectLst/>
                <a:latin typeface="Roboto" panose="02000000000000000000" pitchFamily="2" charset="0"/>
              </a:rPr>
              <a:t>wget</a:t>
            </a:r>
            <a:r>
              <a:rPr lang="en-US" sz="1800" b="0" i="0" u="none" strike="noStrike" dirty="0">
                <a:solidFill>
                  <a:srgbClr val="0D0D0D"/>
                </a:solidFill>
                <a:effectLst/>
                <a:latin typeface="Roboto" panose="02000000000000000000" pitchFamily="2" charset="0"/>
              </a:rPr>
              <a:t> or curl for data retrieval and HDFS CLI for storage follows. Finally, creating a Hive table, loading data, and verifying correctness conclude the task, with an optional script for automation.</a:t>
            </a:r>
            <a:endParaRPr lang="en-IN" sz="1800" b="1" i="0" u="none" strike="noStrike" dirty="0">
              <a:solidFill>
                <a:srgbClr val="0D0D0D"/>
              </a:solidFill>
              <a:effectLst/>
              <a:latin typeface="Roboto" panose="02000000000000000000" pitchFamily="2" charset="0"/>
            </a:endParaRPr>
          </a:p>
          <a:p>
            <a:pPr marL="0" indent="0">
              <a:lnSpc>
                <a:spcPct val="150000"/>
              </a:lnSpc>
              <a:buNone/>
            </a:pPr>
            <a:r>
              <a:rPr lang="en-IN" sz="1800" b="1" i="0" u="none" strike="noStrike" dirty="0">
                <a:solidFill>
                  <a:srgbClr val="0D0D0D"/>
                </a:solidFill>
                <a:effectLst/>
                <a:latin typeface="Roboto" panose="02000000000000000000" pitchFamily="2" charset="0"/>
              </a:rPr>
              <a:t>Tools </a:t>
            </a:r>
            <a:r>
              <a:rPr lang="en-IN" sz="1800" b="1" dirty="0">
                <a:solidFill>
                  <a:srgbClr val="0D0D0D"/>
                </a:solidFill>
                <a:latin typeface="Roboto" panose="02000000000000000000" pitchFamily="2" charset="0"/>
              </a:rPr>
              <a:t>used : </a:t>
            </a:r>
          </a:p>
          <a:p>
            <a:r>
              <a:rPr lang="en-US" sz="1800" dirty="0">
                <a:solidFill>
                  <a:srgbClr val="0D0D0D"/>
                </a:solidFill>
                <a:latin typeface="Roboto" panose="02000000000000000000" pitchFamily="2" charset="0"/>
              </a:rPr>
              <a:t>HDFS</a:t>
            </a:r>
          </a:p>
          <a:p>
            <a:r>
              <a:rPr lang="en-US" sz="1800" i="0" u="none" strike="noStrike" dirty="0">
                <a:solidFill>
                  <a:srgbClr val="0D0D0D"/>
                </a:solidFill>
                <a:effectLst/>
                <a:latin typeface="Roboto" panose="02000000000000000000" pitchFamily="2" charset="0"/>
              </a:rPr>
              <a:t>H</a:t>
            </a:r>
            <a:r>
              <a:rPr lang="en-US" sz="1800" dirty="0">
                <a:solidFill>
                  <a:srgbClr val="0D0D0D"/>
                </a:solidFill>
                <a:latin typeface="Roboto" panose="02000000000000000000" pitchFamily="2" charset="0"/>
              </a:rPr>
              <a:t>ive</a:t>
            </a:r>
          </a:p>
          <a:p>
            <a:r>
              <a:rPr lang="en-US" sz="1800" i="0" u="none" strike="noStrike" dirty="0">
                <a:solidFill>
                  <a:srgbClr val="0D0D0D"/>
                </a:solidFill>
                <a:effectLst/>
                <a:latin typeface="Roboto" panose="02000000000000000000" pitchFamily="2" charset="0"/>
              </a:rPr>
              <a:t>Shell Scripting</a:t>
            </a:r>
          </a:p>
          <a:p>
            <a:r>
              <a:rPr lang="en-US" sz="1800" dirty="0" err="1">
                <a:solidFill>
                  <a:srgbClr val="0D0D0D"/>
                </a:solidFill>
                <a:latin typeface="Roboto" panose="02000000000000000000" pitchFamily="2" charset="0"/>
              </a:rPr>
              <a:t>wget</a:t>
            </a:r>
            <a:endParaRPr lang="en-US" sz="1800" i="0" u="none" strike="noStrike" dirty="0">
              <a:solidFill>
                <a:srgbClr val="0D0D0D"/>
              </a:solidFill>
              <a:effectLst/>
              <a:latin typeface="Roboto" panose="02000000000000000000" pitchFamily="2" charset="0"/>
            </a:endParaRPr>
          </a:p>
        </p:txBody>
      </p:sp>
    </p:spTree>
    <p:extLst>
      <p:ext uri="{BB962C8B-B14F-4D97-AF65-F5344CB8AC3E}">
        <p14:creationId xmlns:p14="http://schemas.microsoft.com/office/powerpoint/2010/main" val="112192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7E-9EDB-251F-E7C8-F5F5A614D216}"/>
              </a:ext>
            </a:extLst>
          </p:cNvPr>
          <p:cNvSpPr>
            <a:spLocks noGrp="1"/>
          </p:cNvSpPr>
          <p:nvPr>
            <p:ph type="title"/>
          </p:nvPr>
        </p:nvSpPr>
        <p:spPr>
          <a:xfrm>
            <a:off x="565148" y="687508"/>
            <a:ext cx="10919279" cy="580536"/>
          </a:xfrm>
        </p:spPr>
        <p:txBody>
          <a:bodyPr>
            <a:normAutofit/>
          </a:bodyPr>
          <a:lstStyle/>
          <a:p>
            <a:r>
              <a:rPr lang="en-IN" sz="2400" b="1" dirty="0"/>
              <a:t>Approach : </a:t>
            </a:r>
          </a:p>
        </p:txBody>
      </p:sp>
      <p:sp>
        <p:nvSpPr>
          <p:cNvPr id="3" name="Content Placeholder 2">
            <a:extLst>
              <a:ext uri="{FF2B5EF4-FFF2-40B4-BE49-F238E27FC236}">
                <a16:creationId xmlns:a16="http://schemas.microsoft.com/office/drawing/2014/main" id="{C4F925B5-1202-9C07-67D5-285C99A93177}"/>
              </a:ext>
            </a:extLst>
          </p:cNvPr>
          <p:cNvSpPr>
            <a:spLocks noGrp="1"/>
          </p:cNvSpPr>
          <p:nvPr>
            <p:ph idx="1"/>
          </p:nvPr>
        </p:nvSpPr>
        <p:spPr>
          <a:xfrm>
            <a:off x="565149" y="1567543"/>
            <a:ext cx="10919279" cy="4800600"/>
          </a:xfrm>
        </p:spPr>
        <p:txBody>
          <a:bodyPr>
            <a:noAutofit/>
          </a:bodyPr>
          <a:lstStyle/>
          <a:p>
            <a:pPr marL="0" indent="0" rtl="0">
              <a:lnSpc>
                <a:spcPct val="150000"/>
              </a:lnSpc>
              <a:spcBef>
                <a:spcPts val="0"/>
              </a:spcBef>
              <a:spcAft>
                <a:spcPts val="0"/>
              </a:spcAft>
              <a:buNone/>
            </a:pPr>
            <a:r>
              <a:rPr lang="en-US" sz="1800" b="0" i="0" u="none" strike="noStrike" dirty="0">
                <a:solidFill>
                  <a:srgbClr val="0D0D0D"/>
                </a:solidFill>
                <a:effectLst/>
                <a:latin typeface="Roboto" panose="02000000000000000000" pitchFamily="2" charset="0"/>
              </a:rPr>
              <a:t>To accomplish the task of fetching data from the provided link (https://www2.census.gov/programs-surveys/popest/datasets/), storing it in HDFS, and creating a Hive table, follow these steps:</a:t>
            </a:r>
            <a:endParaRPr lang="en-US" sz="1400" b="0" dirty="0">
              <a:effectLst/>
            </a:endParaRP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Verify accessibility and download capability from the provided link.</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Determine the data format and structure (single or multiple files, structured or unstructured).</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If structured, ascertain the data schema for Hive table creation.</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Employ </a:t>
            </a:r>
            <a:r>
              <a:rPr lang="en-US" sz="1800" b="0" i="0" u="none" strike="noStrike" dirty="0" err="1">
                <a:solidFill>
                  <a:srgbClr val="0D0D0D"/>
                </a:solidFill>
                <a:effectLst/>
                <a:latin typeface="Roboto" panose="02000000000000000000" pitchFamily="2" charset="0"/>
              </a:rPr>
              <a:t>wget</a:t>
            </a:r>
            <a:r>
              <a:rPr lang="en-US" sz="1800" b="0" i="0" u="none" strike="noStrike" dirty="0">
                <a:solidFill>
                  <a:srgbClr val="0D0D0D"/>
                </a:solidFill>
                <a:effectLst/>
                <a:latin typeface="Roboto" panose="02000000000000000000" pitchFamily="2" charset="0"/>
              </a:rPr>
              <a:t> or curl to download data and pipe output to HDFS CLI (</a:t>
            </a:r>
            <a:r>
              <a:rPr lang="en-US" sz="1800" b="0" i="0" u="none" strike="noStrike" dirty="0" err="1">
                <a:solidFill>
                  <a:srgbClr val="0D0D0D"/>
                </a:solidFill>
                <a:effectLst/>
                <a:latin typeface="Roboto" panose="02000000000000000000" pitchFamily="2" charset="0"/>
              </a:rPr>
              <a:t>hadoop</a:t>
            </a:r>
            <a:r>
              <a:rPr lang="en-US" sz="1800" b="0" i="0" u="none" strike="noStrike" dirty="0">
                <a:solidFill>
                  <a:srgbClr val="0D0D0D"/>
                </a:solidFill>
                <a:effectLst/>
                <a:latin typeface="Roboto" panose="02000000000000000000" pitchFamily="2" charset="0"/>
              </a:rPr>
              <a:t> fs -put) for storage.</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Use Hive CLI to create a new database and table.</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Utilize LOAD DATA INPATH HiveQL command to load data from HDFS into the created Hive table.</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Confirm data integrity using SELECT HiveQL command to view and validate loaded data.</a:t>
            </a:r>
          </a:p>
          <a:p>
            <a:pPr fontAlgn="base">
              <a:lnSpc>
                <a:spcPct val="150000"/>
              </a:lnSpc>
              <a:spcBef>
                <a:spcPts val="0"/>
              </a:spcBef>
            </a:pPr>
            <a:r>
              <a:rPr lang="en-US" sz="1800" b="0" i="0" u="none" strike="noStrike" dirty="0">
                <a:solidFill>
                  <a:srgbClr val="0D0D0D"/>
                </a:solidFill>
                <a:effectLst/>
                <a:latin typeface="Roboto" panose="02000000000000000000" pitchFamily="2" charset="0"/>
              </a:rPr>
              <a:t>Optionally, automate the process via scripting for future data refreshes</a:t>
            </a:r>
          </a:p>
        </p:txBody>
      </p:sp>
    </p:spTree>
    <p:extLst>
      <p:ext uri="{BB962C8B-B14F-4D97-AF65-F5344CB8AC3E}">
        <p14:creationId xmlns:p14="http://schemas.microsoft.com/office/powerpoint/2010/main" val="283812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7E-9EDB-251F-E7C8-F5F5A614D216}"/>
              </a:ext>
            </a:extLst>
          </p:cNvPr>
          <p:cNvSpPr>
            <a:spLocks noGrp="1"/>
          </p:cNvSpPr>
          <p:nvPr>
            <p:ph type="title"/>
          </p:nvPr>
        </p:nvSpPr>
        <p:spPr>
          <a:xfrm>
            <a:off x="565148" y="687508"/>
            <a:ext cx="10919279" cy="580536"/>
          </a:xfrm>
        </p:spPr>
        <p:txBody>
          <a:bodyPr>
            <a:normAutofit/>
          </a:bodyPr>
          <a:lstStyle/>
          <a:p>
            <a:r>
              <a:rPr lang="en-IN" sz="2400" b="1" dirty="0"/>
              <a:t>Workflow :</a:t>
            </a:r>
          </a:p>
        </p:txBody>
      </p:sp>
      <p:sp>
        <p:nvSpPr>
          <p:cNvPr id="3" name="Content Placeholder 2">
            <a:extLst>
              <a:ext uri="{FF2B5EF4-FFF2-40B4-BE49-F238E27FC236}">
                <a16:creationId xmlns:a16="http://schemas.microsoft.com/office/drawing/2014/main" id="{C4F925B5-1202-9C07-67D5-285C99A93177}"/>
              </a:ext>
            </a:extLst>
          </p:cNvPr>
          <p:cNvSpPr>
            <a:spLocks noGrp="1"/>
          </p:cNvSpPr>
          <p:nvPr>
            <p:ph idx="1"/>
          </p:nvPr>
        </p:nvSpPr>
        <p:spPr>
          <a:xfrm>
            <a:off x="565149" y="1567543"/>
            <a:ext cx="10919279" cy="4800600"/>
          </a:xfrm>
        </p:spPr>
        <p:txBody>
          <a:bodyPr>
            <a:noAutofit/>
          </a:bodyPr>
          <a:lstStyle/>
          <a:p>
            <a:pPr>
              <a:lnSpc>
                <a:spcPct val="150000"/>
              </a:lnSpc>
            </a:pPr>
            <a:r>
              <a:rPr lang="en-US" sz="1800" dirty="0">
                <a:solidFill>
                  <a:srgbClr val="0D0D0D"/>
                </a:solidFill>
                <a:latin typeface="Roboto" panose="02000000000000000000" pitchFamily="2" charset="0"/>
              </a:rPr>
              <a:t>The whole project has been coded mainly using the shell scripting to access all the HDFS and Hive related and automate the process. </a:t>
            </a:r>
          </a:p>
          <a:p>
            <a:pPr>
              <a:lnSpc>
                <a:spcPct val="150000"/>
              </a:lnSpc>
            </a:pPr>
            <a:r>
              <a:rPr lang="en-US" sz="1800" dirty="0">
                <a:solidFill>
                  <a:srgbClr val="0D0D0D"/>
                </a:solidFill>
                <a:latin typeface="Roboto" panose="02000000000000000000" pitchFamily="2" charset="0"/>
              </a:rPr>
              <a:t>The shell script will download the required files given in the </a:t>
            </a:r>
            <a:r>
              <a:rPr lang="en-US" sz="1800" dirty="0" err="1">
                <a:solidFill>
                  <a:srgbClr val="0D0D0D"/>
                </a:solidFill>
                <a:latin typeface="Roboto" panose="02000000000000000000" pitchFamily="2" charset="0"/>
              </a:rPr>
              <a:t>url</a:t>
            </a:r>
            <a:r>
              <a:rPr lang="en-US" sz="1800" dirty="0">
                <a:solidFill>
                  <a:srgbClr val="0D0D0D"/>
                </a:solidFill>
                <a:latin typeface="Roboto" panose="02000000000000000000" pitchFamily="2" charset="0"/>
              </a:rPr>
              <a:t> file and then store it in the HDFS to access them using Hive. </a:t>
            </a:r>
          </a:p>
          <a:p>
            <a:pPr>
              <a:lnSpc>
                <a:spcPct val="150000"/>
              </a:lnSpc>
            </a:pPr>
            <a:r>
              <a:rPr lang="en-US" sz="1800" dirty="0">
                <a:solidFill>
                  <a:srgbClr val="0D0D0D"/>
                </a:solidFill>
                <a:latin typeface="Roboto" panose="02000000000000000000" pitchFamily="2" charset="0"/>
              </a:rPr>
              <a:t>The Hive queries are then executed to create a database and a table to load the data.</a:t>
            </a:r>
          </a:p>
          <a:p>
            <a:pPr>
              <a:lnSpc>
                <a:spcPct val="150000"/>
              </a:lnSpc>
            </a:pPr>
            <a:r>
              <a:rPr lang="en-US" sz="1800" i="0" u="none" strike="noStrike" dirty="0">
                <a:solidFill>
                  <a:srgbClr val="0D0D0D"/>
                </a:solidFill>
                <a:effectLst/>
                <a:latin typeface="Roboto" panose="02000000000000000000" pitchFamily="2" charset="0"/>
              </a:rPr>
              <a:t>To </a:t>
            </a:r>
            <a:r>
              <a:rPr lang="en-US" sz="1800" dirty="0">
                <a:solidFill>
                  <a:srgbClr val="0D0D0D"/>
                </a:solidFill>
                <a:latin typeface="Roboto" panose="02000000000000000000" pitchFamily="2" charset="0"/>
              </a:rPr>
              <a:t>automate the process, use a </a:t>
            </a:r>
            <a:r>
              <a:rPr lang="en-US" sz="1800" dirty="0" err="1">
                <a:solidFill>
                  <a:srgbClr val="0D0D0D"/>
                </a:solidFill>
                <a:latin typeface="Roboto" panose="02000000000000000000" pitchFamily="2" charset="0"/>
              </a:rPr>
              <a:t>cron</a:t>
            </a:r>
            <a:r>
              <a:rPr lang="en-US" sz="1800" dirty="0">
                <a:solidFill>
                  <a:srgbClr val="0D0D0D"/>
                </a:solidFill>
                <a:latin typeface="Roboto" panose="02000000000000000000" pitchFamily="2" charset="0"/>
              </a:rPr>
              <a:t> job that automatically executes the shell script once a week.</a:t>
            </a:r>
          </a:p>
          <a:p>
            <a:pPr>
              <a:lnSpc>
                <a:spcPct val="150000"/>
              </a:lnSpc>
            </a:pPr>
            <a:r>
              <a:rPr lang="en-US" sz="1800" i="0" u="none" strike="noStrike" dirty="0">
                <a:solidFill>
                  <a:srgbClr val="0D0D0D"/>
                </a:solidFill>
                <a:effectLst/>
                <a:latin typeface="Roboto" panose="02000000000000000000" pitchFamily="2" charset="0"/>
              </a:rPr>
              <a:t>Since the code has been written dynamically</a:t>
            </a:r>
            <a:r>
              <a:rPr lang="en-US" sz="1800" dirty="0">
                <a:solidFill>
                  <a:srgbClr val="0D0D0D"/>
                </a:solidFill>
                <a:latin typeface="Roboto" panose="02000000000000000000" pitchFamily="2" charset="0"/>
              </a:rPr>
              <a:t>, every time after the job has been run the table will be loaded with the new values if there were any updates, else there will be no changes made in the table.</a:t>
            </a:r>
            <a:endParaRPr lang="en-US" sz="1800" i="0" u="none" strike="noStrike" dirty="0">
              <a:solidFill>
                <a:srgbClr val="0D0D0D"/>
              </a:solidFill>
              <a:effectLst/>
              <a:latin typeface="Roboto" panose="02000000000000000000" pitchFamily="2" charset="0"/>
            </a:endParaRPr>
          </a:p>
        </p:txBody>
      </p:sp>
    </p:spTree>
    <p:extLst>
      <p:ext uri="{BB962C8B-B14F-4D97-AF65-F5344CB8AC3E}">
        <p14:creationId xmlns:p14="http://schemas.microsoft.com/office/powerpoint/2010/main" val="24623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7E-9EDB-251F-E7C8-F5F5A614D216}"/>
              </a:ext>
            </a:extLst>
          </p:cNvPr>
          <p:cNvSpPr>
            <a:spLocks noGrp="1"/>
          </p:cNvSpPr>
          <p:nvPr>
            <p:ph type="title"/>
          </p:nvPr>
        </p:nvSpPr>
        <p:spPr>
          <a:xfrm>
            <a:off x="565148" y="687508"/>
            <a:ext cx="10919279" cy="580536"/>
          </a:xfrm>
        </p:spPr>
        <p:txBody>
          <a:bodyPr>
            <a:normAutofit/>
          </a:bodyPr>
          <a:lstStyle/>
          <a:p>
            <a:r>
              <a:rPr lang="en-IN" sz="2400" b="1" dirty="0"/>
              <a:t>Insights : </a:t>
            </a:r>
          </a:p>
        </p:txBody>
      </p:sp>
      <p:sp>
        <p:nvSpPr>
          <p:cNvPr id="3" name="Content Placeholder 2">
            <a:extLst>
              <a:ext uri="{FF2B5EF4-FFF2-40B4-BE49-F238E27FC236}">
                <a16:creationId xmlns:a16="http://schemas.microsoft.com/office/drawing/2014/main" id="{C4F925B5-1202-9C07-67D5-285C99A93177}"/>
              </a:ext>
            </a:extLst>
          </p:cNvPr>
          <p:cNvSpPr>
            <a:spLocks noGrp="1"/>
          </p:cNvSpPr>
          <p:nvPr>
            <p:ph idx="1"/>
          </p:nvPr>
        </p:nvSpPr>
        <p:spPr>
          <a:xfrm>
            <a:off x="565149" y="1567543"/>
            <a:ext cx="10919279" cy="4800600"/>
          </a:xfrm>
        </p:spPr>
        <p:txBody>
          <a:bodyPr>
            <a:noAutofit/>
          </a:bodyPr>
          <a:lstStyle/>
          <a:p>
            <a:pPr>
              <a:lnSpc>
                <a:spcPct val="150000"/>
              </a:lnSpc>
            </a:pPr>
            <a:r>
              <a:rPr lang="en-US" sz="1800" i="0" u="none" strike="noStrike" dirty="0">
                <a:solidFill>
                  <a:srgbClr val="0D0D0D"/>
                </a:solidFill>
                <a:effectLst/>
                <a:latin typeface="Roboto" panose="02000000000000000000" pitchFamily="2" charset="0"/>
              </a:rPr>
              <a:t>Just for the experiment purpose I’ve used only one file in th</a:t>
            </a:r>
            <a:r>
              <a:rPr lang="en-US" sz="1800" dirty="0">
                <a:solidFill>
                  <a:srgbClr val="0D0D0D"/>
                </a:solidFill>
                <a:latin typeface="Roboto" panose="02000000000000000000" pitchFamily="2" charset="0"/>
              </a:rPr>
              <a:t>e project.</a:t>
            </a:r>
          </a:p>
          <a:p>
            <a:pPr>
              <a:lnSpc>
                <a:spcPct val="150000"/>
              </a:lnSpc>
            </a:pPr>
            <a:r>
              <a:rPr lang="en-US" sz="1800" i="0" u="none" strike="noStrike" dirty="0">
                <a:solidFill>
                  <a:srgbClr val="0D0D0D"/>
                </a:solidFill>
                <a:effectLst/>
                <a:latin typeface="Roboto" panose="02000000000000000000" pitchFamily="2" charset="0"/>
              </a:rPr>
              <a:t>In case</a:t>
            </a:r>
            <a:r>
              <a:rPr lang="en-US" sz="1800" dirty="0">
                <a:solidFill>
                  <a:srgbClr val="0D0D0D"/>
                </a:solidFill>
                <a:latin typeface="Roboto" panose="02000000000000000000" pitchFamily="2" charset="0"/>
              </a:rPr>
              <a:t>, if we’re dealing with more than a file, update the url.txt file with the required files’ URL.</a:t>
            </a:r>
          </a:p>
          <a:p>
            <a:pPr>
              <a:lnSpc>
                <a:spcPct val="150000"/>
              </a:lnSpc>
            </a:pPr>
            <a:r>
              <a:rPr lang="en-US" sz="1800" dirty="0">
                <a:solidFill>
                  <a:srgbClr val="0D0D0D"/>
                </a:solidFill>
                <a:latin typeface="Roboto" panose="02000000000000000000" pitchFamily="2" charset="0"/>
              </a:rPr>
              <a:t>Update the elt.sh file with the necessary code to load the downloaded file into HDFS for storage.</a:t>
            </a:r>
          </a:p>
          <a:p>
            <a:pPr>
              <a:lnSpc>
                <a:spcPct val="150000"/>
              </a:lnSpc>
            </a:pPr>
            <a:r>
              <a:rPr lang="en-US" sz="1800" i="0" u="none" strike="noStrike" dirty="0">
                <a:solidFill>
                  <a:srgbClr val="0D0D0D"/>
                </a:solidFill>
                <a:effectLst/>
                <a:latin typeface="Roboto" panose="02000000000000000000" pitchFamily="2" charset="0"/>
              </a:rPr>
              <a:t>Update the </a:t>
            </a:r>
            <a:r>
              <a:rPr lang="en-US" sz="1800" i="0" u="none" strike="noStrike" dirty="0" err="1">
                <a:solidFill>
                  <a:srgbClr val="0D0D0D"/>
                </a:solidFill>
                <a:effectLst/>
                <a:latin typeface="Roboto" panose="02000000000000000000" pitchFamily="2" charset="0"/>
              </a:rPr>
              <a:t>queries.hql</a:t>
            </a:r>
            <a:r>
              <a:rPr lang="en-US" sz="1800" i="0" u="none" strike="noStrike" dirty="0">
                <a:solidFill>
                  <a:srgbClr val="0D0D0D"/>
                </a:solidFill>
                <a:effectLst/>
                <a:latin typeface="Roboto" panose="02000000000000000000" pitchFamily="2" charset="0"/>
              </a:rPr>
              <a:t> file with the necessary code to create the required tables to load the data from HDFS.</a:t>
            </a:r>
          </a:p>
          <a:p>
            <a:pPr>
              <a:lnSpc>
                <a:spcPct val="150000"/>
              </a:lnSpc>
            </a:pPr>
            <a:r>
              <a:rPr lang="en-US" sz="1800" i="0" u="none" strike="noStrike" dirty="0">
                <a:solidFill>
                  <a:srgbClr val="0D0D0D"/>
                </a:solidFill>
                <a:effectLst/>
                <a:latin typeface="Roboto" panose="02000000000000000000" pitchFamily="2" charset="0"/>
              </a:rPr>
              <a:t>Make sure that the code is d</a:t>
            </a:r>
            <a:r>
              <a:rPr lang="en-US" sz="1800" dirty="0">
                <a:solidFill>
                  <a:srgbClr val="0D0D0D"/>
                </a:solidFill>
                <a:latin typeface="Roboto" panose="02000000000000000000" pitchFamily="2" charset="0"/>
              </a:rPr>
              <a:t>ynamic, so that whenever the job is executed it won’t get stuck in the middle unless otherwise there was any unexpected Datatype changes in the source.</a:t>
            </a:r>
          </a:p>
          <a:p>
            <a:pPr>
              <a:lnSpc>
                <a:spcPct val="150000"/>
              </a:lnSpc>
            </a:pPr>
            <a:r>
              <a:rPr lang="en-US" sz="1800" i="0" u="none" strike="noStrike" dirty="0">
                <a:solidFill>
                  <a:srgbClr val="0D0D0D"/>
                </a:solidFill>
                <a:effectLst/>
                <a:latin typeface="Roboto" panose="02000000000000000000" pitchFamily="2" charset="0"/>
              </a:rPr>
              <a:t>While </a:t>
            </a:r>
            <a:r>
              <a:rPr lang="en-US" sz="1800" dirty="0">
                <a:solidFill>
                  <a:srgbClr val="0D0D0D"/>
                </a:solidFill>
                <a:latin typeface="Roboto" panose="02000000000000000000" pitchFamily="2" charset="0"/>
              </a:rPr>
              <a:t>dealing with multiple file, we can also use Python to automate with the Subprocess module with which we can run shell commands in python.</a:t>
            </a:r>
            <a:endParaRPr lang="en-US" sz="1800" i="0" u="none" strike="noStrike" dirty="0">
              <a:solidFill>
                <a:srgbClr val="0D0D0D"/>
              </a:solidFill>
              <a:effectLst/>
              <a:latin typeface="Roboto" panose="02000000000000000000" pitchFamily="2" charset="0"/>
            </a:endParaRPr>
          </a:p>
        </p:txBody>
      </p:sp>
    </p:spTree>
    <p:extLst>
      <p:ext uri="{BB962C8B-B14F-4D97-AF65-F5344CB8AC3E}">
        <p14:creationId xmlns:p14="http://schemas.microsoft.com/office/powerpoint/2010/main" val="336458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957E-9EDB-251F-E7C8-F5F5A614D216}"/>
              </a:ext>
            </a:extLst>
          </p:cNvPr>
          <p:cNvSpPr>
            <a:spLocks noGrp="1"/>
          </p:cNvSpPr>
          <p:nvPr>
            <p:ph type="title"/>
          </p:nvPr>
        </p:nvSpPr>
        <p:spPr>
          <a:xfrm>
            <a:off x="565148" y="687508"/>
            <a:ext cx="10919279" cy="580536"/>
          </a:xfrm>
        </p:spPr>
        <p:txBody>
          <a:bodyPr>
            <a:normAutofit/>
          </a:bodyPr>
          <a:lstStyle/>
          <a:p>
            <a:r>
              <a:rPr lang="en-IN" sz="2400" b="1" dirty="0"/>
              <a:t> </a:t>
            </a:r>
          </a:p>
        </p:txBody>
      </p:sp>
      <p:sp>
        <p:nvSpPr>
          <p:cNvPr id="3" name="Content Placeholder 2">
            <a:extLst>
              <a:ext uri="{FF2B5EF4-FFF2-40B4-BE49-F238E27FC236}">
                <a16:creationId xmlns:a16="http://schemas.microsoft.com/office/drawing/2014/main" id="{C4F925B5-1202-9C07-67D5-285C99A93177}"/>
              </a:ext>
            </a:extLst>
          </p:cNvPr>
          <p:cNvSpPr>
            <a:spLocks noGrp="1"/>
          </p:cNvSpPr>
          <p:nvPr>
            <p:ph idx="1"/>
          </p:nvPr>
        </p:nvSpPr>
        <p:spPr>
          <a:xfrm>
            <a:off x="565147" y="2035628"/>
            <a:ext cx="10919279" cy="2786743"/>
          </a:xfrm>
        </p:spPr>
        <p:txBody>
          <a:bodyPr>
            <a:noAutofit/>
          </a:bodyPr>
          <a:lstStyle/>
          <a:p>
            <a:pPr marL="0" indent="0" algn="ctr">
              <a:buNone/>
            </a:pPr>
            <a:r>
              <a:rPr lang="en-US" sz="6000" b="1" i="0" u="none" strike="noStrike" dirty="0">
                <a:solidFill>
                  <a:srgbClr val="0D0D0D"/>
                </a:solidFill>
                <a:effectLst/>
                <a:latin typeface="Roboto" panose="02000000000000000000" pitchFamily="2" charset="0"/>
              </a:rPr>
              <a:t>Thank You !</a:t>
            </a:r>
          </a:p>
        </p:txBody>
      </p:sp>
    </p:spTree>
    <p:extLst>
      <p:ext uri="{BB962C8B-B14F-4D97-AF65-F5344CB8AC3E}">
        <p14:creationId xmlns:p14="http://schemas.microsoft.com/office/powerpoint/2010/main" val="3941787075"/>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34</TotalTime>
  <Words>561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vt:lpstr>
      <vt:lpstr>Seaford Display</vt:lpstr>
      <vt:lpstr>System Font Regular</vt:lpstr>
      <vt:lpstr>Tenorite</vt:lpstr>
      <vt:lpstr>MadridVTI</vt:lpstr>
      <vt:lpstr>Dynamic Data Ingestion and Storage in HDFS with Automated Hive Integration</vt:lpstr>
      <vt:lpstr>Problem statement and Tools used : </vt:lpstr>
      <vt:lpstr>Approach : </vt:lpstr>
      <vt:lpstr>Workflow :</vt:lpstr>
      <vt:lpstr>Insights :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 Ganesh</dc:creator>
  <cp:lastModifiedBy>Jaya Ganesh</cp:lastModifiedBy>
  <cp:revision>7</cp:revision>
  <dcterms:created xsi:type="dcterms:W3CDTF">2024-08-21T11:24:19Z</dcterms:created>
  <dcterms:modified xsi:type="dcterms:W3CDTF">2024-08-21T11:58:42Z</dcterms:modified>
</cp:coreProperties>
</file>