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HANSHI SHARMA" initials="u1" lastIdx="2" clrIdx="0">
    <p:extLst>
      <p:ext uri="{19B8F6BF-5375-455C-9EA6-DF929625EA0E}">
        <p15:presenceInfo xmlns:p15="http://schemas.microsoft.com/office/powerpoint/2012/main" userId="S::ushanshi_10229801719@vipsedu.in::8e2af0fd-ffa7-445e-a114-ee5f628a81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3488"/>
    <a:srgbClr val="A100FF"/>
    <a:srgbClr val="883C84"/>
    <a:srgbClr val="461B49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3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Top</a:t>
            </a:r>
            <a:r>
              <a:rPr lang="en-IN" baseline="0" dirty="0"/>
              <a:t> 5 Categories by  Aggregate “Popularity” Score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E0-45E7-9040-9AA9742AF8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E2E0-45E7-9040-9AA9742AF8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E2E0-45E7-9040-9AA9742AF89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51650768"/>
        <c:axId val="1051652208"/>
      </c:barChart>
      <c:catAx>
        <c:axId val="10516507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Category</a:t>
                </a:r>
              </a:p>
            </c:rich>
          </c:tx>
          <c:layout>
            <c:manualLayout>
              <c:xMode val="edge"/>
              <c:yMode val="edge"/>
              <c:x val="5.4622481236962644E-3"/>
              <c:y val="0.374192791794489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accent1">
                <a:alpha val="92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652208"/>
        <c:crosses val="autoZero"/>
        <c:auto val="1"/>
        <c:lblAlgn val="ctr"/>
        <c:lblOffset val="100"/>
        <c:noMultiLvlLbl val="0"/>
      </c:catAx>
      <c:valAx>
        <c:axId val="105165220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Aggregate</a:t>
                </a:r>
                <a:r>
                  <a:rPr lang="en-IN" baseline="0" dirty="0"/>
                  <a:t> Popularity Score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65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01T01:55:49.07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  <p:cm authorId="1" dt="2024-05-01T01:55:50.360" idx="2">
    <p:pos x="106" y="10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101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r>
              <a:rPr lang="en-US" sz="553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-DATA ANALYSIS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734830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723545" y="2250643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714747" y="783389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4979983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6CFDEA4-9ED1-FCCF-297F-E5CE15639F6B}"/>
              </a:ext>
            </a:extLst>
          </p:cNvPr>
          <p:cNvSpPr txBox="1"/>
          <p:nvPr/>
        </p:nvSpPr>
        <p:spPr>
          <a:xfrm>
            <a:off x="10763777" y="742452"/>
            <a:ext cx="742715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u="sng" dirty="0">
                <a:solidFill>
                  <a:srgbClr val="963488"/>
                </a:solidFill>
              </a:rPr>
              <a:t>ANALYSIS</a:t>
            </a:r>
          </a:p>
          <a:p>
            <a:r>
              <a:rPr lang="en-IN" sz="3500" b="1" dirty="0">
                <a:solidFill>
                  <a:srgbClr val="A100FF"/>
                </a:solidFill>
              </a:rPr>
              <a:t>Top 2 contents include “Animal” and “Science” . People enjoy watching these 2 the most. The team can focus more on these categories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3FD75-63AA-7324-CB1C-DC6C42FCFF03}"/>
              </a:ext>
            </a:extLst>
          </p:cNvPr>
          <p:cNvSpPr txBox="1"/>
          <p:nvPr/>
        </p:nvSpPr>
        <p:spPr>
          <a:xfrm>
            <a:off x="10763777" y="3541546"/>
            <a:ext cx="719719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u="sng" dirty="0">
                <a:solidFill>
                  <a:srgbClr val="963488"/>
                </a:solidFill>
              </a:rPr>
              <a:t>INSIGHTS</a:t>
            </a:r>
          </a:p>
          <a:p>
            <a:r>
              <a:rPr lang="en-US" sz="3500" b="1" dirty="0">
                <a:solidFill>
                  <a:srgbClr val="A100FF"/>
                </a:solidFill>
              </a:rPr>
              <a:t>Food appears frequently, with "Healthy Eating" rating best among the top 5 categories. This might provide insight into your user base's audience. With this data, you might develop a campaign and collaborate with companies that promote healthy eating to increase user engagement.</a:t>
            </a:r>
          </a:p>
          <a:p>
            <a:endParaRPr lang="en-IN" sz="3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178195" y="2253000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ctr"/>
            <a:r>
              <a:rPr lang="en-IN" sz="4000" dirty="0"/>
              <a:t>Social Buzz is a social media and content creation fast growing company which is looking forward to adapt quickly to it’s global scale.</a:t>
            </a:r>
          </a:p>
          <a:p>
            <a:pPr algn="ctr"/>
            <a:endParaRPr lang="en-IN" sz="4000" dirty="0"/>
          </a:p>
          <a:p>
            <a:pPr algn="ctr"/>
            <a:r>
              <a:rPr lang="en-IN" sz="4000" dirty="0"/>
              <a:t>Our Team has begun a 3 months POC focusing on:</a:t>
            </a:r>
          </a:p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IN" sz="4000" dirty="0"/>
              <a:t>An audit of Social Buzz big data practice</a:t>
            </a:r>
          </a:p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4000" dirty="0"/>
              <a:t>Recommendations for a successful IPO</a:t>
            </a:r>
            <a:endParaRPr lang="en-IN" sz="4000" dirty="0"/>
          </a:p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4000" dirty="0"/>
              <a:t>An analysis of Social Buzz top 5 most popular categories. </a:t>
            </a:r>
            <a:endParaRPr lang="en-IN" sz="40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-15239" y="2084582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035738" y="415981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74692" y="281504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502589" y="981753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357131" y="175799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FE7CA4-F434-BF5C-CBFF-F8D5D2274A1E}"/>
              </a:ext>
            </a:extLst>
          </p:cNvPr>
          <p:cNvSpPr txBox="1"/>
          <p:nvPr/>
        </p:nvSpPr>
        <p:spPr>
          <a:xfrm>
            <a:off x="3962400" y="4123035"/>
            <a:ext cx="6002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500" b="1" dirty="0">
                <a:solidFill>
                  <a:schemeClr val="bg1"/>
                </a:solidFill>
              </a:rPr>
              <a:t>OVER 1,00,000 POSTS PER 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913A6-EE48-D230-1D60-4319124E7C2C}"/>
              </a:ext>
            </a:extLst>
          </p:cNvPr>
          <p:cNvSpPr txBox="1"/>
          <p:nvPr/>
        </p:nvSpPr>
        <p:spPr>
          <a:xfrm>
            <a:off x="2691093" y="5525343"/>
            <a:ext cx="7273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500" b="1" dirty="0">
                <a:solidFill>
                  <a:schemeClr val="bg1"/>
                </a:solidFill>
              </a:rPr>
              <a:t>OVER 3,65,00,000 PIECERS OF CONTENT EACH YEAR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DD406D-6B1D-D670-CA22-F7B3264130B1}"/>
              </a:ext>
            </a:extLst>
          </p:cNvPr>
          <p:cNvSpPr txBox="1"/>
          <p:nvPr/>
        </p:nvSpPr>
        <p:spPr>
          <a:xfrm>
            <a:off x="3088787" y="7649464"/>
            <a:ext cx="68756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500" dirty="0">
                <a:solidFill>
                  <a:schemeClr val="bg1"/>
                </a:solidFill>
              </a:rPr>
              <a:t>Analysis to find top 5 most popular categories of content 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5F4BEC-AA1A-90AE-CC92-35112F7278C9}"/>
              </a:ext>
            </a:extLst>
          </p:cNvPr>
          <p:cNvSpPr txBox="1"/>
          <p:nvPr/>
        </p:nvSpPr>
        <p:spPr>
          <a:xfrm>
            <a:off x="3088787" y="8835945"/>
            <a:ext cx="5943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500" dirty="0">
                <a:solidFill>
                  <a:schemeClr val="bg1"/>
                </a:solidFill>
              </a:rPr>
              <a:t>How to capitalise on so much.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334249" y="1071139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18374" y="741890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358669" y="7281018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CCBDDD-5895-DF71-2F2E-E4123296551F}"/>
              </a:ext>
            </a:extLst>
          </p:cNvPr>
          <p:cNvSpPr txBox="1"/>
          <p:nvPr/>
        </p:nvSpPr>
        <p:spPr>
          <a:xfrm>
            <a:off x="14227563" y="1583691"/>
            <a:ext cx="304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USHANSHI SHARMA</a:t>
            </a:r>
          </a:p>
          <a:p>
            <a:r>
              <a:rPr lang="en-IN" sz="2500" dirty="0"/>
              <a:t>-DATA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91F069-2900-8430-E6AC-A508761149E9}"/>
              </a:ext>
            </a:extLst>
          </p:cNvPr>
          <p:cNvSpPr txBox="1"/>
          <p:nvPr/>
        </p:nvSpPr>
        <p:spPr>
          <a:xfrm>
            <a:off x="14478000" y="4610100"/>
            <a:ext cx="304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ANDREW FLAMING</a:t>
            </a:r>
          </a:p>
          <a:p>
            <a:r>
              <a:rPr lang="en-IN" sz="2500" dirty="0"/>
              <a:t>-CTA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A7272D-3450-386A-6EF7-153E5F5F531D}"/>
              </a:ext>
            </a:extLst>
          </p:cNvPr>
          <p:cNvSpPr txBox="1"/>
          <p:nvPr/>
        </p:nvSpPr>
        <p:spPr>
          <a:xfrm>
            <a:off x="14478000" y="7784814"/>
            <a:ext cx="33032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MARCUS ROMPTON</a:t>
            </a:r>
          </a:p>
          <a:p>
            <a:r>
              <a:rPr lang="en-IN" sz="2500" dirty="0"/>
              <a:t>- SENIOR PRINCIPLE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5152FB-953F-FEAD-A8E7-E9F6F0CE48EE}"/>
              </a:ext>
            </a:extLst>
          </p:cNvPr>
          <p:cNvSpPr txBox="1"/>
          <p:nvPr/>
        </p:nvSpPr>
        <p:spPr>
          <a:xfrm>
            <a:off x="3950717" y="1561185"/>
            <a:ext cx="457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4D85D9-1B8E-5705-246D-BE6A672463A7}"/>
              </a:ext>
            </a:extLst>
          </p:cNvPr>
          <p:cNvSpPr txBox="1"/>
          <p:nvPr/>
        </p:nvSpPr>
        <p:spPr>
          <a:xfrm>
            <a:off x="5805613" y="3128724"/>
            <a:ext cx="3710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2BDF63-D92D-5666-E401-4B442DA5F234}"/>
              </a:ext>
            </a:extLst>
          </p:cNvPr>
          <p:cNvSpPr txBox="1"/>
          <p:nvPr/>
        </p:nvSpPr>
        <p:spPr>
          <a:xfrm>
            <a:off x="7725195" y="4659996"/>
            <a:ext cx="3372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79FB04-2E21-E588-9461-33FF4E7704DD}"/>
              </a:ext>
            </a:extLst>
          </p:cNvPr>
          <p:cNvSpPr txBox="1"/>
          <p:nvPr/>
        </p:nvSpPr>
        <p:spPr>
          <a:xfrm>
            <a:off x="9451615" y="6297802"/>
            <a:ext cx="3683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BC23F0-A42D-01C8-6CF2-37F24EFBF85E}"/>
              </a:ext>
            </a:extLst>
          </p:cNvPr>
          <p:cNvSpPr txBox="1"/>
          <p:nvPr/>
        </p:nvSpPr>
        <p:spPr>
          <a:xfrm>
            <a:off x="11287197" y="8101047"/>
            <a:ext cx="42391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</a:rPr>
              <a:t>INSIGHTS SHARING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4ED621-7678-EF3A-E1B5-3E32B08D4FC4}"/>
              </a:ext>
            </a:extLst>
          </p:cNvPr>
          <p:cNvSpPr txBox="1"/>
          <p:nvPr/>
        </p:nvSpPr>
        <p:spPr>
          <a:xfrm>
            <a:off x="2160215" y="3968249"/>
            <a:ext cx="30730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A100FF"/>
                </a:solidFill>
              </a:rPr>
              <a:t>16</a:t>
            </a:r>
          </a:p>
          <a:p>
            <a:pPr algn="ctr"/>
            <a:r>
              <a:rPr lang="en-IN" sz="4000" b="1" dirty="0">
                <a:solidFill>
                  <a:srgbClr val="A100FF"/>
                </a:solidFill>
              </a:rPr>
              <a:t>UNIQUE</a:t>
            </a:r>
          </a:p>
          <a:p>
            <a:pPr algn="ctr"/>
            <a:r>
              <a:rPr lang="en-IN" sz="4000" b="1" dirty="0">
                <a:solidFill>
                  <a:srgbClr val="A100FF"/>
                </a:solidFill>
              </a:rPr>
              <a:t>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F9905-8089-DEE1-2E66-C2D4C787DD2E}"/>
              </a:ext>
            </a:extLst>
          </p:cNvPr>
          <p:cNvSpPr txBox="1"/>
          <p:nvPr/>
        </p:nvSpPr>
        <p:spPr>
          <a:xfrm>
            <a:off x="7235607" y="3477331"/>
            <a:ext cx="281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A100FF"/>
                </a:solidFill>
              </a:rPr>
              <a:t>16</a:t>
            </a:r>
          </a:p>
          <a:p>
            <a:pPr algn="ctr"/>
            <a:r>
              <a:rPr lang="en-IN" sz="4000" b="1" dirty="0">
                <a:solidFill>
                  <a:srgbClr val="A100FF"/>
                </a:solidFill>
              </a:rPr>
              <a:t>DIFFERENT </a:t>
            </a:r>
          </a:p>
          <a:p>
            <a:pPr algn="ctr"/>
            <a:r>
              <a:rPr lang="en-IN" sz="4000" b="1" dirty="0">
                <a:solidFill>
                  <a:srgbClr val="A100FF"/>
                </a:solidFill>
              </a:rPr>
              <a:t>REACTION </a:t>
            </a:r>
          </a:p>
          <a:p>
            <a:pPr algn="ctr"/>
            <a:r>
              <a:rPr lang="en-IN" sz="4000" b="1" dirty="0">
                <a:solidFill>
                  <a:srgbClr val="A100FF"/>
                </a:solidFill>
              </a:rPr>
              <a:t>TYPES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D0C3B-CF22-385A-CCF4-F124D49396BC}"/>
              </a:ext>
            </a:extLst>
          </p:cNvPr>
          <p:cNvSpPr txBox="1"/>
          <p:nvPr/>
        </p:nvSpPr>
        <p:spPr>
          <a:xfrm>
            <a:off x="12818342" y="2861777"/>
            <a:ext cx="243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A100FF"/>
                </a:solidFill>
              </a:rPr>
              <a:t>JANUARY MONTH HAD THE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B6E4E03-340B-0650-A9C8-9DC892FD0717}"/>
              </a:ext>
            </a:extLst>
          </p:cNvPr>
          <p:cNvSpPr txBox="1"/>
          <p:nvPr/>
        </p:nvSpPr>
        <p:spPr>
          <a:xfrm>
            <a:off x="4038600" y="2705100"/>
            <a:ext cx="1318260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500" dirty="0">
                <a:solidFill>
                  <a:srgbClr val="A100FF"/>
                </a:solidFill>
              </a:rPr>
              <a:t>TOP 5 MOST POPULAR CATEGORIES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35B6AC38-63B2-11C0-B079-6F4896AAA7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2023659"/>
              </p:ext>
            </p:extLst>
          </p:nvPr>
        </p:nvGraphicFramePr>
        <p:xfrm>
          <a:off x="2958768" y="1025840"/>
          <a:ext cx="13950300" cy="8296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281</Words>
  <Application>Microsoft Office PowerPoint</Application>
  <PresentationFormat>Custom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Clear Sans Regular Bold</vt:lpstr>
      <vt:lpstr>Arial</vt:lpstr>
      <vt:lpstr>Calibri</vt:lpstr>
      <vt:lpstr>Graphik 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USHANSHI SHARMA</cp:lastModifiedBy>
  <cp:revision>9</cp:revision>
  <dcterms:created xsi:type="dcterms:W3CDTF">2006-08-16T00:00:00Z</dcterms:created>
  <dcterms:modified xsi:type="dcterms:W3CDTF">2024-05-01T09:50:50Z</dcterms:modified>
  <dc:identifier>DAEhDyfaYKE</dc:identifier>
</cp:coreProperties>
</file>