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DM Sans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6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ha\OneDrive\Desktop\Accenture_Internship\Data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ha\OneDrive\Desktop\Accenture_Internship\Data\Re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Reactions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CountofReactions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Sheet4!$B$2:$B$17</c:f>
              <c:strCache>
                <c:ptCount val="16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  <c:pt idx="5">
                  <c:v>dislike</c:v>
                </c:pt>
                <c:pt idx="6">
                  <c:v>adore</c:v>
                </c:pt>
                <c:pt idx="7">
                  <c:v>want</c:v>
                </c:pt>
                <c:pt idx="8">
                  <c:v>love</c:v>
                </c:pt>
                <c:pt idx="9">
                  <c:v>disgust</c:v>
                </c:pt>
                <c:pt idx="10">
                  <c:v>like</c:v>
                </c:pt>
                <c:pt idx="11">
                  <c:v>super love</c:v>
                </c:pt>
                <c:pt idx="12">
                  <c:v>indifferent</c:v>
                </c:pt>
                <c:pt idx="13">
                  <c:v>cherish</c:v>
                </c:pt>
                <c:pt idx="14">
                  <c:v>worried</c:v>
                </c:pt>
                <c:pt idx="15">
                  <c:v>intrigued</c:v>
                </c:pt>
              </c:strCache>
            </c:strRef>
          </c:cat>
          <c:val>
            <c:numRef>
              <c:f>Sheet4!$C$2:$C$17</c:f>
              <c:numCache>
                <c:formatCode>General</c:formatCode>
                <c:ptCount val="16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  <c:pt idx="5">
                  <c:v>1547</c:v>
                </c:pt>
                <c:pt idx="6">
                  <c:v>1548</c:v>
                </c:pt>
                <c:pt idx="7">
                  <c:v>1539</c:v>
                </c:pt>
                <c:pt idx="8">
                  <c:v>1534</c:v>
                </c:pt>
                <c:pt idx="9">
                  <c:v>1524</c:v>
                </c:pt>
                <c:pt idx="10">
                  <c:v>1520</c:v>
                </c:pt>
                <c:pt idx="11">
                  <c:v>1519</c:v>
                </c:pt>
                <c:pt idx="12">
                  <c:v>1511</c:v>
                </c:pt>
                <c:pt idx="13">
                  <c:v>1500</c:v>
                </c:pt>
                <c:pt idx="14">
                  <c:v>1497</c:v>
                </c:pt>
                <c:pt idx="15">
                  <c:v>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B-4DBB-A5BA-9C354BFC6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536815"/>
        <c:axId val="459537775"/>
      </c:barChart>
      <c:catAx>
        <c:axId val="45953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37775"/>
        <c:crosses val="autoZero"/>
        <c:auto val="1"/>
        <c:lblAlgn val="ctr"/>
        <c:lblOffset val="100"/>
        <c:noMultiLvlLbl val="0"/>
      </c:catAx>
      <c:valAx>
        <c:axId val="45953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3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600"/>
              <a:t>Reactions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Sheet4!$C$1</c:f>
              <c:strCache>
                <c:ptCount val="1"/>
                <c:pt idx="0">
                  <c:v>CountofReactions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92-4D18-9A7B-5E7451A55A1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92-4D18-9A7B-5E7451A55A1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92-4D18-9A7B-5E7451A55A1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92-4D18-9A7B-5E7451A55A1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92-4D18-9A7B-5E7451A55A15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92-4D18-9A7B-5E7451A55A15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92-4D18-9A7B-5E7451A55A15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192-4D18-9A7B-5E7451A55A15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192-4D18-9A7B-5E7451A55A15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192-4D18-9A7B-5E7451A55A15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192-4D18-9A7B-5E7451A55A15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192-4D18-9A7B-5E7451A55A15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192-4D18-9A7B-5E7451A55A15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192-4D18-9A7B-5E7451A55A15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192-4D18-9A7B-5E7451A55A15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192-4D18-9A7B-5E7451A55A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Sheet4!$B$2:$B$17</c:f>
              <c:strCache>
                <c:ptCount val="16"/>
                <c:pt idx="0">
                  <c:v>heart</c:v>
                </c:pt>
                <c:pt idx="1">
                  <c:v>scared</c:v>
                </c:pt>
                <c:pt idx="2">
                  <c:v>peeking</c:v>
                </c:pt>
                <c:pt idx="3">
                  <c:v>hate</c:v>
                </c:pt>
                <c:pt idx="4">
                  <c:v>interested</c:v>
                </c:pt>
                <c:pt idx="5">
                  <c:v>dislike</c:v>
                </c:pt>
                <c:pt idx="6">
                  <c:v>adore</c:v>
                </c:pt>
                <c:pt idx="7">
                  <c:v>want</c:v>
                </c:pt>
                <c:pt idx="8">
                  <c:v>love</c:v>
                </c:pt>
                <c:pt idx="9">
                  <c:v>disgust</c:v>
                </c:pt>
                <c:pt idx="10">
                  <c:v>like</c:v>
                </c:pt>
                <c:pt idx="11">
                  <c:v>super love</c:v>
                </c:pt>
                <c:pt idx="12">
                  <c:v>indifferent</c:v>
                </c:pt>
                <c:pt idx="13">
                  <c:v>cherish</c:v>
                </c:pt>
                <c:pt idx="14">
                  <c:v>worried</c:v>
                </c:pt>
                <c:pt idx="15">
                  <c:v>intrigued</c:v>
                </c:pt>
              </c:strCache>
            </c:strRef>
          </c:cat>
          <c:val>
            <c:numRef>
              <c:f>Sheet4!$C$2:$C$17</c:f>
              <c:numCache>
                <c:formatCode>General</c:formatCode>
                <c:ptCount val="16"/>
                <c:pt idx="0">
                  <c:v>1622</c:v>
                </c:pt>
                <c:pt idx="1">
                  <c:v>1572</c:v>
                </c:pt>
                <c:pt idx="2">
                  <c:v>1559</c:v>
                </c:pt>
                <c:pt idx="3">
                  <c:v>1552</c:v>
                </c:pt>
                <c:pt idx="4">
                  <c:v>1549</c:v>
                </c:pt>
                <c:pt idx="5">
                  <c:v>1547</c:v>
                </c:pt>
                <c:pt idx="6">
                  <c:v>1548</c:v>
                </c:pt>
                <c:pt idx="7">
                  <c:v>1539</c:v>
                </c:pt>
                <c:pt idx="8">
                  <c:v>1534</c:v>
                </c:pt>
                <c:pt idx="9">
                  <c:v>1524</c:v>
                </c:pt>
                <c:pt idx="10">
                  <c:v>1520</c:v>
                </c:pt>
                <c:pt idx="11">
                  <c:v>1519</c:v>
                </c:pt>
                <c:pt idx="12">
                  <c:v>1511</c:v>
                </c:pt>
                <c:pt idx="13">
                  <c:v>1500</c:v>
                </c:pt>
                <c:pt idx="14">
                  <c:v>1497</c:v>
                </c:pt>
                <c:pt idx="15">
                  <c:v>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3192-4D18-9A7B-5E7451A55A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849615" y="2865706"/>
            <a:ext cx="82032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1F1D1A-DC83-096F-4E18-2238A6EF7508}"/>
              </a:ext>
            </a:extLst>
          </p:cNvPr>
          <p:cNvSpPr txBox="1"/>
          <p:nvPr/>
        </p:nvSpPr>
        <p:spPr>
          <a:xfrm>
            <a:off x="2712457" y="662843"/>
            <a:ext cx="10030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What was the month with the most posts?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8364A1-EA96-EACE-45AC-AE43C99DD5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17"/>
          <a:stretch/>
        </p:blipFill>
        <p:spPr>
          <a:xfrm>
            <a:off x="2386482" y="2418324"/>
            <a:ext cx="14960664" cy="60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FBE42E2-C83D-DCE9-DEEF-1EF31105B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8575" y="1500584"/>
            <a:ext cx="6096000" cy="8319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21167" y="1940286"/>
            <a:ext cx="10037633" cy="5786276"/>
            <a:chOff x="0" y="0"/>
            <a:chExt cx="13383511" cy="771503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3383511" cy="54168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4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B4151B-D04F-4E15-DEC3-BB874F5917E8}"/>
              </a:ext>
            </a:extLst>
          </p:cNvPr>
          <p:cNvSpPr txBox="1"/>
          <p:nvPr/>
        </p:nvSpPr>
        <p:spPr>
          <a:xfrm>
            <a:off x="7837988" y="2469544"/>
            <a:ext cx="808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Social media &amp; content creation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045771-206F-902B-30BF-FFD36F2F0F96}"/>
              </a:ext>
            </a:extLst>
          </p:cNvPr>
          <p:cNvSpPr txBox="1"/>
          <p:nvPr/>
        </p:nvSpPr>
        <p:spPr>
          <a:xfrm>
            <a:off x="8569990" y="3456684"/>
            <a:ext cx="7694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3 main reasons why they are now looking at bringing in external expertise: 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They are looking to complete an IPO by the end of next year.</a:t>
            </a:r>
          </a:p>
          <a:p>
            <a:endParaRPr lang="en-US" sz="2400" dirty="0"/>
          </a:p>
          <a:p>
            <a:r>
              <a:rPr lang="en-US" sz="2400" dirty="0"/>
              <a:t>2) They are still a small company and do not have the resources to manage the scale that they are currently at. </a:t>
            </a:r>
          </a:p>
          <a:p>
            <a:endParaRPr lang="en-US" sz="2400" dirty="0"/>
          </a:p>
          <a:p>
            <a:r>
              <a:rPr lang="en-US" sz="2400" dirty="0"/>
              <a:t>3) They want to learn data best practices from a large 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609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3200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296720" y="2007635"/>
            <a:ext cx="8710764" cy="8186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3200" dirty="0">
                <a:solidFill>
                  <a:schemeClr val="bg1"/>
                </a:solidFill>
              </a:rPr>
              <a:t>Every day over 100,000 pieces of content.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 is highly unstructured and requires extremely sophisticated and expensive technology to manage and maintain.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250 people working at Social Buzz, 200 of them are technical staff working on maintaining this highly complex technology. </a:t>
            </a:r>
            <a:endParaRPr lang="en-AU" sz="2800" dirty="0">
              <a:solidFill>
                <a:schemeClr val="bg1"/>
              </a:solidFill>
            </a:endParaRP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36A1F-3CF2-6828-C77C-87B9EFBF9055}"/>
              </a:ext>
            </a:extLst>
          </p:cNvPr>
          <p:cNvSpPr txBox="1"/>
          <p:nvPr/>
        </p:nvSpPr>
        <p:spPr>
          <a:xfrm>
            <a:off x="13981008" y="1270732"/>
            <a:ext cx="3087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Myself – </a:t>
            </a:r>
          </a:p>
          <a:p>
            <a:r>
              <a:rPr lang="en-US" sz="36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D7075-0782-4BEE-B898-D27134661461}"/>
              </a:ext>
            </a:extLst>
          </p:cNvPr>
          <p:cNvSpPr txBox="1"/>
          <p:nvPr/>
        </p:nvSpPr>
        <p:spPr>
          <a:xfrm>
            <a:off x="14073596" y="4221947"/>
            <a:ext cx="3087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Marruo</a:t>
            </a:r>
            <a:r>
              <a:rPr lang="en-US" sz="3600" dirty="0"/>
              <a:t> </a:t>
            </a:r>
            <a:r>
              <a:rPr lang="en-US" sz="3600" dirty="0" err="1"/>
              <a:t>Desoza</a:t>
            </a:r>
            <a:r>
              <a:rPr lang="en-US" sz="3600" dirty="0"/>
              <a:t> </a:t>
            </a:r>
          </a:p>
          <a:p>
            <a:r>
              <a:rPr lang="en-US" sz="2400" dirty="0"/>
              <a:t>Senior 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47D18-FAFD-1837-819E-E7ECDCC4DD9A}"/>
              </a:ext>
            </a:extLst>
          </p:cNvPr>
          <p:cNvSpPr txBox="1"/>
          <p:nvPr/>
        </p:nvSpPr>
        <p:spPr>
          <a:xfrm>
            <a:off x="14073596" y="7173163"/>
            <a:ext cx="3087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Andrew </a:t>
            </a:r>
            <a:r>
              <a:rPr lang="en-US" sz="3600" dirty="0" err="1"/>
              <a:t>Flammingo</a:t>
            </a:r>
            <a:endParaRPr lang="en-US" sz="3600" dirty="0"/>
          </a:p>
          <a:p>
            <a:r>
              <a:rPr lang="en-US" sz="2400" dirty="0"/>
              <a:t>Chief Architecture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227E446-6BB9-B33A-4451-160D3DECA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9186" y="1359829"/>
            <a:ext cx="1687060" cy="1776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02AA75-DE23-6646-20E5-DF9733BDD9C3}"/>
              </a:ext>
            </a:extLst>
          </p:cNvPr>
          <p:cNvSpPr txBox="1"/>
          <p:nvPr/>
        </p:nvSpPr>
        <p:spPr>
          <a:xfrm>
            <a:off x="4267199" y="1562100"/>
            <a:ext cx="825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Gathering Data Together and understanding.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0142F-F387-F92E-2588-EAD3D5D334C4}"/>
              </a:ext>
            </a:extLst>
          </p:cNvPr>
          <p:cNvSpPr txBox="1"/>
          <p:nvPr/>
        </p:nvSpPr>
        <p:spPr>
          <a:xfrm>
            <a:off x="6107322" y="2995318"/>
            <a:ext cx="507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Analyzing and Cleaning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B2D281-C3B0-A1CA-B7E0-4B20CF8DCFB5}"/>
              </a:ext>
            </a:extLst>
          </p:cNvPr>
          <p:cNvSpPr txBox="1"/>
          <p:nvPr/>
        </p:nvSpPr>
        <p:spPr>
          <a:xfrm>
            <a:off x="7994450" y="4530072"/>
            <a:ext cx="472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CAE917-AD46-E14C-862F-835C5EF98DC1}"/>
              </a:ext>
            </a:extLst>
          </p:cNvPr>
          <p:cNvSpPr txBox="1"/>
          <p:nvPr/>
        </p:nvSpPr>
        <p:spPr>
          <a:xfrm>
            <a:off x="9549324" y="6169458"/>
            <a:ext cx="472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F6D92B-1ECC-C3B0-A655-7A0BB8D607C2}"/>
              </a:ext>
            </a:extLst>
          </p:cNvPr>
          <p:cNvSpPr txBox="1"/>
          <p:nvPr/>
        </p:nvSpPr>
        <p:spPr>
          <a:xfrm>
            <a:off x="11756593" y="7837931"/>
            <a:ext cx="472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Conclude business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165735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>
              <a:lnSpc>
                <a:spcPts val="9600"/>
              </a:lnSpc>
            </a:pPr>
            <a:r>
              <a:rPr lang="en-US" sz="4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How many unique categories are there?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F77762-2D3E-FDBC-2AD7-AB4734672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1" y="4077048"/>
            <a:ext cx="8115300" cy="4952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CC0686-5463-DDFB-1F46-0BC29912A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9243" y="4057996"/>
            <a:ext cx="8092953" cy="4971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A60805-AFB8-63FB-D57E-615F2891156C}"/>
              </a:ext>
            </a:extLst>
          </p:cNvPr>
          <p:cNvSpPr txBox="1"/>
          <p:nvPr/>
        </p:nvSpPr>
        <p:spPr>
          <a:xfrm>
            <a:off x="2648044" y="1114254"/>
            <a:ext cx="11753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How many reactions are there to the most popular category?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FB34D4C-6751-41D2-31DD-D129E2C88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443855"/>
              </p:ext>
            </p:extLst>
          </p:nvPr>
        </p:nvGraphicFramePr>
        <p:xfrm>
          <a:off x="2824654" y="2764336"/>
          <a:ext cx="14173646" cy="640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A60805-AFB8-63FB-D57E-615F2891156C}"/>
              </a:ext>
            </a:extLst>
          </p:cNvPr>
          <p:cNvSpPr txBox="1"/>
          <p:nvPr/>
        </p:nvSpPr>
        <p:spPr>
          <a:xfrm>
            <a:off x="2648044" y="1114254"/>
            <a:ext cx="11753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How many reactions are there to the most popular category?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00952B9-039F-276C-3BD6-0E4649E65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27987"/>
              </p:ext>
            </p:extLst>
          </p:nvPr>
        </p:nvGraphicFramePr>
        <p:xfrm>
          <a:off x="4254348" y="2603015"/>
          <a:ext cx="10783099" cy="642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5243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251</Words>
  <Application>Microsoft Office PowerPoint</Application>
  <PresentationFormat>Custom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Graphik Regular</vt:lpstr>
      <vt:lpstr>Clear Sans Regular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Ushashree Shripati</cp:lastModifiedBy>
  <cp:revision>11</cp:revision>
  <dcterms:created xsi:type="dcterms:W3CDTF">2006-08-16T00:00:00Z</dcterms:created>
  <dcterms:modified xsi:type="dcterms:W3CDTF">2024-05-31T12:14:20Z</dcterms:modified>
  <dc:identifier>DAEhDyfaYKE</dc:identifier>
</cp:coreProperties>
</file>