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5"/>
  </p:notesMasterIdLst>
  <p:handoutMasterIdLst>
    <p:handoutMasterId r:id="rId26"/>
  </p:handoutMasterIdLst>
  <p:sldIdLst>
    <p:sldId id="256" r:id="rId5"/>
    <p:sldId id="310" r:id="rId6"/>
    <p:sldId id="309" r:id="rId7"/>
    <p:sldId id="296" r:id="rId8"/>
    <p:sldId id="312" r:id="rId9"/>
    <p:sldId id="313" r:id="rId10"/>
    <p:sldId id="321" r:id="rId11"/>
    <p:sldId id="322" r:id="rId12"/>
    <p:sldId id="315" r:id="rId13"/>
    <p:sldId id="326" r:id="rId14"/>
    <p:sldId id="324" r:id="rId15"/>
    <p:sldId id="316" r:id="rId16"/>
    <p:sldId id="328" r:id="rId17"/>
    <p:sldId id="320" r:id="rId18"/>
    <p:sldId id="319" r:id="rId19"/>
    <p:sldId id="317" r:id="rId20"/>
    <p:sldId id="318" r:id="rId21"/>
    <p:sldId id="311" r:id="rId22"/>
    <p:sldId id="327" r:id="rId23"/>
    <p:sldId id="32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FF502D-BED1-4437-B9EC-60085F013B0B}">
          <p14:sldIdLst>
            <p14:sldId id="256"/>
            <p14:sldId id="310"/>
            <p14:sldId id="309"/>
            <p14:sldId id="296"/>
            <p14:sldId id="312"/>
            <p14:sldId id="313"/>
            <p14:sldId id="321"/>
            <p14:sldId id="322"/>
            <p14:sldId id="315"/>
            <p14:sldId id="326"/>
            <p14:sldId id="324"/>
            <p14:sldId id="316"/>
            <p14:sldId id="328"/>
            <p14:sldId id="320"/>
            <p14:sldId id="319"/>
            <p14:sldId id="317"/>
            <p14:sldId id="318"/>
            <p14:sldId id="311"/>
            <p14:sldId id="327"/>
            <p14:sldId id="32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DB7"/>
    <a:srgbClr val="FA1EE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575" autoAdjust="0"/>
  </p:normalViewPr>
  <p:slideViewPr>
    <p:cSldViewPr snapToGrid="0">
      <p:cViewPr varScale="1">
        <p:scale>
          <a:sx n="86" d="100"/>
          <a:sy n="86" d="100"/>
        </p:scale>
        <p:origin x="55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pPr/>
              <a:t>2/3/2024</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pPr/>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pPr/>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pPr/>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2</a:t>
            </a:fld>
            <a:endParaRPr lang="en-US"/>
          </a:p>
        </p:txBody>
      </p:sp>
    </p:spTree>
    <p:extLst>
      <p:ext uri="{BB962C8B-B14F-4D97-AF65-F5344CB8AC3E}">
        <p14:creationId xmlns:p14="http://schemas.microsoft.com/office/powerpoint/2010/main" val="9802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12</a:t>
            </a:fld>
            <a:endParaRPr lang="en-US"/>
          </a:p>
        </p:txBody>
      </p:sp>
    </p:spTree>
    <p:extLst>
      <p:ext uri="{BB962C8B-B14F-4D97-AF65-F5344CB8AC3E}">
        <p14:creationId xmlns:p14="http://schemas.microsoft.com/office/powerpoint/2010/main" val="396654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13</a:t>
            </a:fld>
            <a:endParaRPr lang="en-US"/>
          </a:p>
        </p:txBody>
      </p:sp>
    </p:spTree>
    <p:extLst>
      <p:ext uri="{BB962C8B-B14F-4D97-AF65-F5344CB8AC3E}">
        <p14:creationId xmlns:p14="http://schemas.microsoft.com/office/powerpoint/2010/main" val="203987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14</a:t>
            </a:fld>
            <a:endParaRPr lang="en-US"/>
          </a:p>
        </p:txBody>
      </p:sp>
    </p:spTree>
    <p:extLst>
      <p:ext uri="{BB962C8B-B14F-4D97-AF65-F5344CB8AC3E}">
        <p14:creationId xmlns:p14="http://schemas.microsoft.com/office/powerpoint/2010/main" val="43513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15</a:t>
            </a:fld>
            <a:endParaRPr lang="en-US"/>
          </a:p>
        </p:txBody>
      </p:sp>
    </p:spTree>
    <p:extLst>
      <p:ext uri="{BB962C8B-B14F-4D97-AF65-F5344CB8AC3E}">
        <p14:creationId xmlns:p14="http://schemas.microsoft.com/office/powerpoint/2010/main" val="192444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16</a:t>
            </a:fld>
            <a:endParaRPr lang="en-US"/>
          </a:p>
        </p:txBody>
      </p:sp>
    </p:spTree>
    <p:extLst>
      <p:ext uri="{BB962C8B-B14F-4D97-AF65-F5344CB8AC3E}">
        <p14:creationId xmlns:p14="http://schemas.microsoft.com/office/powerpoint/2010/main" val="267863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17</a:t>
            </a:fld>
            <a:endParaRPr lang="en-US"/>
          </a:p>
        </p:txBody>
      </p:sp>
    </p:spTree>
    <p:extLst>
      <p:ext uri="{BB962C8B-B14F-4D97-AF65-F5344CB8AC3E}">
        <p14:creationId xmlns:p14="http://schemas.microsoft.com/office/powerpoint/2010/main" val="934971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18</a:t>
            </a:fld>
            <a:endParaRPr lang="en-US"/>
          </a:p>
        </p:txBody>
      </p:sp>
    </p:spTree>
    <p:extLst>
      <p:ext uri="{BB962C8B-B14F-4D97-AF65-F5344CB8AC3E}">
        <p14:creationId xmlns:p14="http://schemas.microsoft.com/office/powerpoint/2010/main" val="3852427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19</a:t>
            </a:fld>
            <a:endParaRPr lang="en-US"/>
          </a:p>
        </p:txBody>
      </p:sp>
    </p:spTree>
    <p:extLst>
      <p:ext uri="{BB962C8B-B14F-4D97-AF65-F5344CB8AC3E}">
        <p14:creationId xmlns:p14="http://schemas.microsoft.com/office/powerpoint/2010/main" val="2570994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20</a:t>
            </a:fld>
            <a:endParaRPr lang="en-US"/>
          </a:p>
        </p:txBody>
      </p:sp>
    </p:spTree>
    <p:extLst>
      <p:ext uri="{BB962C8B-B14F-4D97-AF65-F5344CB8AC3E}">
        <p14:creationId xmlns:p14="http://schemas.microsoft.com/office/powerpoint/2010/main" val="18268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3</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4</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5</a:t>
            </a:fld>
            <a:endParaRPr lang="en-US"/>
          </a:p>
        </p:txBody>
      </p:sp>
    </p:spTree>
    <p:extLst>
      <p:ext uri="{BB962C8B-B14F-4D97-AF65-F5344CB8AC3E}">
        <p14:creationId xmlns:p14="http://schemas.microsoft.com/office/powerpoint/2010/main" val="316408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6</a:t>
            </a:fld>
            <a:endParaRPr lang="en-US"/>
          </a:p>
        </p:txBody>
      </p:sp>
    </p:spTree>
    <p:extLst>
      <p:ext uri="{BB962C8B-B14F-4D97-AF65-F5344CB8AC3E}">
        <p14:creationId xmlns:p14="http://schemas.microsoft.com/office/powerpoint/2010/main" val="254513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7</a:t>
            </a:fld>
            <a:endParaRPr lang="en-US"/>
          </a:p>
        </p:txBody>
      </p:sp>
    </p:spTree>
    <p:extLst>
      <p:ext uri="{BB962C8B-B14F-4D97-AF65-F5344CB8AC3E}">
        <p14:creationId xmlns:p14="http://schemas.microsoft.com/office/powerpoint/2010/main" val="2544355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8</a:t>
            </a:fld>
            <a:endParaRPr lang="en-US"/>
          </a:p>
        </p:txBody>
      </p:sp>
    </p:spTree>
    <p:extLst>
      <p:ext uri="{BB962C8B-B14F-4D97-AF65-F5344CB8AC3E}">
        <p14:creationId xmlns:p14="http://schemas.microsoft.com/office/powerpoint/2010/main" val="419663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9</a:t>
            </a:fld>
            <a:endParaRPr lang="en-US"/>
          </a:p>
        </p:txBody>
      </p:sp>
    </p:spTree>
    <p:extLst>
      <p:ext uri="{BB962C8B-B14F-4D97-AF65-F5344CB8AC3E}">
        <p14:creationId xmlns:p14="http://schemas.microsoft.com/office/powerpoint/2010/main" val="305335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pPr/>
              <a:t>11</a:t>
            </a:fld>
            <a:endParaRPr lang="en-US"/>
          </a:p>
        </p:txBody>
      </p:sp>
    </p:spTree>
    <p:extLst>
      <p:ext uri="{BB962C8B-B14F-4D97-AF65-F5344CB8AC3E}">
        <p14:creationId xmlns:p14="http://schemas.microsoft.com/office/powerpoint/2010/main" val="43884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dirty="0"/>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dirty="0"/>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dirty="0"/>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dirty="0"/>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1" r:id="rId12"/>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inkoomgeorge/brain-stroke-prediction-with-logistic-regression/input"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youtube.com/watch?v=SShYVKOpSAE&amp;t=1615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1198112" y="388921"/>
            <a:ext cx="10100812" cy="1224726"/>
          </a:xfrm>
        </p:spPr>
        <p:txBody>
          <a:bodyPr>
            <a:normAutofit/>
          </a:bodyPr>
          <a:lstStyle/>
          <a:p>
            <a:pPr algn="ctr"/>
            <a:r>
              <a:rPr lang="en-US" sz="5400" b="1" dirty="0">
                <a:solidFill>
                  <a:schemeClr val="accent6">
                    <a:lumMod val="50000"/>
                  </a:schemeClr>
                </a:solidFill>
                <a:latin typeface="Bookman Old Style" pitchFamily="18" charset="0"/>
              </a:rPr>
              <a:t>Brain Stroke Prediction</a:t>
            </a:r>
          </a:p>
        </p:txBody>
      </p:sp>
      <p:sp>
        <p:nvSpPr>
          <p:cNvPr id="8" name="TextBox 7">
            <a:extLst>
              <a:ext uri="{FF2B5EF4-FFF2-40B4-BE49-F238E27FC236}">
                <a16:creationId xmlns:a16="http://schemas.microsoft.com/office/drawing/2014/main" id="{D6680D8F-E963-546A-6BEA-AA2745B7B154}"/>
              </a:ext>
            </a:extLst>
          </p:cNvPr>
          <p:cNvSpPr txBox="1"/>
          <p:nvPr/>
        </p:nvSpPr>
        <p:spPr>
          <a:xfrm>
            <a:off x="787152" y="1985210"/>
            <a:ext cx="4524436" cy="4739759"/>
          </a:xfrm>
          <a:prstGeom prst="rect">
            <a:avLst/>
          </a:prstGeom>
          <a:noFill/>
        </p:spPr>
        <p:txBody>
          <a:bodyPr wrap="square" rtlCol="0">
            <a:spAutoFit/>
          </a:bodyPr>
          <a:lstStyle/>
          <a:p>
            <a:r>
              <a:rPr lang="en-IN" sz="3200" b="1" dirty="0">
                <a:solidFill>
                  <a:schemeClr val="accent1">
                    <a:lumMod val="75000"/>
                  </a:schemeClr>
                </a:solidFill>
                <a:latin typeface="Bookman Old Style" pitchFamily="18" charset="0"/>
              </a:rPr>
              <a:t>Team Members:</a:t>
            </a:r>
          </a:p>
          <a:p>
            <a:pPr>
              <a:lnSpc>
                <a:spcPct val="150000"/>
              </a:lnSpc>
            </a:pPr>
            <a:r>
              <a:rPr lang="en-IN" b="1" dirty="0" err="1">
                <a:solidFill>
                  <a:schemeClr val="accent1">
                    <a:lumMod val="50000"/>
                  </a:schemeClr>
                </a:solidFill>
              </a:rPr>
              <a:t>Gattu</a:t>
            </a:r>
            <a:r>
              <a:rPr lang="en-IN" b="1" dirty="0">
                <a:solidFill>
                  <a:schemeClr val="accent1">
                    <a:lumMod val="50000"/>
                  </a:schemeClr>
                </a:solidFill>
              </a:rPr>
              <a:t> Snehalatha(21AG1A05F0)</a:t>
            </a:r>
          </a:p>
          <a:p>
            <a:pPr>
              <a:lnSpc>
                <a:spcPct val="150000"/>
              </a:lnSpc>
            </a:pPr>
            <a:r>
              <a:rPr lang="en-IN" b="1" dirty="0" err="1">
                <a:solidFill>
                  <a:schemeClr val="accent1">
                    <a:lumMod val="50000"/>
                  </a:schemeClr>
                </a:solidFill>
              </a:rPr>
              <a:t>Bhukya</a:t>
            </a:r>
            <a:r>
              <a:rPr lang="en-IN" b="1" dirty="0">
                <a:solidFill>
                  <a:schemeClr val="accent1">
                    <a:lumMod val="50000"/>
                  </a:schemeClr>
                </a:solidFill>
              </a:rPr>
              <a:t> Paramesh (21AG1A05D4)</a:t>
            </a:r>
          </a:p>
          <a:p>
            <a:pPr>
              <a:lnSpc>
                <a:spcPct val="150000"/>
              </a:lnSpc>
            </a:pPr>
            <a:r>
              <a:rPr lang="en-IN" b="1" dirty="0" err="1">
                <a:solidFill>
                  <a:schemeClr val="accent1">
                    <a:lumMod val="50000"/>
                  </a:schemeClr>
                </a:solidFill>
              </a:rPr>
              <a:t>Billakanti</a:t>
            </a:r>
            <a:r>
              <a:rPr lang="en-IN" b="1" dirty="0">
                <a:solidFill>
                  <a:schemeClr val="accent1">
                    <a:lumMod val="50000"/>
                  </a:schemeClr>
                </a:solidFill>
              </a:rPr>
              <a:t> Vardhan(21AG1A05D5) </a:t>
            </a:r>
          </a:p>
          <a:p>
            <a:pPr>
              <a:lnSpc>
                <a:spcPct val="150000"/>
              </a:lnSpc>
            </a:pPr>
            <a:r>
              <a:rPr lang="en-IN" b="1" dirty="0" err="1">
                <a:solidFill>
                  <a:schemeClr val="accent1">
                    <a:lumMod val="50000"/>
                  </a:schemeClr>
                </a:solidFill>
              </a:rPr>
              <a:t>Bommaraju</a:t>
            </a:r>
            <a:r>
              <a:rPr lang="en-IN" b="1" dirty="0">
                <a:solidFill>
                  <a:schemeClr val="accent1">
                    <a:lumMod val="50000"/>
                  </a:schemeClr>
                </a:solidFill>
              </a:rPr>
              <a:t> Nikhil Sai (21AG1A05D3) </a:t>
            </a:r>
          </a:p>
          <a:p>
            <a:pPr>
              <a:lnSpc>
                <a:spcPct val="150000"/>
              </a:lnSpc>
            </a:pPr>
            <a:r>
              <a:rPr lang="en-IN" b="1" dirty="0" err="1">
                <a:solidFill>
                  <a:schemeClr val="accent1">
                    <a:lumMod val="50000"/>
                  </a:schemeClr>
                </a:solidFill>
              </a:rPr>
              <a:t>Gannoju</a:t>
            </a:r>
            <a:r>
              <a:rPr lang="en-IN" b="1" dirty="0">
                <a:solidFill>
                  <a:schemeClr val="accent1">
                    <a:lumMod val="50000"/>
                  </a:schemeClr>
                </a:solidFill>
              </a:rPr>
              <a:t> Shivani (21AG1A05E9)</a:t>
            </a:r>
          </a:p>
          <a:p>
            <a:pPr>
              <a:lnSpc>
                <a:spcPct val="150000"/>
              </a:lnSpc>
            </a:pPr>
            <a:r>
              <a:rPr lang="en-IN" b="1" dirty="0" err="1">
                <a:solidFill>
                  <a:schemeClr val="accent1">
                    <a:lumMod val="50000"/>
                  </a:schemeClr>
                </a:solidFill>
              </a:rPr>
              <a:t>Sanike</a:t>
            </a:r>
            <a:r>
              <a:rPr lang="en-IN" b="1" dirty="0">
                <a:solidFill>
                  <a:schemeClr val="accent1">
                    <a:lumMod val="50000"/>
                  </a:schemeClr>
                </a:solidFill>
              </a:rPr>
              <a:t> </a:t>
            </a:r>
            <a:r>
              <a:rPr lang="en-IN" b="1" dirty="0" err="1">
                <a:solidFill>
                  <a:schemeClr val="accent1">
                    <a:lumMod val="50000"/>
                  </a:schemeClr>
                </a:solidFill>
              </a:rPr>
              <a:t>Ushasri</a:t>
            </a:r>
            <a:r>
              <a:rPr lang="en-IN" b="1" dirty="0">
                <a:solidFill>
                  <a:schemeClr val="accent1">
                    <a:lumMod val="50000"/>
                  </a:schemeClr>
                </a:solidFill>
              </a:rPr>
              <a:t> (21AG1A05I1) </a:t>
            </a:r>
          </a:p>
          <a:p>
            <a:pPr>
              <a:lnSpc>
                <a:spcPct val="150000"/>
              </a:lnSpc>
            </a:pPr>
            <a:r>
              <a:rPr lang="en-IN" b="1" dirty="0" err="1">
                <a:solidFill>
                  <a:schemeClr val="accent1">
                    <a:lumMod val="50000"/>
                  </a:schemeClr>
                </a:solidFill>
              </a:rPr>
              <a:t>Shivanoor</a:t>
            </a:r>
            <a:r>
              <a:rPr lang="en-IN" b="1" dirty="0">
                <a:solidFill>
                  <a:schemeClr val="accent1">
                    <a:lumMod val="50000"/>
                  </a:schemeClr>
                </a:solidFill>
              </a:rPr>
              <a:t> </a:t>
            </a:r>
            <a:r>
              <a:rPr lang="en-IN" b="1" dirty="0" err="1">
                <a:solidFill>
                  <a:schemeClr val="accent1">
                    <a:lumMod val="50000"/>
                  </a:schemeClr>
                </a:solidFill>
              </a:rPr>
              <a:t>Ratnesh</a:t>
            </a:r>
            <a:r>
              <a:rPr lang="en-IN" b="1" dirty="0">
                <a:solidFill>
                  <a:schemeClr val="accent1">
                    <a:lumMod val="50000"/>
                  </a:schemeClr>
                </a:solidFill>
              </a:rPr>
              <a:t> (21AG1A05I2) </a:t>
            </a:r>
          </a:p>
          <a:p>
            <a:pPr>
              <a:lnSpc>
                <a:spcPct val="150000"/>
              </a:lnSpc>
            </a:pPr>
            <a:r>
              <a:rPr lang="en-IN" b="1" dirty="0" err="1">
                <a:solidFill>
                  <a:schemeClr val="accent1">
                    <a:lumMod val="50000"/>
                  </a:schemeClr>
                </a:solidFill>
              </a:rPr>
              <a:t>Simharajula</a:t>
            </a:r>
            <a:r>
              <a:rPr lang="en-IN" b="1" dirty="0">
                <a:solidFill>
                  <a:schemeClr val="accent1">
                    <a:lumMod val="50000"/>
                  </a:schemeClr>
                </a:solidFill>
              </a:rPr>
              <a:t> Akshay (21AG1A05I3) </a:t>
            </a:r>
          </a:p>
          <a:p>
            <a:pPr>
              <a:lnSpc>
                <a:spcPct val="150000"/>
              </a:lnSpc>
            </a:pPr>
            <a:r>
              <a:rPr lang="en-IN" b="1" dirty="0" err="1">
                <a:solidFill>
                  <a:schemeClr val="accent1">
                    <a:lumMod val="50000"/>
                  </a:schemeClr>
                </a:solidFill>
              </a:rPr>
              <a:t>Mailugani</a:t>
            </a:r>
            <a:r>
              <a:rPr lang="en-IN" b="1" dirty="0">
                <a:solidFill>
                  <a:schemeClr val="accent1">
                    <a:lumMod val="50000"/>
                  </a:schemeClr>
                </a:solidFill>
              </a:rPr>
              <a:t> Saikiran (22AG5A0515) </a:t>
            </a:r>
          </a:p>
          <a:p>
            <a:pPr>
              <a:lnSpc>
                <a:spcPct val="150000"/>
              </a:lnSpc>
            </a:pPr>
            <a:r>
              <a:rPr lang="en-IN" b="1" dirty="0">
                <a:solidFill>
                  <a:schemeClr val="accent1">
                    <a:lumMod val="50000"/>
                  </a:schemeClr>
                </a:solidFill>
              </a:rPr>
              <a:t>Mohammad </a:t>
            </a:r>
            <a:r>
              <a:rPr lang="en-IN" b="1" dirty="0" err="1">
                <a:solidFill>
                  <a:schemeClr val="accent1">
                    <a:lumMod val="50000"/>
                  </a:schemeClr>
                </a:solidFill>
              </a:rPr>
              <a:t>Riyaz</a:t>
            </a:r>
            <a:r>
              <a:rPr lang="en-IN" b="1" dirty="0">
                <a:solidFill>
                  <a:schemeClr val="accent1">
                    <a:lumMod val="50000"/>
                  </a:schemeClr>
                </a:solidFill>
              </a:rPr>
              <a:t>(22AG5A0520)</a:t>
            </a:r>
            <a:endParaRPr lang="en-IN" sz="1400" dirty="0">
              <a:solidFill>
                <a:schemeClr val="accent1">
                  <a:lumMod val="50000"/>
                </a:schemeClr>
              </a:solidFill>
            </a:endParaRPr>
          </a:p>
        </p:txBody>
      </p:sp>
      <p:sp>
        <p:nvSpPr>
          <p:cNvPr id="2" name="TextBox 1">
            <a:extLst>
              <a:ext uri="{FF2B5EF4-FFF2-40B4-BE49-F238E27FC236}">
                <a16:creationId xmlns:a16="http://schemas.microsoft.com/office/drawing/2014/main" id="{87FDFBEB-F3CB-76DA-C2D0-D8AFE72CF192}"/>
              </a:ext>
            </a:extLst>
          </p:cNvPr>
          <p:cNvSpPr txBox="1"/>
          <p:nvPr/>
        </p:nvSpPr>
        <p:spPr>
          <a:xfrm>
            <a:off x="6942774" y="2493973"/>
            <a:ext cx="4225772" cy="1569660"/>
          </a:xfrm>
          <a:prstGeom prst="rect">
            <a:avLst/>
          </a:prstGeom>
          <a:noFill/>
        </p:spPr>
        <p:txBody>
          <a:bodyPr wrap="square" rtlCol="0">
            <a:spAutoFit/>
          </a:bodyPr>
          <a:lstStyle/>
          <a:p>
            <a:r>
              <a:rPr lang="en-IN" sz="2400" b="1" i="1" dirty="0">
                <a:effectLst>
                  <a:outerShdw blurRad="38100" dist="38100" dir="2700000" algn="tl">
                    <a:srgbClr val="000000">
                      <a:alpha val="43137"/>
                    </a:srgbClr>
                  </a:outerShdw>
                </a:effectLst>
              </a:rPr>
              <a:t>Under the guidance of:</a:t>
            </a:r>
          </a:p>
          <a:p>
            <a:r>
              <a:rPr lang="en-IN" sz="2400" dirty="0"/>
              <a:t>   Mr. D. Krishna</a:t>
            </a:r>
          </a:p>
          <a:p>
            <a:r>
              <a:rPr lang="en-IN" sz="2400" dirty="0"/>
              <a:t>   Associate Professor, </a:t>
            </a:r>
          </a:p>
          <a:p>
            <a:r>
              <a:rPr lang="en-IN" sz="2400" dirty="0"/>
              <a:t>   CSE Department.</a:t>
            </a:r>
          </a:p>
        </p:txBody>
      </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8C1446-7F89-C67E-4786-8BB9095E4BB8}"/>
              </a:ext>
            </a:extLst>
          </p:cNvPr>
          <p:cNvSpPr>
            <a:spLocks noGrp="1"/>
          </p:cNvSpPr>
          <p:nvPr>
            <p:ph type="sldNum" sz="quarter" idx="13"/>
          </p:nvPr>
        </p:nvSpPr>
        <p:spPr/>
        <p:txBody>
          <a:bodyPr/>
          <a:lstStyle/>
          <a:p>
            <a:fld id="{73B850FF-6169-4056-8077-06FFA93A5366}" type="slidenum">
              <a:rPr lang="en-US" smtClean="0"/>
              <a:pPr/>
              <a:t>10</a:t>
            </a:fld>
            <a:endParaRPr lang="en-US" dirty="0"/>
          </a:p>
        </p:txBody>
      </p:sp>
      <p:pic>
        <p:nvPicPr>
          <p:cNvPr id="8" name="Picture 7" descr="A graph of a distribution of age with stroke&#10;&#10;Description automatically generated">
            <a:extLst>
              <a:ext uri="{FF2B5EF4-FFF2-40B4-BE49-F238E27FC236}">
                <a16:creationId xmlns:a16="http://schemas.microsoft.com/office/drawing/2014/main" id="{3834EE50-4F7C-13D8-890E-8A357F4745C7}"/>
              </a:ext>
            </a:extLst>
          </p:cNvPr>
          <p:cNvPicPr>
            <a:picLocks noChangeAspect="1"/>
          </p:cNvPicPr>
          <p:nvPr/>
        </p:nvPicPr>
        <p:blipFill>
          <a:blip r:embed="rId2"/>
          <a:stretch>
            <a:fillRect/>
          </a:stretch>
        </p:blipFill>
        <p:spPr>
          <a:xfrm>
            <a:off x="7095216" y="136525"/>
            <a:ext cx="4492689" cy="3614899"/>
          </a:xfrm>
          <a:prstGeom prst="rect">
            <a:avLst/>
          </a:prstGeom>
        </p:spPr>
      </p:pic>
      <p:pic>
        <p:nvPicPr>
          <p:cNvPr id="4" name="Picture 3">
            <a:extLst>
              <a:ext uri="{FF2B5EF4-FFF2-40B4-BE49-F238E27FC236}">
                <a16:creationId xmlns:a16="http://schemas.microsoft.com/office/drawing/2014/main" id="{FF601527-AFAA-0D6E-8036-CEB4239D0C5A}"/>
              </a:ext>
            </a:extLst>
          </p:cNvPr>
          <p:cNvPicPr>
            <a:picLocks noChangeAspect="1"/>
          </p:cNvPicPr>
          <p:nvPr/>
        </p:nvPicPr>
        <p:blipFill>
          <a:blip r:embed="rId3"/>
          <a:stretch>
            <a:fillRect/>
          </a:stretch>
        </p:blipFill>
        <p:spPr>
          <a:xfrm>
            <a:off x="510800" y="3214225"/>
            <a:ext cx="4492689" cy="3324687"/>
          </a:xfrm>
          <a:prstGeom prst="rect">
            <a:avLst/>
          </a:prstGeom>
        </p:spPr>
      </p:pic>
      <p:pic>
        <p:nvPicPr>
          <p:cNvPr id="10" name="Picture 9">
            <a:extLst>
              <a:ext uri="{FF2B5EF4-FFF2-40B4-BE49-F238E27FC236}">
                <a16:creationId xmlns:a16="http://schemas.microsoft.com/office/drawing/2014/main" id="{EB7D24AF-0FAC-A7C8-73EC-F1DBE4713FF8}"/>
              </a:ext>
            </a:extLst>
          </p:cNvPr>
          <p:cNvPicPr>
            <a:picLocks noChangeAspect="1"/>
          </p:cNvPicPr>
          <p:nvPr/>
        </p:nvPicPr>
        <p:blipFill>
          <a:blip r:embed="rId4"/>
          <a:stretch>
            <a:fillRect/>
          </a:stretch>
        </p:blipFill>
        <p:spPr>
          <a:xfrm>
            <a:off x="906567" y="842258"/>
            <a:ext cx="4032110" cy="1386037"/>
          </a:xfrm>
          <a:prstGeom prst="rect">
            <a:avLst/>
          </a:prstGeom>
        </p:spPr>
      </p:pic>
      <p:pic>
        <p:nvPicPr>
          <p:cNvPr id="12" name="Picture 11">
            <a:extLst>
              <a:ext uri="{FF2B5EF4-FFF2-40B4-BE49-F238E27FC236}">
                <a16:creationId xmlns:a16="http://schemas.microsoft.com/office/drawing/2014/main" id="{37FDA24E-E741-255E-B72D-AB61DB4CC3C7}"/>
              </a:ext>
            </a:extLst>
          </p:cNvPr>
          <p:cNvPicPr>
            <a:picLocks noChangeAspect="1"/>
          </p:cNvPicPr>
          <p:nvPr/>
        </p:nvPicPr>
        <p:blipFill>
          <a:blip r:embed="rId5"/>
          <a:stretch>
            <a:fillRect/>
          </a:stretch>
        </p:blipFill>
        <p:spPr>
          <a:xfrm>
            <a:off x="5951984" y="4492101"/>
            <a:ext cx="4751882" cy="1319454"/>
          </a:xfrm>
          <a:prstGeom prst="rect">
            <a:avLst/>
          </a:prstGeom>
        </p:spPr>
      </p:pic>
    </p:spTree>
    <p:extLst>
      <p:ext uri="{BB962C8B-B14F-4D97-AF65-F5344CB8AC3E}">
        <p14:creationId xmlns:p14="http://schemas.microsoft.com/office/powerpoint/2010/main" val="342117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11</a:t>
            </a:fld>
            <a:endParaRPr lang="en-US" dirty="0"/>
          </a:p>
        </p:txBody>
      </p:sp>
      <p:pic>
        <p:nvPicPr>
          <p:cNvPr id="2" name="Picture 1">
            <a:extLst>
              <a:ext uri="{FF2B5EF4-FFF2-40B4-BE49-F238E27FC236}">
                <a16:creationId xmlns:a16="http://schemas.microsoft.com/office/drawing/2014/main" id="{0ED0D9FA-7243-C3BD-3FDE-2DA4A084BA9D}"/>
              </a:ext>
            </a:extLst>
          </p:cNvPr>
          <p:cNvPicPr>
            <a:picLocks noChangeAspect="1"/>
          </p:cNvPicPr>
          <p:nvPr/>
        </p:nvPicPr>
        <p:blipFill>
          <a:blip r:embed="rId3"/>
          <a:stretch>
            <a:fillRect/>
          </a:stretch>
        </p:blipFill>
        <p:spPr>
          <a:xfrm>
            <a:off x="1108364" y="98961"/>
            <a:ext cx="4492689" cy="3533313"/>
          </a:xfrm>
          <a:prstGeom prst="rect">
            <a:avLst/>
          </a:prstGeom>
        </p:spPr>
      </p:pic>
      <p:pic>
        <p:nvPicPr>
          <p:cNvPr id="5" name="Picture 4">
            <a:extLst>
              <a:ext uri="{FF2B5EF4-FFF2-40B4-BE49-F238E27FC236}">
                <a16:creationId xmlns:a16="http://schemas.microsoft.com/office/drawing/2014/main" id="{2C364636-5EDE-F0F4-712B-772407F897FC}"/>
              </a:ext>
            </a:extLst>
          </p:cNvPr>
          <p:cNvPicPr>
            <a:picLocks noChangeAspect="1"/>
          </p:cNvPicPr>
          <p:nvPr/>
        </p:nvPicPr>
        <p:blipFill>
          <a:blip r:embed="rId4"/>
          <a:stretch>
            <a:fillRect/>
          </a:stretch>
        </p:blipFill>
        <p:spPr>
          <a:xfrm>
            <a:off x="6590663" y="148442"/>
            <a:ext cx="3949974" cy="3133692"/>
          </a:xfrm>
          <a:prstGeom prst="rect">
            <a:avLst/>
          </a:prstGeom>
        </p:spPr>
      </p:pic>
      <p:pic>
        <p:nvPicPr>
          <p:cNvPr id="6" name="Picture 5">
            <a:extLst>
              <a:ext uri="{FF2B5EF4-FFF2-40B4-BE49-F238E27FC236}">
                <a16:creationId xmlns:a16="http://schemas.microsoft.com/office/drawing/2014/main" id="{C248506B-8D51-39F2-99A6-8DB9F295C419}"/>
              </a:ext>
            </a:extLst>
          </p:cNvPr>
          <p:cNvPicPr>
            <a:picLocks noChangeAspect="1"/>
          </p:cNvPicPr>
          <p:nvPr/>
        </p:nvPicPr>
        <p:blipFill>
          <a:blip r:embed="rId5"/>
          <a:stretch>
            <a:fillRect/>
          </a:stretch>
        </p:blipFill>
        <p:spPr>
          <a:xfrm>
            <a:off x="1475806" y="3838485"/>
            <a:ext cx="3749337" cy="3016784"/>
          </a:xfrm>
          <a:prstGeom prst="rect">
            <a:avLst/>
          </a:prstGeom>
        </p:spPr>
      </p:pic>
      <p:pic>
        <p:nvPicPr>
          <p:cNvPr id="7" name="Picture 6" descr="A graph of smoking status with different colored bars">
            <a:extLst>
              <a:ext uri="{FF2B5EF4-FFF2-40B4-BE49-F238E27FC236}">
                <a16:creationId xmlns:a16="http://schemas.microsoft.com/office/drawing/2014/main" id="{672F92C5-B0D3-602E-DE09-F50EBCAFBC5F}"/>
              </a:ext>
            </a:extLst>
          </p:cNvPr>
          <p:cNvPicPr>
            <a:picLocks noChangeAspect="1"/>
          </p:cNvPicPr>
          <p:nvPr/>
        </p:nvPicPr>
        <p:blipFill>
          <a:blip r:embed="rId6"/>
          <a:stretch>
            <a:fillRect/>
          </a:stretch>
        </p:blipFill>
        <p:spPr>
          <a:xfrm>
            <a:off x="6139969" y="3394827"/>
            <a:ext cx="4851361" cy="3314731"/>
          </a:xfrm>
          <a:prstGeom prst="rect">
            <a:avLst/>
          </a:prstGeom>
        </p:spPr>
      </p:pic>
    </p:spTree>
    <p:extLst>
      <p:ext uri="{BB962C8B-B14F-4D97-AF65-F5344CB8AC3E}">
        <p14:creationId xmlns:p14="http://schemas.microsoft.com/office/powerpoint/2010/main" val="383939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12</a:t>
            </a:fld>
            <a:endParaRPr lang="en-US" dirty="0"/>
          </a:p>
        </p:txBody>
      </p:sp>
      <p:sp>
        <p:nvSpPr>
          <p:cNvPr id="2" name="TextBox 1">
            <a:extLst>
              <a:ext uri="{FF2B5EF4-FFF2-40B4-BE49-F238E27FC236}">
                <a16:creationId xmlns:a16="http://schemas.microsoft.com/office/drawing/2014/main" id="{2BF164A9-9501-3CC3-482C-EBE9475609F3}"/>
              </a:ext>
            </a:extLst>
          </p:cNvPr>
          <p:cNvSpPr txBox="1"/>
          <p:nvPr/>
        </p:nvSpPr>
        <p:spPr>
          <a:xfrm>
            <a:off x="2635624" y="423378"/>
            <a:ext cx="6556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1">
                    <a:lumMod val="75000"/>
                  </a:schemeClr>
                </a:solidFill>
                <a:latin typeface="Bookman Old Style" pitchFamily="18" charset="0"/>
              </a:rPr>
              <a:t>CORRELATION ANALYSIS</a:t>
            </a:r>
            <a:endParaRPr lang="en-US" dirty="0">
              <a:solidFill>
                <a:schemeClr val="accent1">
                  <a:lumMod val="75000"/>
                </a:schemeClr>
              </a:solidFill>
              <a:latin typeface="Bookman Old Style" pitchFamily="18" charset="0"/>
            </a:endParaRPr>
          </a:p>
        </p:txBody>
      </p:sp>
      <p:pic>
        <p:nvPicPr>
          <p:cNvPr id="5" name="Picture 4" descr="A close up of a logo&#10;&#10;Description automatically generated">
            <a:extLst>
              <a:ext uri="{FF2B5EF4-FFF2-40B4-BE49-F238E27FC236}">
                <a16:creationId xmlns:a16="http://schemas.microsoft.com/office/drawing/2014/main" id="{292D9C7A-B83C-6B59-7ADA-59C423827D12}"/>
              </a:ext>
            </a:extLst>
          </p:cNvPr>
          <p:cNvPicPr>
            <a:picLocks noChangeAspect="1"/>
          </p:cNvPicPr>
          <p:nvPr/>
        </p:nvPicPr>
        <p:blipFill>
          <a:blip r:embed="rId3"/>
          <a:stretch>
            <a:fillRect/>
          </a:stretch>
        </p:blipFill>
        <p:spPr>
          <a:xfrm>
            <a:off x="1743363" y="1257864"/>
            <a:ext cx="9532062" cy="709530"/>
          </a:xfrm>
          <a:prstGeom prst="rect">
            <a:avLst/>
          </a:prstGeom>
        </p:spPr>
      </p:pic>
      <p:pic>
        <p:nvPicPr>
          <p:cNvPr id="6" name="Picture 5" descr="A table with numbers and text&#10;&#10;Description automatically generated">
            <a:extLst>
              <a:ext uri="{FF2B5EF4-FFF2-40B4-BE49-F238E27FC236}">
                <a16:creationId xmlns:a16="http://schemas.microsoft.com/office/drawing/2014/main" id="{6A4ED43D-F262-1ED4-B755-A8D2C332E59A}"/>
              </a:ext>
            </a:extLst>
          </p:cNvPr>
          <p:cNvPicPr>
            <a:picLocks noChangeAspect="1"/>
          </p:cNvPicPr>
          <p:nvPr/>
        </p:nvPicPr>
        <p:blipFill>
          <a:blip r:embed="rId4"/>
          <a:stretch>
            <a:fillRect/>
          </a:stretch>
        </p:blipFill>
        <p:spPr>
          <a:xfrm>
            <a:off x="1756545" y="2135215"/>
            <a:ext cx="9030048" cy="3673915"/>
          </a:xfrm>
          <a:prstGeom prst="rect">
            <a:avLst/>
          </a:prstGeom>
        </p:spPr>
      </p:pic>
    </p:spTree>
    <p:extLst>
      <p:ext uri="{BB962C8B-B14F-4D97-AF65-F5344CB8AC3E}">
        <p14:creationId xmlns:p14="http://schemas.microsoft.com/office/powerpoint/2010/main" val="112967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Freeform: Shape 6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4" name="Freeform: Shape 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5" name="Freeform: Shape 6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9" name="Freeform: Shape 6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1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78" name="Freeform: Shape 7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8" name="Rectangle 1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0"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1" name="Freeform: Shape 90">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 name="Freeform: Shape 91">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21"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1" name="Freeform: Shape 100">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2"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4" name="Freeform: Shape 103">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3" name="Freeform: Shape 102">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13</a:t>
            </a:fld>
            <a:endParaRPr lang="en-US" cap="all">
              <a:cs typeface="Segoe UI Semilight" panose="020B0402040204020203" pitchFamily="34" charset="0"/>
            </a:endParaRPr>
          </a:p>
        </p:txBody>
      </p:sp>
      <p:sp>
        <p:nvSpPr>
          <p:cNvPr id="4" name="TextBox 3">
            <a:extLst>
              <a:ext uri="{FF2B5EF4-FFF2-40B4-BE49-F238E27FC236}">
                <a16:creationId xmlns:a16="http://schemas.microsoft.com/office/drawing/2014/main" id="{2CC879C1-E4DB-62E1-70E7-CA060E83B361}"/>
              </a:ext>
            </a:extLst>
          </p:cNvPr>
          <p:cNvSpPr txBox="1"/>
          <p:nvPr/>
        </p:nvSpPr>
        <p:spPr>
          <a:xfrm rot="10800000" flipV="1">
            <a:off x="954740" y="763213"/>
            <a:ext cx="1091901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0" i="0" dirty="0">
                <a:solidFill>
                  <a:schemeClr val="accent6">
                    <a:lumMod val="75000"/>
                  </a:schemeClr>
                </a:solidFill>
                <a:effectLst/>
                <a:latin typeface="Bookman Old Style" pitchFamily="18" charset="0"/>
              </a:rPr>
              <a:t>A correlation matrix is a table showing correlation coefficients between variables. Each cell in the table represents the correlation between two variables. The correlation coefficient can range from -1 to 1, </a:t>
            </a:r>
          </a:p>
          <a:p>
            <a:pPr algn="just">
              <a:lnSpc>
                <a:spcPct val="150000"/>
              </a:lnSpc>
            </a:pPr>
            <a:r>
              <a:rPr lang="en-US" sz="2400" b="0" i="0" dirty="0">
                <a:solidFill>
                  <a:schemeClr val="accent6">
                    <a:lumMod val="75000"/>
                  </a:schemeClr>
                </a:solidFill>
                <a:effectLst/>
                <a:latin typeface="Bookman Old Style" pitchFamily="18" charset="0"/>
              </a:rPr>
              <a:t>where:</a:t>
            </a:r>
          </a:p>
          <a:p>
            <a:pPr algn="just">
              <a:lnSpc>
                <a:spcPct val="150000"/>
              </a:lnSpc>
              <a:buFont typeface="Arial" panose="020B0604020202020204" pitchFamily="34" charset="0"/>
              <a:buChar char="•"/>
            </a:pPr>
            <a:r>
              <a:rPr lang="en-US" sz="2400" b="0" i="0" dirty="0">
                <a:solidFill>
                  <a:schemeClr val="accent5">
                    <a:lumMod val="50000"/>
                  </a:schemeClr>
                </a:solidFill>
                <a:effectLst/>
                <a:latin typeface="Bookman Old Style" pitchFamily="18" charset="0"/>
              </a:rPr>
              <a:t>1 indicates a perfect positive correlation</a:t>
            </a:r>
          </a:p>
          <a:p>
            <a:pPr algn="just">
              <a:lnSpc>
                <a:spcPct val="150000"/>
              </a:lnSpc>
              <a:buFont typeface="Arial" panose="020B0604020202020204" pitchFamily="34" charset="0"/>
              <a:buChar char="•"/>
            </a:pPr>
            <a:r>
              <a:rPr lang="en-US" sz="2400" b="0" i="0" dirty="0">
                <a:solidFill>
                  <a:schemeClr val="accent5">
                    <a:lumMod val="50000"/>
                  </a:schemeClr>
                </a:solidFill>
                <a:effectLst/>
                <a:latin typeface="Bookman Old Style" pitchFamily="18" charset="0"/>
              </a:rPr>
              <a:t>-1 indicates a perfect negative correlation</a:t>
            </a:r>
          </a:p>
          <a:p>
            <a:pPr algn="just">
              <a:lnSpc>
                <a:spcPct val="150000"/>
              </a:lnSpc>
              <a:buFont typeface="Arial" panose="020B0604020202020204" pitchFamily="34" charset="0"/>
              <a:buChar char="•"/>
            </a:pPr>
            <a:r>
              <a:rPr lang="en-US" sz="2400" b="0" i="0" dirty="0">
                <a:solidFill>
                  <a:schemeClr val="accent5">
                    <a:lumMod val="50000"/>
                  </a:schemeClr>
                </a:solidFill>
                <a:effectLst/>
                <a:latin typeface="Bookman Old Style" pitchFamily="18" charset="0"/>
              </a:rPr>
              <a:t>0 indicates no correlation</a:t>
            </a:r>
          </a:p>
          <a:p>
            <a:pPr algn="just">
              <a:lnSpc>
                <a:spcPct val="150000"/>
              </a:lnSpc>
            </a:pPr>
            <a:r>
              <a:rPr lang="en-US" sz="2400" b="0" i="0" dirty="0">
                <a:solidFill>
                  <a:schemeClr val="accent6">
                    <a:lumMod val="75000"/>
                  </a:schemeClr>
                </a:solidFill>
                <a:effectLst/>
                <a:latin typeface="Bookman Old Style" pitchFamily="18" charset="0"/>
              </a:rPr>
              <a:t>A correlation matrix is often used in statistics and data analysis to understand the relationship between different variables in a dataset. It helps identify patterns and dependencies among variables.</a:t>
            </a:r>
          </a:p>
        </p:txBody>
      </p:sp>
      <p:sp>
        <p:nvSpPr>
          <p:cNvPr id="3" name="TextBox 2">
            <a:extLst>
              <a:ext uri="{FF2B5EF4-FFF2-40B4-BE49-F238E27FC236}">
                <a16:creationId xmlns:a16="http://schemas.microsoft.com/office/drawing/2014/main" id="{A98C76E0-1A57-C7A2-9265-E99453CF6106}"/>
              </a:ext>
            </a:extLst>
          </p:cNvPr>
          <p:cNvSpPr txBox="1"/>
          <p:nvPr/>
        </p:nvSpPr>
        <p:spPr>
          <a:xfrm>
            <a:off x="2404219" y="249252"/>
            <a:ext cx="7072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latin typeface="Bookman Old Style" pitchFamily="18" charset="0"/>
              </a:rPr>
              <a:t>CORRELATION MATRIX</a:t>
            </a:r>
          </a:p>
        </p:txBody>
      </p:sp>
    </p:spTree>
    <p:extLst>
      <p:ext uri="{BB962C8B-B14F-4D97-AF65-F5344CB8AC3E}">
        <p14:creationId xmlns:p14="http://schemas.microsoft.com/office/powerpoint/2010/main" val="174013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14</a:t>
            </a:fld>
            <a:endParaRPr lang="en-US" dirty="0"/>
          </a:p>
        </p:txBody>
      </p:sp>
      <p:sp>
        <p:nvSpPr>
          <p:cNvPr id="2" name="TextBox 1">
            <a:extLst>
              <a:ext uri="{FF2B5EF4-FFF2-40B4-BE49-F238E27FC236}">
                <a16:creationId xmlns:a16="http://schemas.microsoft.com/office/drawing/2014/main" id="{6205EE99-573C-CA21-4FAB-FAC38FB698FD}"/>
              </a:ext>
            </a:extLst>
          </p:cNvPr>
          <p:cNvSpPr txBox="1"/>
          <p:nvPr/>
        </p:nvSpPr>
        <p:spPr>
          <a:xfrm>
            <a:off x="67235" y="571460"/>
            <a:ext cx="542421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300" b="1" dirty="0">
                <a:solidFill>
                  <a:schemeClr val="accent1">
                    <a:lumMod val="50000"/>
                  </a:schemeClr>
                </a:solidFill>
                <a:latin typeface="Bookman Old Style" pitchFamily="18" charset="0"/>
              </a:rPr>
              <a:t>CORRELATION MATRIX</a:t>
            </a:r>
          </a:p>
        </p:txBody>
      </p:sp>
      <p:pic>
        <p:nvPicPr>
          <p:cNvPr id="5" name="Picture 4" descr="A white rectangular object with black text&#10;&#10;Description automatically generated">
            <a:extLst>
              <a:ext uri="{FF2B5EF4-FFF2-40B4-BE49-F238E27FC236}">
                <a16:creationId xmlns:a16="http://schemas.microsoft.com/office/drawing/2014/main" id="{6EA52C94-69FB-2054-0872-4B0A3A7A62B8}"/>
              </a:ext>
            </a:extLst>
          </p:cNvPr>
          <p:cNvPicPr>
            <a:picLocks noChangeAspect="1"/>
          </p:cNvPicPr>
          <p:nvPr/>
        </p:nvPicPr>
        <p:blipFill>
          <a:blip r:embed="rId3"/>
          <a:stretch>
            <a:fillRect/>
          </a:stretch>
        </p:blipFill>
        <p:spPr>
          <a:xfrm>
            <a:off x="11064" y="3066895"/>
            <a:ext cx="5867401" cy="1097581"/>
          </a:xfrm>
          <a:prstGeom prst="rect">
            <a:avLst/>
          </a:prstGeom>
        </p:spPr>
      </p:pic>
      <p:pic>
        <p:nvPicPr>
          <p:cNvPr id="6" name="Picture 5">
            <a:extLst>
              <a:ext uri="{FF2B5EF4-FFF2-40B4-BE49-F238E27FC236}">
                <a16:creationId xmlns:a16="http://schemas.microsoft.com/office/drawing/2014/main" id="{3C39A202-073F-2C1E-64D3-DCBBE4C13B81}"/>
              </a:ext>
            </a:extLst>
          </p:cNvPr>
          <p:cNvPicPr>
            <a:picLocks noChangeAspect="1"/>
          </p:cNvPicPr>
          <p:nvPr/>
        </p:nvPicPr>
        <p:blipFill>
          <a:blip r:embed="rId4"/>
          <a:stretch>
            <a:fillRect/>
          </a:stretch>
        </p:blipFill>
        <p:spPr>
          <a:xfrm>
            <a:off x="5878465" y="892776"/>
            <a:ext cx="6302471" cy="5646136"/>
          </a:xfrm>
          <a:prstGeom prst="rect">
            <a:avLst/>
          </a:prstGeom>
        </p:spPr>
      </p:pic>
    </p:spTree>
    <p:extLst>
      <p:ext uri="{BB962C8B-B14F-4D97-AF65-F5344CB8AC3E}">
        <p14:creationId xmlns:p14="http://schemas.microsoft.com/office/powerpoint/2010/main" val="355627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15</a:t>
            </a:fld>
            <a:endParaRPr lang="en-US" dirty="0"/>
          </a:p>
        </p:txBody>
      </p:sp>
      <p:sp>
        <p:nvSpPr>
          <p:cNvPr id="2" name="TextBox 1">
            <a:extLst>
              <a:ext uri="{FF2B5EF4-FFF2-40B4-BE49-F238E27FC236}">
                <a16:creationId xmlns:a16="http://schemas.microsoft.com/office/drawing/2014/main" id="{BB52D1D5-7715-4FBE-3124-FD024A372F0A}"/>
              </a:ext>
            </a:extLst>
          </p:cNvPr>
          <p:cNvSpPr txBox="1"/>
          <p:nvPr/>
        </p:nvSpPr>
        <p:spPr>
          <a:xfrm>
            <a:off x="993625" y="340922"/>
            <a:ext cx="103987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solidFill>
                  <a:schemeClr val="accent1">
                    <a:lumMod val="75000"/>
                  </a:schemeClr>
                </a:solidFill>
                <a:latin typeface="Bookman Old Style" pitchFamily="18" charset="0"/>
              </a:rPr>
              <a:t>MODEL BUILDING AND EVALUATION</a:t>
            </a:r>
          </a:p>
          <a:p>
            <a:pPr algn="ctr"/>
            <a:r>
              <a:rPr lang="en-GB" sz="2800" b="1" dirty="0">
                <a:solidFill>
                  <a:schemeClr val="accent1">
                    <a:lumMod val="50000"/>
                  </a:schemeClr>
                </a:solidFill>
                <a:latin typeface="Bookman Old Style" pitchFamily="18" charset="0"/>
              </a:rPr>
              <a:t>[</a:t>
            </a:r>
            <a:r>
              <a:rPr lang="en-GB" sz="2800" b="1" dirty="0">
                <a:solidFill>
                  <a:schemeClr val="accent1">
                    <a:lumMod val="50000"/>
                  </a:schemeClr>
                </a:solidFill>
                <a:latin typeface="Bookman Old Style" pitchFamily="18" charset="0"/>
                <a:ea typeface="+mn-lt"/>
                <a:cs typeface="+mn-lt"/>
              </a:rPr>
              <a:t>Logistic Regression</a:t>
            </a:r>
            <a:r>
              <a:rPr lang="en-GB" sz="2800" b="1" dirty="0">
                <a:solidFill>
                  <a:schemeClr val="accent1">
                    <a:lumMod val="50000"/>
                  </a:schemeClr>
                </a:solidFill>
                <a:latin typeface="Bookman Old Style" pitchFamily="18" charset="0"/>
              </a:rPr>
              <a:t>]</a:t>
            </a:r>
          </a:p>
        </p:txBody>
      </p:sp>
      <p:pic>
        <p:nvPicPr>
          <p:cNvPr id="5" name="Picture 4" descr="A screenshot of a computer">
            <a:extLst>
              <a:ext uri="{FF2B5EF4-FFF2-40B4-BE49-F238E27FC236}">
                <a16:creationId xmlns:a16="http://schemas.microsoft.com/office/drawing/2014/main" id="{7B3097AC-7B58-64E5-943E-23E4A59B4FE5}"/>
              </a:ext>
            </a:extLst>
          </p:cNvPr>
          <p:cNvPicPr>
            <a:picLocks noChangeAspect="1"/>
          </p:cNvPicPr>
          <p:nvPr/>
        </p:nvPicPr>
        <p:blipFill>
          <a:blip r:embed="rId3"/>
          <a:stretch>
            <a:fillRect/>
          </a:stretch>
        </p:blipFill>
        <p:spPr>
          <a:xfrm>
            <a:off x="5690585" y="2065069"/>
            <a:ext cx="6107387" cy="2841014"/>
          </a:xfrm>
          <a:prstGeom prst="rect">
            <a:avLst/>
          </a:prstGeom>
        </p:spPr>
      </p:pic>
      <p:pic>
        <p:nvPicPr>
          <p:cNvPr id="6" name="Picture 5">
            <a:extLst>
              <a:ext uri="{FF2B5EF4-FFF2-40B4-BE49-F238E27FC236}">
                <a16:creationId xmlns:a16="http://schemas.microsoft.com/office/drawing/2014/main" id="{239DEAC8-4623-AAD2-5876-213C4F820E55}"/>
              </a:ext>
            </a:extLst>
          </p:cNvPr>
          <p:cNvPicPr>
            <a:picLocks noChangeAspect="1"/>
          </p:cNvPicPr>
          <p:nvPr/>
        </p:nvPicPr>
        <p:blipFill>
          <a:blip r:embed="rId4"/>
          <a:stretch>
            <a:fillRect/>
          </a:stretch>
        </p:blipFill>
        <p:spPr>
          <a:xfrm>
            <a:off x="695836" y="3050161"/>
            <a:ext cx="4705738" cy="3466917"/>
          </a:xfrm>
          <a:prstGeom prst="rect">
            <a:avLst/>
          </a:prstGeom>
        </p:spPr>
      </p:pic>
      <p:pic>
        <p:nvPicPr>
          <p:cNvPr id="8" name="Picture 7">
            <a:extLst>
              <a:ext uri="{FF2B5EF4-FFF2-40B4-BE49-F238E27FC236}">
                <a16:creationId xmlns:a16="http://schemas.microsoft.com/office/drawing/2014/main" id="{C28E5A6E-C64A-884B-C618-8CEDFCBC22A0}"/>
              </a:ext>
            </a:extLst>
          </p:cNvPr>
          <p:cNvPicPr>
            <a:picLocks noChangeAspect="1"/>
          </p:cNvPicPr>
          <p:nvPr/>
        </p:nvPicPr>
        <p:blipFill>
          <a:blip r:embed="rId5"/>
          <a:stretch>
            <a:fillRect/>
          </a:stretch>
        </p:blipFill>
        <p:spPr>
          <a:xfrm>
            <a:off x="971886" y="1790265"/>
            <a:ext cx="3995243" cy="1112733"/>
          </a:xfrm>
          <a:prstGeom prst="rect">
            <a:avLst/>
          </a:prstGeom>
        </p:spPr>
      </p:pic>
    </p:spTree>
    <p:extLst>
      <p:ext uri="{BB962C8B-B14F-4D97-AF65-F5344CB8AC3E}">
        <p14:creationId xmlns:p14="http://schemas.microsoft.com/office/powerpoint/2010/main" val="78101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16</a:t>
            </a:fld>
            <a:endParaRPr lang="en-US" dirty="0"/>
          </a:p>
        </p:txBody>
      </p:sp>
      <p:sp>
        <p:nvSpPr>
          <p:cNvPr id="2" name="TextBox 1">
            <a:extLst>
              <a:ext uri="{FF2B5EF4-FFF2-40B4-BE49-F238E27FC236}">
                <a16:creationId xmlns:a16="http://schemas.microsoft.com/office/drawing/2014/main" id="{FEE74ECC-CA70-2962-C653-AF1FE4D14AA1}"/>
              </a:ext>
            </a:extLst>
          </p:cNvPr>
          <p:cNvSpPr txBox="1"/>
          <p:nvPr/>
        </p:nvSpPr>
        <p:spPr>
          <a:xfrm>
            <a:off x="3010506" y="255207"/>
            <a:ext cx="66896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3">
                    <a:lumMod val="75000"/>
                  </a:schemeClr>
                </a:solidFill>
                <a:latin typeface="Bookman Old Style" pitchFamily="18" charset="0"/>
              </a:rPr>
              <a:t>CONFUSION MATRIX</a:t>
            </a:r>
          </a:p>
        </p:txBody>
      </p:sp>
      <p:pic>
        <p:nvPicPr>
          <p:cNvPr id="5" name="Picture 4">
            <a:extLst>
              <a:ext uri="{FF2B5EF4-FFF2-40B4-BE49-F238E27FC236}">
                <a16:creationId xmlns:a16="http://schemas.microsoft.com/office/drawing/2014/main" id="{9092CA52-CBF9-2636-BA52-FC5EE38161FE}"/>
              </a:ext>
            </a:extLst>
          </p:cNvPr>
          <p:cNvPicPr>
            <a:picLocks noChangeAspect="1"/>
          </p:cNvPicPr>
          <p:nvPr/>
        </p:nvPicPr>
        <p:blipFill>
          <a:blip r:embed="rId3"/>
          <a:stretch>
            <a:fillRect/>
          </a:stretch>
        </p:blipFill>
        <p:spPr>
          <a:xfrm>
            <a:off x="661253" y="2988143"/>
            <a:ext cx="4842905" cy="627288"/>
          </a:xfrm>
          <a:prstGeom prst="rect">
            <a:avLst/>
          </a:prstGeom>
        </p:spPr>
      </p:pic>
      <p:pic>
        <p:nvPicPr>
          <p:cNvPr id="7" name="Picture 6">
            <a:extLst>
              <a:ext uri="{FF2B5EF4-FFF2-40B4-BE49-F238E27FC236}">
                <a16:creationId xmlns:a16="http://schemas.microsoft.com/office/drawing/2014/main" id="{6990E337-7B30-B063-3C89-C75801972076}"/>
              </a:ext>
            </a:extLst>
          </p:cNvPr>
          <p:cNvPicPr>
            <a:picLocks noChangeAspect="1"/>
          </p:cNvPicPr>
          <p:nvPr/>
        </p:nvPicPr>
        <p:blipFill>
          <a:blip r:embed="rId4"/>
          <a:stretch>
            <a:fillRect/>
          </a:stretch>
        </p:blipFill>
        <p:spPr>
          <a:xfrm>
            <a:off x="6096000" y="1366271"/>
            <a:ext cx="5740894" cy="4899251"/>
          </a:xfrm>
          <a:prstGeom prst="rect">
            <a:avLst/>
          </a:prstGeom>
        </p:spPr>
      </p:pic>
    </p:spTree>
    <p:extLst>
      <p:ext uri="{BB962C8B-B14F-4D97-AF65-F5344CB8AC3E}">
        <p14:creationId xmlns:p14="http://schemas.microsoft.com/office/powerpoint/2010/main" val="46878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17</a:t>
            </a:fld>
            <a:endParaRPr lang="en-US" dirty="0"/>
          </a:p>
        </p:txBody>
      </p:sp>
      <p:sp>
        <p:nvSpPr>
          <p:cNvPr id="2" name="TextBox 1">
            <a:extLst>
              <a:ext uri="{FF2B5EF4-FFF2-40B4-BE49-F238E27FC236}">
                <a16:creationId xmlns:a16="http://schemas.microsoft.com/office/drawing/2014/main" id="{2F8829AC-4FB3-902E-F22C-84A2C0AAE3AB}"/>
              </a:ext>
            </a:extLst>
          </p:cNvPr>
          <p:cNvSpPr txBox="1"/>
          <p:nvPr/>
        </p:nvSpPr>
        <p:spPr>
          <a:xfrm>
            <a:off x="2606683" y="275902"/>
            <a:ext cx="69697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bg2">
                    <a:lumMod val="50000"/>
                  </a:schemeClr>
                </a:solidFill>
                <a:latin typeface="Bookman Old Style" pitchFamily="18" charset="0"/>
              </a:rPr>
              <a:t>CLASSIFICATION REPORT</a:t>
            </a:r>
          </a:p>
        </p:txBody>
      </p:sp>
      <p:pic>
        <p:nvPicPr>
          <p:cNvPr id="5" name="Picture 4" descr="A close-up of a computer code&#10;&#10;Description automatically generated">
            <a:extLst>
              <a:ext uri="{FF2B5EF4-FFF2-40B4-BE49-F238E27FC236}">
                <a16:creationId xmlns:a16="http://schemas.microsoft.com/office/drawing/2014/main" id="{AC3B3CEE-33F1-BB10-13D6-51B14D9CA01D}"/>
              </a:ext>
            </a:extLst>
          </p:cNvPr>
          <p:cNvPicPr>
            <a:picLocks noChangeAspect="1"/>
          </p:cNvPicPr>
          <p:nvPr/>
        </p:nvPicPr>
        <p:blipFill>
          <a:blip r:embed="rId3"/>
          <a:stretch>
            <a:fillRect/>
          </a:stretch>
        </p:blipFill>
        <p:spPr>
          <a:xfrm>
            <a:off x="1582339" y="996055"/>
            <a:ext cx="8250112" cy="247328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B13D363-B414-3CA1-6825-714A690CCB48}"/>
              </a:ext>
            </a:extLst>
          </p:cNvPr>
          <p:cNvPicPr>
            <a:picLocks noChangeAspect="1"/>
          </p:cNvPicPr>
          <p:nvPr/>
        </p:nvPicPr>
        <p:blipFill>
          <a:blip r:embed="rId4"/>
          <a:stretch>
            <a:fillRect/>
          </a:stretch>
        </p:blipFill>
        <p:spPr>
          <a:xfrm>
            <a:off x="3367592" y="3575841"/>
            <a:ext cx="7277336" cy="3107347"/>
          </a:xfrm>
          <a:prstGeom prst="rect">
            <a:avLst/>
          </a:prstGeom>
        </p:spPr>
      </p:pic>
    </p:spTree>
    <p:extLst>
      <p:ext uri="{BB962C8B-B14F-4D97-AF65-F5344CB8AC3E}">
        <p14:creationId xmlns:p14="http://schemas.microsoft.com/office/powerpoint/2010/main" val="370224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18</a:t>
            </a:fld>
            <a:endParaRPr lang="en-US" dirty="0"/>
          </a:p>
        </p:txBody>
      </p:sp>
      <p:sp>
        <p:nvSpPr>
          <p:cNvPr id="2" name="TextBox 1">
            <a:extLst>
              <a:ext uri="{FF2B5EF4-FFF2-40B4-BE49-F238E27FC236}">
                <a16:creationId xmlns:a16="http://schemas.microsoft.com/office/drawing/2014/main" id="{E53A5F37-5CB4-3FDE-DD4E-672F2087FA3D}"/>
              </a:ext>
            </a:extLst>
          </p:cNvPr>
          <p:cNvSpPr txBox="1"/>
          <p:nvPr/>
        </p:nvSpPr>
        <p:spPr>
          <a:xfrm>
            <a:off x="4160599" y="840751"/>
            <a:ext cx="3564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6"/>
                </a:solidFill>
                <a:latin typeface="Bookman Old Style" pitchFamily="18" charset="0"/>
              </a:rPr>
              <a:t>CONCLUSION</a:t>
            </a:r>
          </a:p>
        </p:txBody>
      </p:sp>
      <p:sp>
        <p:nvSpPr>
          <p:cNvPr id="5" name="TextBox 4">
            <a:extLst>
              <a:ext uri="{FF2B5EF4-FFF2-40B4-BE49-F238E27FC236}">
                <a16:creationId xmlns:a16="http://schemas.microsoft.com/office/drawing/2014/main" id="{377F2899-8FAA-72CD-D6AD-E0984DBD346E}"/>
              </a:ext>
            </a:extLst>
          </p:cNvPr>
          <p:cNvSpPr txBox="1"/>
          <p:nvPr/>
        </p:nvSpPr>
        <p:spPr>
          <a:xfrm>
            <a:off x="1569768" y="1956664"/>
            <a:ext cx="9499106" cy="279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AutoNum type="arabicPeriod"/>
            </a:pPr>
            <a:r>
              <a:rPr lang="en-GB" sz="2400" dirty="0">
                <a:solidFill>
                  <a:schemeClr val="accent1">
                    <a:lumMod val="50000"/>
                  </a:schemeClr>
                </a:solidFill>
                <a:latin typeface="Bookman Old Style" pitchFamily="18" charset="0"/>
                <a:ea typeface="+mn-lt"/>
                <a:cs typeface="+mn-lt"/>
              </a:rPr>
              <a:t>The </a:t>
            </a:r>
            <a:r>
              <a:rPr lang="en-IN" sz="2400" dirty="0">
                <a:solidFill>
                  <a:schemeClr val="accent1">
                    <a:lumMod val="50000"/>
                  </a:schemeClr>
                </a:solidFill>
                <a:latin typeface="Bookman Old Style" pitchFamily="18" charset="0"/>
                <a:ea typeface="+mn-lt"/>
                <a:cs typeface="+mn-lt"/>
              </a:rPr>
              <a:t>model shows that every parameter or features are directly proportional to the </a:t>
            </a:r>
            <a:r>
              <a:rPr lang="en-IN" sz="2400">
                <a:solidFill>
                  <a:schemeClr val="accent1">
                    <a:lumMod val="50000"/>
                  </a:schemeClr>
                </a:solidFill>
                <a:latin typeface="Bookman Old Style" pitchFamily="18" charset="0"/>
                <a:ea typeface="+mn-lt"/>
                <a:cs typeface="+mn-lt"/>
              </a:rPr>
              <a:t>dependent variable stroke</a:t>
            </a:r>
            <a:r>
              <a:rPr lang="en-IN" sz="2400" dirty="0">
                <a:solidFill>
                  <a:schemeClr val="accent1">
                    <a:lumMod val="50000"/>
                  </a:schemeClr>
                </a:solidFill>
                <a:latin typeface="Bookman Old Style" pitchFamily="18" charset="0"/>
                <a:ea typeface="+mn-lt"/>
                <a:cs typeface="+mn-lt"/>
              </a:rPr>
              <a:t>. </a:t>
            </a:r>
            <a:endParaRPr lang="en-US" sz="2400" dirty="0">
              <a:solidFill>
                <a:schemeClr val="accent1">
                  <a:lumMod val="50000"/>
                </a:schemeClr>
              </a:solidFill>
              <a:latin typeface="Bookman Old Style" pitchFamily="18" charset="0"/>
            </a:endParaRPr>
          </a:p>
          <a:p>
            <a:pPr marL="342900" indent="-342900" algn="just">
              <a:lnSpc>
                <a:spcPct val="150000"/>
              </a:lnSpc>
              <a:buAutoNum type="arabicPeriod"/>
            </a:pPr>
            <a:r>
              <a:rPr lang="en-GB" sz="2400" dirty="0">
                <a:solidFill>
                  <a:schemeClr val="accent1">
                    <a:lumMod val="50000"/>
                  </a:schemeClr>
                </a:solidFill>
                <a:latin typeface="Bookman Old Style" pitchFamily="18" charset="0"/>
                <a:ea typeface="+mn-lt"/>
                <a:cs typeface="+mn-lt"/>
              </a:rPr>
              <a:t>This model almost predicts the brain stroke chances of a person correctly.</a:t>
            </a:r>
            <a:endParaRPr lang="en-GB" sz="2400" dirty="0">
              <a:solidFill>
                <a:schemeClr val="accent1">
                  <a:lumMod val="50000"/>
                </a:schemeClr>
              </a:solidFill>
              <a:latin typeface="Bookman Old Style" pitchFamily="18" charset="0"/>
            </a:endParaRPr>
          </a:p>
          <a:p>
            <a:pPr marL="342900" indent="-342900" algn="just">
              <a:lnSpc>
                <a:spcPct val="150000"/>
              </a:lnSpc>
              <a:buAutoNum type="arabicPeriod"/>
            </a:pPr>
            <a:r>
              <a:rPr lang="en-GB" sz="2400" dirty="0">
                <a:solidFill>
                  <a:schemeClr val="accent1">
                    <a:lumMod val="50000"/>
                  </a:schemeClr>
                </a:solidFill>
                <a:latin typeface="Bookman Old Style" pitchFamily="18" charset="0"/>
                <a:ea typeface="+mn-lt"/>
                <a:cs typeface="+mn-lt"/>
              </a:rPr>
              <a:t>The model is predicted with 0.95 accuracy.</a:t>
            </a:r>
            <a:endParaRPr lang="en-GB" sz="2400" dirty="0">
              <a:solidFill>
                <a:schemeClr val="accent1">
                  <a:lumMod val="50000"/>
                </a:schemeClr>
              </a:solidFill>
              <a:latin typeface="Bookman Old Style" pitchFamily="18" charset="0"/>
            </a:endParaRPr>
          </a:p>
        </p:txBody>
      </p:sp>
    </p:spTree>
    <p:extLst>
      <p:ext uri="{BB962C8B-B14F-4D97-AF65-F5344CB8AC3E}">
        <p14:creationId xmlns:p14="http://schemas.microsoft.com/office/powerpoint/2010/main" val="326702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19</a:t>
            </a:fld>
            <a:endParaRPr lang="en-US" dirty="0"/>
          </a:p>
        </p:txBody>
      </p:sp>
      <p:sp>
        <p:nvSpPr>
          <p:cNvPr id="2" name="TextBox 1">
            <a:extLst>
              <a:ext uri="{FF2B5EF4-FFF2-40B4-BE49-F238E27FC236}">
                <a16:creationId xmlns:a16="http://schemas.microsoft.com/office/drawing/2014/main" id="{E53A5F37-5CB4-3FDE-DD4E-672F2087FA3D}"/>
              </a:ext>
            </a:extLst>
          </p:cNvPr>
          <p:cNvSpPr txBox="1"/>
          <p:nvPr/>
        </p:nvSpPr>
        <p:spPr>
          <a:xfrm>
            <a:off x="3930097" y="595075"/>
            <a:ext cx="39283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6"/>
                </a:solidFill>
                <a:latin typeface="Bookman Old Style" pitchFamily="18" charset="0"/>
              </a:rPr>
              <a:t>BIBILOGRAPHY</a:t>
            </a:r>
          </a:p>
        </p:txBody>
      </p:sp>
      <p:sp>
        <p:nvSpPr>
          <p:cNvPr id="5" name="TextBox 4">
            <a:extLst>
              <a:ext uri="{FF2B5EF4-FFF2-40B4-BE49-F238E27FC236}">
                <a16:creationId xmlns:a16="http://schemas.microsoft.com/office/drawing/2014/main" id="{377F2899-8FAA-72CD-D6AD-E0984DBD346E}"/>
              </a:ext>
            </a:extLst>
          </p:cNvPr>
          <p:cNvSpPr txBox="1"/>
          <p:nvPr/>
        </p:nvSpPr>
        <p:spPr>
          <a:xfrm>
            <a:off x="654375" y="1939043"/>
            <a:ext cx="10637281" cy="39079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IN" sz="2400" b="1" dirty="0">
                <a:solidFill>
                  <a:schemeClr val="accent1">
                    <a:lumMod val="75000"/>
                  </a:schemeClr>
                </a:solidFill>
                <a:latin typeface="Bookman Old Style" pitchFamily="18" charset="0"/>
              </a:rPr>
              <a:t>Dataset Link:- </a:t>
            </a:r>
            <a:r>
              <a:rPr lang="en-IN" sz="2400" dirty="0">
                <a:latin typeface="Bookman Old Style" pitchFamily="18" charset="0"/>
                <a:hlinkClick r:id="rId3"/>
              </a:rPr>
              <a:t>https://www.kaggle.com/code/inkoomgeorge/brain-stroke-prediction-with-logistic-regression/input</a:t>
            </a:r>
            <a:endParaRPr lang="en-IN" sz="2400" dirty="0">
              <a:latin typeface="Bookman Old Style" pitchFamily="18" charset="0"/>
            </a:endParaRPr>
          </a:p>
          <a:p>
            <a:pPr>
              <a:lnSpc>
                <a:spcPct val="150000"/>
              </a:lnSpc>
            </a:pPr>
            <a:r>
              <a:rPr lang="en-IN" sz="2400" b="1" dirty="0">
                <a:solidFill>
                  <a:schemeClr val="accent1">
                    <a:lumMod val="50000"/>
                  </a:schemeClr>
                </a:solidFill>
                <a:latin typeface="Bookman Old Style" pitchFamily="18" charset="0"/>
              </a:rPr>
              <a:t>YouTube Reference Video:- </a:t>
            </a:r>
            <a:r>
              <a:rPr lang="en-IN" sz="2400" dirty="0">
                <a:latin typeface="Bookman Old Style" pitchFamily="18" charset="0"/>
                <a:hlinkClick r:id="rId4"/>
              </a:rPr>
              <a:t>https://www.youtube.com/watch?v=SShYVKOpSAE&amp;t=1615s</a:t>
            </a:r>
            <a:endParaRPr lang="en-IN" sz="2400" dirty="0">
              <a:latin typeface="Bookman Old Style" pitchFamily="18" charset="0"/>
            </a:endParaRPr>
          </a:p>
          <a:p>
            <a:pPr>
              <a:lnSpc>
                <a:spcPct val="150000"/>
              </a:lnSpc>
            </a:pPr>
            <a:r>
              <a:rPr lang="en-IN" sz="2400" b="1" dirty="0">
                <a:solidFill>
                  <a:schemeClr val="accent1">
                    <a:lumMod val="50000"/>
                  </a:schemeClr>
                </a:solidFill>
                <a:latin typeface="Bookman Old Style" pitchFamily="18" charset="0"/>
              </a:rPr>
              <a:t>Regression Analysis using Python:-</a:t>
            </a:r>
          </a:p>
          <a:p>
            <a:pPr>
              <a:lnSpc>
                <a:spcPct val="150000"/>
              </a:lnSpc>
            </a:pPr>
            <a:r>
              <a:rPr lang="en-GB" sz="2400" dirty="0">
                <a:solidFill>
                  <a:srgbClr val="FB0DB7"/>
                </a:solidFill>
                <a:latin typeface="Bookman Old Style" pitchFamily="18" charset="0"/>
              </a:rPr>
              <a:t>https://www.kaggle.com/code/inkoomgeorge/brain-stroke-prediction-with-logistic-regression</a:t>
            </a:r>
          </a:p>
        </p:txBody>
      </p:sp>
    </p:spTree>
    <p:extLst>
      <p:ext uri="{BB962C8B-B14F-4D97-AF65-F5344CB8AC3E}">
        <p14:creationId xmlns:p14="http://schemas.microsoft.com/office/powerpoint/2010/main" val="47353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2</a:t>
            </a:fld>
            <a:endParaRPr lang="en-US" dirty="0"/>
          </a:p>
        </p:txBody>
      </p:sp>
      <p:sp>
        <p:nvSpPr>
          <p:cNvPr id="2" name="TextBox 1">
            <a:extLst>
              <a:ext uri="{FF2B5EF4-FFF2-40B4-BE49-F238E27FC236}">
                <a16:creationId xmlns:a16="http://schemas.microsoft.com/office/drawing/2014/main" id="{B227815F-DC90-F1DD-E013-ED24E7E04D35}"/>
              </a:ext>
            </a:extLst>
          </p:cNvPr>
          <p:cNvSpPr txBox="1"/>
          <p:nvPr/>
        </p:nvSpPr>
        <p:spPr>
          <a:xfrm>
            <a:off x="477167" y="155003"/>
            <a:ext cx="115111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tx2">
                    <a:lumMod val="90000"/>
                    <a:lumOff val="10000"/>
                  </a:schemeClr>
                </a:solidFill>
                <a:latin typeface="Bookman Old Style" pitchFamily="18" charset="0"/>
              </a:rPr>
              <a:t>INTRODUCTION TO BRAIN STROKE PREDICTION</a:t>
            </a:r>
          </a:p>
        </p:txBody>
      </p:sp>
      <p:sp>
        <p:nvSpPr>
          <p:cNvPr id="5" name="TextBox 4">
            <a:extLst>
              <a:ext uri="{FF2B5EF4-FFF2-40B4-BE49-F238E27FC236}">
                <a16:creationId xmlns:a16="http://schemas.microsoft.com/office/drawing/2014/main" id="{1BB77A0F-0339-250A-BFEC-270D0A2927BE}"/>
              </a:ext>
            </a:extLst>
          </p:cNvPr>
          <p:cNvSpPr txBox="1"/>
          <p:nvPr/>
        </p:nvSpPr>
        <p:spPr>
          <a:xfrm>
            <a:off x="1243688" y="3728919"/>
            <a:ext cx="102132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400" dirty="0">
                <a:solidFill>
                  <a:schemeClr val="tx2"/>
                </a:solidFill>
                <a:latin typeface="Bookman Old Style" pitchFamily="18" charset="0"/>
                <a:ea typeface="+mn-lt"/>
                <a:cs typeface="+mn-lt"/>
              </a:rPr>
              <a:t>The lack of oxygen and nutrients can cause brain cells to die within minutes, leading to various symptoms such as sudden weakness or numbness on one side of the body, trouble speaking or understanding speech, vision problems, severe headache, dizziness, and loss of balance or coordination.</a:t>
            </a:r>
            <a:endParaRPr lang="en-US" sz="2400" dirty="0">
              <a:solidFill>
                <a:schemeClr val="tx2"/>
              </a:solidFill>
              <a:latin typeface="Bookman Old Style" pitchFamily="18" charset="0"/>
            </a:endParaRPr>
          </a:p>
        </p:txBody>
      </p:sp>
      <p:sp>
        <p:nvSpPr>
          <p:cNvPr id="6" name="TextBox 5">
            <a:extLst>
              <a:ext uri="{FF2B5EF4-FFF2-40B4-BE49-F238E27FC236}">
                <a16:creationId xmlns:a16="http://schemas.microsoft.com/office/drawing/2014/main" id="{7D4B781B-F880-21A8-822A-817345C50181}"/>
              </a:ext>
            </a:extLst>
          </p:cNvPr>
          <p:cNvSpPr txBox="1"/>
          <p:nvPr/>
        </p:nvSpPr>
        <p:spPr>
          <a:xfrm>
            <a:off x="1163006" y="800930"/>
            <a:ext cx="1038801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400" dirty="0">
                <a:solidFill>
                  <a:srgbClr val="C00000"/>
                </a:solidFill>
                <a:latin typeface="Bookman Old Style" pitchFamily="18" charset="0"/>
              </a:rPr>
              <a:t>A brain stroke, also known as a cerebrovascular accident (CVA) or stroke, occurs when the blood supply to a part of the brain is interrupted or reduced, depriving brain tissue of oxygen and nutrients. This can happen due to a blockage in an artery (ischemic stroke) or the rupture of a blood vessel ( </a:t>
            </a:r>
            <a:r>
              <a:rPr lang="en-GB" sz="2400" dirty="0" err="1">
                <a:solidFill>
                  <a:srgbClr val="C00000"/>
                </a:solidFill>
                <a:latin typeface="Bookman Old Style" pitchFamily="18" charset="0"/>
              </a:rPr>
              <a:t>hemorrhagic</a:t>
            </a:r>
            <a:r>
              <a:rPr lang="en-GB" sz="2400" dirty="0">
                <a:solidFill>
                  <a:srgbClr val="C00000"/>
                </a:solidFill>
                <a:latin typeface="Bookman Old Style" pitchFamily="18" charset="0"/>
              </a:rPr>
              <a:t>  stroke).</a:t>
            </a:r>
          </a:p>
        </p:txBody>
      </p:sp>
    </p:spTree>
    <p:extLst>
      <p:ext uri="{BB962C8B-B14F-4D97-AF65-F5344CB8AC3E}">
        <p14:creationId xmlns:p14="http://schemas.microsoft.com/office/powerpoint/2010/main" val="412678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6"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1" name="Rectangle 8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 name="Rectangle 81">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638" y="557190"/>
            <a:ext cx="10938762" cy="57423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4"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6" name="Freeform: Shape 45">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5" name="Freeform: Shape 44">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4"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6"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7" name="Freeform: Shape 56">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9"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0" name="Freeform: Shape 69">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0" name="Freeform: Shape 59">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20</a:t>
            </a:fld>
            <a:endParaRPr lang="en-US" cap="all">
              <a:cs typeface="Segoe UI Semilight" panose="020B0402040204020203" pitchFamily="34" charset="0"/>
            </a:endParaRPr>
          </a:p>
        </p:txBody>
      </p:sp>
      <p:pic>
        <p:nvPicPr>
          <p:cNvPr id="9" name="Content Placeholder 8" descr="A thank you card with brush strokes&#10;&#10;Description automatically generated">
            <a:extLst>
              <a:ext uri="{FF2B5EF4-FFF2-40B4-BE49-F238E27FC236}">
                <a16:creationId xmlns:a16="http://schemas.microsoft.com/office/drawing/2014/main" id="{36763A6D-5509-4FF5-2268-ED71B0C9C42E}"/>
              </a:ext>
            </a:extLst>
          </p:cNvPr>
          <p:cNvPicPr>
            <a:picLocks noGrp="1" noChangeAspect="1"/>
          </p:cNvPicPr>
          <p:nvPr>
            <p:ph sz="quarter" idx="13"/>
          </p:nvPr>
        </p:nvPicPr>
        <p:blipFill>
          <a:blip r:embed="rId3"/>
          <a:stretch>
            <a:fillRect/>
          </a:stretch>
        </p:blipFill>
        <p:spPr>
          <a:xfrm>
            <a:off x="623455" y="521154"/>
            <a:ext cx="11034155" cy="5795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329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Freeform: Shape 6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4" name="Freeform: Shape 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5" name="Freeform: Shape 6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9" name="Freeform: Shape 6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1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78" name="Freeform: Shape 7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8" name="Rectangle 1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0"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1" name="Freeform: Shape 90">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 name="Freeform: Shape 91">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21"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1" name="Freeform: Shape 100">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2"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4" name="Freeform: Shape 103">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3" name="Freeform: Shape 102">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a:t>
            </a:fld>
            <a:endParaRPr lang="en-US" cap="all">
              <a:cs typeface="Segoe UI Semilight" panose="020B0402040204020203" pitchFamily="34" charset="0"/>
            </a:endParaRPr>
          </a:p>
        </p:txBody>
      </p:sp>
      <p:sp>
        <p:nvSpPr>
          <p:cNvPr id="4" name="TextBox 3">
            <a:extLst>
              <a:ext uri="{FF2B5EF4-FFF2-40B4-BE49-F238E27FC236}">
                <a16:creationId xmlns:a16="http://schemas.microsoft.com/office/drawing/2014/main" id="{2CC879C1-E4DB-62E1-70E7-CA060E83B361}"/>
              </a:ext>
            </a:extLst>
          </p:cNvPr>
          <p:cNvSpPr txBox="1"/>
          <p:nvPr/>
        </p:nvSpPr>
        <p:spPr>
          <a:xfrm rot="10800000" flipV="1">
            <a:off x="1114597" y="781311"/>
            <a:ext cx="1004454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400" dirty="0">
                <a:solidFill>
                  <a:schemeClr val="accent6">
                    <a:lumMod val="50000"/>
                  </a:schemeClr>
                </a:solidFill>
                <a:latin typeface="Bookman Old Style" pitchFamily="18" charset="0"/>
                <a:ea typeface="+mn-lt"/>
                <a:cs typeface="+mn-lt"/>
              </a:rPr>
              <a:t>Logistic regression is basically a supervised classification algorithm. In a classification problem, the target variable(or output), y, can take only discrete values for a given set of features(or inputs), X. Contrary to popular belief, logistic regression is a regression model. The model builds a regression model to predict the probability that a given data entry belongs to the category numbered as “1”. Just like Linear regression assumes that the data follows a linear function,</a:t>
            </a:r>
            <a:endParaRPr lang="en-US" sz="2000" dirty="0">
              <a:solidFill>
                <a:schemeClr val="accent6">
                  <a:lumMod val="50000"/>
                </a:schemeClr>
              </a:solidFill>
              <a:latin typeface="Bookman Old Style" pitchFamily="18" charset="0"/>
              <a:ea typeface="+mn-lt"/>
              <a:cs typeface="+mn-lt"/>
            </a:endParaRPr>
          </a:p>
          <a:p>
            <a:pPr algn="just">
              <a:lnSpc>
                <a:spcPct val="150000"/>
              </a:lnSpc>
            </a:pPr>
            <a:r>
              <a:rPr lang="en-GB" sz="2400" dirty="0">
                <a:solidFill>
                  <a:schemeClr val="accent6">
                    <a:lumMod val="50000"/>
                  </a:schemeClr>
                </a:solidFill>
                <a:latin typeface="Bookman Old Style" pitchFamily="18" charset="0"/>
                <a:ea typeface="+mn-lt"/>
                <a:cs typeface="+mn-lt"/>
              </a:rPr>
              <a:t>Logistic regression models the data using the sigmoid function</a:t>
            </a:r>
            <a:r>
              <a:rPr lang="en-GB" sz="2000" dirty="0">
                <a:solidFill>
                  <a:schemeClr val="accent6">
                    <a:lumMod val="50000"/>
                  </a:schemeClr>
                </a:solidFill>
                <a:latin typeface="Bookman Old Style" pitchFamily="18" charset="0"/>
                <a:ea typeface="+mn-lt"/>
                <a:cs typeface="+mn-lt"/>
              </a:rPr>
              <a:t>.</a:t>
            </a:r>
            <a:endParaRPr lang="en-US" sz="2000" dirty="0">
              <a:solidFill>
                <a:schemeClr val="accent6">
                  <a:lumMod val="50000"/>
                </a:schemeClr>
              </a:solidFill>
              <a:latin typeface="Bookman Old Style" pitchFamily="18" charset="0"/>
            </a:endParaRPr>
          </a:p>
        </p:txBody>
      </p:sp>
      <p:pic>
        <p:nvPicPr>
          <p:cNvPr id="2" name="Picture 1" descr="A blue rectangle with black numbers&#10;&#10;Description automatically generated">
            <a:extLst>
              <a:ext uri="{FF2B5EF4-FFF2-40B4-BE49-F238E27FC236}">
                <a16:creationId xmlns:a16="http://schemas.microsoft.com/office/drawing/2014/main" id="{DA3334B6-B47B-6C41-3982-A6AF9EE3F08A}"/>
              </a:ext>
            </a:extLst>
          </p:cNvPr>
          <p:cNvPicPr>
            <a:picLocks noChangeAspect="1"/>
          </p:cNvPicPr>
          <p:nvPr/>
        </p:nvPicPr>
        <p:blipFill>
          <a:blip r:embed="rId3"/>
          <a:stretch>
            <a:fillRect/>
          </a:stretch>
        </p:blipFill>
        <p:spPr>
          <a:xfrm>
            <a:off x="5229078" y="5854673"/>
            <a:ext cx="2112818" cy="594138"/>
          </a:xfrm>
          <a:prstGeom prst="rect">
            <a:avLst/>
          </a:prstGeom>
        </p:spPr>
      </p:pic>
      <p:sp>
        <p:nvSpPr>
          <p:cNvPr id="3" name="TextBox 2">
            <a:extLst>
              <a:ext uri="{FF2B5EF4-FFF2-40B4-BE49-F238E27FC236}">
                <a16:creationId xmlns:a16="http://schemas.microsoft.com/office/drawing/2014/main" id="{A98C76E0-1A57-C7A2-9265-E99453CF6106}"/>
              </a:ext>
            </a:extLst>
          </p:cNvPr>
          <p:cNvSpPr txBox="1"/>
          <p:nvPr/>
        </p:nvSpPr>
        <p:spPr>
          <a:xfrm>
            <a:off x="2795304" y="153761"/>
            <a:ext cx="7072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latin typeface="Bookman Old Style" pitchFamily="18" charset="0"/>
              </a:rPr>
              <a:t>LOGISTIC </a:t>
            </a:r>
            <a:r>
              <a:rPr lang="en-GB" sz="3600" b="1" dirty="0">
                <a:solidFill>
                  <a:srgbClr val="FF0000"/>
                </a:solidFill>
                <a:latin typeface="Bookman Old Style" pitchFamily="18" charset="0"/>
              </a:rPr>
              <a:t>REGRESSION</a:t>
            </a:r>
            <a:endParaRPr lang="en-GB" sz="3600" b="1" dirty="0">
              <a:latin typeface="Bookman Old Style" pitchFamily="18" charset="0"/>
            </a:endParaRPr>
          </a:p>
        </p:txBody>
      </p:sp>
      <p:sp>
        <p:nvSpPr>
          <p:cNvPr id="6" name="TextBox 5">
            <a:extLst>
              <a:ext uri="{FF2B5EF4-FFF2-40B4-BE49-F238E27FC236}">
                <a16:creationId xmlns:a16="http://schemas.microsoft.com/office/drawing/2014/main" id="{8AB540EB-8BF5-F359-B91A-EA093F1D0BEB}"/>
              </a:ext>
            </a:extLst>
          </p:cNvPr>
          <p:cNvSpPr txBox="1"/>
          <p:nvPr/>
        </p:nvSpPr>
        <p:spPr>
          <a:xfrm>
            <a:off x="3010775" y="5920910"/>
            <a:ext cx="2099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chemeClr val="accent1">
                    <a:lumMod val="50000"/>
                  </a:schemeClr>
                </a:solidFill>
              </a:rPr>
              <a:t>FORMULA :</a:t>
            </a:r>
          </a:p>
        </p:txBody>
      </p:sp>
    </p:spTree>
    <p:extLst>
      <p:ext uri="{BB962C8B-B14F-4D97-AF65-F5344CB8AC3E}">
        <p14:creationId xmlns:p14="http://schemas.microsoft.com/office/powerpoint/2010/main" val="136421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4</a:t>
            </a:fld>
            <a:endParaRPr lang="en-US" dirty="0"/>
          </a:p>
        </p:txBody>
      </p:sp>
      <p:pic>
        <p:nvPicPr>
          <p:cNvPr id="2" name="Picture 1" descr="A graph with a red line&#10;&#10;Description automatically generated">
            <a:extLst>
              <a:ext uri="{FF2B5EF4-FFF2-40B4-BE49-F238E27FC236}">
                <a16:creationId xmlns:a16="http://schemas.microsoft.com/office/drawing/2014/main" id="{8BC89F17-3FFD-6FC1-BE9B-8CDCEDA8C2A6}"/>
              </a:ext>
            </a:extLst>
          </p:cNvPr>
          <p:cNvPicPr>
            <a:picLocks noChangeAspect="1"/>
          </p:cNvPicPr>
          <p:nvPr/>
        </p:nvPicPr>
        <p:blipFill>
          <a:blip r:embed="rId3"/>
          <a:stretch>
            <a:fillRect/>
          </a:stretch>
        </p:blipFill>
        <p:spPr>
          <a:xfrm>
            <a:off x="0" y="628650"/>
            <a:ext cx="12192000" cy="5600700"/>
          </a:xfrm>
          <a:prstGeom prst="rect">
            <a:avLst/>
          </a:prstGeom>
        </p:spPr>
      </p:pic>
    </p:spTree>
    <p:extLst>
      <p:ext uri="{BB962C8B-B14F-4D97-AF65-F5344CB8AC3E}">
        <p14:creationId xmlns:p14="http://schemas.microsoft.com/office/powerpoint/2010/main" val="216947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5</a:t>
            </a:fld>
            <a:endParaRPr lang="en-US" dirty="0"/>
          </a:p>
        </p:txBody>
      </p:sp>
      <p:pic>
        <p:nvPicPr>
          <p:cNvPr id="2" name="Picture 1">
            <a:extLst>
              <a:ext uri="{FF2B5EF4-FFF2-40B4-BE49-F238E27FC236}">
                <a16:creationId xmlns:a16="http://schemas.microsoft.com/office/drawing/2014/main" id="{C2115AE1-6168-FCF6-1645-B92BEDF3BE58}"/>
              </a:ext>
            </a:extLst>
          </p:cNvPr>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17F1BC7-5AB1-74D4-000C-B25EE3A3C861}"/>
              </a:ext>
            </a:extLst>
          </p:cNvPr>
          <p:cNvSpPr txBox="1"/>
          <p:nvPr/>
        </p:nvSpPr>
        <p:spPr>
          <a:xfrm>
            <a:off x="8238478" y="790113"/>
            <a:ext cx="3719743" cy="2554545"/>
          </a:xfrm>
          <a:prstGeom prst="rect">
            <a:avLst/>
          </a:prstGeom>
          <a:noFill/>
        </p:spPr>
        <p:txBody>
          <a:bodyPr wrap="square" rtlCol="0">
            <a:spAutoFit/>
          </a:bodyPr>
          <a:lstStyle/>
          <a:p>
            <a:r>
              <a:rPr lang="en-IN" sz="3200" b="1" dirty="0">
                <a:solidFill>
                  <a:schemeClr val="bg1"/>
                </a:solidFill>
              </a:rPr>
              <a:t>Our Project Goal:</a:t>
            </a:r>
          </a:p>
          <a:p>
            <a:endParaRPr lang="en-IN" sz="3200" b="1" dirty="0">
              <a:solidFill>
                <a:schemeClr val="bg1"/>
              </a:solidFill>
            </a:endParaRPr>
          </a:p>
          <a:p>
            <a:pPr algn="just"/>
            <a:r>
              <a:rPr lang="en-IN" sz="2400" dirty="0">
                <a:solidFill>
                  <a:srgbClr val="FFFF00"/>
                </a:solidFill>
                <a:latin typeface="Bookman Old Style" pitchFamily="18" charset="0"/>
              </a:rPr>
              <a:t>The Goal is to predict whether a person is having a brain stroke or not.</a:t>
            </a:r>
          </a:p>
        </p:txBody>
      </p:sp>
    </p:spTree>
    <p:extLst>
      <p:ext uri="{BB962C8B-B14F-4D97-AF65-F5344CB8AC3E}">
        <p14:creationId xmlns:p14="http://schemas.microsoft.com/office/powerpoint/2010/main" val="303489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6</a:t>
            </a:fld>
            <a:endParaRPr lang="en-US" dirty="0"/>
          </a:p>
        </p:txBody>
      </p:sp>
      <p:sp>
        <p:nvSpPr>
          <p:cNvPr id="5" name="TextBox 4">
            <a:extLst>
              <a:ext uri="{FF2B5EF4-FFF2-40B4-BE49-F238E27FC236}">
                <a16:creationId xmlns:a16="http://schemas.microsoft.com/office/drawing/2014/main" id="{06C812D8-B82E-5FF8-8149-B2A834FCBFE4}"/>
              </a:ext>
            </a:extLst>
          </p:cNvPr>
          <p:cNvSpPr txBox="1"/>
          <p:nvPr/>
        </p:nvSpPr>
        <p:spPr>
          <a:xfrm>
            <a:off x="291961" y="181528"/>
            <a:ext cx="5041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rgbClr val="0070C0"/>
                </a:solidFill>
                <a:latin typeface="Bookman Old Style" pitchFamily="18" charset="0"/>
              </a:rPr>
              <a:t>DATASET DETAILS </a:t>
            </a:r>
          </a:p>
        </p:txBody>
      </p:sp>
      <p:sp>
        <p:nvSpPr>
          <p:cNvPr id="6" name="TextBox 5">
            <a:extLst>
              <a:ext uri="{FF2B5EF4-FFF2-40B4-BE49-F238E27FC236}">
                <a16:creationId xmlns:a16="http://schemas.microsoft.com/office/drawing/2014/main" id="{F5726DBE-88B2-6A9A-1C88-96FE985A866A}"/>
              </a:ext>
            </a:extLst>
          </p:cNvPr>
          <p:cNvSpPr txBox="1"/>
          <p:nvPr/>
        </p:nvSpPr>
        <p:spPr>
          <a:xfrm>
            <a:off x="493668" y="891618"/>
            <a:ext cx="11312850"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600"/>
              </a:spcBef>
            </a:pPr>
            <a:r>
              <a:rPr lang="en-GB" sz="2200" dirty="0">
                <a:solidFill>
                  <a:schemeClr val="accent3">
                    <a:lumMod val="50000"/>
                  </a:schemeClr>
                </a:solidFill>
                <a:latin typeface="Bookman Old Style" pitchFamily="18" charset="0"/>
                <a:ea typeface="+mn-lt"/>
                <a:cs typeface="+mn-lt"/>
              </a:rPr>
              <a:t>The dataset we have chosen is from </a:t>
            </a:r>
            <a:r>
              <a:rPr lang="en-GB" sz="2200" dirty="0" err="1">
                <a:solidFill>
                  <a:schemeClr val="accent3">
                    <a:lumMod val="50000"/>
                  </a:schemeClr>
                </a:solidFill>
                <a:latin typeface="Bookman Old Style" pitchFamily="18" charset="0"/>
                <a:ea typeface="+mn-lt"/>
                <a:cs typeface="+mn-lt"/>
              </a:rPr>
              <a:t>kaggle</a:t>
            </a:r>
            <a:r>
              <a:rPr lang="en-GB" sz="2200" dirty="0">
                <a:solidFill>
                  <a:schemeClr val="accent3">
                    <a:lumMod val="50000"/>
                  </a:schemeClr>
                </a:solidFill>
                <a:latin typeface="Bookman Old Style" pitchFamily="18" charset="0"/>
                <a:ea typeface="+mn-lt"/>
                <a:cs typeface="+mn-lt"/>
              </a:rPr>
              <a:t> repository. This dataset provides patients information. This dataset consists of over 4981 rows and 11 columns. </a:t>
            </a:r>
            <a:r>
              <a:rPr lang="en-GB" sz="2200" b="1" dirty="0">
                <a:solidFill>
                  <a:schemeClr val="accent3">
                    <a:lumMod val="50000"/>
                  </a:schemeClr>
                </a:solidFill>
                <a:latin typeface="Bookman Old Style" pitchFamily="18" charset="0"/>
                <a:ea typeface="+mn-lt"/>
                <a:cs typeface="+mn-lt"/>
              </a:rPr>
              <a:t>Target variable or Dependent variable:</a:t>
            </a:r>
          </a:p>
          <a:p>
            <a:pPr algn="just">
              <a:spcBef>
                <a:spcPts val="600"/>
              </a:spcBef>
            </a:pPr>
            <a:r>
              <a:rPr lang="en-GB" sz="2200" i="1" dirty="0">
                <a:solidFill>
                  <a:schemeClr val="accent3">
                    <a:lumMod val="50000"/>
                  </a:schemeClr>
                </a:solidFill>
                <a:latin typeface="Bookman Old Style" pitchFamily="18" charset="0"/>
                <a:ea typeface="+mn-lt"/>
                <a:cs typeface="+mn-lt"/>
              </a:rPr>
              <a:t>Stroke:</a:t>
            </a:r>
            <a:r>
              <a:rPr lang="en-GB" sz="2200" dirty="0">
                <a:solidFill>
                  <a:schemeClr val="accent3">
                    <a:lumMod val="50000"/>
                  </a:schemeClr>
                </a:solidFill>
                <a:latin typeface="Bookman Old Style" pitchFamily="18" charset="0"/>
                <a:ea typeface="+mn-lt"/>
                <a:cs typeface="+mn-lt"/>
              </a:rPr>
              <a:t> Whether the instance of the dataset has brain stroke or not.</a:t>
            </a:r>
          </a:p>
          <a:p>
            <a:pPr algn="just">
              <a:spcBef>
                <a:spcPts val="600"/>
              </a:spcBef>
            </a:pPr>
            <a:r>
              <a:rPr lang="en-GB" sz="2200" b="1" dirty="0">
                <a:solidFill>
                  <a:schemeClr val="accent3">
                    <a:lumMod val="50000"/>
                  </a:schemeClr>
                </a:solidFill>
                <a:latin typeface="Bookman Old Style" pitchFamily="18" charset="0"/>
                <a:ea typeface="+mn-lt"/>
                <a:cs typeface="+mn-lt"/>
              </a:rPr>
              <a:t>Independent variable:</a:t>
            </a:r>
          </a:p>
          <a:p>
            <a:pPr algn="just">
              <a:spcBef>
                <a:spcPts val="600"/>
              </a:spcBef>
            </a:pPr>
            <a:r>
              <a:rPr lang="en-GB" sz="2200" i="1" dirty="0">
                <a:solidFill>
                  <a:schemeClr val="accent3">
                    <a:lumMod val="50000"/>
                  </a:schemeClr>
                </a:solidFill>
                <a:latin typeface="Bookman Old Style" pitchFamily="18" charset="0"/>
                <a:ea typeface="+mn-lt"/>
                <a:cs typeface="+mn-lt"/>
              </a:rPr>
              <a:t>Gender:</a:t>
            </a:r>
            <a:r>
              <a:rPr lang="en-GB" sz="2200" dirty="0">
                <a:solidFill>
                  <a:schemeClr val="accent3">
                    <a:lumMod val="50000"/>
                  </a:schemeClr>
                </a:solidFill>
                <a:latin typeface="Bookman Old Style" pitchFamily="18" charset="0"/>
                <a:ea typeface="+mn-lt"/>
                <a:cs typeface="+mn-lt"/>
              </a:rPr>
              <a:t> Gender of the person.</a:t>
            </a:r>
          </a:p>
          <a:p>
            <a:pPr algn="just">
              <a:spcBef>
                <a:spcPts val="600"/>
              </a:spcBef>
            </a:pPr>
            <a:r>
              <a:rPr lang="en-GB" sz="2200" i="1" dirty="0">
                <a:solidFill>
                  <a:schemeClr val="accent3">
                    <a:lumMod val="50000"/>
                  </a:schemeClr>
                </a:solidFill>
                <a:latin typeface="Bookman Old Style" pitchFamily="18" charset="0"/>
                <a:ea typeface="+mn-lt"/>
                <a:cs typeface="+mn-lt"/>
              </a:rPr>
              <a:t>Age:</a:t>
            </a:r>
            <a:r>
              <a:rPr lang="en-GB" sz="2200" dirty="0">
                <a:solidFill>
                  <a:schemeClr val="accent3">
                    <a:lumMod val="50000"/>
                  </a:schemeClr>
                </a:solidFill>
                <a:latin typeface="Bookman Old Style" pitchFamily="18" charset="0"/>
                <a:ea typeface="+mn-lt"/>
                <a:cs typeface="+mn-lt"/>
              </a:rPr>
              <a:t> Age of the person.</a:t>
            </a:r>
          </a:p>
          <a:p>
            <a:pPr algn="just">
              <a:spcBef>
                <a:spcPts val="600"/>
              </a:spcBef>
            </a:pPr>
            <a:r>
              <a:rPr lang="en-GB" sz="2200" i="1" dirty="0">
                <a:solidFill>
                  <a:schemeClr val="accent3">
                    <a:lumMod val="50000"/>
                  </a:schemeClr>
                </a:solidFill>
                <a:latin typeface="Bookman Old Style" pitchFamily="18" charset="0"/>
                <a:ea typeface="+mn-lt"/>
                <a:cs typeface="+mn-lt"/>
              </a:rPr>
              <a:t>Hypertension:</a:t>
            </a:r>
            <a:r>
              <a:rPr lang="en-GB" sz="2200" dirty="0">
                <a:solidFill>
                  <a:schemeClr val="accent3">
                    <a:lumMod val="50000"/>
                  </a:schemeClr>
                </a:solidFill>
                <a:latin typeface="Bookman Old Style" pitchFamily="18" charset="0"/>
                <a:ea typeface="+mn-lt"/>
                <a:cs typeface="+mn-lt"/>
              </a:rPr>
              <a:t> The hypertension level of a person. </a:t>
            </a:r>
          </a:p>
          <a:p>
            <a:pPr algn="just">
              <a:spcBef>
                <a:spcPts val="600"/>
              </a:spcBef>
            </a:pPr>
            <a:r>
              <a:rPr lang="en-GB" sz="2200" i="1" dirty="0" err="1">
                <a:solidFill>
                  <a:schemeClr val="accent3">
                    <a:lumMod val="50000"/>
                  </a:schemeClr>
                </a:solidFill>
                <a:latin typeface="Bookman Old Style" pitchFamily="18" charset="0"/>
                <a:ea typeface="+mn-lt"/>
                <a:cs typeface="+mn-lt"/>
              </a:rPr>
              <a:t>Ever_married</a:t>
            </a:r>
            <a:r>
              <a:rPr lang="en-GB" sz="2200" i="1" dirty="0">
                <a:solidFill>
                  <a:schemeClr val="accent3">
                    <a:lumMod val="50000"/>
                  </a:schemeClr>
                </a:solidFill>
                <a:latin typeface="Bookman Old Style" pitchFamily="18" charset="0"/>
                <a:ea typeface="+mn-lt"/>
                <a:cs typeface="+mn-lt"/>
              </a:rPr>
              <a:t>: </a:t>
            </a:r>
            <a:r>
              <a:rPr lang="en-GB" sz="2200" dirty="0">
                <a:solidFill>
                  <a:schemeClr val="accent3">
                    <a:lumMod val="50000"/>
                  </a:schemeClr>
                </a:solidFill>
                <a:latin typeface="Bookman Old Style" pitchFamily="18" charset="0"/>
                <a:ea typeface="+mn-lt"/>
                <a:cs typeface="+mn-lt"/>
              </a:rPr>
              <a:t>Whether the person is married or not.</a:t>
            </a:r>
          </a:p>
          <a:p>
            <a:pPr algn="just">
              <a:spcBef>
                <a:spcPts val="600"/>
              </a:spcBef>
            </a:pPr>
            <a:r>
              <a:rPr lang="en-GB" sz="2200" i="1" dirty="0" err="1">
                <a:solidFill>
                  <a:schemeClr val="accent3">
                    <a:lumMod val="50000"/>
                  </a:schemeClr>
                </a:solidFill>
                <a:latin typeface="Bookman Old Style" pitchFamily="18" charset="0"/>
                <a:ea typeface="+mn-lt"/>
                <a:cs typeface="+mn-lt"/>
              </a:rPr>
              <a:t>Work_type</a:t>
            </a:r>
            <a:r>
              <a:rPr lang="en-GB" sz="2200" i="1" dirty="0">
                <a:solidFill>
                  <a:schemeClr val="accent3">
                    <a:lumMod val="50000"/>
                  </a:schemeClr>
                </a:solidFill>
                <a:latin typeface="Bookman Old Style" pitchFamily="18" charset="0"/>
                <a:ea typeface="+mn-lt"/>
                <a:cs typeface="+mn-lt"/>
              </a:rPr>
              <a:t>: </a:t>
            </a:r>
            <a:r>
              <a:rPr lang="en-GB" sz="2200" dirty="0">
                <a:solidFill>
                  <a:schemeClr val="accent3">
                    <a:lumMod val="50000"/>
                  </a:schemeClr>
                </a:solidFill>
                <a:latin typeface="Bookman Old Style" pitchFamily="18" charset="0"/>
                <a:ea typeface="+mn-lt"/>
                <a:cs typeface="+mn-lt"/>
              </a:rPr>
              <a:t>Type of work.</a:t>
            </a:r>
          </a:p>
          <a:p>
            <a:pPr algn="just">
              <a:spcBef>
                <a:spcPts val="600"/>
              </a:spcBef>
            </a:pPr>
            <a:r>
              <a:rPr lang="en-GB" sz="2200" i="1" dirty="0" err="1">
                <a:solidFill>
                  <a:schemeClr val="accent3">
                    <a:lumMod val="50000"/>
                  </a:schemeClr>
                </a:solidFill>
                <a:latin typeface="Bookman Old Style" pitchFamily="18" charset="0"/>
                <a:ea typeface="+mn-lt"/>
                <a:cs typeface="+mn-lt"/>
              </a:rPr>
              <a:t>Residence_type</a:t>
            </a:r>
            <a:r>
              <a:rPr lang="en-GB" sz="2200" i="1" dirty="0">
                <a:solidFill>
                  <a:schemeClr val="accent3">
                    <a:lumMod val="50000"/>
                  </a:schemeClr>
                </a:solidFill>
                <a:latin typeface="Bookman Old Style" pitchFamily="18" charset="0"/>
                <a:ea typeface="+mn-lt"/>
                <a:cs typeface="+mn-lt"/>
              </a:rPr>
              <a:t>: </a:t>
            </a:r>
            <a:r>
              <a:rPr lang="en-GB" sz="2200" dirty="0">
                <a:solidFill>
                  <a:schemeClr val="accent3">
                    <a:lumMod val="50000"/>
                  </a:schemeClr>
                </a:solidFill>
                <a:latin typeface="Bookman Old Style" pitchFamily="18" charset="0"/>
                <a:ea typeface="+mn-lt"/>
                <a:cs typeface="+mn-lt"/>
              </a:rPr>
              <a:t>Type of residence.</a:t>
            </a:r>
          </a:p>
          <a:p>
            <a:pPr algn="just">
              <a:spcBef>
                <a:spcPts val="600"/>
              </a:spcBef>
            </a:pPr>
            <a:r>
              <a:rPr lang="en-GB" sz="2200" i="1" dirty="0" err="1">
                <a:solidFill>
                  <a:schemeClr val="accent3">
                    <a:lumMod val="50000"/>
                  </a:schemeClr>
                </a:solidFill>
                <a:latin typeface="Bookman Old Style" pitchFamily="18" charset="0"/>
                <a:ea typeface="+mn-lt"/>
                <a:cs typeface="+mn-lt"/>
              </a:rPr>
              <a:t>Avg_glucose_level</a:t>
            </a:r>
            <a:r>
              <a:rPr lang="en-GB" sz="2200" i="1" dirty="0">
                <a:solidFill>
                  <a:schemeClr val="accent3">
                    <a:lumMod val="50000"/>
                  </a:schemeClr>
                </a:solidFill>
                <a:latin typeface="Bookman Old Style" pitchFamily="18" charset="0"/>
                <a:ea typeface="+mn-lt"/>
                <a:cs typeface="+mn-lt"/>
              </a:rPr>
              <a:t>: </a:t>
            </a:r>
            <a:r>
              <a:rPr lang="en-GB" sz="2200" dirty="0">
                <a:solidFill>
                  <a:schemeClr val="accent3">
                    <a:lumMod val="50000"/>
                  </a:schemeClr>
                </a:solidFill>
                <a:latin typeface="Bookman Old Style" pitchFamily="18" charset="0"/>
                <a:ea typeface="+mn-lt"/>
                <a:cs typeface="+mn-lt"/>
              </a:rPr>
              <a:t>Glucose level of a person.</a:t>
            </a:r>
          </a:p>
          <a:p>
            <a:pPr algn="just">
              <a:spcBef>
                <a:spcPts val="600"/>
              </a:spcBef>
            </a:pPr>
            <a:r>
              <a:rPr lang="en-GB" sz="2200" i="1" dirty="0" err="1">
                <a:solidFill>
                  <a:schemeClr val="accent3">
                    <a:lumMod val="50000"/>
                  </a:schemeClr>
                </a:solidFill>
                <a:latin typeface="Bookman Old Style" pitchFamily="18" charset="0"/>
                <a:ea typeface="+mn-lt"/>
                <a:cs typeface="+mn-lt"/>
              </a:rPr>
              <a:t>Bmi</a:t>
            </a:r>
            <a:r>
              <a:rPr lang="en-GB" sz="2200" i="1" dirty="0">
                <a:solidFill>
                  <a:schemeClr val="accent3">
                    <a:lumMod val="50000"/>
                  </a:schemeClr>
                </a:solidFill>
                <a:latin typeface="Bookman Old Style" pitchFamily="18" charset="0"/>
                <a:ea typeface="+mn-lt"/>
                <a:cs typeface="+mn-lt"/>
              </a:rPr>
              <a:t>:</a:t>
            </a:r>
            <a:r>
              <a:rPr lang="en-GB" sz="2200" dirty="0">
                <a:solidFill>
                  <a:schemeClr val="accent3">
                    <a:lumMod val="50000"/>
                  </a:schemeClr>
                </a:solidFill>
                <a:latin typeface="Bookman Old Style" pitchFamily="18" charset="0"/>
                <a:ea typeface="+mn-lt"/>
                <a:cs typeface="+mn-lt"/>
              </a:rPr>
              <a:t> Body Mass Index.</a:t>
            </a:r>
          </a:p>
          <a:p>
            <a:pPr algn="just">
              <a:spcBef>
                <a:spcPts val="600"/>
              </a:spcBef>
            </a:pPr>
            <a:r>
              <a:rPr lang="en-GB" sz="2200" i="1" dirty="0">
                <a:solidFill>
                  <a:schemeClr val="accent3">
                    <a:lumMod val="50000"/>
                  </a:schemeClr>
                </a:solidFill>
                <a:latin typeface="Bookman Old Style" pitchFamily="18" charset="0"/>
                <a:ea typeface="+mn-lt"/>
                <a:cs typeface="+mn-lt"/>
              </a:rPr>
              <a:t>Smoking status: </a:t>
            </a:r>
            <a:r>
              <a:rPr lang="en-GB" sz="2200" dirty="0">
                <a:solidFill>
                  <a:schemeClr val="accent3">
                    <a:lumMod val="50000"/>
                  </a:schemeClr>
                </a:solidFill>
                <a:latin typeface="Bookman Old Style" pitchFamily="18" charset="0"/>
                <a:ea typeface="+mn-lt"/>
                <a:cs typeface="+mn-lt"/>
              </a:rPr>
              <a:t>Whether the person smokes or not.</a:t>
            </a:r>
            <a:endParaRPr lang="en-US" sz="2200" dirty="0">
              <a:solidFill>
                <a:schemeClr val="accent3">
                  <a:lumMod val="50000"/>
                </a:schemeClr>
              </a:solidFill>
              <a:latin typeface="Bookman Old Style" pitchFamily="18" charset="0"/>
            </a:endParaRPr>
          </a:p>
        </p:txBody>
      </p:sp>
    </p:spTree>
    <p:extLst>
      <p:ext uri="{BB962C8B-B14F-4D97-AF65-F5344CB8AC3E}">
        <p14:creationId xmlns:p14="http://schemas.microsoft.com/office/powerpoint/2010/main" val="331611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7</a:t>
            </a:fld>
            <a:endParaRPr lang="en-US" dirty="0"/>
          </a:p>
        </p:txBody>
      </p:sp>
      <p:sp>
        <p:nvSpPr>
          <p:cNvPr id="2" name="TextBox 1">
            <a:extLst>
              <a:ext uri="{FF2B5EF4-FFF2-40B4-BE49-F238E27FC236}">
                <a16:creationId xmlns:a16="http://schemas.microsoft.com/office/drawing/2014/main" id="{10954E7E-8694-3E11-1DE0-A650BFE94E18}"/>
              </a:ext>
            </a:extLst>
          </p:cNvPr>
          <p:cNvSpPr txBox="1"/>
          <p:nvPr/>
        </p:nvSpPr>
        <p:spPr>
          <a:xfrm>
            <a:off x="2864681" y="537219"/>
            <a:ext cx="63601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6">
                    <a:lumMod val="75000"/>
                  </a:schemeClr>
                </a:solidFill>
                <a:latin typeface="Bookman Old Style" pitchFamily="18" charset="0"/>
              </a:rPr>
              <a:t>LIBRARIES USED</a:t>
            </a:r>
          </a:p>
        </p:txBody>
      </p:sp>
      <p:sp>
        <p:nvSpPr>
          <p:cNvPr id="5" name="TextBox 4">
            <a:extLst>
              <a:ext uri="{FF2B5EF4-FFF2-40B4-BE49-F238E27FC236}">
                <a16:creationId xmlns:a16="http://schemas.microsoft.com/office/drawing/2014/main" id="{D1C59D61-C1D2-AB3D-D274-298B864B3BDE}"/>
              </a:ext>
            </a:extLst>
          </p:cNvPr>
          <p:cNvSpPr txBox="1"/>
          <p:nvPr/>
        </p:nvSpPr>
        <p:spPr>
          <a:xfrm>
            <a:off x="1355395" y="1705010"/>
            <a:ext cx="10124085" cy="4461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GB" sz="2400" b="1" dirty="0">
                <a:solidFill>
                  <a:srgbClr val="002060"/>
                </a:solidFill>
                <a:latin typeface="Bookman Old Style" pitchFamily="18" charset="0"/>
              </a:rPr>
              <a:t>NumPy</a:t>
            </a:r>
            <a:r>
              <a:rPr lang="en-GB" sz="2400" dirty="0">
                <a:solidFill>
                  <a:srgbClr val="002060"/>
                </a:solidFill>
                <a:latin typeface="Bookman Old Style" pitchFamily="18" charset="0"/>
              </a:rPr>
              <a:t>: NumPy is a popular Python library used for numerical computing. </a:t>
            </a:r>
          </a:p>
          <a:p>
            <a:pPr algn="just">
              <a:lnSpc>
                <a:spcPct val="150000"/>
              </a:lnSpc>
            </a:pPr>
            <a:r>
              <a:rPr lang="en-GB" sz="2400" b="1" dirty="0">
                <a:solidFill>
                  <a:srgbClr val="002060"/>
                </a:solidFill>
                <a:latin typeface="Bookman Old Style" pitchFamily="18" charset="0"/>
              </a:rPr>
              <a:t>Pandas</a:t>
            </a:r>
            <a:r>
              <a:rPr lang="en-GB" sz="2400" dirty="0">
                <a:solidFill>
                  <a:srgbClr val="002060"/>
                </a:solidFill>
                <a:latin typeface="Bookman Old Style" pitchFamily="18" charset="0"/>
              </a:rPr>
              <a:t>: Data processing, CSV file I/O (e.g. </a:t>
            </a:r>
            <a:r>
              <a:rPr lang="en-GB" sz="2400" dirty="0" err="1">
                <a:solidFill>
                  <a:srgbClr val="002060"/>
                </a:solidFill>
                <a:latin typeface="Bookman Old Style" pitchFamily="18" charset="0"/>
              </a:rPr>
              <a:t>pd.read_csv</a:t>
            </a:r>
            <a:r>
              <a:rPr lang="en-GB" sz="2400" dirty="0">
                <a:solidFill>
                  <a:srgbClr val="002060"/>
                </a:solidFill>
                <a:latin typeface="Bookman Old Style" pitchFamily="18" charset="0"/>
              </a:rPr>
              <a:t>). </a:t>
            </a:r>
          </a:p>
          <a:p>
            <a:pPr algn="just">
              <a:lnSpc>
                <a:spcPct val="150000"/>
              </a:lnSpc>
            </a:pPr>
            <a:r>
              <a:rPr lang="en-GB" sz="2400" b="1" dirty="0">
                <a:solidFill>
                  <a:srgbClr val="002060"/>
                </a:solidFill>
                <a:latin typeface="Bookman Old Style" pitchFamily="18" charset="0"/>
              </a:rPr>
              <a:t>Matplotlib</a:t>
            </a:r>
            <a:r>
              <a:rPr lang="en-GB" sz="2400" dirty="0">
                <a:solidFill>
                  <a:srgbClr val="002060"/>
                </a:solidFill>
                <a:latin typeface="Bookman Old Style" pitchFamily="18" charset="0"/>
              </a:rPr>
              <a:t>: Creating static, interactive, and animated visualizations in Python. </a:t>
            </a:r>
          </a:p>
          <a:p>
            <a:pPr algn="just">
              <a:lnSpc>
                <a:spcPct val="150000"/>
              </a:lnSpc>
            </a:pPr>
            <a:r>
              <a:rPr lang="en-GB" sz="2400" b="1" dirty="0">
                <a:solidFill>
                  <a:srgbClr val="002060"/>
                </a:solidFill>
                <a:latin typeface="Bookman Old Style" pitchFamily="18" charset="0"/>
              </a:rPr>
              <a:t>Seaborn</a:t>
            </a:r>
            <a:r>
              <a:rPr lang="en-GB" sz="2400" dirty="0">
                <a:solidFill>
                  <a:srgbClr val="002060"/>
                </a:solidFill>
                <a:latin typeface="Bookman Old Style" pitchFamily="18" charset="0"/>
              </a:rPr>
              <a:t>: Data visualizations.</a:t>
            </a:r>
          </a:p>
          <a:p>
            <a:pPr algn="just">
              <a:lnSpc>
                <a:spcPct val="150000"/>
              </a:lnSpc>
            </a:pPr>
            <a:r>
              <a:rPr lang="en-GB" sz="2400" b="1" dirty="0" err="1">
                <a:solidFill>
                  <a:srgbClr val="002060"/>
                </a:solidFill>
                <a:latin typeface="Bookman Old Style" pitchFamily="18" charset="0"/>
              </a:rPr>
              <a:t>Sklearn</a:t>
            </a:r>
            <a:r>
              <a:rPr lang="en-GB" sz="2400" b="1" dirty="0">
                <a:solidFill>
                  <a:srgbClr val="002060"/>
                </a:solidFill>
                <a:latin typeface="Bookman Old Style" pitchFamily="18" charset="0"/>
              </a:rPr>
              <a:t>: </a:t>
            </a:r>
            <a:r>
              <a:rPr lang="en-GB" sz="2400" dirty="0">
                <a:solidFill>
                  <a:srgbClr val="002060"/>
                </a:solidFill>
                <a:latin typeface="Bookman Old Style" pitchFamily="18" charset="0"/>
              </a:rPr>
              <a:t>Popular library used for calculating the metrics, accuracy score and to build confusion matrix.</a:t>
            </a:r>
            <a:endParaRPr lang="en-GB" sz="2400" b="1" dirty="0">
              <a:solidFill>
                <a:srgbClr val="002060"/>
              </a:solidFill>
              <a:latin typeface="Bookman Old Style" pitchFamily="18" charset="0"/>
            </a:endParaRPr>
          </a:p>
        </p:txBody>
      </p:sp>
    </p:spTree>
    <p:extLst>
      <p:ext uri="{BB962C8B-B14F-4D97-AF65-F5344CB8AC3E}">
        <p14:creationId xmlns:p14="http://schemas.microsoft.com/office/powerpoint/2010/main" val="150109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8</a:t>
            </a:fld>
            <a:endParaRPr lang="en-US" dirty="0"/>
          </a:p>
        </p:txBody>
      </p:sp>
      <p:sp>
        <p:nvSpPr>
          <p:cNvPr id="2" name="TextBox 1">
            <a:extLst>
              <a:ext uri="{FF2B5EF4-FFF2-40B4-BE49-F238E27FC236}">
                <a16:creationId xmlns:a16="http://schemas.microsoft.com/office/drawing/2014/main" id="{DBC93C91-FA59-8E57-5B81-454FA8FEBACB}"/>
              </a:ext>
            </a:extLst>
          </p:cNvPr>
          <p:cNvSpPr txBox="1"/>
          <p:nvPr/>
        </p:nvSpPr>
        <p:spPr>
          <a:xfrm>
            <a:off x="279615" y="471140"/>
            <a:ext cx="58163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accent2">
                    <a:lumMod val="50000"/>
                  </a:schemeClr>
                </a:solidFill>
                <a:latin typeface="Bookman Old Style" pitchFamily="18" charset="0"/>
                <a:ea typeface="+mn-lt"/>
                <a:cs typeface="+mn-lt"/>
              </a:rPr>
              <a:t>DATA EXPLORATION</a:t>
            </a:r>
            <a:endParaRPr lang="en-US" sz="3200" b="1" dirty="0">
              <a:solidFill>
                <a:schemeClr val="accent2">
                  <a:lumMod val="50000"/>
                </a:schemeClr>
              </a:solidFill>
              <a:latin typeface="Bookman Old Style" pitchFamily="18" charset="0"/>
            </a:endParaRPr>
          </a:p>
        </p:txBody>
      </p:sp>
      <p:pic>
        <p:nvPicPr>
          <p:cNvPr id="8" name="Picture 7" descr="A close up of a text&#10;&#10;Description automatically generated">
            <a:extLst>
              <a:ext uri="{FF2B5EF4-FFF2-40B4-BE49-F238E27FC236}">
                <a16:creationId xmlns:a16="http://schemas.microsoft.com/office/drawing/2014/main" id="{A503E3B3-242B-B719-2E7C-B648C342C9FA}"/>
              </a:ext>
            </a:extLst>
          </p:cNvPr>
          <p:cNvPicPr>
            <a:picLocks noChangeAspect="1"/>
          </p:cNvPicPr>
          <p:nvPr/>
        </p:nvPicPr>
        <p:blipFill>
          <a:blip r:embed="rId3"/>
          <a:stretch>
            <a:fillRect/>
          </a:stretch>
        </p:blipFill>
        <p:spPr>
          <a:xfrm>
            <a:off x="7593961" y="4918703"/>
            <a:ext cx="2902774" cy="581025"/>
          </a:xfrm>
          <a:prstGeom prst="rect">
            <a:avLst/>
          </a:prstGeom>
        </p:spPr>
      </p:pic>
      <p:pic>
        <p:nvPicPr>
          <p:cNvPr id="9" name="Picture 8" descr="A table of numbers with text&#10;&#10;Description automatically generated">
            <a:extLst>
              <a:ext uri="{FF2B5EF4-FFF2-40B4-BE49-F238E27FC236}">
                <a16:creationId xmlns:a16="http://schemas.microsoft.com/office/drawing/2014/main" id="{7CEB781D-652E-C107-E765-91840D894BBD}"/>
              </a:ext>
            </a:extLst>
          </p:cNvPr>
          <p:cNvPicPr>
            <a:picLocks noChangeAspect="1"/>
          </p:cNvPicPr>
          <p:nvPr/>
        </p:nvPicPr>
        <p:blipFill>
          <a:blip r:embed="rId4"/>
          <a:stretch>
            <a:fillRect/>
          </a:stretch>
        </p:blipFill>
        <p:spPr>
          <a:xfrm>
            <a:off x="150499" y="3772332"/>
            <a:ext cx="6313714" cy="3024518"/>
          </a:xfrm>
          <a:prstGeom prst="rect">
            <a:avLst/>
          </a:prstGeom>
        </p:spPr>
      </p:pic>
      <p:pic>
        <p:nvPicPr>
          <p:cNvPr id="12" name="Picture 11">
            <a:extLst>
              <a:ext uri="{FF2B5EF4-FFF2-40B4-BE49-F238E27FC236}">
                <a16:creationId xmlns:a16="http://schemas.microsoft.com/office/drawing/2014/main" id="{88E6D187-44E3-2A89-D5B5-9EEB1D6D3881}"/>
              </a:ext>
            </a:extLst>
          </p:cNvPr>
          <p:cNvPicPr>
            <a:picLocks noChangeAspect="1"/>
          </p:cNvPicPr>
          <p:nvPr/>
        </p:nvPicPr>
        <p:blipFill>
          <a:blip r:embed="rId5"/>
          <a:stretch>
            <a:fillRect/>
          </a:stretch>
        </p:blipFill>
        <p:spPr>
          <a:xfrm>
            <a:off x="1146595" y="1904251"/>
            <a:ext cx="4169683" cy="936603"/>
          </a:xfrm>
          <a:prstGeom prst="rect">
            <a:avLst/>
          </a:prstGeom>
        </p:spPr>
      </p:pic>
      <p:pic>
        <p:nvPicPr>
          <p:cNvPr id="14" name="Picture 13">
            <a:extLst>
              <a:ext uri="{FF2B5EF4-FFF2-40B4-BE49-F238E27FC236}">
                <a16:creationId xmlns:a16="http://schemas.microsoft.com/office/drawing/2014/main" id="{329DBE60-0BD3-6904-9684-D42CB7C35E56}"/>
              </a:ext>
            </a:extLst>
          </p:cNvPr>
          <p:cNvPicPr>
            <a:picLocks noChangeAspect="1"/>
          </p:cNvPicPr>
          <p:nvPr/>
        </p:nvPicPr>
        <p:blipFill>
          <a:blip r:embed="rId6"/>
          <a:stretch>
            <a:fillRect/>
          </a:stretch>
        </p:blipFill>
        <p:spPr>
          <a:xfrm>
            <a:off x="6464213" y="471140"/>
            <a:ext cx="5660800" cy="3277578"/>
          </a:xfrm>
          <a:prstGeom prst="rect">
            <a:avLst/>
          </a:prstGeom>
        </p:spPr>
      </p:pic>
    </p:spTree>
    <p:extLst>
      <p:ext uri="{BB962C8B-B14F-4D97-AF65-F5344CB8AC3E}">
        <p14:creationId xmlns:p14="http://schemas.microsoft.com/office/powerpoint/2010/main" val="35948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9</a:t>
            </a:fld>
            <a:endParaRPr lang="en-US" dirty="0"/>
          </a:p>
        </p:txBody>
      </p:sp>
      <p:sp>
        <p:nvSpPr>
          <p:cNvPr id="2" name="TextBox 1">
            <a:extLst>
              <a:ext uri="{FF2B5EF4-FFF2-40B4-BE49-F238E27FC236}">
                <a16:creationId xmlns:a16="http://schemas.microsoft.com/office/drawing/2014/main" id="{6E657EAC-2A23-55A0-A347-36CA003B9A59}"/>
              </a:ext>
            </a:extLst>
          </p:cNvPr>
          <p:cNvSpPr txBox="1"/>
          <p:nvPr/>
        </p:nvSpPr>
        <p:spPr>
          <a:xfrm>
            <a:off x="188259" y="713140"/>
            <a:ext cx="505235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300" b="1" dirty="0">
                <a:solidFill>
                  <a:schemeClr val="accent6">
                    <a:lumMod val="50000"/>
                  </a:schemeClr>
                </a:solidFill>
                <a:latin typeface="Bookman Old Style" pitchFamily="18" charset="0"/>
              </a:rPr>
              <a:t>DATA VISUALISATION</a:t>
            </a:r>
          </a:p>
        </p:txBody>
      </p:sp>
      <p:pic>
        <p:nvPicPr>
          <p:cNvPr id="5" name="Picture 4" descr="A computer code with red text&#10;&#10;Description automatically generated">
            <a:extLst>
              <a:ext uri="{FF2B5EF4-FFF2-40B4-BE49-F238E27FC236}">
                <a16:creationId xmlns:a16="http://schemas.microsoft.com/office/drawing/2014/main" id="{E4120B3D-2AD6-BEF7-335D-1697EA1CAA46}"/>
              </a:ext>
            </a:extLst>
          </p:cNvPr>
          <p:cNvPicPr>
            <a:picLocks noChangeAspect="1"/>
          </p:cNvPicPr>
          <p:nvPr/>
        </p:nvPicPr>
        <p:blipFill>
          <a:blip r:embed="rId3"/>
          <a:stretch>
            <a:fillRect/>
          </a:stretch>
        </p:blipFill>
        <p:spPr>
          <a:xfrm>
            <a:off x="235164" y="2729754"/>
            <a:ext cx="4730643" cy="148714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62B16746-BC0E-0D61-D9E7-8614362FF266}"/>
              </a:ext>
            </a:extLst>
          </p:cNvPr>
          <p:cNvPicPr>
            <a:picLocks noChangeAspect="1"/>
          </p:cNvPicPr>
          <p:nvPr/>
        </p:nvPicPr>
        <p:blipFill>
          <a:blip r:embed="rId4"/>
          <a:stretch>
            <a:fillRect/>
          </a:stretch>
        </p:blipFill>
        <p:spPr>
          <a:xfrm>
            <a:off x="5335480" y="0"/>
            <a:ext cx="6856520" cy="6862095"/>
          </a:xfrm>
          <a:prstGeom prst="rect">
            <a:avLst/>
          </a:prstGeom>
        </p:spPr>
      </p:pic>
    </p:spTree>
    <p:extLst>
      <p:ext uri="{BB962C8B-B14F-4D97-AF65-F5344CB8AC3E}">
        <p14:creationId xmlns:p14="http://schemas.microsoft.com/office/powerpoint/2010/main" val="1679117244"/>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45E2802-9433-4964-B550-6B2C67F93765}">
  <ds:schemaRefs>
    <ds:schemaRef ds:uri="http://schemas.microsoft.com/sharepoint/v3/contenttype/forms"/>
  </ds:schemaRefs>
</ds:datastoreItem>
</file>

<file path=customXml/itemProps2.xml><?xml version="1.0" encoding="utf-8"?>
<ds:datastoreItem xmlns:ds="http://schemas.openxmlformats.org/officeDocument/2006/customXml" ds:itemID="{9B5E3B5A-BC69-49FF-8D6A-CC47CD1026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2B19F1-827B-4D29-A0BB-81814D5A90F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605</TotalTime>
  <Words>778</Words>
  <Application>Microsoft Office PowerPoint</Application>
  <PresentationFormat>Widescreen</PresentationFormat>
  <Paragraphs>115</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vt:lpstr>
      <vt:lpstr>AvenirNext LT Pro Medium</vt:lpstr>
      <vt:lpstr>Bookman Old Style</vt:lpstr>
      <vt:lpstr>Calibri</vt:lpstr>
      <vt:lpstr>Posterama</vt:lpstr>
      <vt:lpstr>Segoe UI Semilight</vt:lpstr>
      <vt:lpstr>ExploreVTI</vt:lpstr>
      <vt:lpstr>Brain Stroke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Sneha</dc:creator>
  <cp:lastModifiedBy>Gattu Snehalatha</cp:lastModifiedBy>
  <cp:revision>476</cp:revision>
  <dcterms:created xsi:type="dcterms:W3CDTF">2024-01-25T17:02:30Z</dcterms:created>
  <dcterms:modified xsi:type="dcterms:W3CDTF">2024-02-03T04:46:39Z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