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1300" r:id="rId5"/>
    <p:sldId id="1249" r:id="rId6"/>
    <p:sldId id="1303" r:id="rId7"/>
    <p:sldId id="1310" r:id="rId8"/>
    <p:sldId id="1312" r:id="rId9"/>
    <p:sldId id="1313" r:id="rId10"/>
    <p:sldId id="1314" r:id="rId11"/>
    <p:sldId id="1304" r:id="rId12"/>
    <p:sldId id="1311" r:id="rId13"/>
    <p:sldId id="1309" r:id="rId14"/>
    <p:sldId id="1315" r:id="rId15"/>
    <p:sldId id="125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657C4-0A3D-BD40-44AC-8CEC4D33C3B4}" v="4" dt="2024-10-21T05:39:27.944"/>
    <p1510:client id="{6DA9F3C0-9778-CD47-7A24-FF195B826B3B}" v="186" dt="2024-10-21T05:46:57.989"/>
    <p1510:client id="{7D281FD8-4EC3-05D8-864F-AC04AF47C3B4}" v="194" dt="2024-10-21T05:51:28.809"/>
    <p1510:client id="{E1CB0B6C-E297-FDCC-0DBB-BFABE7C7D212}" v="124" dt="2024-10-21T05:34:25.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Kurhe" userId="S::mahesh@edunetfoundation.org::1f6dc2ba-f4bc-45fc-9844-98e4319fe20b" providerId="AD" clId="Web-{7D281FD8-4EC3-05D8-864F-AC04AF47C3B4}"/>
    <pc:docChg chg="addSld delSld modSld">
      <pc:chgData name="Mahesh Kurhe" userId="S::mahesh@edunetfoundation.org::1f6dc2ba-f4bc-45fc-9844-98e4319fe20b" providerId="AD" clId="Web-{7D281FD8-4EC3-05D8-864F-AC04AF47C3B4}" dt="2024-10-21T05:51:23.622" v="98" actId="20577"/>
      <pc:docMkLst>
        <pc:docMk/>
      </pc:docMkLst>
      <pc:sldChg chg="modSp">
        <pc:chgData name="Mahesh Kurhe" userId="S::mahesh@edunetfoundation.org::1f6dc2ba-f4bc-45fc-9844-98e4319fe20b" providerId="AD" clId="Web-{7D281FD8-4EC3-05D8-864F-AC04AF47C3B4}" dt="2024-10-21T05:49:47.964" v="64" actId="14100"/>
        <pc:sldMkLst>
          <pc:docMk/>
          <pc:sldMk cId="2313551781" sldId="1312"/>
        </pc:sldMkLst>
        <pc:spChg chg="mod">
          <ac:chgData name="Mahesh Kurhe" userId="S::mahesh@edunetfoundation.org::1f6dc2ba-f4bc-45fc-9844-98e4319fe20b" providerId="AD" clId="Web-{7D281FD8-4EC3-05D8-864F-AC04AF47C3B4}" dt="2024-10-21T05:49:47.964" v="64" actId="14100"/>
          <ac:spMkLst>
            <pc:docMk/>
            <pc:sldMk cId="2313551781" sldId="1312"/>
            <ac:spMk id="2" creationId="{95454FF7-5FD4-99C4-36D6-128BEAF3594D}"/>
          </ac:spMkLst>
        </pc:spChg>
      </pc:sldChg>
      <pc:sldChg chg="modSp add replId">
        <pc:chgData name="Mahesh Kurhe" userId="S::mahesh@edunetfoundation.org::1f6dc2ba-f4bc-45fc-9844-98e4319fe20b" providerId="AD" clId="Web-{7D281FD8-4EC3-05D8-864F-AC04AF47C3B4}" dt="2024-10-21T05:49:34.589" v="49" actId="20577"/>
        <pc:sldMkLst>
          <pc:docMk/>
          <pc:sldMk cId="1247204976" sldId="1313"/>
        </pc:sldMkLst>
        <pc:spChg chg="mod">
          <ac:chgData name="Mahesh Kurhe" userId="S::mahesh@edunetfoundation.org::1f6dc2ba-f4bc-45fc-9844-98e4319fe20b" providerId="AD" clId="Web-{7D281FD8-4EC3-05D8-864F-AC04AF47C3B4}" dt="2024-10-21T05:49:34.589" v="49" actId="20577"/>
          <ac:spMkLst>
            <pc:docMk/>
            <pc:sldMk cId="1247204976" sldId="1313"/>
            <ac:spMk id="2" creationId="{95454FF7-5FD4-99C4-36D6-128BEAF3594D}"/>
          </ac:spMkLst>
        </pc:spChg>
      </pc:sldChg>
      <pc:sldChg chg="new del">
        <pc:chgData name="Mahesh Kurhe" userId="S::mahesh@edunetfoundation.org::1f6dc2ba-f4bc-45fc-9844-98e4319fe20b" providerId="AD" clId="Web-{7D281FD8-4EC3-05D8-864F-AC04AF47C3B4}" dt="2024-10-21T05:48:48.979" v="1"/>
        <pc:sldMkLst>
          <pc:docMk/>
          <pc:sldMk cId="1851533624" sldId="1313"/>
        </pc:sldMkLst>
      </pc:sldChg>
      <pc:sldChg chg="new del">
        <pc:chgData name="Mahesh Kurhe" userId="S::mahesh@edunetfoundation.org::1f6dc2ba-f4bc-45fc-9844-98e4319fe20b" providerId="AD" clId="Web-{7D281FD8-4EC3-05D8-864F-AC04AF47C3B4}" dt="2024-10-21T05:48:55.791" v="3"/>
        <pc:sldMkLst>
          <pc:docMk/>
          <pc:sldMk cId="3706532714" sldId="1313"/>
        </pc:sldMkLst>
      </pc:sldChg>
      <pc:sldChg chg="new del">
        <pc:chgData name="Mahesh Kurhe" userId="S::mahesh@edunetfoundation.org::1f6dc2ba-f4bc-45fc-9844-98e4319fe20b" providerId="AD" clId="Web-{7D281FD8-4EC3-05D8-864F-AC04AF47C3B4}" dt="2024-10-21T05:50:50.231" v="66"/>
        <pc:sldMkLst>
          <pc:docMk/>
          <pc:sldMk cId="108951133" sldId="1314"/>
        </pc:sldMkLst>
      </pc:sldChg>
      <pc:sldChg chg="modSp add replId">
        <pc:chgData name="Mahesh Kurhe" userId="S::mahesh@edunetfoundation.org::1f6dc2ba-f4bc-45fc-9844-98e4319fe20b" providerId="AD" clId="Web-{7D281FD8-4EC3-05D8-864F-AC04AF47C3B4}" dt="2024-10-21T05:51:23.622" v="98" actId="20577"/>
        <pc:sldMkLst>
          <pc:docMk/>
          <pc:sldMk cId="3551786443" sldId="1314"/>
        </pc:sldMkLst>
        <pc:spChg chg="mod">
          <ac:chgData name="Mahesh Kurhe" userId="S::mahesh@edunetfoundation.org::1f6dc2ba-f4bc-45fc-9844-98e4319fe20b" providerId="AD" clId="Web-{7D281FD8-4EC3-05D8-864F-AC04AF47C3B4}" dt="2024-10-21T05:51:23.622" v="98" actId="20577"/>
          <ac:spMkLst>
            <pc:docMk/>
            <pc:sldMk cId="3551786443" sldId="1314"/>
            <ac:spMk id="2" creationId="{95454FF7-5FD4-99C4-36D6-128BEAF3594D}"/>
          </ac:spMkLst>
        </pc:spChg>
      </pc:sldChg>
    </pc:docChg>
  </pc:docChgLst>
  <pc:docChgLst>
    <pc:chgData name="Mahesh Kurhe" userId="S::mahesh@edunetfoundation.org::1f6dc2ba-f4bc-45fc-9844-98e4319fe20b" providerId="AD" clId="Web-{6DA9F3C0-9778-CD47-7A24-FF195B826B3B}"/>
    <pc:docChg chg="addSld modSld">
      <pc:chgData name="Mahesh Kurhe" userId="S::mahesh@edunetfoundation.org::1f6dc2ba-f4bc-45fc-9844-98e4319fe20b" providerId="AD" clId="Web-{6DA9F3C0-9778-CD47-7A24-FF195B826B3B}" dt="2024-10-21T05:46:57.989" v="100" actId="1076"/>
      <pc:docMkLst>
        <pc:docMk/>
      </pc:docMkLst>
      <pc:sldChg chg="addSp modSp new">
        <pc:chgData name="Mahesh Kurhe" userId="S::mahesh@edunetfoundation.org::1f6dc2ba-f4bc-45fc-9844-98e4319fe20b" providerId="AD" clId="Web-{6DA9F3C0-9778-CD47-7A24-FF195B826B3B}" dt="2024-10-21T05:46:57.989" v="100" actId="1076"/>
        <pc:sldMkLst>
          <pc:docMk/>
          <pc:sldMk cId="2313551781" sldId="1312"/>
        </pc:sldMkLst>
        <pc:spChg chg="add mod">
          <ac:chgData name="Mahesh Kurhe" userId="S::mahesh@edunetfoundation.org::1f6dc2ba-f4bc-45fc-9844-98e4319fe20b" providerId="AD" clId="Web-{6DA9F3C0-9778-CD47-7A24-FF195B826B3B}" dt="2024-10-21T05:46:57.989" v="100" actId="1076"/>
          <ac:spMkLst>
            <pc:docMk/>
            <pc:sldMk cId="2313551781" sldId="1312"/>
            <ac:spMk id="2" creationId="{95454FF7-5FD4-99C4-36D6-128BEAF3594D}"/>
          </ac:spMkLst>
        </pc:spChg>
      </pc:sldChg>
    </pc:docChg>
  </pc:docChgLst>
  <pc:docChgLst>
    <pc:chgData name="Mahesh Kurhe" userId="S::mahesh@edunetfoundation.org::1f6dc2ba-f4bc-45fc-9844-98e4319fe20b" providerId="AD" clId="Web-{E1CB0B6C-E297-FDCC-0DBB-BFABE7C7D212}"/>
    <pc:docChg chg="addSld delSld modSld">
      <pc:chgData name="Mahesh Kurhe" userId="S::mahesh@edunetfoundation.org::1f6dc2ba-f4bc-45fc-9844-98e4319fe20b" providerId="AD" clId="Web-{E1CB0B6C-E297-FDCC-0DBB-BFABE7C7D212}" dt="2024-10-21T05:34:24.514" v="95" actId="20577"/>
      <pc:docMkLst>
        <pc:docMk/>
      </pc:docMkLst>
      <pc:sldChg chg="del">
        <pc:chgData name="Mahesh Kurhe" userId="S::mahesh@edunetfoundation.org::1f6dc2ba-f4bc-45fc-9844-98e4319fe20b" providerId="AD" clId="Web-{E1CB0B6C-E297-FDCC-0DBB-BFABE7C7D212}" dt="2024-10-21T05:26:38.357" v="0"/>
        <pc:sldMkLst>
          <pc:docMk/>
          <pc:sldMk cId="1085522736" sldId="1290"/>
        </pc:sldMkLst>
      </pc:sldChg>
      <pc:sldChg chg="del">
        <pc:chgData name="Mahesh Kurhe" userId="S::mahesh@edunetfoundation.org::1f6dc2ba-f4bc-45fc-9844-98e4319fe20b" providerId="AD" clId="Web-{E1CB0B6C-E297-FDCC-0DBB-BFABE7C7D212}" dt="2024-10-21T05:26:39.935" v="1"/>
        <pc:sldMkLst>
          <pc:docMk/>
          <pc:sldMk cId="0" sldId="1302"/>
        </pc:sldMkLst>
      </pc:sldChg>
      <pc:sldChg chg="modSp modNotes">
        <pc:chgData name="Mahesh Kurhe" userId="S::mahesh@edunetfoundation.org::1f6dc2ba-f4bc-45fc-9844-98e4319fe20b" providerId="AD" clId="Web-{E1CB0B6C-E297-FDCC-0DBB-BFABE7C7D212}" dt="2024-10-21T05:28:19.017" v="20"/>
        <pc:sldMkLst>
          <pc:docMk/>
          <pc:sldMk cId="0" sldId="1303"/>
        </pc:sldMkLst>
        <pc:spChg chg="mod">
          <ac:chgData name="Mahesh Kurhe" userId="S::mahesh@edunetfoundation.org::1f6dc2ba-f4bc-45fc-9844-98e4319fe20b" providerId="AD" clId="Web-{E1CB0B6C-E297-FDCC-0DBB-BFABE7C7D212}" dt="2024-10-21T05:26:52.810" v="18" actId="20577"/>
          <ac:spMkLst>
            <pc:docMk/>
            <pc:sldMk cId="0" sldId="1303"/>
            <ac:spMk id="3" creationId="{00000000-0000-0000-0000-000000000000}"/>
          </ac:spMkLst>
        </pc:spChg>
      </pc:sldChg>
      <pc:sldChg chg="modSp modNotes">
        <pc:chgData name="Mahesh Kurhe" userId="S::mahesh@edunetfoundation.org::1f6dc2ba-f4bc-45fc-9844-98e4319fe20b" providerId="AD" clId="Web-{E1CB0B6C-E297-FDCC-0DBB-BFABE7C7D212}" dt="2024-10-21T05:31:45.149" v="40"/>
        <pc:sldMkLst>
          <pc:docMk/>
          <pc:sldMk cId="0" sldId="1304"/>
        </pc:sldMkLst>
        <pc:spChg chg="mod">
          <ac:chgData name="Mahesh Kurhe" userId="S::mahesh@edunetfoundation.org::1f6dc2ba-f4bc-45fc-9844-98e4319fe20b" providerId="AD" clId="Web-{E1CB0B6C-E297-FDCC-0DBB-BFABE7C7D212}" dt="2024-10-21T05:30:38.537" v="38" actId="20577"/>
          <ac:spMkLst>
            <pc:docMk/>
            <pc:sldMk cId="0" sldId="1304"/>
            <ac:spMk id="2" creationId="{00000000-0000-0000-0000-000000000000}"/>
          </ac:spMkLst>
        </pc:spChg>
      </pc:sldChg>
      <pc:sldChg chg="del">
        <pc:chgData name="Mahesh Kurhe" userId="S::mahesh@edunetfoundation.org::1f6dc2ba-f4bc-45fc-9844-98e4319fe20b" providerId="AD" clId="Web-{E1CB0B6C-E297-FDCC-0DBB-BFABE7C7D212}" dt="2024-10-21T05:31:48.102" v="41"/>
        <pc:sldMkLst>
          <pc:docMk/>
          <pc:sldMk cId="0" sldId="1305"/>
        </pc:sldMkLst>
      </pc:sldChg>
      <pc:sldChg chg="del">
        <pc:chgData name="Mahesh Kurhe" userId="S::mahesh@edunetfoundation.org::1f6dc2ba-f4bc-45fc-9844-98e4319fe20b" providerId="AD" clId="Web-{E1CB0B6C-E297-FDCC-0DBB-BFABE7C7D212}" dt="2024-10-21T05:31:50.493" v="42"/>
        <pc:sldMkLst>
          <pc:docMk/>
          <pc:sldMk cId="0" sldId="1306"/>
        </pc:sldMkLst>
      </pc:sldChg>
      <pc:sldChg chg="del">
        <pc:chgData name="Mahesh Kurhe" userId="S::mahesh@edunetfoundation.org::1f6dc2ba-f4bc-45fc-9844-98e4319fe20b" providerId="AD" clId="Web-{E1CB0B6C-E297-FDCC-0DBB-BFABE7C7D212}" dt="2024-10-21T05:31:53.274" v="43"/>
        <pc:sldMkLst>
          <pc:docMk/>
          <pc:sldMk cId="0" sldId="1307"/>
        </pc:sldMkLst>
      </pc:sldChg>
      <pc:sldChg chg="del">
        <pc:chgData name="Mahesh Kurhe" userId="S::mahesh@edunetfoundation.org::1f6dc2ba-f4bc-45fc-9844-98e4319fe20b" providerId="AD" clId="Web-{E1CB0B6C-E297-FDCC-0DBB-BFABE7C7D212}" dt="2024-10-21T05:31:54.712" v="44"/>
        <pc:sldMkLst>
          <pc:docMk/>
          <pc:sldMk cId="0" sldId="1308"/>
        </pc:sldMkLst>
      </pc:sldChg>
      <pc:sldChg chg="addSp modSp new modNotes">
        <pc:chgData name="Mahesh Kurhe" userId="S::mahesh@edunetfoundation.org::1f6dc2ba-f4bc-45fc-9844-98e4319fe20b" providerId="AD" clId="Web-{E1CB0B6C-E297-FDCC-0DBB-BFABE7C7D212}" dt="2024-10-21T05:30:19.412" v="35"/>
        <pc:sldMkLst>
          <pc:docMk/>
          <pc:sldMk cId="1277268258" sldId="1310"/>
        </pc:sldMkLst>
        <pc:spChg chg="add mod">
          <ac:chgData name="Mahesh Kurhe" userId="S::mahesh@edunetfoundation.org::1f6dc2ba-f4bc-45fc-9844-98e4319fe20b" providerId="AD" clId="Web-{E1CB0B6C-E297-FDCC-0DBB-BFABE7C7D212}" dt="2024-10-21T05:29:19.566" v="34" actId="20577"/>
          <ac:spMkLst>
            <pc:docMk/>
            <pc:sldMk cId="1277268258" sldId="1310"/>
            <ac:spMk id="2" creationId="{886C677A-8E1E-04AF-2702-9F04E00FA51D}"/>
          </ac:spMkLst>
        </pc:spChg>
      </pc:sldChg>
      <pc:sldChg chg="modSp add replId modNotes">
        <pc:chgData name="Mahesh Kurhe" userId="S::mahesh@edunetfoundation.org::1f6dc2ba-f4bc-45fc-9844-98e4319fe20b" providerId="AD" clId="Web-{E1CB0B6C-E297-FDCC-0DBB-BFABE7C7D212}" dt="2024-10-21T05:34:24.514" v="95" actId="20577"/>
        <pc:sldMkLst>
          <pc:docMk/>
          <pc:sldMk cId="35568252" sldId="1311"/>
        </pc:sldMkLst>
        <pc:spChg chg="mod">
          <ac:chgData name="Mahesh Kurhe" userId="S::mahesh@edunetfoundation.org::1f6dc2ba-f4bc-45fc-9844-98e4319fe20b" providerId="AD" clId="Web-{E1CB0B6C-E297-FDCC-0DBB-BFABE7C7D212}" dt="2024-10-21T05:34:24.514" v="95" actId="20577"/>
          <ac:spMkLst>
            <pc:docMk/>
            <pc:sldMk cId="35568252" sldId="1311"/>
            <ac:spMk id="2" creationId="{886C677A-8E1E-04AF-2702-9F04E00FA51D}"/>
          </ac:spMkLst>
        </pc:spChg>
      </pc:sldChg>
    </pc:docChg>
  </pc:docChgLst>
  <pc:docChgLst>
    <pc:chgData name="Mohd Kaisar" userId="S::kaisar@edunetfoundation.org::9c081128-0687-4cc5-906f-c826450d4c39" providerId="AD" clId="Web-{65B657C4-0A3D-BD40-44AC-8CEC4D33C3B4}"/>
    <pc:docChg chg="sldOrd">
      <pc:chgData name="Mohd Kaisar" userId="S::kaisar@edunetfoundation.org::9c081128-0687-4cc5-906f-c826450d4c39" providerId="AD" clId="Web-{65B657C4-0A3D-BD40-44AC-8CEC4D33C3B4}" dt="2024-10-21T05:39:27.944" v="3"/>
      <pc:docMkLst>
        <pc:docMk/>
      </pc:docMkLst>
      <pc:sldChg chg="ord">
        <pc:chgData name="Mohd Kaisar" userId="S::kaisar@edunetfoundation.org::9c081128-0687-4cc5-906f-c826450d4c39" providerId="AD" clId="Web-{65B657C4-0A3D-BD40-44AC-8CEC4D33C3B4}" dt="2024-10-21T05:39:27.944" v="3"/>
        <pc:sldMkLst>
          <pc:docMk/>
          <pc:sldMk cId="35568252" sldId="1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har char="•"/>
            </a:pPr>
            <a:r>
              <a:rPr lang="en-US"/>
              <a:t>Good [morning/afternoon], everyone. Today, I will be discussing a project that leverages 19 years of Indian agriculture data.</a:t>
            </a:r>
          </a:p>
          <a:p>
            <a:pPr marL="285750" indent="-285750">
              <a:buChar char="•"/>
            </a:pPr>
            <a:r>
              <a:rPr lang="en-US"/>
              <a:t>This data is collected in CSV format, covering 33 states and 646 districts across all five seasons.</a:t>
            </a:r>
          </a:p>
          <a:p>
            <a:pPr>
              <a:buNone/>
            </a:pPr>
            <a:endParaRPr lang="en-US">
              <a:latin typeface="Calibri"/>
              <a:ea typeface="Calibri"/>
              <a:cs typeface="Calibri"/>
            </a:endParaRPr>
          </a:p>
        </p:txBody>
      </p:sp>
    </p:spTree>
    <p:extLst>
      <p:ext uri="{BB962C8B-B14F-4D97-AF65-F5344CB8AC3E}">
        <p14:creationId xmlns:p14="http://schemas.microsoft.com/office/powerpoint/2010/main" val="226476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In this project, our primary learning objective is to conduct exploratory data analysis (EDA) on crop production over the years. We will identify the top crops based on production metrics while examining their performance across various seasons, states, and districts. Establishing key performance indicators (KPIs) is essential for measuring crop production efficiency, and we will analyze metrics such as yield per hectare, production costs, and market prices. By utilizing these various metrics, we aim to gain deeper insights into the agricultural business, ultimately informing better decision-making for farmers, policymakers, and stakeholders in the sector.</a:t>
            </a:r>
          </a:p>
          <a:p>
            <a:pPr>
              <a:buNone/>
            </a:pPr>
            <a:endParaRPr lang="en-US">
              <a:latin typeface="Calibri"/>
              <a:ea typeface="Calibri"/>
              <a:cs typeface="Calibri"/>
            </a:endParaRPr>
          </a:p>
        </p:txBody>
      </p:sp>
    </p:spTree>
    <p:extLst>
      <p:ext uri="{BB962C8B-B14F-4D97-AF65-F5344CB8AC3E}">
        <p14:creationId xmlns:p14="http://schemas.microsoft.com/office/powerpoint/2010/main" val="352837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project aims to conduct an exhaustive analysis of the Indian agriculture sector using data analytics techniques. This will involve collecting and integrating diverse data sources, including crop production data, weather patterns, and regional information year-wise. The analysis will focus on identifying key trends, challenges, and opportunities in Indian agriculture, such as crop yield prediction and market price forecasting. By predicting future crop production and providing actionable insights, the project will support informed decision-making for farmers, policymakers, and agribusinesses. Ultimately, the goal is to enhance productivity, sustainability, and resilience in the Indian agriculture sector through data-driven approaches.</a:t>
            </a:r>
          </a:p>
          <a:p>
            <a:endParaRPr lang="en-US">
              <a:latin typeface="Calibri"/>
              <a:ea typeface="Calibri"/>
              <a:cs typeface="Calibri"/>
            </a:endParaRPr>
          </a:p>
        </p:txBody>
      </p:sp>
    </p:spTree>
    <p:extLst>
      <p:ext uri="{BB962C8B-B14F-4D97-AF65-F5344CB8AC3E}">
        <p14:creationId xmlns:p14="http://schemas.microsoft.com/office/powerpoint/2010/main" val="66722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project aims to conduct a comprehensive analysis of the Indian agriculture sector using advanced data analytics techniques. By collecting and integrating diverse data sources—including crop production data, weather patterns, and regional information—the project seeks to uncover key trends, challenges, and opportunities within the agricultural landscape. Key focuses include predicting crop yields and forecasting market prices, which will provide valuable insights for farmers, policymakers, and agribusinesses. The ultimate goal is to enhance productivity, sustainability, and resilience in the Indian agriculture sector through informed, data-driven decision-making.</a:t>
            </a:r>
          </a:p>
        </p:txBody>
      </p:sp>
    </p:spTree>
    <p:extLst>
      <p:ext uri="{BB962C8B-B14F-4D97-AF65-F5344CB8AC3E}">
        <p14:creationId xmlns:p14="http://schemas.microsoft.com/office/powerpoint/2010/main" val="1231509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power-bi/create-reports/sample-sales-and-marketing" TargetMode="External"/><Relationship Id="rId2" Type="http://schemas.openxmlformats.org/officeDocument/2006/relationships/hyperlink" Target="https://community.fabric.microsoft.com/t5/Power-BI-forums/ct-p/powerbi" TargetMode="External"/><Relationship Id="rId1" Type="http://schemas.openxmlformats.org/officeDocument/2006/relationships/slideLayout" Target="../slideLayouts/slideLayout2.xml"/><Relationship Id="rId6" Type="http://schemas.openxmlformats.org/officeDocument/2006/relationships/hyperlink" Target="https://learn.microsoft.com/en-us/training/modules/get-data-power-bi/" TargetMode="External"/><Relationship Id="rId5" Type="http://schemas.openxmlformats.org/officeDocument/2006/relationships/hyperlink" Target="https://www.mavenanalytics.io/data-playground?page=4&amp;pageSize=5" TargetMode="External"/><Relationship Id="rId4" Type="http://schemas.openxmlformats.org/officeDocument/2006/relationships/hyperlink" Target="https://powerbi.microsoft.com/en-us/customer-showc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dunetfoundationorg-my.sharepoint.com/:x:/g/personal/namra_edunetfoundation_org/EXdRfdWRWp1JvV7bmov1hM0BEI_i8BHRSpGsVfU5BCBffQ?e=ffFTa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9286081" y="2975421"/>
            <a:ext cx="1736373" cy="477054"/>
          </a:xfrm>
          <a:prstGeom prst="rect">
            <a:avLst/>
          </a:prstGeom>
          <a:noFill/>
        </p:spPr>
        <p:txBody>
          <a:bodyPr wrap="none" rtlCol="0">
            <a:spAutoFit/>
          </a:bodyPr>
          <a:lstStyle/>
          <a:p>
            <a:pPr algn="r"/>
            <a:r>
              <a:rPr lang="en-US" sz="2500" b="1">
                <a:solidFill>
                  <a:schemeClr val="bg1"/>
                </a:solidFill>
                <a:latin typeface="Arial" panose="020B0604020202020204" pitchFamily="34" charset="0"/>
                <a:cs typeface="Arial" panose="020B0604020202020204" pitchFamily="34" charset="0"/>
              </a:rPr>
              <a:t>Project - 1</a:t>
            </a:r>
          </a:p>
        </p:txBody>
      </p:sp>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59008" y="3429000"/>
            <a:ext cx="4663439" cy="2554545"/>
          </a:xfrm>
          <a:prstGeom prst="rect">
            <a:avLst/>
          </a:prstGeom>
          <a:noFill/>
        </p:spPr>
        <p:txBody>
          <a:bodyPr wrap="square" rtlCol="0">
            <a:spAutoFit/>
          </a:bodyPr>
          <a:lstStyle/>
          <a:p>
            <a:pPr algn="r"/>
            <a:r>
              <a:rPr lang="en-US" sz="4000" b="1">
                <a:solidFill>
                  <a:schemeClr val="bg1"/>
                </a:solidFill>
                <a:latin typeface="Arial" panose="020B0604020202020204" pitchFamily="34" charset="0"/>
                <a:cs typeface="Arial" panose="020B0604020202020204" pitchFamily="34" charset="0"/>
              </a:rPr>
              <a:t>Power BI Driven Exhaustive Analysis of Indian Agriculture Sector​</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653632"/>
            <a:ext cx="4229100" cy="839037"/>
            <a:chOff x="393700" y="1003144"/>
            <a:chExt cx="5274472" cy="1046435"/>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pic>
          <p:nvPicPr>
            <p:cNvPr id="25" name="Picture 24" descr="A logo of a company&#10;&#10;Description automatically generated">
              <a:extLst>
                <a:ext uri="{FF2B5EF4-FFF2-40B4-BE49-F238E27FC236}">
                  <a16:creationId xmlns:a16="http://schemas.microsoft.com/office/drawing/2014/main" id="{DEE400A8-00F3-7AB4-B74F-CA4D8E48CD97}"/>
                </a:ext>
              </a:extLst>
            </p:cNvPr>
            <p:cNvPicPr>
              <a:picLocks noChangeAspect="1"/>
            </p:cNvPicPr>
            <p:nvPr/>
          </p:nvPicPr>
          <p:blipFill rotWithShape="1">
            <a:blip r:embed="rId6"/>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a:spLocks/>
          </p:cNvSpPr>
          <p:nvPr/>
        </p:nvSpPr>
        <p:spPr>
          <a:xfrm>
            <a:off x="280463" y="925970"/>
            <a:ext cx="2936082"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IN" sz="2000" b="1" i="0" u="none" strike="noStrike" kern="0" cap="none" spc="0" normalizeH="0" baseline="0" noProof="0">
                <a:ln>
                  <a:noFill/>
                </a:ln>
                <a:solidFill>
                  <a:srgbClr val="213163"/>
                </a:solidFill>
                <a:effectLst/>
                <a:uLnTx/>
                <a:uFillTx/>
                <a:latin typeface="Arial"/>
                <a:ea typeface="Arial"/>
                <a:cs typeface="Arial"/>
                <a:sym typeface="Arial"/>
              </a:rPr>
              <a:t>References</a:t>
            </a:r>
            <a:endParaRPr kumimoji="0" lang="en-IN"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 name="Google Shape;62;g5fab984687_2_0">
            <a:extLst>
              <a:ext uri="{FF2B5EF4-FFF2-40B4-BE49-F238E27FC236}">
                <a16:creationId xmlns:a16="http://schemas.microsoft.com/office/drawing/2014/main" id="{07E1EAD1-F835-6956-77CD-17363121C17E}"/>
              </a:ext>
            </a:extLst>
          </p:cNvPr>
          <p:cNvSpPr txBox="1">
            <a:spLocks/>
          </p:cNvSpPr>
          <p:nvPr/>
        </p:nvSpPr>
        <p:spPr>
          <a:xfrm>
            <a:off x="204263" y="1470640"/>
            <a:ext cx="8174108"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sz="1800">
                <a:hlinkClick r:id="rId2"/>
              </a:rPr>
              <a:t>https://community.fabric.microsoft.com/t5/Power-BI-forums/ct-p/powerbi</a:t>
            </a:r>
            <a:endParaRPr lang="en-US" sz="1800"/>
          </a:p>
          <a:p>
            <a:pPr marL="173355" indent="-173355">
              <a:spcBef>
                <a:spcPts val="200"/>
              </a:spcBef>
              <a:buClr>
                <a:srgbClr val="213163"/>
              </a:buClr>
              <a:buFont typeface="Arial" panose="020B0604020202020204" pitchFamily="34" charset="0"/>
              <a:buChar char="•"/>
            </a:pPr>
            <a:r>
              <a:rPr lang="en-US" sz="1800">
                <a:hlinkClick r:id="rId3"/>
              </a:rPr>
              <a:t>https://learn.microsoft.com/en-us/power-bi/create-reports/sample-sales-and-marketing</a:t>
            </a:r>
            <a:endParaRPr lang="en-US" sz="1800"/>
          </a:p>
          <a:p>
            <a:pPr marL="173355" indent="-173355">
              <a:spcBef>
                <a:spcPts val="200"/>
              </a:spcBef>
              <a:buClr>
                <a:srgbClr val="213163"/>
              </a:buClr>
              <a:buFont typeface="Arial" panose="020B0604020202020204" pitchFamily="34" charset="0"/>
              <a:buChar char="•"/>
            </a:pPr>
            <a:r>
              <a:rPr lang="en-US" sz="1800">
                <a:hlinkClick r:id="rId4"/>
              </a:rPr>
              <a:t>https://powerbi.microsoft.com/en-us/customer-showcase/</a:t>
            </a:r>
            <a:endParaRPr lang="en-US" sz="1800"/>
          </a:p>
          <a:p>
            <a:pPr marL="173355" indent="-173355">
              <a:spcBef>
                <a:spcPts val="200"/>
              </a:spcBef>
              <a:buClr>
                <a:srgbClr val="213163"/>
              </a:buClr>
              <a:buFont typeface="Arial" panose="020B0604020202020204" pitchFamily="34" charset="0"/>
              <a:buChar char="•"/>
            </a:pPr>
            <a:r>
              <a:rPr lang="en-US" sz="1800">
                <a:hlinkClick r:id="rId5"/>
              </a:rPr>
              <a:t>https://www.mavenanalytics.io/data-playground?page=4&amp;pageSize=5</a:t>
            </a:r>
            <a:endParaRPr lang="en-US" sz="1800"/>
          </a:p>
          <a:p>
            <a:pPr marL="173355" indent="-173355">
              <a:spcBef>
                <a:spcPts val="200"/>
              </a:spcBef>
              <a:buClr>
                <a:srgbClr val="213163"/>
              </a:buClr>
              <a:buFont typeface="Arial" panose="020B0604020202020204" pitchFamily="34" charset="0"/>
              <a:buChar char="•"/>
            </a:pPr>
            <a:r>
              <a:rPr lang="en-US" sz="1800">
                <a:hlinkClick r:id="rId6"/>
              </a:rPr>
              <a:t>https://learn.microsoft.com/en-us/training/modules/get-data-power-bi/</a:t>
            </a: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94A46-7476-3F97-7825-0348C79D6991}"/>
              </a:ext>
            </a:extLst>
          </p:cNvPr>
          <p:cNvSpPr txBox="1"/>
          <p:nvPr/>
        </p:nvSpPr>
        <p:spPr>
          <a:xfrm>
            <a:off x="283029" y="1066799"/>
            <a:ext cx="11081657" cy="3735061"/>
          </a:xfrm>
          <a:prstGeom prst="rect">
            <a:avLst/>
          </a:prstGeom>
          <a:noFill/>
        </p:spPr>
        <p:txBody>
          <a:bodyPr wrap="square">
            <a:spAutoFit/>
          </a:bodyPr>
          <a:lstStyle/>
          <a:p>
            <a:pPr>
              <a:lnSpc>
                <a:spcPct val="107000"/>
              </a:lnSpc>
              <a:spcAft>
                <a:spcPts val="800"/>
              </a:spcAft>
            </a:pPr>
            <a:r>
              <a:rPr lang="en-IN" sz="2000" b="1" kern="100" dirty="0">
                <a:effectLst/>
                <a:latin typeface="+mj-lt"/>
                <a:ea typeface="Aptos" panose="020B0004020202020204" pitchFamily="34" charset="0"/>
                <a:cs typeface="Times New Roman" panose="02020603050405020304" pitchFamily="18" charset="0"/>
              </a:rPr>
              <a:t>Conclusion</a:t>
            </a:r>
            <a:endParaRPr lang="en-IN" sz="2000" b="1" kern="100" dirty="0">
              <a:latin typeface="+mj-lt"/>
              <a:ea typeface="Aptos" panose="020B0004020202020204" pitchFamily="34" charset="0"/>
              <a:cs typeface="Times New Roman" panose="02020603050405020304" pitchFamily="18" charset="0"/>
            </a:endParaRPr>
          </a:p>
          <a:p>
            <a:pPr>
              <a:lnSpc>
                <a:spcPct val="107000"/>
              </a:lnSpc>
              <a:spcAft>
                <a:spcPts val="800"/>
              </a:spcAft>
            </a:pPr>
            <a:endParaRPr lang="en-IN" sz="2000" kern="100" dirty="0">
              <a:effectLst/>
              <a:latin typeface="+mj-lt"/>
              <a:ea typeface="Aptos" panose="020B0004020202020204" pitchFamily="34" charset="0"/>
              <a:cs typeface="Times New Roman" panose="02020603050405020304" pitchFamily="18" charset="0"/>
            </a:endParaRPr>
          </a:p>
          <a:p>
            <a:pPr algn="just">
              <a:lnSpc>
                <a:spcPct val="107000"/>
              </a:lnSpc>
              <a:spcAft>
                <a:spcPts val="800"/>
              </a:spcAft>
            </a:pPr>
            <a:r>
              <a:rPr lang="en-IN" sz="1800" kern="100" dirty="0">
                <a:effectLst/>
                <a:latin typeface="+mn-lt"/>
                <a:ea typeface="Aptos" panose="020B0004020202020204" pitchFamily="34" charset="0"/>
                <a:cs typeface="Times New Roman" panose="02020603050405020304" pitchFamily="18" charset="0"/>
              </a:rPr>
              <a:t>The Power BI-driven analysis of the Indian agriculture sector provides valuable insights into the trends, patterns, and challenges faced by the industry. By leveraging 19 years of historical data, the project has successfully identified key crops, regions, and seasons that contribute significantly to the overall production. The analysis has also revealed regional disparities, the impact of climate factors, and the potential for growth through diversification and improved agricultural practices.</a:t>
            </a:r>
          </a:p>
          <a:p>
            <a:pPr algn="just">
              <a:lnSpc>
                <a:spcPct val="107000"/>
              </a:lnSpc>
              <a:spcAft>
                <a:spcPts val="800"/>
              </a:spcAft>
            </a:pPr>
            <a:r>
              <a:rPr lang="en-IN" sz="1800" kern="100" dirty="0">
                <a:effectLst/>
                <a:latin typeface="+mn-lt"/>
                <a:ea typeface="Aptos" panose="020B0004020202020204" pitchFamily="34" charset="0"/>
                <a:cs typeface="Times New Roman" panose="02020603050405020304" pitchFamily="18" charset="0"/>
              </a:rPr>
              <a:t>The interactive dashboard developed in Power BI empowers users to explore and visualize the data in a user-friendly manner, enabling informed decision-making and policy development. The findings from this analysis can be utilized by policymakers, researchers, and agricultural stakeholders to address the challenges faced by the sector and promote sustainable and equitable agricultural development in India</a:t>
            </a:r>
            <a:r>
              <a:rPr lang="en-IN" sz="2000" kern="100" dirty="0">
                <a:effectLst/>
                <a:latin typeface="+mn-lt"/>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125159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a:solidFill>
                  <a:srgbClr val="213163"/>
                </a:solidFill>
              </a:rPr>
              <a:t>Thank You</a:t>
            </a:r>
            <a:endParaRPr lang="en-US" sz="500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p:cNvSpPr txBox="1">
            <a:spLocks/>
          </p:cNvSpPr>
          <p:nvPr/>
        </p:nvSpPr>
        <p:spPr>
          <a:xfrm>
            <a:off x="237712" y="1032650"/>
            <a:ext cx="2936082" cy="322263"/>
          </a:xfrm>
          <a:prstGeom prst="rect">
            <a:avLst/>
          </a:prstGeom>
          <a:noFill/>
          <a:ln>
            <a:noFill/>
          </a:ln>
        </p:spPr>
        <p:txBody>
          <a:bodyPr spcFirstLastPara="1" wrap="square" lIns="91425" tIns="91425" rIns="91425" bIns="91425" anchor="t" anchorCtr="0">
            <a:noAutofit/>
          </a:bodyPr>
          <a:lstStyle/>
          <a:p>
            <a:pPr>
              <a:buSzPts val="2800"/>
              <a:defRPr/>
            </a:pPr>
            <a:r>
              <a:rPr lang="en-IN" sz="2000" b="1">
                <a:solidFill>
                  <a:srgbClr val="213163"/>
                </a:solidFill>
              </a:rPr>
              <a:t>About project </a:t>
            </a:r>
            <a:endParaRPr lang="en-IN" sz="2000" b="1" i="0" u="none" strike="noStrike" kern="0" cap="none" spc="0" normalizeH="0" baseline="0" noProof="0">
              <a:ln>
                <a:noFill/>
              </a:ln>
              <a:solidFill>
                <a:srgbClr val="213163"/>
              </a:solidFill>
              <a:effectLst/>
              <a:uLnTx/>
              <a:uFillTx/>
              <a:latin typeface="Arial"/>
              <a:ea typeface="Arial"/>
              <a:cs typeface="Arial"/>
            </a:endParaRPr>
          </a:p>
        </p:txBody>
      </p:sp>
      <p:sp>
        <p:nvSpPr>
          <p:cNvPr id="4" name="TextBox 3">
            <a:extLst>
              <a:ext uri="{FF2B5EF4-FFF2-40B4-BE49-F238E27FC236}">
                <a16:creationId xmlns:a16="http://schemas.microsoft.com/office/drawing/2014/main" id="{67DC427A-F216-7BD7-96F1-2E6F4AF1AC6D}"/>
              </a:ext>
            </a:extLst>
          </p:cNvPr>
          <p:cNvSpPr txBox="1"/>
          <p:nvPr/>
        </p:nvSpPr>
        <p:spPr>
          <a:xfrm>
            <a:off x="240222" y="1589093"/>
            <a:ext cx="10595417" cy="3970318"/>
          </a:xfrm>
          <a:prstGeom prst="rect">
            <a:avLst/>
          </a:prstGeom>
          <a:noFill/>
        </p:spPr>
        <p:txBody>
          <a:bodyPr wrap="square" lIns="91440" tIns="45720" rIns="91440" bIns="45720" rtlCol="0" anchor="t">
            <a:spAutoFit/>
          </a:bodyPr>
          <a:lstStyle/>
          <a:p>
            <a:pPr algn="just"/>
            <a:r>
              <a:rPr lang="en-US" sz="1800"/>
              <a:t>In this Project, 19 Years of Indian Agriculture data was taken in CSV format from 33 states, 646 districts, from all five seasons. Total of 122 unique crops were identified. Power BI based Data Analysis is implemented. Using this approach, we can unlock valuable insights and Predict Minimum Support Price of a Crop for the given Crop Year can be estimated. </a:t>
            </a:r>
          </a:p>
          <a:p>
            <a:pPr algn="just" rtl="0" fontAlgn="base"/>
            <a:endParaRPr lang="en-US" sz="1800" b="0" i="0">
              <a:solidFill>
                <a:srgbClr val="000000"/>
              </a:solidFill>
              <a:effectLst/>
              <a:latin typeface="+mn-lt"/>
            </a:endParaRPr>
          </a:p>
          <a:p>
            <a:pPr algn="just" rtl="0" fontAlgn="base"/>
            <a:r>
              <a:rPr lang="en-US" sz="1800" b="1" i="0">
                <a:solidFill>
                  <a:srgbClr val="000000"/>
                </a:solidFill>
                <a:effectLst/>
                <a:latin typeface="+mn-lt"/>
              </a:rPr>
              <a:t>Learning Objectives:</a:t>
            </a:r>
            <a:r>
              <a:rPr lang="en-US" sz="1800" b="0" i="0">
                <a:solidFill>
                  <a:srgbClr val="000000"/>
                </a:solidFill>
                <a:effectLst/>
                <a:latin typeface="+mn-lt"/>
              </a:rPr>
              <a:t> </a:t>
            </a:r>
          </a:p>
          <a:p>
            <a:pPr algn="just" rtl="0" fontAlgn="base"/>
            <a:endParaRPr lang="en-US" sz="1800" b="0" i="0">
              <a:solidFill>
                <a:srgbClr val="000000"/>
              </a:solidFill>
              <a:effectLst/>
              <a:latin typeface="+mn-lt"/>
            </a:endParaRPr>
          </a:p>
          <a:p>
            <a:pPr marL="285750" indent="-285750" algn="just">
              <a:buFont typeface="Arial" pitchFamily="34" charset="0"/>
              <a:buChar char="•"/>
            </a:pPr>
            <a:r>
              <a:rPr lang="en-IN" sz="1800"/>
              <a:t>Exploratory Data Analysis on Production of different Crops Over Years</a:t>
            </a:r>
          </a:p>
          <a:p>
            <a:pPr algn="just"/>
            <a:endParaRPr lang="en-IN" sz="1800"/>
          </a:p>
          <a:p>
            <a:pPr marL="285750" indent="-285750" algn="just">
              <a:buFont typeface="Arial" pitchFamily="34" charset="0"/>
              <a:buChar char="•"/>
            </a:pPr>
            <a:r>
              <a:rPr lang="en-IN" sz="1800"/>
              <a:t>Top Crops, Seasons, States, Districts etc. </a:t>
            </a:r>
          </a:p>
          <a:p>
            <a:pPr marL="285750" indent="-285750" algn="just">
              <a:buFont typeface="Arial" pitchFamily="34" charset="0"/>
              <a:buChar char="•"/>
            </a:pPr>
            <a:endParaRPr lang="en-IN" sz="1800"/>
          </a:p>
          <a:p>
            <a:pPr marL="285750" indent="-285750" algn="just">
              <a:buFont typeface="Arial" pitchFamily="34" charset="0"/>
              <a:buChar char="•"/>
            </a:pPr>
            <a:r>
              <a:rPr lang="en-IN" sz="1800"/>
              <a:t>Key Performance Indicator(KPIs)</a:t>
            </a:r>
          </a:p>
          <a:p>
            <a:pPr marL="285750" indent="-285750" algn="just">
              <a:buFont typeface="Arial" pitchFamily="34" charset="0"/>
              <a:buChar char="•"/>
            </a:pPr>
            <a:endParaRPr lang="en-IN" sz="1800"/>
          </a:p>
          <a:p>
            <a:pPr marL="285750" indent="-285750" algn="just">
              <a:buFont typeface="Arial" pitchFamily="34" charset="0"/>
              <a:buChar char="•"/>
            </a:pPr>
            <a:r>
              <a:rPr lang="en-IN" sz="1800"/>
              <a:t>Various Metrics to get deep insights about the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C677A-8E1E-04AF-2702-9F04E00FA51D}"/>
              </a:ext>
            </a:extLst>
          </p:cNvPr>
          <p:cNvSpPr txBox="1"/>
          <p:nvPr/>
        </p:nvSpPr>
        <p:spPr>
          <a:xfrm>
            <a:off x="310551" y="914400"/>
            <a:ext cx="996063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rgbClr val="213163"/>
                </a:solidFill>
              </a:rPr>
              <a:t>Learning</a:t>
            </a:r>
            <a:r>
              <a:rPr lang="en-US" sz="1800" b="1" dirty="0"/>
              <a:t> </a:t>
            </a:r>
            <a:r>
              <a:rPr lang="en-US" sz="2000" b="1" dirty="0">
                <a:solidFill>
                  <a:srgbClr val="213163"/>
                </a:solidFill>
              </a:rPr>
              <a:t>Objectives:</a:t>
            </a:r>
            <a:r>
              <a:rPr lang="en-US" sz="1800" dirty="0"/>
              <a:t> ​</a:t>
            </a:r>
          </a:p>
          <a:p>
            <a:pPr algn="just"/>
            <a:r>
              <a:rPr lang="en-US" sz="1800" dirty="0"/>
              <a:t>​</a:t>
            </a:r>
          </a:p>
          <a:p>
            <a:pPr marL="285750" indent="-285750" algn="just">
              <a:buFont typeface="Arial,Sans-Serif"/>
              <a:buChar char="•"/>
            </a:pPr>
            <a:r>
              <a:rPr lang="en-IN" sz="1800" dirty="0"/>
              <a:t>Exploratory Data Analysis on Production of different Crops Over Years</a:t>
            </a:r>
            <a:r>
              <a:rPr lang="en-US" sz="1800" dirty="0"/>
              <a:t>​</a:t>
            </a:r>
          </a:p>
          <a:p>
            <a:pPr algn="just"/>
            <a:r>
              <a:rPr lang="en-IN" sz="1800" dirty="0"/>
              <a:t>​</a:t>
            </a:r>
          </a:p>
          <a:p>
            <a:pPr marL="285750" indent="-285750" algn="just">
              <a:buFont typeface="Arial,Sans-Serif"/>
              <a:buChar char="•"/>
            </a:pPr>
            <a:r>
              <a:rPr lang="en-IN" sz="1800" dirty="0"/>
              <a:t>Top Crops, Seasons, States, Districts etc. </a:t>
            </a:r>
            <a:r>
              <a:rPr lang="en-US" sz="1800" dirty="0"/>
              <a:t>​</a:t>
            </a:r>
          </a:p>
          <a:p>
            <a:pPr algn="just"/>
            <a:endParaRPr lang="en-IN" sz="1800" dirty="0"/>
          </a:p>
          <a:p>
            <a:pPr marL="285750" indent="-285750" algn="just">
              <a:buFont typeface="Arial,Sans-Serif"/>
              <a:buChar char="•"/>
            </a:pPr>
            <a:r>
              <a:rPr lang="en-IN" sz="1800" dirty="0"/>
              <a:t>Key Performance Indicator(KPIs)</a:t>
            </a:r>
            <a:r>
              <a:rPr lang="en-US" sz="1800" dirty="0"/>
              <a:t>​</a:t>
            </a:r>
          </a:p>
          <a:p>
            <a:pPr algn="just"/>
            <a:endParaRPr lang="en-IN" sz="1800" dirty="0"/>
          </a:p>
          <a:p>
            <a:pPr marL="285750" indent="-285750" algn="just">
              <a:buFont typeface="Arial,Sans-Serif"/>
              <a:buChar char="•"/>
            </a:pPr>
            <a:r>
              <a:rPr lang="en-IN" sz="1800" dirty="0"/>
              <a:t>Various Metrics to get deep insights about the business</a:t>
            </a:r>
            <a:r>
              <a:rPr lang="en-US" sz="1800" dirty="0"/>
              <a:t>​</a:t>
            </a:r>
          </a:p>
        </p:txBody>
      </p:sp>
    </p:spTree>
    <p:extLst>
      <p:ext uri="{BB962C8B-B14F-4D97-AF65-F5344CB8AC3E}">
        <p14:creationId xmlns:p14="http://schemas.microsoft.com/office/powerpoint/2010/main" val="127726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54FF7-5FD4-99C4-36D6-128BEAF3594D}"/>
              </a:ext>
            </a:extLst>
          </p:cNvPr>
          <p:cNvSpPr txBox="1"/>
          <p:nvPr/>
        </p:nvSpPr>
        <p:spPr>
          <a:xfrm>
            <a:off x="304800" y="969818"/>
            <a:ext cx="63835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13163"/>
                </a:solidFill>
              </a:rPr>
              <a:t>Week 1 Connect Dataset to Power Bi</a:t>
            </a:r>
            <a:r>
              <a:rPr lang="en-US" sz="1800"/>
              <a:t> ​</a:t>
            </a:r>
            <a:endParaRPr lang="en-US"/>
          </a:p>
        </p:txBody>
      </p:sp>
      <p:sp>
        <p:nvSpPr>
          <p:cNvPr id="4" name="TextBox 3">
            <a:extLst>
              <a:ext uri="{FF2B5EF4-FFF2-40B4-BE49-F238E27FC236}">
                <a16:creationId xmlns:a16="http://schemas.microsoft.com/office/drawing/2014/main" id="{91DA3AA0-B7E8-D67E-C5EE-5DDE9F9B5946}"/>
              </a:ext>
            </a:extLst>
          </p:cNvPr>
          <p:cNvSpPr txBox="1"/>
          <p:nvPr/>
        </p:nvSpPr>
        <p:spPr>
          <a:xfrm>
            <a:off x="304800" y="1654630"/>
            <a:ext cx="10951029" cy="4922758"/>
          </a:xfrm>
          <a:prstGeom prst="rect">
            <a:avLst/>
          </a:prstGeom>
          <a:noFill/>
        </p:spPr>
        <p:txBody>
          <a:bodyPr wrap="square">
            <a:spAutoFit/>
          </a:bodyPr>
          <a:lstStyle/>
          <a:p>
            <a:pPr algn="just">
              <a:lnSpc>
                <a:spcPct val="107000"/>
              </a:lnSpc>
              <a:spcAft>
                <a:spcPts val="800"/>
              </a:spcAft>
            </a:pPr>
            <a:r>
              <a:rPr lang="en-IN" sz="2000" kern="100" dirty="0">
                <a:effectLst/>
                <a:latin typeface="+mn-lt"/>
                <a:ea typeface="Aptos" panose="020B0004020202020204" pitchFamily="34" charset="0"/>
                <a:cs typeface="Times New Roman" panose="02020603050405020304" pitchFamily="18" charset="0"/>
              </a:rPr>
              <a:t>The data for this project is based on the Indian Agriculture dataset, which can be accessed from various government sources and agricultural research organizations. Please note that the specific link may vary depending on the availability and accessibility of the dataset at the time of your access.</a:t>
            </a:r>
          </a:p>
          <a:p>
            <a:r>
              <a:rPr lang="en-IN" sz="2000" dirty="0">
                <a:effectLst/>
                <a:latin typeface="+mn-lt"/>
                <a:ea typeface="Aptos" panose="020B0004020202020204" pitchFamily="34" charset="0"/>
              </a:rPr>
              <a:t>Link: </a:t>
            </a:r>
            <a:r>
              <a:rPr lang="en-IN" sz="2000" u="sng" dirty="0">
                <a:solidFill>
                  <a:srgbClr val="467886"/>
                </a:solidFill>
                <a:effectLst/>
                <a:latin typeface="+mn-lt"/>
                <a:ea typeface="Aptos" panose="020B0004020202020204" pitchFamily="34" charset="0"/>
                <a:cs typeface="Times New Roman" panose="02020603050405020304" pitchFamily="18" charset="0"/>
                <a:hlinkClick r:id="rId2"/>
              </a:rPr>
              <a:t>apy_1.csv</a:t>
            </a:r>
            <a:endParaRPr lang="en-IN" sz="2000" u="sng" dirty="0">
              <a:solidFill>
                <a:srgbClr val="467886"/>
              </a:solidFill>
              <a:effectLst/>
              <a:latin typeface="+mn-lt"/>
              <a:ea typeface="Aptos" panose="020B0004020202020204" pitchFamily="34" charset="0"/>
              <a:cs typeface="Times New Roman" panose="02020603050405020304" pitchFamily="18" charset="0"/>
            </a:endParaRPr>
          </a:p>
          <a:p>
            <a:endParaRPr lang="en-IN" sz="2000" u="sng" dirty="0">
              <a:solidFill>
                <a:srgbClr val="467886"/>
              </a:solidFill>
              <a:latin typeface="+mn-lt"/>
              <a:cs typeface="Times New Roman" panose="02020603050405020304" pitchFamily="18" charset="0"/>
            </a:endParaRPr>
          </a:p>
          <a:p>
            <a:pPr>
              <a:lnSpc>
                <a:spcPct val="107000"/>
              </a:lnSpc>
              <a:spcAft>
                <a:spcPts val="800"/>
              </a:spcAft>
            </a:pPr>
            <a:r>
              <a:rPr lang="en-IN" sz="1800" b="1" kern="100" dirty="0">
                <a:effectLst/>
                <a:latin typeface="+mn-lt"/>
                <a:ea typeface="Aptos" panose="020B0004020202020204" pitchFamily="34" charset="0"/>
                <a:cs typeface="Times New Roman" panose="02020603050405020304" pitchFamily="18" charset="0"/>
              </a:rPr>
              <a:t>Tools Used</a:t>
            </a:r>
            <a:endParaRPr lang="en-IN" sz="1800" kern="100" dirty="0">
              <a:effectLst/>
              <a:latin typeface="+mn-lt"/>
              <a:ea typeface="Aptos" panose="020B0004020202020204" pitchFamily="34" charset="0"/>
              <a:cs typeface="Times New Roman" panose="02020603050405020304" pitchFamily="18" charset="0"/>
            </a:endParaRPr>
          </a:p>
          <a:p>
            <a:pPr marL="285750" lvl="0" indent="-285750" algn="just">
              <a:lnSpc>
                <a:spcPct val="107000"/>
              </a:lnSpc>
              <a:spcAft>
                <a:spcPts val="800"/>
              </a:spcAft>
              <a:buFont typeface="Arial" panose="020B0604020202020204" pitchFamily="34" charset="0"/>
              <a:buChar char="•"/>
            </a:pPr>
            <a:r>
              <a:rPr lang="en-IN" sz="1800" kern="100" dirty="0">
                <a:effectLst/>
                <a:latin typeface="+mn-lt"/>
                <a:ea typeface="Aptos" panose="020B0004020202020204" pitchFamily="34" charset="0"/>
                <a:cs typeface="Times New Roman" panose="02020603050405020304" pitchFamily="18" charset="0"/>
              </a:rPr>
              <a:t>Power BI refers to a business intelligence (BI) platform developed by Microsoft. It allows users to connect to various data sources, </a:t>
            </a:r>
            <a:r>
              <a:rPr lang="en-IN" sz="1800" kern="100" dirty="0" err="1">
                <a:effectLst/>
                <a:latin typeface="+mn-lt"/>
                <a:ea typeface="Aptos" panose="020B0004020202020204" pitchFamily="34" charset="0"/>
                <a:cs typeface="Times New Roman" panose="02020603050405020304" pitchFamily="18" charset="0"/>
              </a:rPr>
              <a:t>analyze</a:t>
            </a:r>
            <a:r>
              <a:rPr lang="en-IN" sz="1800" kern="100" dirty="0">
                <a:effectLst/>
                <a:latin typeface="+mn-lt"/>
                <a:ea typeface="Aptos" panose="020B0004020202020204" pitchFamily="34" charset="0"/>
                <a:cs typeface="Times New Roman" panose="02020603050405020304" pitchFamily="18" charset="0"/>
              </a:rPr>
              <a:t> it, create interactive visualizations, and share their findings with others. Power BI offers both a desktop application for detailed analysis and a cloud-based service for sharing and collaboration.</a:t>
            </a:r>
          </a:p>
          <a:p>
            <a:pPr marL="285750" indent="-285750">
              <a:buFont typeface="Arial" panose="020B0604020202020204" pitchFamily="34" charset="0"/>
              <a:buChar char="•"/>
            </a:pPr>
            <a:r>
              <a:rPr lang="en-IN" sz="1800" dirty="0">
                <a:effectLst/>
                <a:latin typeface="+mn-lt"/>
                <a:ea typeface="Aptos" panose="020B0004020202020204" pitchFamily="34" charset="0"/>
              </a:rPr>
              <a:t>In this Project Space Mission data source is of CSV type. After Importing the data into Power BI, we will write DAX which is useful for the analysis of the data, and sorting of various columns will be done. Visualization will be implemented and formatted. Finally, the functionality of the project will be tested and submitted</a:t>
            </a:r>
            <a:endParaRPr lang="en-IN" dirty="0">
              <a:latin typeface="+mn-lt"/>
            </a:endParaRPr>
          </a:p>
        </p:txBody>
      </p:sp>
    </p:spTree>
    <p:extLst>
      <p:ext uri="{BB962C8B-B14F-4D97-AF65-F5344CB8AC3E}">
        <p14:creationId xmlns:p14="http://schemas.microsoft.com/office/powerpoint/2010/main" val="231355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54FF7-5FD4-99C4-36D6-128BEAF3594D}"/>
              </a:ext>
            </a:extLst>
          </p:cNvPr>
          <p:cNvSpPr txBox="1"/>
          <p:nvPr/>
        </p:nvSpPr>
        <p:spPr>
          <a:xfrm>
            <a:off x="304800" y="969818"/>
            <a:ext cx="4572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13163"/>
                </a:solidFill>
              </a:rPr>
              <a:t>Week 2 Create Visuals in Power Bi</a:t>
            </a:r>
            <a:r>
              <a:rPr lang="en-US" sz="1800"/>
              <a:t> ​</a:t>
            </a:r>
            <a:endParaRPr lang="en-US"/>
          </a:p>
        </p:txBody>
      </p:sp>
      <p:pic>
        <p:nvPicPr>
          <p:cNvPr id="4" name="Picture 3">
            <a:extLst>
              <a:ext uri="{FF2B5EF4-FFF2-40B4-BE49-F238E27FC236}">
                <a16:creationId xmlns:a16="http://schemas.microsoft.com/office/drawing/2014/main" id="{26C5CDC3-C9D0-64ED-6D2B-1AA812649551}"/>
              </a:ext>
            </a:extLst>
          </p:cNvPr>
          <p:cNvPicPr>
            <a:picLocks noChangeAspect="1"/>
          </p:cNvPicPr>
          <p:nvPr/>
        </p:nvPicPr>
        <p:blipFill>
          <a:blip r:embed="rId2"/>
          <a:stretch>
            <a:fillRect/>
          </a:stretch>
        </p:blipFill>
        <p:spPr>
          <a:xfrm>
            <a:off x="435429" y="1369928"/>
            <a:ext cx="11255827" cy="5379228"/>
          </a:xfrm>
          <a:prstGeom prst="rect">
            <a:avLst/>
          </a:prstGeom>
        </p:spPr>
      </p:pic>
    </p:spTree>
    <p:extLst>
      <p:ext uri="{BB962C8B-B14F-4D97-AF65-F5344CB8AC3E}">
        <p14:creationId xmlns:p14="http://schemas.microsoft.com/office/powerpoint/2010/main" val="124720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54FF7-5FD4-99C4-36D6-128BEAF3594D}"/>
              </a:ext>
            </a:extLst>
          </p:cNvPr>
          <p:cNvSpPr txBox="1"/>
          <p:nvPr/>
        </p:nvSpPr>
        <p:spPr>
          <a:xfrm>
            <a:off x="304800" y="969818"/>
            <a:ext cx="4572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13163"/>
                </a:solidFill>
              </a:rPr>
              <a:t>Week 3 Apply Dax to Dashboard </a:t>
            </a:r>
            <a:r>
              <a:rPr lang="en-US" sz="1800"/>
              <a:t> ​</a:t>
            </a:r>
            <a:endParaRPr lang="en-US"/>
          </a:p>
        </p:txBody>
      </p:sp>
      <p:pic>
        <p:nvPicPr>
          <p:cNvPr id="4" name="Picture 3">
            <a:extLst>
              <a:ext uri="{FF2B5EF4-FFF2-40B4-BE49-F238E27FC236}">
                <a16:creationId xmlns:a16="http://schemas.microsoft.com/office/drawing/2014/main" id="{9B277BFA-52CB-F03D-3FC6-5A014FE63B80}"/>
              </a:ext>
            </a:extLst>
          </p:cNvPr>
          <p:cNvPicPr>
            <a:picLocks noChangeAspect="1"/>
          </p:cNvPicPr>
          <p:nvPr/>
        </p:nvPicPr>
        <p:blipFill>
          <a:blip r:embed="rId2"/>
          <a:stretch>
            <a:fillRect/>
          </a:stretch>
        </p:blipFill>
        <p:spPr>
          <a:xfrm>
            <a:off x="304800" y="1502228"/>
            <a:ext cx="11216423" cy="4996543"/>
          </a:xfrm>
          <a:prstGeom prst="rect">
            <a:avLst/>
          </a:prstGeom>
        </p:spPr>
      </p:pic>
    </p:spTree>
    <p:extLst>
      <p:ext uri="{BB962C8B-B14F-4D97-AF65-F5344CB8AC3E}">
        <p14:creationId xmlns:p14="http://schemas.microsoft.com/office/powerpoint/2010/main" val="355178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a:spLocks/>
          </p:cNvSpPr>
          <p:nvPr/>
        </p:nvSpPr>
        <p:spPr>
          <a:xfrm>
            <a:off x="284771" y="1060511"/>
            <a:ext cx="2936082"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IN" sz="2000" b="1">
                <a:solidFill>
                  <a:srgbClr val="213163"/>
                </a:solidFill>
              </a:rPr>
              <a:t>Future</a:t>
            </a:r>
            <a:r>
              <a:rPr kumimoji="0" lang="en-IN" sz="2000" b="1" i="0" u="none" strike="noStrike" kern="0" cap="none" spc="0" normalizeH="0" baseline="0" noProof="0">
                <a:ln>
                  <a:noFill/>
                </a:ln>
                <a:solidFill>
                  <a:srgbClr val="213163"/>
                </a:solidFill>
                <a:effectLst/>
                <a:uLnTx/>
                <a:uFillTx/>
                <a:latin typeface="Arial"/>
                <a:ea typeface="Arial"/>
                <a:cs typeface="Arial"/>
                <a:sym typeface="Arial"/>
              </a:rPr>
              <a:t> Scope</a:t>
            </a:r>
            <a:endParaRPr kumimoji="0" lang="en-IN"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7184E779-A9AA-A988-FE33-1CED5A2545CF}"/>
              </a:ext>
            </a:extLst>
          </p:cNvPr>
          <p:cNvSpPr txBox="1"/>
          <p:nvPr/>
        </p:nvSpPr>
        <p:spPr>
          <a:xfrm>
            <a:off x="224982" y="1650053"/>
            <a:ext cx="10991657" cy="2862322"/>
          </a:xfrm>
          <a:prstGeom prst="rect">
            <a:avLst/>
          </a:prstGeom>
          <a:noFill/>
        </p:spPr>
        <p:txBody>
          <a:bodyPr wrap="square" lIns="91440" tIns="45720" rIns="91440" bIns="45720" rtlCol="0" anchor="t">
            <a:spAutoFit/>
          </a:bodyPr>
          <a:lstStyle/>
          <a:p>
            <a:pPr algn="just"/>
            <a:r>
              <a:rPr lang="en-US" sz="1800" dirty="0"/>
              <a:t>The project aims to conduct a Exhaustive analysis of the Indian agriculture sector using data analytics techniques. It will involve collecting and integrating diverse data sources, including crop production data, weather patterns, states, and districts data year wise. </a:t>
            </a:r>
          </a:p>
          <a:p>
            <a:pPr algn="just"/>
            <a:r>
              <a:rPr lang="en-US" sz="1800" dirty="0"/>
              <a:t>	</a:t>
            </a:r>
          </a:p>
          <a:p>
            <a:pPr algn="just"/>
            <a:r>
              <a:rPr lang="en-US" sz="1800" dirty="0"/>
              <a:t>The analysis will focus on identifying key trends, challenges, and opportunities in Indian agriculture, such as crop yield prediction, market price forecasting etc. </a:t>
            </a:r>
          </a:p>
          <a:p>
            <a:pPr algn="just"/>
            <a:r>
              <a:rPr lang="en-US" sz="1800" dirty="0"/>
              <a:t>	</a:t>
            </a:r>
          </a:p>
          <a:p>
            <a:pPr algn="just"/>
            <a:r>
              <a:rPr lang="en-US" sz="1800" dirty="0"/>
              <a:t>The project will predict future crop production and actionable insights to support informed decision-making by farmers, policymakers, and agribusinesses. Ultimately, the goal is to enhance productivity, sustainability, and resilience in the Indian agriculture sector through data-driven approaches.</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C677A-8E1E-04AF-2702-9F04E00FA51D}"/>
              </a:ext>
            </a:extLst>
          </p:cNvPr>
          <p:cNvSpPr txBox="1"/>
          <p:nvPr/>
        </p:nvSpPr>
        <p:spPr>
          <a:xfrm>
            <a:off x="310551" y="914400"/>
            <a:ext cx="9960633"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rgbClr val="213163"/>
                </a:solidFill>
              </a:rPr>
              <a:t>Summary :</a:t>
            </a:r>
            <a:r>
              <a:rPr lang="en-US" sz="1800" dirty="0"/>
              <a:t> ​</a:t>
            </a:r>
          </a:p>
          <a:p>
            <a:pPr algn="just"/>
            <a:r>
              <a:rPr lang="en-US" sz="1800" dirty="0"/>
              <a:t>​</a:t>
            </a:r>
          </a:p>
          <a:p>
            <a:pPr marL="285750" indent="-285750" algn="just">
              <a:buFont typeface="Arial,Sans-Serif"/>
              <a:buChar char="•"/>
            </a:pPr>
            <a:r>
              <a:rPr lang="en-US" sz="1800" dirty="0"/>
              <a:t>Conduct a comprehensive analysis of the Indian agriculture sector using data analytics techniques.</a:t>
            </a:r>
          </a:p>
          <a:p>
            <a:pPr marL="285750" indent="-285750" algn="just">
              <a:buFont typeface="Arial,Sans-Serif"/>
              <a:buChar char="•"/>
            </a:pPr>
            <a:r>
              <a:rPr lang="en-US" sz="1800" dirty="0"/>
              <a:t>Collect and integrate diverse data, including crop production, weather patterns, and regional information.</a:t>
            </a:r>
          </a:p>
          <a:p>
            <a:pPr marL="285750" indent="-285750" algn="just">
              <a:buFont typeface="Arial,Sans-Serif"/>
              <a:buChar char="•"/>
            </a:pPr>
            <a:r>
              <a:rPr lang="en-US" sz="1800" dirty="0"/>
              <a:t>Identify key trends, challenges, and opportunities.</a:t>
            </a:r>
          </a:p>
          <a:p>
            <a:pPr marL="285750" indent="-285750" algn="just">
              <a:buFont typeface="Arial,Sans-Serif"/>
              <a:buChar char="•"/>
            </a:pPr>
            <a:r>
              <a:rPr lang="en-US" sz="1800" dirty="0"/>
              <a:t>Predict crop yields and forecast market prices.</a:t>
            </a:r>
            <a:endParaRPr lang="en-US" dirty="0"/>
          </a:p>
          <a:p>
            <a:pPr marL="285750" indent="-285750" algn="just">
              <a:buFont typeface="Arial,Sans-Serif"/>
              <a:buChar char="•"/>
            </a:pPr>
            <a:r>
              <a:rPr lang="en-US" sz="1800" dirty="0"/>
              <a:t>Provide actionable insights for informed decision-making by farmers, policymakers, and agribusinesses.</a:t>
            </a:r>
          </a:p>
          <a:p>
            <a:pPr marL="285750" indent="-285750" algn="just">
              <a:buFont typeface="Arial,Sans-Serif"/>
              <a:buChar char="•"/>
            </a:pPr>
            <a:r>
              <a:rPr lang="en-US" sz="1800" dirty="0"/>
              <a:t>Enhance productivity, sustainability, and resilience in the Indian agriculture sector through data-driven approaches.</a:t>
            </a:r>
          </a:p>
        </p:txBody>
      </p:sp>
    </p:spTree>
    <p:extLst>
      <p:ext uri="{BB962C8B-B14F-4D97-AF65-F5344CB8AC3E}">
        <p14:creationId xmlns:p14="http://schemas.microsoft.com/office/powerpoint/2010/main" val="355682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1186</Words>
  <Application>Microsoft Office PowerPoint</Application>
  <PresentationFormat>Widescreen</PresentationFormat>
  <Paragraphs>66</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Arial,Sans-Serif</vt:lpstr>
      <vt:lpstr>Calibri</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Ushasri Bada</cp:lastModifiedBy>
  <cp:revision>2</cp:revision>
  <dcterms:modified xsi:type="dcterms:W3CDTF">2025-03-11T15:10:21Z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