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77" autoAdjust="0"/>
    <p:restoredTop sz="96296"/>
  </p:normalViewPr>
  <p:slideViewPr>
    <p:cSldViewPr>
      <p:cViewPr>
        <p:scale>
          <a:sx n="76" d="100"/>
          <a:sy n="76" d="100"/>
        </p:scale>
        <p:origin x="2176" y="12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08114" y="2749865"/>
            <a:ext cx="4576066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800" dirty="0">
                <a:latin typeface="Trebuchet MS"/>
                <a:cs typeface="Trebuchet MS"/>
              </a:rPr>
              <a:t>Usha Nandhini M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00" y="3505200"/>
            <a:ext cx="44881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36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36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36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739774" y="291147"/>
            <a:ext cx="52038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  <a:r>
              <a:rPr lang="en-US" spc="-10" dirty="0"/>
              <a:t> (</a:t>
            </a:r>
            <a:r>
              <a:rPr lang="en-US" spc="-10" dirty="0" err="1"/>
              <a:t>cont</a:t>
            </a:r>
            <a:r>
              <a:rPr lang="en-US" spc="-10" dirty="0"/>
              <a:t>) </a:t>
            </a:r>
            <a:endParaRPr spc="-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193F23-C67A-1867-12B7-9F82ED71D14D}"/>
              </a:ext>
            </a:extLst>
          </p:cNvPr>
          <p:cNvSpPr txBox="1"/>
          <p:nvPr/>
        </p:nvSpPr>
        <p:spPr>
          <a:xfrm>
            <a:off x="683194" y="989143"/>
            <a:ext cx="3355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Generator (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ResU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-NET)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725FF9B-A213-94A2-1067-5399277DF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252" y="1450808"/>
            <a:ext cx="7126287" cy="482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801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xfrm>
            <a:off x="739774" y="291147"/>
            <a:ext cx="52038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  <a:r>
              <a:rPr lang="en-US" spc="-10" dirty="0"/>
              <a:t> (</a:t>
            </a:r>
            <a:r>
              <a:rPr lang="en-US" spc="-10" dirty="0" err="1"/>
              <a:t>cont</a:t>
            </a:r>
            <a:r>
              <a:rPr lang="en-US" spc="-10" dirty="0"/>
              <a:t>) </a:t>
            </a:r>
            <a:endParaRPr spc="-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193F23-C67A-1867-12B7-9F82ED71D14D}"/>
              </a:ext>
            </a:extLst>
          </p:cNvPr>
          <p:cNvSpPr txBox="1"/>
          <p:nvPr/>
        </p:nvSpPr>
        <p:spPr>
          <a:xfrm>
            <a:off x="683194" y="989143"/>
            <a:ext cx="3215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Discriminator (Critic)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2286D5-3E75-BFC3-9414-2EC4609C4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25861"/>
            <a:ext cx="8108950" cy="45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96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B5FCA8-6272-77E9-70CD-5EBB653ECFC4}"/>
              </a:ext>
            </a:extLst>
          </p:cNvPr>
          <p:cNvSpPr txBox="1"/>
          <p:nvPr/>
        </p:nvSpPr>
        <p:spPr>
          <a:xfrm>
            <a:off x="839449" y="1295400"/>
            <a:ext cx="747712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Human Scoring: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Trebuchet MS" panose="020B0703020202090204" pitchFamily="34" charset="0"/>
              </a:rPr>
              <a:t>H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uman scorers label each image as real or fake.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Utilizes platforms like Amazon Mechanical Turk for scoring.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Provides qualitative insights into image realism.</a:t>
            </a:r>
          </a:p>
          <a:p>
            <a:pPr marL="742950" lvl="1" indent="-285750" algn="l">
              <a:buFont typeface="+mj-lt"/>
              <a:buAutoNum type="arabicPeriod"/>
            </a:pPr>
            <a:endParaRPr lang="en-IN" sz="20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highlight>
                <a:srgbClr val="FFFFFF"/>
              </a:highlight>
              <a:latin typeface="Trebuchet MS" panose="020B070302020209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Inception Score (IS):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Uses a pre-trained Inception model to classify generated images.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Measures both image quality and diversity.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Higher entropy indicates better performance.</a:t>
            </a:r>
          </a:p>
          <a:p>
            <a:pPr marL="457200" lvl="1" algn="l"/>
            <a:endParaRPr lang="en-IN" sz="20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highlight>
                <a:srgbClr val="FFFFFF"/>
              </a:highlight>
              <a:latin typeface="Trebuchet MS" panose="020B070302020209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N" sz="20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Frechet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 Inception Distance (FID):</a:t>
            </a:r>
          </a:p>
          <a:p>
            <a:pPr algn="l"/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Trebuchet MS" panose="020B0703020202090204" pitchFamily="34" charset="0"/>
              </a:rPr>
              <a:t>       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1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Trebuchet MS" panose="020B0703020202090204" pitchFamily="34" charset="0"/>
              </a:rPr>
              <a:t>. 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Compares real vs. generated image distributions.</a:t>
            </a:r>
          </a:p>
          <a:p>
            <a:pPr algn="l"/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       2. Lower values indicate better quality and diversity.</a:t>
            </a:r>
          </a:p>
          <a:p>
            <a:pPr algn="l"/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       3. More robust to noise and mode collapse.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lang="en-IN" spc="-60" dirty="0"/>
              <a:t>RESULTS (CONT)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B5FCA8-6272-77E9-70CD-5EBB653ECFC4}"/>
              </a:ext>
            </a:extLst>
          </p:cNvPr>
          <p:cNvSpPr txBox="1"/>
          <p:nvPr/>
        </p:nvSpPr>
        <p:spPr>
          <a:xfrm>
            <a:off x="228600" y="1371600"/>
            <a:ext cx="7477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Inception score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F1B8F2-6E60-BB5C-B450-3AA740E80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005737"/>
            <a:ext cx="71120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82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lang="en-IN" spc="-60" dirty="0"/>
              <a:t>RESULTS (CONT)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B5FCA8-6272-77E9-70CD-5EBB653ECFC4}"/>
              </a:ext>
            </a:extLst>
          </p:cNvPr>
          <p:cNvSpPr txBox="1"/>
          <p:nvPr/>
        </p:nvSpPr>
        <p:spPr>
          <a:xfrm>
            <a:off x="228600" y="1371600"/>
            <a:ext cx="7477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/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2.  </a:t>
            </a:r>
            <a:r>
              <a:rPr lang="en-IN" sz="2000" b="1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Frechet</a:t>
            </a: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 Inception Distance (FID):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C6DB97-C531-6FA0-C537-739362FFE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40646"/>
            <a:ext cx="7772400" cy="324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48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lang="en-US" spc="-60" dirty="0"/>
              <a:t>CONCLUSION</a:t>
            </a:r>
            <a:endParaRPr spc="-6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B5FCA8-6272-77E9-70CD-5EBB653ECFC4}"/>
              </a:ext>
            </a:extLst>
          </p:cNvPr>
          <p:cNvSpPr txBox="1"/>
          <p:nvPr/>
        </p:nvSpPr>
        <p:spPr>
          <a:xfrm>
            <a:off x="839449" y="1295400"/>
            <a:ext cx="747712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In conclusion, </a:t>
            </a: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GRAYSCALE IMAGE TRANSFORMER </a:t>
            </a:r>
            <a:r>
              <a:rPr lang="en-IN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is</a:t>
            </a: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 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a powerful model 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Trebuchet MS" panose="020B0703020202090204" pitchFamily="34" charset="0"/>
              </a:rPr>
              <a:t>for 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specific applications such as colorization. </a:t>
            </a:r>
          </a:p>
          <a:p>
            <a:pPr algn="l"/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Using Wasserstein GAN (WGAN) and a U-Net architecture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 based on residual blocks are two ways to improve the performance of the tool for colorization. </a:t>
            </a:r>
          </a:p>
          <a:p>
            <a:pPr algn="l"/>
            <a:endParaRPr lang="en-IN" sz="20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highlight>
                <a:srgbClr val="FFFFFF"/>
              </a:highlight>
              <a:latin typeface="Trebuchet MS" panose="020B0703020202090204" pitchFamily="34" charset="0"/>
            </a:endParaRPr>
          </a:p>
          <a:p>
            <a:pPr algn="l"/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WGANs use </a:t>
            </a: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the Wasserstein distance metric 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to train the generator and discriminator which can help stabilize the training process and </a:t>
            </a: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produce more realistic results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. A </a:t>
            </a: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U-Net architecture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 which is </a:t>
            </a: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well-suited for image segmentation tasks 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combined with Residual blocks allows the network to learn </a:t>
            </a: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fine details of the input image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, which can be particularly </a:t>
            </a: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useful for colorization tasks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. </a:t>
            </a:r>
          </a:p>
          <a:p>
            <a:pPr algn="l"/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FF"/>
              </a:highlight>
              <a:latin typeface="Trebuchet MS" panose="020B0703020202090204" pitchFamily="34" charset="0"/>
            </a:endParaRPr>
          </a:p>
          <a:p>
            <a:pPr algn="l"/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This can help </a:t>
            </a: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improve the stability </a:t>
            </a:r>
            <a:r>
              <a:rPr lang="en-IN" sz="20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and the ability </a:t>
            </a: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to learn fine details </a:t>
            </a:r>
            <a: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of the input image, producing more </a:t>
            </a:r>
            <a:r>
              <a:rPr lang="en-IN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  <a:t>realistic results.</a:t>
            </a:r>
          </a:p>
        </p:txBody>
      </p:sp>
    </p:spTree>
    <p:extLst>
      <p:ext uri="{BB962C8B-B14F-4D97-AF65-F5344CB8AC3E}">
        <p14:creationId xmlns:p14="http://schemas.microsoft.com/office/powerpoint/2010/main" val="76826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5892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08330" y="1541130"/>
            <a:ext cx="9764395" cy="1080744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000" dirty="0"/>
              <a:t>PROJECT</a:t>
            </a:r>
            <a:r>
              <a:rPr sz="4000" spc="-90" dirty="0"/>
              <a:t> </a:t>
            </a:r>
            <a:r>
              <a:rPr sz="4000" spc="-10" dirty="0"/>
              <a:t>TITLE</a:t>
            </a:r>
            <a:endParaRPr sz="40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2235455" cy="35843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</a:t>
            </a:r>
            <a:r>
              <a:rPr lang="en-US" sz="1100" dirty="0">
                <a:solidFill>
                  <a:srgbClr val="2D83C3"/>
                </a:solidFill>
                <a:latin typeface="Trebuchet MS"/>
                <a:cs typeface="Trebuchet MS"/>
              </a:rPr>
              <a:t>04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US" sz="1100" spc="180" dirty="0">
                <a:solidFill>
                  <a:srgbClr val="2D83C3"/>
                </a:solidFill>
                <a:latin typeface="Trebuchet MS"/>
                <a:cs typeface="Trebuchet MS"/>
              </a:rPr>
              <a:t>NM PROJECT</a:t>
            </a: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60AF25-B3A1-21D5-3FC0-460BB45955B1}"/>
              </a:ext>
            </a:extLst>
          </p:cNvPr>
          <p:cNvSpPr txBox="1"/>
          <p:nvPr/>
        </p:nvSpPr>
        <p:spPr>
          <a:xfrm>
            <a:off x="643001" y="2493441"/>
            <a:ext cx="93537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IN" sz="6000" dirty="0">
                <a:latin typeface="+mn-lt"/>
              </a:rPr>
              <a:t>Grayscale Image Transformer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6AA9C2-4790-CCAF-04AF-45EEA0A3B4BB}"/>
              </a:ext>
            </a:extLst>
          </p:cNvPr>
          <p:cNvSpPr txBox="1"/>
          <p:nvPr/>
        </p:nvSpPr>
        <p:spPr>
          <a:xfrm>
            <a:off x="692194" y="3428409"/>
            <a:ext cx="75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convert grayscale images to colorized versions using GAN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" y="2857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382A60-9B91-A0B6-DA2F-ABC14C2D83B2}"/>
              </a:ext>
            </a:extLst>
          </p:cNvPr>
          <p:cNvSpPr txBox="1"/>
          <p:nvPr/>
        </p:nvSpPr>
        <p:spPr>
          <a:xfrm>
            <a:off x="2170358" y="1671403"/>
            <a:ext cx="6827316" cy="453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PROBLEM STATEMENT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PROJECT OVERVIEW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END USERS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SOLUTION AND VALUE PROPOSITION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WOW FACTOR OF THE SOLUTION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MODELLING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559517"/>
            <a:ext cx="7624128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/>
              <a:t>PROBLEM</a:t>
            </a:r>
            <a:r>
              <a:rPr dirty="0"/>
              <a:t>	</a:t>
            </a:r>
            <a:r>
              <a:rPr spc="-75" dirty="0"/>
              <a:t>STATEMENT</a:t>
            </a:r>
            <a:endParaRPr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374D87-E38A-043D-3492-8C12FE75810A}"/>
              </a:ext>
            </a:extLst>
          </p:cNvPr>
          <p:cNvSpPr txBox="1"/>
          <p:nvPr/>
        </p:nvSpPr>
        <p:spPr>
          <a:xfrm>
            <a:off x="834072" y="1695450"/>
            <a:ext cx="67859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Despite the vast amount of historical and monochrome imagery available, there is a significant challenge in revitalizing these images to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convey their original vibrancy and context accurately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.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Manual colorization processes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are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time-consuming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and often result in subjective outcomes. Thus, there is a need for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an efficient and accurate automated tool for colorizing black and white images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while preserving their authenticity and historical significance.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390375"/>
            <a:ext cx="6804025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/>
              <a:t>PROJECT</a:t>
            </a:r>
            <a:r>
              <a:rPr lang="en-IN" spc="-10" dirty="0"/>
              <a:t> </a:t>
            </a:r>
            <a:r>
              <a:rPr spc="-10" dirty="0"/>
              <a:t>OVERVIEW</a:t>
            </a:r>
            <a:endParaRPr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BEE35D-16B3-C3CA-8DC4-99BAC133F995}"/>
              </a:ext>
            </a:extLst>
          </p:cNvPr>
          <p:cNvSpPr txBox="1"/>
          <p:nvPr/>
        </p:nvSpPr>
        <p:spPr>
          <a:xfrm>
            <a:off x="676275" y="1526308"/>
            <a:ext cx="846541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The project aims to develop an automated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Grayscale image transformer tool utilizing WGAN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(Wasserstein Generative Adversarial Network) . Leveraging state-of-the-art techniques, the tool will provide users with a seamless and efficient way to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transform monochrome images into vibrant, colored counterparts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while preserving their original context and authenticity. 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The tool will cater to diverse applications such as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historical image restoration, artistic enhancement, and multimedia content creation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. 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Through rigorous testing, user feedback incorporation, and continuous improvement, the project seeks to deliver a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reliable and versatile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solution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for colorizing black and white images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, contributing to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advancements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in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image processing technology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and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historical preservation efforts.</a:t>
            </a:r>
            <a:endParaRPr lang="en-IN" sz="2000" b="1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9775" y="107294"/>
            <a:ext cx="9764395" cy="1266628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dirty="0"/>
              <a:t>WHO</a:t>
            </a:r>
            <a:r>
              <a:rPr spc="-245" dirty="0"/>
              <a:t> </a:t>
            </a:r>
            <a:r>
              <a:rPr dirty="0"/>
              <a:t>ARE</a:t>
            </a:r>
            <a:r>
              <a:rPr spc="-7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END</a:t>
            </a:r>
            <a:r>
              <a:rPr spc="-70" dirty="0"/>
              <a:t> </a:t>
            </a:r>
            <a:r>
              <a:rPr spc="-10" dirty="0"/>
              <a:t>USERS?</a:t>
            </a:r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A999A-862B-51BD-CEAC-C10A4B5390DC}"/>
              </a:ext>
            </a:extLst>
          </p:cNvPr>
          <p:cNvSpPr txBox="1"/>
          <p:nvPr/>
        </p:nvSpPr>
        <p:spPr>
          <a:xfrm>
            <a:off x="723900" y="1726347"/>
            <a:ext cx="86296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1. Historians and Researchers: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  Utilizing colorization for deeper insights into historical imagery.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2. Artists and Designers: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  Enhancing creative projects with colorized sketches and illustrations.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3. Photographers and Filmmakers: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  Restoring and adding visual interest to archival footage and photographs.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4. General Users: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  Preserving personal memories and sharing black and white images in a vibrant format.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64824"/>
            <a:ext cx="11201400" cy="1167627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SOLUTION</a:t>
            </a:r>
            <a:r>
              <a:rPr sz="4400" spc="-345" dirty="0"/>
              <a:t> </a:t>
            </a:r>
            <a:r>
              <a:rPr sz="4400" dirty="0"/>
              <a:t>AND</a:t>
            </a:r>
            <a:r>
              <a:rPr sz="4400" spc="-20" dirty="0"/>
              <a:t> </a:t>
            </a:r>
            <a:r>
              <a:rPr sz="4400" dirty="0"/>
              <a:t>ITS </a:t>
            </a:r>
            <a:r>
              <a:rPr sz="4400" spc="-20" dirty="0"/>
              <a:t>VALUE</a:t>
            </a:r>
            <a:r>
              <a:rPr sz="4400" spc="-120" dirty="0"/>
              <a:t> </a:t>
            </a:r>
            <a:r>
              <a:rPr sz="4400" spc="-10" dirty="0"/>
              <a:t>PROPOSITION</a:t>
            </a:r>
            <a:endParaRPr sz="44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CA027-84A2-8B33-4AA5-3B25BFE750A3}"/>
              </a:ext>
            </a:extLst>
          </p:cNvPr>
          <p:cNvSpPr txBox="1"/>
          <p:nvPr/>
        </p:nvSpPr>
        <p:spPr>
          <a:xfrm>
            <a:off x="3429000" y="1752600"/>
            <a:ext cx="6248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703020202090204" pitchFamily="34" charset="0"/>
              </a:rPr>
              <a:t>The solution leverages a </a:t>
            </a:r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703020202090204" pitchFamily="34" charset="0"/>
              </a:rPr>
              <a:t>Wasserstein Generative Adversarial Network (WGAN) 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703020202090204" pitchFamily="34" charset="0"/>
              </a:rPr>
              <a:t>to perform </a:t>
            </a:r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703020202090204" pitchFamily="34" charset="0"/>
              </a:rPr>
              <a:t>grayscale image transformation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703020202090204" pitchFamily="34" charset="0"/>
              </a:rPr>
              <a:t>. It is trained on a dataset of grayscale images paired with their corresponding colorized versions. The model learns to generate realistic colorizations </a:t>
            </a:r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703020202090204" pitchFamily="34" charset="0"/>
              </a:rPr>
              <a:t>by minimizing the Wasserstein distance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703020202090204" pitchFamily="34" charset="0"/>
              </a:rPr>
              <a:t> between the distribution of generated colorized images and the distribution of real colour images. This approach ensures that the generated colorizations </a:t>
            </a:r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703020202090204" pitchFamily="34" charset="0"/>
              </a:rPr>
              <a:t>maintain the original context and authenticity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rebuchet MS" panose="020B0703020202090204" pitchFamily="34" charset="0"/>
              </a:rPr>
              <a:t> of the grayscale input images.</a:t>
            </a:r>
          </a:p>
          <a:p>
            <a:pPr algn="l"/>
            <a:br>
              <a:rPr lang="en-IN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rebuchet MS" panose="020B0703020202090204" pitchFamily="34" charset="0"/>
              </a:rPr>
            </a:br>
            <a:endParaRPr lang="en-IN" sz="20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highlight>
                <a:srgbClr val="FFFFFF"/>
              </a:highlight>
              <a:latin typeface="Trebuchet MS" panose="020B070302020209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BCA2F-6DAC-9868-655D-A627F7CFBDD2}"/>
              </a:ext>
            </a:extLst>
          </p:cNvPr>
          <p:cNvSpPr txBox="1"/>
          <p:nvPr/>
        </p:nvSpPr>
        <p:spPr>
          <a:xfrm>
            <a:off x="3439539" y="5649444"/>
            <a:ext cx="5903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Value Proposition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Time-saving, Accuracy, Versatility, Enhancing Creativity, Accessibility</a:t>
            </a:r>
          </a:p>
          <a:p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287850"/>
            <a:ext cx="9764395" cy="1027461"/>
          </a:xfrm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/>
              <a:t>THE</a:t>
            </a:r>
            <a:r>
              <a:rPr spc="20" dirty="0"/>
              <a:t> </a:t>
            </a:r>
            <a:r>
              <a:rPr dirty="0"/>
              <a:t>WOW</a:t>
            </a:r>
            <a:r>
              <a:rPr spc="90" dirty="0"/>
              <a:t> </a:t>
            </a:r>
            <a:r>
              <a:rPr dirty="0"/>
              <a:t>IN YOUR </a:t>
            </a:r>
            <a:r>
              <a:rPr spc="-10" dirty="0"/>
              <a:t>SOLUTION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262817-8AC4-64F2-58F9-BEC2F9318E72}"/>
              </a:ext>
            </a:extLst>
          </p:cNvPr>
          <p:cNvSpPr txBox="1"/>
          <p:nvPr/>
        </p:nvSpPr>
        <p:spPr>
          <a:xfrm>
            <a:off x="2608746" y="1244858"/>
            <a:ext cx="694271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</a:b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The colorization tool's "wow" factor, driven by 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Wasserstein Generative Adversarial Network (WGAN),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lies in its seamless transformation of black and white images into vibrant, lifelike representations. </a:t>
            </a:r>
          </a:p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Unlike traditional GANs, 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WGAN's stability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is ensured by using the 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Wasserstein distance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 as the 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loss function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, allowing for smoother optimization. Additionally, WGAN's 1-Lipschitz constraint on the critic 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enhances its ability to discern subtle differences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, resulting in 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accurate and detailed colorizations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that preserve the original image's essence and detail.</a:t>
            </a:r>
            <a:endParaRPr lang="en-IN" sz="2200" dirty="0">
              <a:solidFill>
                <a:schemeClr val="tx1">
                  <a:lumMod val="85000"/>
                  <a:lumOff val="15000"/>
                </a:schemeClr>
              </a:solidFill>
              <a:latin typeface="Trebuchet MS" panose="020B070302020209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6696BD9-384D-D651-1DEE-2681B7432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12" y="2944248"/>
            <a:ext cx="8821771" cy="200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B5476E-4694-5606-1DA6-C4664CCD73B0}"/>
              </a:ext>
            </a:extLst>
          </p:cNvPr>
          <p:cNvSpPr txBox="1"/>
          <p:nvPr/>
        </p:nvSpPr>
        <p:spPr>
          <a:xfrm>
            <a:off x="609600" y="1068998"/>
            <a:ext cx="7184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CONDITIONAL GENERATIVE ADVERSIAL NETWORK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Template_Presentation_Students</Template>
  <TotalTime>70</TotalTime>
  <Words>806</Words>
  <Application>Microsoft Macintosh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SOLUTION AND ITS VALUE PROPOSITION</vt:lpstr>
      <vt:lpstr>THE WOW IN YOUR SOLUTION</vt:lpstr>
      <vt:lpstr>MODELLING</vt:lpstr>
      <vt:lpstr>MODELLING (cont) </vt:lpstr>
      <vt:lpstr>MODELLING (cont) </vt:lpstr>
      <vt:lpstr>RESULTS</vt:lpstr>
      <vt:lpstr>RESULTS (CONT)</vt:lpstr>
      <vt:lpstr>RESULTS (CONT)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Suriya R</dc:creator>
  <cp:lastModifiedBy>Usha Nandini</cp:lastModifiedBy>
  <cp:revision>2</cp:revision>
  <dcterms:created xsi:type="dcterms:W3CDTF">2024-04-04T09:45:26Z</dcterms:created>
  <dcterms:modified xsi:type="dcterms:W3CDTF">2024-04-04T16:04:38Z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