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58" r:id="rId7"/>
    <p:sldId id="312" r:id="rId8"/>
    <p:sldId id="257" r:id="rId9"/>
    <p:sldId id="261" r:id="rId10"/>
    <p:sldId id="262" r:id="rId11"/>
    <p:sldId id="259" r:id="rId12"/>
    <p:sldId id="309" r:id="rId13"/>
    <p:sldId id="260" r:id="rId14"/>
    <p:sldId id="308" r:id="rId15"/>
    <p:sldId id="263" r:id="rId16"/>
    <p:sldId id="264" r:id="rId17"/>
    <p:sldId id="265" r:id="rId18"/>
    <p:sldId id="289" r:id="rId19"/>
    <p:sldId id="266" r:id="rId20"/>
    <p:sldId id="301" r:id="rId21"/>
    <p:sldId id="302" r:id="rId22"/>
    <p:sldId id="303" r:id="rId23"/>
    <p:sldId id="304" r:id="rId24"/>
    <p:sldId id="275" r:id="rId25"/>
    <p:sldId id="270" r:id="rId26"/>
    <p:sldId id="272" r:id="rId27"/>
    <p:sldId id="271" r:id="rId28"/>
    <p:sldId id="273" r:id="rId29"/>
    <p:sldId id="274" r:id="rId30"/>
    <p:sldId id="276" r:id="rId31"/>
    <p:sldId id="277" r:id="rId32"/>
    <p:sldId id="278" r:id="rId33"/>
    <p:sldId id="279" r:id="rId34"/>
    <p:sldId id="281" r:id="rId35"/>
    <p:sldId id="282" r:id="rId36"/>
    <p:sldId id="280" r:id="rId37"/>
    <p:sldId id="283" r:id="rId38"/>
    <p:sldId id="284" r:id="rId39"/>
    <p:sldId id="290" r:id="rId40"/>
    <p:sldId id="287" r:id="rId41"/>
    <p:sldId id="288" r:id="rId42"/>
    <p:sldId id="286" r:id="rId43"/>
    <p:sldId id="294" r:id="rId44"/>
    <p:sldId id="291" r:id="rId45"/>
    <p:sldId id="292" r:id="rId46"/>
    <p:sldId id="293" r:id="rId47"/>
    <p:sldId id="295" r:id="rId48"/>
    <p:sldId id="296" r:id="rId49"/>
    <p:sldId id="297" r:id="rId50"/>
    <p:sldId id="298" r:id="rId51"/>
    <p:sldId id="299" r:id="rId52"/>
    <p:sldId id="300" r:id="rId53"/>
    <p:sldId id="310" r:id="rId54"/>
    <p:sldId id="307" r:id="rId55"/>
    <p:sldId id="305" r:id="rId56"/>
    <p:sldId id="314" r:id="rId57"/>
    <p:sldId id="311" r:id="rId58"/>
    <p:sldId id="313" r:id="rId59"/>
    <p:sldId id="30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dcec5a-382b-4fcf-8a93-17939cd61112}">
          <p14:sldIdLst>
            <p14:sldId id="256"/>
            <p14:sldId id="267"/>
          </p14:sldIdLst>
        </p14:section>
        <p14:section name="Linux" id="{089b1645-54b2-4a81-8d7b-c90372dd2fd1}">
          <p14:sldIdLst>
            <p14:sldId id="268"/>
            <p14:sldId id="269"/>
            <p14:sldId id="258"/>
            <p14:sldId id="312"/>
          </p14:sldIdLst>
        </p14:section>
        <p14:section name="Python" id="{ecff4495-3895-4bc9-86be-2524d3413739}">
          <p14:sldIdLst>
            <p14:sldId id="257"/>
            <p14:sldId id="261"/>
            <p14:sldId id="262"/>
            <p14:sldId id="259"/>
            <p14:sldId id="309"/>
            <p14:sldId id="260"/>
            <p14:sldId id="308"/>
          </p14:sldIdLst>
        </p14:section>
        <p14:section name="虛擬環境" id="{0e401d0a-3ab1-48e7-b3f9-c7754ece1279}">
          <p14:sldIdLst>
            <p14:sldId id="263"/>
            <p14:sldId id="264"/>
            <p14:sldId id="265"/>
            <p14:sldId id="289"/>
            <p14:sldId id="266"/>
          </p14:sldIdLst>
        </p14:section>
        <p14:section name="防火牆設定" id="{b4f35db5-4af6-4476-a7ed-4bf0745044fb}">
          <p14:sldIdLst>
            <p14:sldId id="301"/>
            <p14:sldId id="302"/>
            <p14:sldId id="303"/>
            <p14:sldId id="304"/>
          </p14:sldIdLst>
        </p14:section>
        <p14:section name="架設django網站" id="{84ad6b95-c679-42d8-b046-10e83a599694}">
          <p14:sldIdLst>
            <p14:sldId id="275"/>
            <p14:sldId id="270"/>
            <p14:sldId id="272"/>
            <p14:sldId id="271"/>
            <p14:sldId id="273"/>
            <p14:sldId id="274"/>
            <p14:sldId id="276"/>
            <p14:sldId id="277"/>
            <p14:sldId id="278"/>
            <p14:sldId id="279"/>
            <p14:sldId id="281"/>
            <p14:sldId id="282"/>
            <p14:sldId id="280"/>
            <p14:sldId id="283"/>
          </p14:sldIdLst>
        </p14:section>
        <p14:section name="GITHUB 遠端版本管理" id="{d9cbd81d-2605-43ad-a677-cfbe381a8532}">
          <p14:sldIdLst>
            <p14:sldId id="284"/>
            <p14:sldId id="290"/>
            <p14:sldId id="287"/>
            <p14:sldId id="288"/>
            <p14:sldId id="286"/>
            <p14:sldId id="294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vi" id="{ad853abd-e7a5-407c-9a5d-f8d550832b10}">
          <p14:sldIdLst>
            <p14:sldId id="310"/>
            <p14:sldId id="307"/>
            <p14:sldId id="305"/>
            <p14:sldId id="314"/>
            <p14:sldId id="311"/>
            <p14:sldId id="313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37.xml"/><Relationship Id="rId4" Type="http://schemas.openxmlformats.org/officeDocument/2006/relationships/slide" Target="slide23.xml"/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rockylinux.org/zh-TW/download" TargetMode="External"/><Relationship Id="rId2" Type="http://schemas.openxmlformats.org/officeDocument/2006/relationships/image" Target="../media/image2.png"/><Relationship Id="rId1" Type="http://schemas.openxmlformats.org/officeDocument/2006/relationships/hyperlink" Target="https://blogs.vmware.com/workstation/2024/05/vmware-workstation-pro-now-available-free-for-personal-use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TW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系統安裝</a:t>
            </a:r>
            <a:endParaRPr lang="zh-TW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915025" cy="2333625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softEdge rad="317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062355"/>
            <a:ext cx="3322955" cy="39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52900"/>
          <a:stretch>
            <a:fillRect/>
          </a:stretch>
        </p:blipFill>
        <p:spPr>
          <a:xfrm>
            <a:off x="897255" y="3791585"/>
            <a:ext cx="7243445" cy="381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4854575"/>
            <a:ext cx="1274445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5" y="5871210"/>
            <a:ext cx="4189095" cy="3867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83765"/>
            <a:ext cx="10657840" cy="386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95" y="2594610"/>
            <a:ext cx="11357610" cy="357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198245"/>
            <a:ext cx="11744325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255010"/>
            <a:ext cx="11753850" cy="254317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8973185" y="1815465"/>
            <a:ext cx="886460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829425" y="5158105"/>
            <a:ext cx="202501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92735" y="597535"/>
            <a:ext cx="6098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export PATHONHOME=/usr/local</a:t>
            </a:r>
            <a:endParaRPr 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219075" y="2649220"/>
            <a:ext cx="8878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export PATHONPATH=$PATHONHOME/lib/python3.13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635" y="491490"/>
            <a:ext cx="8145780" cy="1969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2941320"/>
            <a:ext cx="10839450" cy="137477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24510" y="829310"/>
            <a:ext cx="1447800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24510" y="1489710"/>
            <a:ext cx="2480310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302000" y="2949575"/>
            <a:ext cx="669290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" y="5612130"/>
            <a:ext cx="6722110" cy="332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" y="4796155"/>
            <a:ext cx="6930390" cy="3359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安裝官方</a:t>
            </a:r>
            <a:r>
              <a:rPr lang="en-US" altLang="zh-TW"/>
              <a:t> idle </a:t>
            </a:r>
            <a:r>
              <a:rPr lang="zh-TW" altLang="en-US"/>
              <a:t>整合開發環境套</a:t>
            </a:r>
            <a:r>
              <a:rPr lang="zh-TW" altLang="en-US"/>
              <a:t>件</a:t>
            </a:r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13890"/>
            <a:ext cx="6830060" cy="417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658745"/>
            <a:ext cx="12196445" cy="2058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3530"/>
            <a:ext cx="12954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建立虛擬環境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8870"/>
            <a:ext cx="3382010" cy="366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55" y="0"/>
            <a:ext cx="7124065" cy="6847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3395"/>
            <a:ext cx="2134870" cy="3511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8335" y="4320540"/>
            <a:ext cx="3672840" cy="2022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TW" sz="2800"/>
              <a:t>-m: run module</a:t>
            </a:r>
            <a:endParaRPr lang="en-US" altLang="zh-TW" sz="2800"/>
          </a:p>
          <a:p>
            <a:r>
              <a:rPr lang="zh-TW" altLang="en-US" sz="2800"/>
              <a:t>使用</a:t>
            </a:r>
            <a:r>
              <a:rPr lang="en-US" altLang="zh-TW" sz="2800"/>
              <a:t>venv</a:t>
            </a:r>
            <a:r>
              <a:rPr lang="zh-TW" altLang="en-US" sz="2800"/>
              <a:t>模組</a:t>
            </a:r>
            <a:endParaRPr lang="zh-TW" altLang="en-US" sz="2800"/>
          </a:p>
          <a:p>
            <a:r>
              <a:rPr lang="zh-TW" altLang="en-US" sz="2800"/>
              <a:t>在</a:t>
            </a:r>
            <a:r>
              <a:rPr lang="en-US" altLang="zh-TW" sz="2800"/>
              <a:t>django</a:t>
            </a:r>
            <a:r>
              <a:rPr lang="zh-TW" altLang="en-US" sz="2800"/>
              <a:t>下</a:t>
            </a:r>
            <a:endParaRPr lang="zh-TW" altLang="en-US" sz="2800"/>
          </a:p>
          <a:p>
            <a:r>
              <a:rPr lang="zh-TW" altLang="en-US" sz="2800"/>
              <a:t>建立了</a:t>
            </a:r>
            <a:r>
              <a:rPr lang="en-US" altLang="zh-TW" sz="2800"/>
              <a:t> myenv  </a:t>
            </a:r>
            <a:r>
              <a:rPr lang="zh-TW" altLang="en-US" sz="2800"/>
              <a:t>路徑</a:t>
            </a:r>
            <a:endParaRPr lang="zh-TW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648335" y="1738630"/>
            <a:ext cx="3672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先建立</a:t>
            </a:r>
            <a:r>
              <a:rPr lang="en-US" altLang="zh-TW" sz="2800"/>
              <a:t>django</a:t>
            </a:r>
            <a:r>
              <a:rPr lang="zh-TW" altLang="en-US" sz="2800"/>
              <a:t>路徑</a:t>
            </a:r>
            <a:endParaRPr lang="zh-TW" altLang="en-US" sz="2800"/>
          </a:p>
          <a:p>
            <a:r>
              <a:rPr lang="zh-TW" altLang="en-US" sz="2800"/>
              <a:t>進</a:t>
            </a:r>
            <a:r>
              <a:rPr lang="zh-TW" altLang="en-US" sz="2800"/>
              <a:t>入</a:t>
            </a:r>
            <a:endParaRPr lang="zh-TW" altLang="en-US" sz="2800"/>
          </a:p>
        </p:txBody>
      </p:sp>
      <p:sp>
        <p:nvSpPr>
          <p:cNvPr id="10" name="Rectangles 9"/>
          <p:cNvSpPr/>
          <p:nvPr/>
        </p:nvSpPr>
        <p:spPr>
          <a:xfrm>
            <a:off x="7975600" y="29845"/>
            <a:ext cx="110934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075555" y="365125"/>
            <a:ext cx="965200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58875"/>
            <a:ext cx="9489440" cy="7124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528955"/>
            <a:ext cx="367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激活虛擬環境</a:t>
            </a:r>
            <a:r>
              <a:rPr lang="en-US" altLang="zh-TW" sz="2800"/>
              <a:t> (</a:t>
            </a:r>
            <a:r>
              <a:rPr lang="en-US" altLang="zh-TW" sz="2800"/>
              <a:t>myenv)</a:t>
            </a:r>
            <a:endParaRPr lang="en-US" altLang="zh-TW" sz="2800"/>
          </a:p>
        </p:txBody>
      </p:sp>
      <p:sp>
        <p:nvSpPr>
          <p:cNvPr id="5" name="Text Box 4"/>
          <p:cNvSpPr txBox="1"/>
          <p:nvPr/>
        </p:nvSpPr>
        <p:spPr>
          <a:xfrm>
            <a:off x="838200" y="2406650"/>
            <a:ext cx="367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退出虛擬環境</a:t>
            </a:r>
            <a:r>
              <a:rPr lang="en-US" altLang="zh-TW" sz="2800"/>
              <a:t> (</a:t>
            </a:r>
            <a:r>
              <a:rPr lang="en-US" altLang="zh-TW" sz="2800"/>
              <a:t>myenv)</a:t>
            </a:r>
            <a:endParaRPr lang="en-US" altLang="zh-TW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8475"/>
            <a:ext cx="8192770" cy="67564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889000" y="1575435"/>
            <a:ext cx="123634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91760"/>
            <a:ext cx="3861435" cy="1115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31080"/>
            <a:ext cx="2677795" cy="3416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200" y="4284345"/>
            <a:ext cx="367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建立激</a:t>
            </a:r>
            <a:r>
              <a:rPr lang="zh-TW" altLang="en-US" sz="2800"/>
              <a:t>活腳本</a:t>
            </a:r>
            <a:endParaRPr lang="zh-TW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 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設定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ackage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nstaller for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ython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24050"/>
            <a:ext cx="6778625" cy="45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445"/>
            <a:ext cx="11335385" cy="2174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windows pip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下載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curl   https://bootstrap.pypa.io/get-pip.py   -o   get-pip.py </a:t>
            </a:r>
            <a:endParaRPr lang="en-US" altLang="en-US"/>
          </a:p>
          <a:p>
            <a:endParaRPr lang="en-US" altLang="en-US"/>
          </a:p>
          <a:p>
            <a:r>
              <a:rPr lang="zh-TW" altLang="en-US"/>
              <a:t>安裝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py   get-pip.py</a:t>
            </a:r>
            <a:endParaRPr lang="en-US" altLang="en-US"/>
          </a:p>
          <a:p>
            <a:endParaRPr lang="en-US" altLang="en-US"/>
          </a:p>
          <a:p>
            <a:r>
              <a:rPr lang="zh-TW" altLang="en-US"/>
              <a:t>更新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py  -m  pip  install  -U  pip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79220"/>
            <a:ext cx="12188190" cy="7677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6745" y="736600"/>
            <a:ext cx="367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查看</a:t>
            </a:r>
            <a:r>
              <a:rPr lang="en-US" altLang="zh-TW" sz="2800"/>
              <a:t>pip </a:t>
            </a:r>
            <a:r>
              <a:rPr lang="zh-TW" altLang="en-US" sz="2800"/>
              <a:t>模組版本</a:t>
            </a:r>
            <a:endParaRPr lang="zh-TW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626745" y="2779395"/>
            <a:ext cx="4671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滙出已安裝的函式庫列</a:t>
            </a:r>
            <a:r>
              <a:rPr lang="zh-TW" altLang="en-US" sz="2800"/>
              <a:t>表</a:t>
            </a:r>
            <a:endParaRPr lang="zh-TW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570865" y="4650105"/>
            <a:ext cx="4671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依函式庫列表還原安</a:t>
            </a:r>
            <a:r>
              <a:rPr lang="zh-TW" altLang="en-US" sz="2800"/>
              <a:t>裝</a:t>
            </a:r>
            <a:endParaRPr lang="zh-TW" alt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3360"/>
            <a:ext cx="5832475" cy="394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457190" cy="7677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30" y="3429000"/>
            <a:ext cx="4808855" cy="2462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430" y="3005455"/>
            <a:ext cx="3221355" cy="3568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Linux Firewall </a:t>
            </a:r>
            <a:r>
              <a:rPr lang="zh-TW" altLang="en-US"/>
              <a:t>設</a:t>
            </a:r>
            <a:r>
              <a:rPr lang="zh-TW" altLang="en-US"/>
              <a:t>定</a:t>
            </a:r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43760"/>
            <a:ext cx="749617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720"/>
            <a:ext cx="7496175" cy="43992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1523365"/>
            <a:ext cx="4568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查看</a:t>
            </a:r>
            <a:r>
              <a:rPr lang="en-US" sz="2800"/>
              <a:t>firewall </a:t>
            </a:r>
            <a:r>
              <a:rPr lang="zh-TW" altLang="en-US" sz="2800"/>
              <a:t>各項設定情</a:t>
            </a:r>
            <a:r>
              <a:rPr lang="zh-TW" altLang="en-US" sz="2800"/>
              <a:t>況</a:t>
            </a:r>
            <a:endParaRPr lang="zh-TW" altLang="en-US" sz="2800"/>
          </a:p>
        </p:txBody>
      </p:sp>
      <p:sp>
        <p:nvSpPr>
          <p:cNvPr id="10" name="Rectangles 9"/>
          <p:cNvSpPr/>
          <p:nvPr/>
        </p:nvSpPr>
        <p:spPr>
          <a:xfrm>
            <a:off x="6096000" y="4034155"/>
            <a:ext cx="1579880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195195" y="4321810"/>
            <a:ext cx="1344930" cy="312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綱要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sldjump"/>
              </a:rPr>
              <a:t>Linux</a:t>
            </a:r>
            <a:endParaRPr lang="en-US"/>
          </a:p>
          <a:p>
            <a:r>
              <a:rPr lang="en-US">
                <a:hlinkClick r:id="rId2" action="ppaction://hlinksldjump"/>
              </a:rPr>
              <a:t>Python</a:t>
            </a:r>
            <a:endParaRPr lang="en-US"/>
          </a:p>
          <a:p>
            <a:r>
              <a:rPr lang="en-US">
                <a:hlinkClick r:id="rId3" action="ppaction://hlinksldjump"/>
              </a:rPr>
              <a:t>Virtual Environment</a:t>
            </a:r>
            <a:endParaRPr lang="en-US"/>
          </a:p>
          <a:p>
            <a:r>
              <a:rPr lang="en-US">
                <a:hlinkClick r:id="rId4" action="ppaction://hlinksldjump"/>
              </a:rPr>
              <a:t>Django</a:t>
            </a:r>
            <a:endParaRPr lang="en-US">
              <a:hlinkClick r:id="rId4" action="ppaction://hlinksldjump"/>
            </a:endParaRPr>
          </a:p>
          <a:p>
            <a:r>
              <a:rPr lang="en-US">
                <a:hlinkClick r:id="rId5" action="ppaction://hlinksldjump"/>
              </a:rPr>
              <a:t>GitHub</a:t>
            </a:r>
            <a:endParaRPr lang="en-US">
              <a:hlinkClick r:id="rId5" action="ppaction://hlinksldjump"/>
            </a:endParaRPr>
          </a:p>
          <a:p>
            <a:r>
              <a:rPr lang="en-US">
                <a:hlinkClick r:id="rId6" action="ppaction://hlinksldjump"/>
              </a:rPr>
              <a:t>VI &amp; hot key</a:t>
            </a:r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查看</a:t>
            </a:r>
            <a:r>
              <a:rPr lang="en-US" altLang="zh-TW"/>
              <a:t>firewall daemon </a:t>
            </a:r>
            <a:r>
              <a:rPr lang="zh-TW" altLang="en-US"/>
              <a:t>運行狀</a:t>
            </a:r>
            <a:r>
              <a:rPr lang="zh-TW" altLang="en-US"/>
              <a:t>態</a:t>
            </a:r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802130"/>
            <a:ext cx="5695950" cy="323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510"/>
            <a:ext cx="12192635" cy="27292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49220"/>
            <a:ext cx="8763000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6105"/>
            <a:ext cx="4819650" cy="28575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04975"/>
            <a:ext cx="8772525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67480"/>
            <a:ext cx="9115425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62810"/>
            <a:ext cx="8582025" cy="3333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加入開放服務</a:t>
            </a:r>
            <a:r>
              <a:rPr lang="en-US" altLang="zh-TW"/>
              <a:t>(http://)</a:t>
            </a:r>
            <a:r>
              <a:rPr lang="zh-TW" altLang="en-US"/>
              <a:t>與埠</a:t>
            </a:r>
            <a:r>
              <a:rPr lang="en-US" altLang="zh-TW"/>
              <a:t>(port)</a:t>
            </a:r>
            <a:endParaRPr lang="en-US" altLang="zh-TW"/>
          </a:p>
        </p:txBody>
      </p:sp>
      <p:sp>
        <p:nvSpPr>
          <p:cNvPr id="5" name="Rectangles 4"/>
          <p:cNvSpPr/>
          <p:nvPr/>
        </p:nvSpPr>
        <p:spPr>
          <a:xfrm>
            <a:off x="838200" y="4321810"/>
            <a:ext cx="1479550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597400" y="5021580"/>
            <a:ext cx="172148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318885" y="1680210"/>
            <a:ext cx="3291205" cy="12934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啟動或停止防火牆程序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4930"/>
            <a:ext cx="548640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377565"/>
            <a:ext cx="5476875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12360"/>
            <a:ext cx="5838825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0675"/>
            <a:ext cx="567690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80870"/>
            <a:ext cx="5838825" cy="2667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183755" y="2468245"/>
            <a:ext cx="43484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start, stop, </a:t>
            </a:r>
            <a:r>
              <a:rPr lang="zh-TW" altLang="en-US" sz="2800"/>
              <a:t>指在運作中的臨時開開關關</a:t>
            </a:r>
            <a:r>
              <a:rPr lang="zh-TW" altLang="en-US" sz="2800"/>
              <a:t>的設定。</a:t>
            </a:r>
            <a:endParaRPr lang="zh-TW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7183755" y="3907790"/>
            <a:ext cx="43484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enable, disable, </a:t>
            </a:r>
            <a:r>
              <a:rPr lang="zh-TW" altLang="en-US" sz="2800"/>
              <a:t>指在系統中的常</a:t>
            </a:r>
            <a:r>
              <a:rPr lang="zh-TW" altLang="en-US" sz="2800"/>
              <a:t>態設定。</a:t>
            </a:r>
            <a:endParaRPr lang="zh-TW" altLang="en-US" sz="2800"/>
          </a:p>
          <a:p>
            <a:r>
              <a:rPr lang="zh-TW" altLang="en-US" sz="2800"/>
              <a:t>重新開機後</a:t>
            </a:r>
            <a:r>
              <a:rPr lang="en-US" altLang="zh-TW" sz="2800"/>
              <a:t>, </a:t>
            </a:r>
            <a:r>
              <a:rPr lang="zh-TW" altLang="en-US" sz="2800"/>
              <a:t>仍唯持該設定</a:t>
            </a:r>
            <a:endParaRPr lang="zh-TW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架設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網站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安裝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套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48335" y="1738630"/>
            <a:ext cx="367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在</a:t>
            </a:r>
            <a:r>
              <a:rPr lang="en-US" altLang="zh-TW" sz="2800"/>
              <a:t>django</a:t>
            </a:r>
            <a:r>
              <a:rPr lang="zh-TW" altLang="en-US" sz="2800"/>
              <a:t>路徑</a:t>
            </a:r>
            <a:r>
              <a:rPr lang="zh-TW" altLang="en-US" sz="2800"/>
              <a:t>下</a:t>
            </a:r>
            <a:endParaRPr lang="zh-TW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25165"/>
            <a:ext cx="12177395" cy="33521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0365" y="2643505"/>
            <a:ext cx="367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$ pip install django</a:t>
            </a:r>
            <a:endParaRPr lang="en-US" altLang="zh-TW" sz="2800"/>
          </a:p>
        </p:txBody>
      </p:sp>
      <p:sp>
        <p:nvSpPr>
          <p:cNvPr id="10" name="Rectangles 9"/>
          <p:cNvSpPr/>
          <p:nvPr/>
        </p:nvSpPr>
        <p:spPr>
          <a:xfrm>
            <a:off x="3895725" y="3241675"/>
            <a:ext cx="281876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3828415"/>
            <a:ext cx="265620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689475" y="4445635"/>
            <a:ext cx="220916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735830" y="5071745"/>
            <a:ext cx="2302510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1038225"/>
            <a:ext cx="4619625" cy="30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1641475"/>
            <a:ext cx="6512560" cy="397129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3049905" y="3429000"/>
            <a:ext cx="4023995" cy="7308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049905" y="4881880"/>
            <a:ext cx="4403090" cy="7308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解除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dgango</a:t>
            </a:r>
            <a:endParaRPr lang="en-US" altLang="zh-TW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406650"/>
            <a:ext cx="12192635" cy="29254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0365" y="1788160"/>
            <a:ext cx="367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$ pip uninstall django</a:t>
            </a:r>
            <a:endParaRPr lang="en-US" altLang="zh-TW" sz="2800"/>
          </a:p>
        </p:txBody>
      </p:sp>
      <p:sp>
        <p:nvSpPr>
          <p:cNvPr id="10" name="Rectangles 9"/>
          <p:cNvSpPr/>
          <p:nvPr/>
        </p:nvSpPr>
        <p:spPr>
          <a:xfrm>
            <a:off x="4113530" y="2414905"/>
            <a:ext cx="3270885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2458085"/>
            <a:ext cx="11871960" cy="4392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在虛擬環境下安裝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</a:t>
            </a:r>
            <a:endParaRPr lang="en-US" altLang="zh-TW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45" y="2734310"/>
            <a:ext cx="265620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7145" y="3609340"/>
            <a:ext cx="387413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7145" y="4502150"/>
            <a:ext cx="420814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72110" y="1416685"/>
            <a:ext cx="9433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source myenv/bin/activate	</a:t>
            </a:r>
            <a:r>
              <a:rPr lang="zh-TW" altLang="en-US" sz="2800"/>
              <a:t>啟動虛擬環</a:t>
            </a:r>
            <a:r>
              <a:rPr lang="zh-TW" altLang="en-US" sz="2800"/>
              <a:t>境</a:t>
            </a:r>
            <a:endParaRPr lang="zh-TW" altLang="en-US" sz="2800"/>
          </a:p>
          <a:p>
            <a:r>
              <a:rPr lang="en-US" altLang="zh-TW" sz="2800"/>
              <a:t>pip install django			</a:t>
            </a:r>
            <a:r>
              <a:rPr lang="zh-TW" altLang="en-US" sz="2800"/>
              <a:t>安裝</a:t>
            </a:r>
            <a:r>
              <a:rPr lang="en-US" altLang="zh-TW" sz="2800"/>
              <a:t>django</a:t>
            </a:r>
            <a:r>
              <a:rPr lang="zh-TW" altLang="en-US" sz="2800"/>
              <a:t>套</a:t>
            </a:r>
            <a:r>
              <a:rPr lang="zh-TW" altLang="en-US" sz="2800"/>
              <a:t>件</a:t>
            </a:r>
            <a:endParaRPr lang="zh-TW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0"/>
            <a:ext cx="8397875" cy="685800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3240405" y="3079115"/>
            <a:ext cx="3946525" cy="6223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240405" y="1220470"/>
            <a:ext cx="3945890" cy="6223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240405" y="5591175"/>
            <a:ext cx="3946525" cy="6223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939020" y="1351280"/>
            <a:ext cx="1671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asgi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9939020" y="3079115"/>
            <a:ext cx="1671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django</a:t>
            </a: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9939020" y="5591175"/>
            <a:ext cx="1671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sql</a:t>
            </a:r>
            <a:endParaRPr 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建立專案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10590" y="1981200"/>
            <a:ext cx="10145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django-admin  startproject  blog	</a:t>
            </a:r>
            <a:r>
              <a:rPr lang="zh-TW" altLang="en-US" sz="2800"/>
              <a:t>建立</a:t>
            </a:r>
            <a:r>
              <a:rPr lang="en-US" altLang="zh-TW" sz="2800"/>
              <a:t> blog </a:t>
            </a:r>
            <a:r>
              <a:rPr lang="zh-TW" altLang="en-US" sz="2800"/>
              <a:t>專案</a:t>
            </a:r>
            <a:endParaRPr lang="zh-TW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2597150"/>
            <a:ext cx="6484620" cy="76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4620895"/>
            <a:ext cx="6007735" cy="3937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62660" y="4057650"/>
            <a:ext cx="10145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py manage.py startapp site		</a:t>
            </a:r>
            <a:r>
              <a:rPr lang="zh-TW" altLang="en-US" sz="2800"/>
              <a:t>在專案中，建立</a:t>
            </a:r>
            <a:r>
              <a:rPr lang="en-US" altLang="zh-TW" sz="2800"/>
              <a:t> home </a:t>
            </a:r>
            <a:r>
              <a:rPr lang="zh-TW" altLang="en-US" sz="2800"/>
              <a:t>網</a:t>
            </a:r>
            <a:r>
              <a:rPr lang="zh-TW" altLang="en-US" sz="2800"/>
              <a:t>頁</a:t>
            </a:r>
            <a:endParaRPr lang="zh-TW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Linux</a:t>
            </a:r>
            <a:endParaRPr lang="en-US"/>
          </a:p>
        </p:txBody>
      </p:sp>
      <p:pic>
        <p:nvPicPr>
          <p:cNvPr id="4" name="Content Placeholder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4162425" cy="3314700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1385" y="365760"/>
            <a:ext cx="5372100" cy="302196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6001385" y="3799205"/>
            <a:ext cx="5372100" cy="26866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343535"/>
            <a:ext cx="3626485" cy="335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1007110"/>
            <a:ext cx="3626485" cy="586168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065395" y="1163320"/>
            <a:ext cx="62833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blog : </a:t>
            </a:r>
            <a:r>
              <a:rPr lang="zh-TW" altLang="en-US" sz="2800"/>
              <a:t>由</a:t>
            </a:r>
            <a:r>
              <a:rPr lang="en-US" altLang="zh-TW" sz="2800"/>
              <a:t>django-admin</a:t>
            </a:r>
            <a:r>
              <a:rPr lang="zh-TW" altLang="en-US" sz="2800"/>
              <a:t>建立出來的資料匣</a:t>
            </a:r>
            <a:endParaRPr lang="zh-TW" altLang="en-US" sz="2800"/>
          </a:p>
          <a:p>
            <a:endParaRPr lang="zh-TW" altLang="en-US" sz="2800"/>
          </a:p>
          <a:p>
            <a:r>
              <a:rPr lang="en-US" altLang="zh-TW" sz="2800"/>
              <a:t>settings.py:  </a:t>
            </a:r>
            <a:r>
              <a:rPr lang="zh-TW" altLang="en-US" sz="2800"/>
              <a:t>網站屬性設</a:t>
            </a:r>
            <a:r>
              <a:rPr lang="zh-TW" altLang="en-US" sz="2800"/>
              <a:t>定</a:t>
            </a:r>
            <a:endParaRPr lang="zh-TW" altLang="en-US" sz="2800"/>
          </a:p>
          <a:p>
            <a:endParaRPr lang="zh-TW" altLang="en-US" sz="2800"/>
          </a:p>
          <a:p>
            <a:r>
              <a:rPr lang="en-US" altLang="zh-TW" sz="2800"/>
              <a:t>wsgi.py:  </a:t>
            </a:r>
            <a:r>
              <a:rPr lang="zh-TW" altLang="en-US" sz="2800"/>
              <a:t>與</a:t>
            </a:r>
            <a:r>
              <a:rPr lang="en-US" altLang="zh-TW" sz="2800"/>
              <a:t>apache</a:t>
            </a:r>
            <a:r>
              <a:rPr lang="zh-TW" altLang="en-US" sz="2800"/>
              <a:t>對接的</a:t>
            </a:r>
            <a:r>
              <a:rPr lang="zh-TW" altLang="en-US" sz="2800"/>
              <a:t>設定窗口</a:t>
            </a:r>
            <a:endParaRPr lang="zh-TW" altLang="en-US" sz="2800"/>
          </a:p>
          <a:p>
            <a:endParaRPr lang="zh-TW" altLang="en-US" sz="2800"/>
          </a:p>
          <a:p>
            <a:r>
              <a:rPr lang="en-US" altLang="zh-TW" sz="2800"/>
              <a:t>home: </a:t>
            </a:r>
            <a:r>
              <a:rPr lang="zh-TW" altLang="en-US" sz="2800"/>
              <a:t>由</a:t>
            </a:r>
            <a:r>
              <a:rPr lang="en-US" altLang="zh-TW" sz="2800"/>
              <a:t>manage.py   </a:t>
            </a:r>
            <a:r>
              <a:rPr lang="zh-TW" altLang="en-US" sz="2800"/>
              <a:t>産生的首頁資料匣</a:t>
            </a:r>
            <a:endParaRPr lang="zh-TW" altLang="en-US" sz="2800"/>
          </a:p>
          <a:p>
            <a:endParaRPr lang="zh-TW" altLang="en-US" sz="2800"/>
          </a:p>
          <a:p>
            <a:endParaRPr lang="zh-TW" altLang="en-US" sz="2800"/>
          </a:p>
          <a:p>
            <a:r>
              <a:rPr lang="en-US" altLang="zh-TW" sz="2800"/>
              <a:t>models.py: </a:t>
            </a:r>
            <a:r>
              <a:rPr lang="zh-TW" altLang="en-US" sz="2800"/>
              <a:t>資料庫</a:t>
            </a:r>
            <a:r>
              <a:rPr lang="en-US" altLang="zh-TW" sz="2800"/>
              <a:t>-</a:t>
            </a:r>
            <a:r>
              <a:rPr lang="zh-TW" altLang="en-US" sz="2800"/>
              <a:t>資料表設</a:t>
            </a:r>
            <a:r>
              <a:rPr lang="zh-TW" altLang="en-US" sz="2800"/>
              <a:t>定</a:t>
            </a:r>
            <a:endParaRPr lang="zh-TW" altLang="en-US" sz="2800"/>
          </a:p>
          <a:p>
            <a:endParaRPr lang="zh-TW" altLang="en-US" sz="2800"/>
          </a:p>
          <a:p>
            <a:r>
              <a:rPr lang="en-US" altLang="zh-TW" sz="2800"/>
              <a:t>views.py: </a:t>
            </a:r>
            <a:r>
              <a:rPr lang="zh-TW" altLang="en-US" sz="2800"/>
              <a:t>網頁呈現設</a:t>
            </a:r>
            <a:r>
              <a:rPr lang="zh-TW" altLang="en-US" sz="2800"/>
              <a:t>定</a:t>
            </a:r>
            <a:endParaRPr lang="zh-TW" altLang="en-US" sz="2800"/>
          </a:p>
        </p:txBody>
      </p:sp>
      <p:sp>
        <p:nvSpPr>
          <p:cNvPr id="3" name="Rectangles 2"/>
          <p:cNvSpPr/>
          <p:nvPr/>
        </p:nvSpPr>
        <p:spPr>
          <a:xfrm>
            <a:off x="5099050" y="1163320"/>
            <a:ext cx="6154420" cy="230251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099050" y="3801745"/>
            <a:ext cx="6154420" cy="26231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433070"/>
            <a:ext cx="3629660" cy="323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908685"/>
            <a:ext cx="8856980" cy="59372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375275" y="2794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TW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導入系統模組</a:t>
            </a:r>
            <a:endParaRPr lang="zh-TW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1722755"/>
            <a:ext cx="5108575" cy="378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425700"/>
            <a:ext cx="9794240" cy="290893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啟動網站伺服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器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361315"/>
            <a:ext cx="11858625" cy="550672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576070" y="433070"/>
            <a:ext cx="1377315" cy="3206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617220"/>
            <a:ext cx="1774825" cy="346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935"/>
            <a:ext cx="12191365" cy="153860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2026285" y="1429385"/>
            <a:ext cx="2422525" cy="3206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" y="3235325"/>
            <a:ext cx="3465830" cy="347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" y="4002405"/>
            <a:ext cx="3413125" cy="4451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005705" y="3951605"/>
            <a:ext cx="605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改為</a:t>
            </a:r>
            <a:r>
              <a:rPr lang="en-US" altLang="zh-TW" sz="2800"/>
              <a:t>[’*’]</a:t>
            </a:r>
            <a:r>
              <a:rPr lang="zh-TW" altLang="en-US" sz="2800"/>
              <a:t>，允許</a:t>
            </a:r>
            <a:r>
              <a:rPr lang="en-US" altLang="zh-TW" sz="2800"/>
              <a:t>host ip</a:t>
            </a:r>
            <a:r>
              <a:rPr lang="zh-TW" altLang="en-US" sz="2800"/>
              <a:t>為任何</a:t>
            </a:r>
            <a:r>
              <a:rPr lang="zh-TW" altLang="en-US" sz="2800"/>
              <a:t>值</a:t>
            </a:r>
            <a:endParaRPr lang="zh-TW" alt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80" y="5165090"/>
            <a:ext cx="8856980" cy="3613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490855"/>
            <a:ext cx="11597005" cy="534543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708150" y="507365"/>
            <a:ext cx="1878965" cy="3206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825625"/>
            <a:ext cx="11293475" cy="4351655"/>
          </a:xfrm>
        </p:spPr>
        <p:txBody>
          <a:bodyPr/>
          <a:p>
            <a:pPr marL="514350" indent="-514350">
              <a:buAutoNum type="arabicPeriod"/>
            </a:pPr>
            <a:r>
              <a:rPr lang="zh-TW" altLang="en-US"/>
              <a:t>建立網站根目錄</a:t>
            </a:r>
            <a:r>
              <a:rPr lang="en-US" altLang="zh-TW"/>
              <a:t>			mkdir webs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用</a:t>
            </a:r>
            <a:r>
              <a:rPr lang="en-US" altLang="zh-TW"/>
              <a:t>python</a:t>
            </a:r>
            <a:r>
              <a:rPr lang="zh-TW" altLang="en-US"/>
              <a:t>建立虛擬環境</a:t>
            </a:r>
            <a:r>
              <a:rPr lang="en-US" altLang="zh-TW"/>
              <a:t>  		py -m venv myenv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啟動虛擬環境</a:t>
            </a:r>
            <a:r>
              <a:rPr lang="en-US" altLang="zh-TW"/>
              <a:t>				source myenv/bin/activate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在虛擬環境</a:t>
            </a:r>
            <a:r>
              <a:rPr lang="zh-TW" altLang="en-US"/>
              <a:t>中安裝</a:t>
            </a:r>
            <a:r>
              <a:rPr lang="en-US" altLang="zh-TW"/>
              <a:t>django		pip install django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用</a:t>
            </a:r>
            <a:r>
              <a:rPr lang="en-US" altLang="zh-TW"/>
              <a:t>django</a:t>
            </a:r>
            <a:r>
              <a:rPr lang="zh-TW" altLang="en-US"/>
              <a:t>建立網站架構</a:t>
            </a:r>
            <a:r>
              <a:rPr lang="en-US" altLang="zh-TW"/>
              <a:t>		</a:t>
            </a:r>
            <a:r>
              <a:rPr lang="en-US" altLang="zh-TW">
                <a:sym typeface="+mn-ea"/>
              </a:rPr>
              <a:t>django-admin startproject proj01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在網站架構下，用</a:t>
            </a:r>
            <a:r>
              <a:rPr lang="en-US" altLang="zh-TW"/>
              <a:t>py</a:t>
            </a:r>
            <a:r>
              <a:rPr lang="zh-TW" altLang="en-US"/>
              <a:t>建立</a:t>
            </a:r>
            <a:r>
              <a:rPr lang="en-US" altLang="zh-TW"/>
              <a:t>app</a:t>
            </a:r>
            <a:r>
              <a:rPr lang="zh-TW" altLang="en-US"/>
              <a:t>網頁</a:t>
            </a:r>
            <a:r>
              <a:rPr lang="en-US" altLang="zh-TW"/>
              <a:t>	py manage.py startapp home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啟動網站伺服器</a:t>
            </a:r>
            <a:r>
              <a:rPr lang="en-US" altLang="zh-TW"/>
              <a:t>			py manage.py runserver</a:t>
            </a:r>
            <a:endParaRPr lang="zh-TW" altLang="en-US"/>
          </a:p>
          <a:p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</a:t>
            </a:r>
            <a:r>
              <a:rPr lang="zh-TW" altLang="en-US"/>
              <a:t>遠</a:t>
            </a:r>
            <a:r>
              <a:rPr lang="zh-TW" altLang="en-US"/>
              <a:t>端版本管</a:t>
            </a:r>
            <a:r>
              <a:rPr lang="zh-TW" altLang="en-US"/>
              <a:t>理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windows</a:t>
            </a:r>
            <a:r>
              <a:rPr lang="zh-TW" altLang="en-US"/>
              <a:t>下載安裝</a:t>
            </a:r>
            <a:r>
              <a:rPr lang="en-US" altLang="zh-TW"/>
              <a:t>git</a:t>
            </a:r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"/>
          </a:xfrm>
        </p:spPr>
        <p:txBody>
          <a:bodyPr>
            <a:normAutofit fontScale="90000"/>
          </a:bodyPr>
          <a:p>
            <a:r>
              <a:rPr lang="en-US"/>
              <a:t>git-scm.com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0670" y="1825625"/>
            <a:ext cx="4685030" cy="3676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4510" y="5839460"/>
            <a:ext cx="1132840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800" b="1" i="0">
                <a:solidFill>
                  <a:srgbClr val="F14E32"/>
                </a:solidFill>
                <a:latin typeface="Courier"/>
                <a:ea typeface="Courier"/>
              </a:rPr>
              <a:t>winget install --id Git.Git -e --source winget</a:t>
            </a:r>
            <a:endParaRPr sz="2800" b="1" i="0">
              <a:solidFill>
                <a:srgbClr val="F14E32"/>
              </a:solidFill>
              <a:latin typeface="Courier"/>
              <a:ea typeface="Couri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937895"/>
            <a:ext cx="5842635" cy="484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65" y="937895"/>
            <a:ext cx="5892165" cy="3367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Installing Gnome Desktop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61970"/>
            <a:ext cx="528828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5245"/>
            <a:ext cx="4006215" cy="373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9025"/>
            <a:ext cx="1363345" cy="310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2020"/>
            <a:ext cx="7895590" cy="3251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56515"/>
            <a:ext cx="10928985" cy="67468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上傳流</a:t>
            </a:r>
            <a:r>
              <a:rPr lang="zh-TW" altLang="en-US"/>
              <a:t>程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90" y="1565910"/>
            <a:ext cx="11175365" cy="5180330"/>
          </a:xfrm>
        </p:spPr>
        <p:txBody>
          <a:bodyPr>
            <a:normAutofit/>
          </a:bodyPr>
          <a:p>
            <a:pPr marL="514350" indent="-514350">
              <a:buAutoNum type="arabicPeriod"/>
            </a:pPr>
            <a:r>
              <a:rPr lang="en-US" altLang="zh-TW"/>
              <a:t>cd &lt;web\project&gt;			</a:t>
            </a:r>
            <a:r>
              <a:rPr lang="zh-TW" altLang="en-US"/>
              <a:t>轉移路徑至專案下</a:t>
            </a:r>
            <a:r>
              <a:rPr lang="en-US" altLang="zh-TW"/>
              <a:t>	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git init					</a:t>
            </a:r>
            <a:r>
              <a:rPr lang="zh-TW" altLang="en-US"/>
              <a:t>環境初始化</a:t>
            </a:r>
            <a:r>
              <a:rPr lang="en-US" altLang="zh-TW"/>
              <a:t> (</a:t>
            </a:r>
            <a:r>
              <a:rPr lang="zh-TW" altLang="en-US"/>
              <a:t>建立</a:t>
            </a:r>
            <a:r>
              <a:rPr lang="en-US" altLang="zh-TW"/>
              <a:t>.git </a:t>
            </a:r>
            <a:r>
              <a:rPr lang="zh-TW" altLang="en-US"/>
              <a:t>路徑</a:t>
            </a:r>
            <a:r>
              <a:rPr lang="en-US" altLang="zh-TW"/>
              <a:t>)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git add .					</a:t>
            </a:r>
            <a:r>
              <a:rPr lang="zh-TW" altLang="en-US"/>
              <a:t>把當前路徑資</a:t>
            </a:r>
            <a:r>
              <a:rPr lang="zh-TW" altLang="en-US"/>
              <a:t>料加入本地</a:t>
            </a:r>
            <a:r>
              <a:rPr lang="en-US" altLang="zh-TW"/>
              <a:t>git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git commit -m “first commit”	</a:t>
            </a:r>
            <a:r>
              <a:rPr lang="zh-TW" altLang="en-US"/>
              <a:t>將路徑資料送入本地庫。並標示</a:t>
            </a:r>
            <a:r>
              <a:rPr lang="en-US" altLang="zh-TW"/>
              <a:t>							</a:t>
            </a:r>
            <a:r>
              <a:rPr lang="zh-TW" altLang="en-US"/>
              <a:t>提交訊息</a:t>
            </a:r>
            <a:r>
              <a:rPr lang="en-US" altLang="zh-TW"/>
              <a:t>(message)</a:t>
            </a:r>
            <a:r>
              <a:rPr lang="zh-TW" altLang="en-US"/>
              <a:t>為</a:t>
            </a:r>
            <a:r>
              <a:rPr lang="zh-TW" altLang="en-US">
                <a:sym typeface="+mn-ea"/>
              </a:rPr>
              <a:t>第一次送出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en-US" altLang="zh-TW"/>
              <a:t>git remote  add origin https://github.com/&lt;user_name&gt;/&lt;project_name&gt;.git							</a:t>
            </a:r>
            <a:r>
              <a:rPr lang="zh-TW" altLang="en-US">
                <a:sym typeface="+mn-ea"/>
              </a:rPr>
              <a:t>加入</a:t>
            </a:r>
            <a:r>
              <a:rPr lang="zh-TW" altLang="en-US"/>
              <a:t>遠端名，並設其網址。</a:t>
            </a:r>
            <a:r>
              <a:rPr lang="en-US" altLang="zh-TW"/>
              <a:t>&lt;</a:t>
            </a:r>
            <a:r>
              <a:rPr lang="zh-TW" altLang="en-US">
                <a:sym typeface="+mn-ea"/>
              </a:rPr>
              <a:t>遠端名</a:t>
            </a:r>
            <a:r>
              <a:rPr lang="en-US" altLang="zh-TW"/>
              <a:t>&gt; &lt;url&gt;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git push -u origin master		</a:t>
            </a:r>
            <a:r>
              <a:rPr lang="zh-TW" altLang="en-US"/>
              <a:t>把本地庫推向雲端庫，版本號是</a:t>
            </a:r>
            <a:r>
              <a:rPr lang="en-US" altLang="zh-TW"/>
              <a:t>							</a:t>
            </a:r>
            <a:r>
              <a:rPr lang="zh-TW" altLang="en-US"/>
              <a:t>主幹</a:t>
            </a:r>
            <a:r>
              <a:rPr lang="en-US" altLang="zh-TW"/>
              <a:t>master</a:t>
            </a:r>
            <a:r>
              <a:rPr lang="zh-TW" altLang="en-US"/>
              <a:t>版</a:t>
            </a:r>
            <a:r>
              <a:rPr lang="en-US" altLang="zh-TW"/>
              <a:t> (</a:t>
            </a:r>
            <a:r>
              <a:rPr lang="zh-TW" altLang="en-US"/>
              <a:t>不是分支</a:t>
            </a:r>
            <a:r>
              <a:rPr lang="en-US" altLang="zh-TW"/>
              <a:t>branch</a:t>
            </a:r>
            <a:r>
              <a:rPr lang="zh-TW" altLang="en-US"/>
              <a:t>版</a:t>
            </a:r>
            <a:r>
              <a:rPr lang="en-US" altLang="zh-TW"/>
              <a:t>)</a:t>
            </a:r>
            <a:endParaRPr lang="en-US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0"/>
            <a:ext cx="776541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3702685"/>
            <a:ext cx="4311650" cy="3154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904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65" y="0"/>
            <a:ext cx="2493010" cy="6857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15" y="0"/>
            <a:ext cx="4312285" cy="364934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74930" y="6419850"/>
            <a:ext cx="2214880" cy="3206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943350" y="6419850"/>
            <a:ext cx="2422525" cy="3206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948930" y="3104515"/>
            <a:ext cx="2422525" cy="3206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540240" y="5241290"/>
            <a:ext cx="1602740" cy="3206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710815" y="6451600"/>
            <a:ext cx="737235" cy="3009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788785" y="3124200"/>
            <a:ext cx="737235" cy="3009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948930" y="6288405"/>
            <a:ext cx="2288540" cy="5181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523240"/>
            <a:ext cx="3415665" cy="618998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467995" y="4829175"/>
            <a:ext cx="3284220" cy="412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32910" y="4885055"/>
            <a:ext cx="737235" cy="3009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2700"/>
            <a:ext cx="2684145" cy="682879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5372100" y="1789430"/>
            <a:ext cx="2683510" cy="412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380355" y="3016250"/>
            <a:ext cx="2683510" cy="412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380355" y="4690745"/>
            <a:ext cx="2683510" cy="412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20" y="3822700"/>
            <a:ext cx="2748280" cy="3035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8381365" y="6412230"/>
            <a:ext cx="737235" cy="3009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9443720" y="6325870"/>
            <a:ext cx="1637030" cy="3873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474980"/>
            <a:ext cx="11927840" cy="453453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5841365" y="3166745"/>
            <a:ext cx="323215" cy="412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85" y="2666365"/>
            <a:ext cx="10515600" cy="558165"/>
          </a:xfrm>
        </p:spPr>
        <p:txBody>
          <a:bodyPr/>
          <a:p>
            <a:r>
              <a:rPr lang="en-US"/>
              <a:t>git  remote  rm  origin		</a:t>
            </a:r>
            <a:r>
              <a:rPr lang="zh-TW" altLang="en-US"/>
              <a:t>刪除遠程原始</a:t>
            </a:r>
            <a:r>
              <a:rPr lang="zh-TW" altLang="en-US"/>
              <a:t>庫</a:t>
            </a:r>
            <a:endParaRPr lang="zh-TW" altLang="en-US"/>
          </a:p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4013835"/>
            <a:ext cx="10923270" cy="339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4385"/>
            <a:ext cx="12192000" cy="120078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登入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105"/>
            <a:ext cx="10515600" cy="2350770"/>
          </a:xfrm>
        </p:spPr>
        <p:txBody>
          <a:bodyPr/>
          <a:p>
            <a:r>
              <a:rPr lang="en-US"/>
              <a:t>git  status</a:t>
            </a:r>
            <a:endParaRPr lang="en-US"/>
          </a:p>
          <a:p>
            <a:endParaRPr lang="en-US"/>
          </a:p>
          <a:p>
            <a:r>
              <a:rPr lang="en-US"/>
              <a:t>git  checkout  master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2867660"/>
            <a:ext cx="7638415" cy="247078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063625"/>
            <a:ext cx="9636125" cy="1158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3388995"/>
            <a:ext cx="6292215" cy="2581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2683510"/>
            <a:ext cx="5069840" cy="244983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296545"/>
            <a:ext cx="8395335" cy="723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" y="1160145"/>
            <a:ext cx="2919095" cy="1459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465" y="0"/>
            <a:ext cx="2121535" cy="2094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5" y="2774950"/>
            <a:ext cx="7137400" cy="690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" y="3636010"/>
            <a:ext cx="2811145" cy="328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320" y="3779520"/>
            <a:ext cx="5059680" cy="307848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6687185" y="329565"/>
            <a:ext cx="2045970" cy="3295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0070465" y="1384300"/>
            <a:ext cx="2045970" cy="3295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198360" y="6031865"/>
            <a:ext cx="4993640" cy="3295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73075" y="504888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建立套件需</a:t>
            </a:r>
            <a:r>
              <a:rPr lang="zh-TW" altLang="en-US" sz="2800"/>
              <a:t>求清單，</a:t>
            </a:r>
            <a:endParaRPr lang="zh-TW" altLang="en-US" sz="2800"/>
          </a:p>
          <a:p>
            <a:r>
              <a:rPr lang="zh-TW" altLang="en-US" sz="2800"/>
              <a:t>上傳</a:t>
            </a:r>
            <a:endParaRPr lang="zh-TW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系統套件更新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955" y="3782060"/>
            <a:ext cx="409448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5076825"/>
            <a:ext cx="6110605" cy="434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5" y="2175510"/>
            <a:ext cx="4412615" cy="389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55" y="2565400"/>
            <a:ext cx="4881245" cy="3898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551295" y="2109470"/>
            <a:ext cx="27101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查看</a:t>
            </a:r>
            <a:r>
              <a:rPr lang="en-US" altLang="zh-TW" sz="2800"/>
              <a:t>  dnf  (</a:t>
            </a:r>
            <a:r>
              <a:rPr lang="en-US" altLang="en-US" sz="2800">
                <a:solidFill>
                  <a:srgbClr val="FF0000"/>
                </a:solidFill>
              </a:rPr>
              <a:t>D</a:t>
            </a:r>
            <a:r>
              <a:rPr lang="en-US" altLang="en-US" sz="2800"/>
              <a:t>a</a:t>
            </a:r>
            <a:r>
              <a:rPr lang="en-US" altLang="en-US" sz="2800">
                <a:solidFill>
                  <a:srgbClr val="FF0000"/>
                </a:solidFill>
              </a:rPr>
              <a:t>n</a:t>
            </a:r>
            <a:r>
              <a:rPr lang="en-US" altLang="en-US" sz="2800"/>
              <a:t>di</a:t>
            </a:r>
            <a:r>
              <a:rPr lang="en-US" altLang="en-US" sz="2800">
                <a:solidFill>
                  <a:srgbClr val="FF0000"/>
                </a:solidFill>
              </a:rPr>
              <a:t>f</a:t>
            </a:r>
            <a:r>
              <a:rPr lang="en-US" altLang="en-US" sz="2800"/>
              <a:t>ied</a:t>
            </a:r>
            <a:r>
              <a:rPr lang="en-US" altLang="zh-TW" sz="2800"/>
              <a:t>)</a:t>
            </a:r>
            <a:r>
              <a:rPr lang="zh-TW" altLang="en-US" sz="2800"/>
              <a:t>版本</a:t>
            </a:r>
            <a:endParaRPr lang="zh-TW" alt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複製專案</a:t>
            </a:r>
            <a:endParaRPr lang="en-US" altLang="zh-TW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58035"/>
            <a:ext cx="10516235" cy="247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95570"/>
            <a:ext cx="8343900" cy="100139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38200" y="4646930"/>
            <a:ext cx="834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git  remote  -v      (view, </a:t>
            </a:r>
            <a:r>
              <a:rPr lang="zh-TW" altLang="en-US" sz="2800"/>
              <a:t>顯示遠端原始庫名稱與位置</a:t>
            </a:r>
            <a:r>
              <a:rPr lang="en-US" altLang="zh-TW" sz="2800"/>
              <a:t>)</a:t>
            </a:r>
            <a:endParaRPr lang="en-US" altLang="zh-TW" sz="2800"/>
          </a:p>
        </p:txBody>
      </p:sp>
      <p:sp>
        <p:nvSpPr>
          <p:cNvPr id="6" name="Text Box 5"/>
          <p:cNvSpPr txBox="1"/>
          <p:nvPr/>
        </p:nvSpPr>
        <p:spPr>
          <a:xfrm>
            <a:off x="838200" y="15360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git  clone  &lt;origin&gt;</a:t>
            </a:r>
            <a:endParaRPr lang="en-US" altLang="zh-TW"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90700"/>
            <a:ext cx="11572240" cy="50647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900" y="11423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pip  install  -r &lt;</a:t>
            </a:r>
            <a:r>
              <a:rPr lang="zh-TW" altLang="en-US" sz="2800"/>
              <a:t>套件清單</a:t>
            </a:r>
            <a:r>
              <a:rPr lang="en-US" altLang="zh-TW" sz="2800"/>
              <a:t>&gt;</a:t>
            </a:r>
            <a:endParaRPr lang="en-US" altLang="zh-TW" sz="28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4925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安裝套件清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單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6250305"/>
            <a:ext cx="11572240" cy="6051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 &amp; hot key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 three modes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37000" y="2581275"/>
            <a:ext cx="4105910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 algn="ctr"/>
            <a:r>
              <a:rPr lang="en-US" sz="2800"/>
              <a:t>command / normal mode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312545" y="4683125"/>
            <a:ext cx="4105910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 algn="ctr"/>
            <a:r>
              <a:rPr lang="en-US" sz="2800"/>
              <a:t>insert / edit mode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6529070" y="4683125"/>
            <a:ext cx="4105910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 algn="ctr"/>
            <a:r>
              <a:rPr lang="en-US" sz="2800"/>
              <a:t>last line mode</a:t>
            </a:r>
            <a:endParaRPr lang="en-US" sz="280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65500" y="3103245"/>
            <a:ext cx="2624455" cy="157988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5989955" y="3103245"/>
            <a:ext cx="2559050" cy="16300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H="1">
            <a:off x="1311910" y="2842260"/>
            <a:ext cx="2624455" cy="2101850"/>
          </a:xfrm>
          <a:prstGeom prst="bentConnector3">
            <a:avLst>
              <a:gd name="adj1" fmla="val -9073"/>
            </a:avLst>
          </a:prstGeom>
          <a:ln w="38100"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4" idx="3"/>
          </p:cNvCxnSpPr>
          <p:nvPr/>
        </p:nvCxnSpPr>
        <p:spPr>
          <a:xfrm flipH="1" flipV="1">
            <a:off x="8042910" y="2842260"/>
            <a:ext cx="2592070" cy="2101850"/>
          </a:xfrm>
          <a:prstGeom prst="bentConnector3">
            <a:avLst>
              <a:gd name="adj1" fmla="val -9187"/>
            </a:avLst>
          </a:prstGeom>
          <a:ln w="38100"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85800" y="2252345"/>
            <a:ext cx="860425" cy="521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800"/>
              <a:t>esc</a:t>
            </a:r>
            <a:endParaRPr lang="en-US" sz="2800"/>
          </a:p>
        </p:txBody>
      </p:sp>
      <p:sp>
        <p:nvSpPr>
          <p:cNvPr id="12" name="Text Box 11"/>
          <p:cNvSpPr txBox="1"/>
          <p:nvPr/>
        </p:nvSpPr>
        <p:spPr>
          <a:xfrm>
            <a:off x="10502900" y="2260600"/>
            <a:ext cx="860425" cy="521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800"/>
              <a:t>esc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3937000" y="1982470"/>
            <a:ext cx="4105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(</a:t>
            </a:r>
            <a:r>
              <a:rPr lang="zh-TW" altLang="en-US" sz="2800"/>
              <a:t>選取</a:t>
            </a:r>
            <a:r>
              <a:rPr lang="en-US" altLang="zh-TW" sz="2800"/>
              <a:t>,</a:t>
            </a:r>
            <a:r>
              <a:rPr lang="zh-TW" altLang="en-US" sz="2800"/>
              <a:t>複製</a:t>
            </a:r>
            <a:r>
              <a:rPr lang="en-US" altLang="zh-TW" sz="2800"/>
              <a:t>,</a:t>
            </a:r>
            <a:r>
              <a:rPr lang="zh-TW" altLang="en-US" sz="2800"/>
              <a:t>貼上</a:t>
            </a:r>
            <a:r>
              <a:rPr lang="en-US" altLang="zh-TW" sz="2800"/>
              <a:t>,</a:t>
            </a:r>
            <a:r>
              <a:rPr lang="zh-TW" altLang="en-US" sz="2800"/>
              <a:t>刪除</a:t>
            </a:r>
            <a:r>
              <a:rPr lang="en-US" altLang="zh-TW" sz="2800"/>
              <a:t>)</a:t>
            </a:r>
            <a:endParaRPr lang="en-US" altLang="zh-TW" sz="2800"/>
          </a:p>
        </p:txBody>
      </p:sp>
      <p:sp>
        <p:nvSpPr>
          <p:cNvPr id="14" name="Text Box 13"/>
          <p:cNvSpPr txBox="1"/>
          <p:nvPr/>
        </p:nvSpPr>
        <p:spPr>
          <a:xfrm>
            <a:off x="1249045" y="5281930"/>
            <a:ext cx="4105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(</a:t>
            </a:r>
            <a:r>
              <a:rPr lang="zh-TW" altLang="en-US" sz="2800"/>
              <a:t>輸入文字</a:t>
            </a:r>
            <a:r>
              <a:rPr lang="en-US" altLang="zh-TW" sz="2800"/>
              <a:t>)</a:t>
            </a:r>
            <a:endParaRPr lang="en-US" altLang="zh-TW" sz="2800"/>
          </a:p>
        </p:txBody>
      </p:sp>
      <p:sp>
        <p:nvSpPr>
          <p:cNvPr id="15" name="Text Box 14"/>
          <p:cNvSpPr txBox="1"/>
          <p:nvPr/>
        </p:nvSpPr>
        <p:spPr>
          <a:xfrm>
            <a:off x="6306185" y="5281930"/>
            <a:ext cx="5107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(</a:t>
            </a:r>
            <a:r>
              <a:rPr lang="zh-TW" altLang="en-US" sz="2800"/>
              <a:t>儲存</a:t>
            </a:r>
            <a:r>
              <a:rPr lang="en-US" altLang="zh-TW" sz="2800"/>
              <a:t>,</a:t>
            </a:r>
            <a:r>
              <a:rPr lang="zh-TW" altLang="en-US" sz="2800"/>
              <a:t>離開</a:t>
            </a:r>
            <a:r>
              <a:rPr lang="en-US" altLang="zh-TW" sz="2800"/>
              <a:t>,</a:t>
            </a:r>
            <a:r>
              <a:rPr lang="zh-TW" altLang="en-US" sz="2800"/>
              <a:t>尋找</a:t>
            </a:r>
            <a:r>
              <a:rPr lang="en-US" altLang="zh-TW" sz="2800"/>
              <a:t>,</a:t>
            </a:r>
            <a:r>
              <a:rPr lang="zh-TW" altLang="en-US" sz="2800"/>
              <a:t>取代</a:t>
            </a:r>
            <a:r>
              <a:rPr lang="en-US" altLang="zh-TW" sz="2800"/>
              <a:t>,</a:t>
            </a:r>
            <a:r>
              <a:rPr lang="zh-TW" altLang="en-US" sz="2800"/>
              <a:t>顯示行號</a:t>
            </a:r>
            <a:r>
              <a:rPr lang="en-US" altLang="zh-TW" sz="2800"/>
              <a:t>)</a:t>
            </a:r>
            <a:endParaRPr lang="en-US" altLang="zh-TW" sz="2800"/>
          </a:p>
        </p:txBody>
      </p:sp>
      <p:sp>
        <p:nvSpPr>
          <p:cNvPr id="16" name="Text Box 15"/>
          <p:cNvSpPr txBox="1"/>
          <p:nvPr/>
        </p:nvSpPr>
        <p:spPr>
          <a:xfrm>
            <a:off x="8070215" y="3774440"/>
            <a:ext cx="860425" cy="521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800"/>
              <a:t>:</a:t>
            </a:r>
            <a:endParaRPr lang="en-US" sz="2800"/>
          </a:p>
        </p:txBody>
      </p:sp>
      <p:sp>
        <p:nvSpPr>
          <p:cNvPr id="17" name="Text Box 16"/>
          <p:cNvSpPr txBox="1"/>
          <p:nvPr/>
        </p:nvSpPr>
        <p:spPr>
          <a:xfrm>
            <a:off x="2882900" y="3774440"/>
            <a:ext cx="860425" cy="521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800"/>
              <a:t>a,i,</a:t>
            </a:r>
            <a:r>
              <a:rPr lang="en-US" sz="2800"/>
              <a:t>o</a:t>
            </a:r>
            <a:endParaRPr lang="en-US"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740"/>
            <a:ext cx="10515600" cy="1095375"/>
          </a:xfrm>
        </p:spPr>
        <p:txBody>
          <a:bodyPr/>
          <a:p>
            <a:r>
              <a:rPr lang="en-US"/>
              <a:t>vi </a:t>
            </a:r>
            <a:r>
              <a:rPr lang="zh-TW" altLang="en-US"/>
              <a:t>常用指</a:t>
            </a:r>
            <a:r>
              <a:rPr lang="zh-TW" altLang="en-US"/>
              <a:t>令</a:t>
            </a:r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481455" y="1991360"/>
            <a:ext cx="9828530" cy="3796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 - y - p					(select, copy, paste)</a:t>
            </a:r>
            <a:endParaRPr lang="en-US"/>
          </a:p>
          <a:p>
            <a:r>
              <a:rPr lang="en-US"/>
              <a:t>v - d - p					(select, delete / cut, paste)</a:t>
            </a:r>
            <a:endParaRPr lang="en-US"/>
          </a:p>
          <a:p>
            <a:r>
              <a:rPr lang="en-US"/>
              <a:t>yy		yw		y$		(yank,</a:t>
            </a:r>
            <a:r>
              <a:rPr lang="en-US"/>
              <a:t> copy)</a:t>
            </a:r>
            <a:endParaRPr lang="en-US"/>
          </a:p>
          <a:p>
            <a:r>
              <a:rPr lang="en-US"/>
              <a:t>dd		dw		d$	x	(delete)</a:t>
            </a:r>
            <a:endParaRPr lang="en-US"/>
          </a:p>
          <a:p>
            <a:r>
              <a:rPr lang="en-US"/>
              <a:t>u		(undo)	4u		(undo 4 times)</a:t>
            </a:r>
            <a:endParaRPr lang="en-US"/>
          </a:p>
          <a:p>
            <a:r>
              <a:rPr lang="en-US"/>
              <a:t>ctrl-r	(redo) </a:t>
            </a:r>
            <a:endParaRPr lang="en-US"/>
          </a:p>
          <a:p>
            <a:r>
              <a:rPr lang="en-US"/>
              <a:t>&lt;&lt;,&gt;&gt;	(indent, outdent)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91795" y="2404745"/>
            <a:ext cx="613410" cy="1815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 sz="2800"/>
              <a:t>命令模式</a:t>
            </a:r>
            <a:endParaRPr lang="zh-TW" altLang="en-US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095375"/>
          </a:xfrm>
        </p:spPr>
        <p:txBody>
          <a:bodyPr/>
          <a:p>
            <a:r>
              <a:rPr lang="en-US"/>
              <a:t>vi </a:t>
            </a:r>
            <a:r>
              <a:rPr lang="zh-TW" altLang="en-US"/>
              <a:t>常用指</a:t>
            </a:r>
            <a:r>
              <a:rPr lang="zh-TW" altLang="en-US"/>
              <a:t>令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455" y="2087880"/>
            <a:ext cx="9827895" cy="36766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p>
            <a:r>
              <a:rPr lang="en-US"/>
              <a:t>:set nu    		:set rnu	:set nonu  		:set nornu</a:t>
            </a:r>
            <a:endParaRPr lang="en-US"/>
          </a:p>
          <a:p>
            <a:r>
              <a:rPr lang="en-US"/>
              <a:t>:</a:t>
            </a:r>
            <a:r>
              <a:rPr lang="en-US"/>
              <a:t>w	:q	:wq   	:x   	ZZ			(write and quit)</a:t>
            </a:r>
            <a:endParaRPr lang="en-US"/>
          </a:p>
          <a:p>
            <a:r>
              <a:rPr lang="en-US"/>
              <a:t>:/&lt;target&gt;						(</a:t>
            </a:r>
            <a:r>
              <a:rPr lang="en-US"/>
              <a:t>search)</a:t>
            </a:r>
            <a:endParaRPr lang="en-US"/>
          </a:p>
          <a:p>
            <a:r>
              <a:rPr lang="en-US"/>
              <a:t>:s/&lt;target&gt;/&lt;replace&gt;/g			(replace)</a:t>
            </a:r>
            <a:endParaRPr lang="en-US"/>
          </a:p>
          <a:p>
            <a:r>
              <a:rPr lang="en-US"/>
              <a:t>:sp &lt;filename&gt;	:vsp &lt;filename&gt;		(split window)</a:t>
            </a:r>
            <a:endParaRPr lang="en-US"/>
          </a:p>
          <a:p>
            <a:r>
              <a:rPr lang="en-US"/>
              <a:t>:noh							(no high light)</a:t>
            </a:r>
            <a:endParaRPr lang="en-US"/>
          </a:p>
          <a:p>
            <a:r>
              <a:rPr lang="en-US"/>
              <a:t>:set shiftwidth=4		:set tabstop=4	(&lt;&lt;,&gt;&gt;)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91795" y="2224405"/>
            <a:ext cx="613410" cy="1574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 sz="2800"/>
              <a:t>底線模</a:t>
            </a:r>
            <a:r>
              <a:rPr lang="zh-TW" altLang="en-US" sz="2800"/>
              <a:t>式</a:t>
            </a:r>
            <a:endParaRPr lang="zh-TW" altLang="en-US" sz="2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8085" y="783590"/>
            <a:ext cx="2324100" cy="342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96975" y="3326130"/>
            <a:ext cx="102069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/>
              <a:t>d : delete </a:t>
            </a:r>
            <a:r>
              <a:rPr lang="zh-TW" altLang="en-US" sz="2800"/>
              <a:t>其實等於</a:t>
            </a:r>
            <a:r>
              <a:rPr lang="en-US" altLang="zh-TW" sz="2800"/>
              <a:t> cut, ctrl-x</a:t>
            </a:r>
            <a:r>
              <a:rPr lang="zh-TW" altLang="en-US" sz="2800"/>
              <a:t>。會將內容存入揮發區</a:t>
            </a:r>
            <a:endParaRPr lang="en-US" altLang="zh-TW" sz="2800"/>
          </a:p>
          <a:p>
            <a:r>
              <a:rPr lang="en-US" altLang="zh-TW" sz="2800"/>
              <a:t>“_d : </a:t>
            </a:r>
            <a:r>
              <a:rPr lang="zh-TW" altLang="en-US" sz="2800"/>
              <a:t>就是真的</a:t>
            </a:r>
            <a:r>
              <a:rPr lang="en-US" altLang="zh-TW" sz="2800"/>
              <a:t> ctrl-d, </a:t>
            </a:r>
            <a:r>
              <a:rPr lang="zh-TW" altLang="en-US" sz="2800"/>
              <a:t>不會暫存所刪的內</a:t>
            </a:r>
            <a:r>
              <a:rPr lang="zh-TW" altLang="en-US" sz="2800"/>
              <a:t>容</a:t>
            </a:r>
            <a:endParaRPr lang="zh-TW" altLang="en-US" sz="2800"/>
          </a:p>
          <a:p>
            <a:r>
              <a:rPr lang="en-US" altLang="zh-TW" sz="2800"/>
              <a:t>“” : </a:t>
            </a:r>
            <a:r>
              <a:rPr lang="zh-TW" altLang="en-US" sz="2800"/>
              <a:t>是揮發暫存區</a:t>
            </a:r>
            <a:r>
              <a:rPr lang="en-US" altLang="zh-TW" sz="2800"/>
              <a:t> (volatile)</a:t>
            </a:r>
            <a:r>
              <a:rPr lang="zh-TW" altLang="en-US" sz="2800"/>
              <a:t>。</a:t>
            </a:r>
            <a:r>
              <a:rPr lang="en-US" altLang="zh-TW" sz="2800"/>
              <a:t>p : </a:t>
            </a:r>
            <a:r>
              <a:rPr lang="zh-TW" altLang="en-US" sz="2800"/>
              <a:t>預</a:t>
            </a:r>
            <a:r>
              <a:rPr lang="zh-TW" altLang="en-US" sz="2800"/>
              <a:t>設會將此區內容貼</a:t>
            </a:r>
            <a:r>
              <a:rPr lang="zh-TW" altLang="en-US" sz="2800"/>
              <a:t>上</a:t>
            </a:r>
            <a:endParaRPr lang="zh-TW" altLang="en-US" sz="2800"/>
          </a:p>
          <a:p>
            <a:r>
              <a:rPr lang="en-US" altLang="zh-TW" sz="2800"/>
              <a:t>“0 : </a:t>
            </a:r>
            <a:r>
              <a:rPr lang="zh-TW" altLang="en-US" sz="2800"/>
              <a:t>是固定暫存區。</a:t>
            </a:r>
            <a:r>
              <a:rPr lang="en-US" altLang="zh-TW" sz="2800"/>
              <a:t>yy : </a:t>
            </a:r>
            <a:r>
              <a:rPr lang="zh-TW" altLang="en-US" sz="2800"/>
              <a:t>會複製內容存於此處</a:t>
            </a:r>
            <a:endParaRPr lang="en-US" altLang="zh-TW" sz="2800"/>
          </a:p>
          <a:p>
            <a:r>
              <a:rPr lang="en-US" altLang="zh-TW" sz="2800"/>
              <a:t>“0p : </a:t>
            </a:r>
            <a:r>
              <a:rPr lang="zh-TW" altLang="en-US" sz="2800"/>
              <a:t>貼上固定暫存區的內容，不會貼揮發區</a:t>
            </a:r>
            <a:r>
              <a:rPr lang="zh-TW" altLang="en-US" sz="2800"/>
              <a:t>的。</a:t>
            </a:r>
            <a:endParaRPr lang="zh-TW" altLang="en-US" sz="2800"/>
          </a:p>
          <a:p>
            <a:r>
              <a:rPr lang="en-US" altLang="zh-TW" sz="2800"/>
              <a:t>noremap  ‘  “0 : </a:t>
            </a:r>
            <a:r>
              <a:rPr lang="zh-TW" altLang="en-US" sz="2800"/>
              <a:t>是把單引號</a:t>
            </a:r>
            <a:r>
              <a:rPr lang="en-US" altLang="zh-TW" sz="2800"/>
              <a:t> ’ </a:t>
            </a:r>
            <a:r>
              <a:rPr lang="zh-TW" altLang="en-US" sz="2800"/>
              <a:t>轉成雙引號</a:t>
            </a:r>
            <a:r>
              <a:rPr lang="zh-TW" altLang="en-US" sz="2800"/>
              <a:t>加零</a:t>
            </a:r>
            <a:r>
              <a:rPr lang="en-US" altLang="zh-TW" sz="2800"/>
              <a:t> “0</a:t>
            </a:r>
            <a:endParaRPr lang="en-US" altLang="zh-TW" sz="2800"/>
          </a:p>
          <a:p>
            <a:r>
              <a:rPr lang="zh-TW" altLang="en-US" sz="2800"/>
              <a:t>輸入</a:t>
            </a:r>
            <a:r>
              <a:rPr lang="en-US" altLang="zh-TW" sz="2800"/>
              <a:t> ‘p == “0p</a:t>
            </a:r>
            <a:endParaRPr lang="en-US" altLang="zh-TW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1348740"/>
            <a:ext cx="4465320" cy="151384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巨集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:qa </a:t>
            </a:r>
            <a:r>
              <a:rPr lang="zh-TW" altLang="en-US"/>
              <a:t>錄製</a:t>
            </a:r>
            <a:r>
              <a:rPr lang="en-US" altLang="zh-TW"/>
              <a:t> a macro</a:t>
            </a:r>
            <a:endParaRPr lang="en-US" altLang="zh-TW"/>
          </a:p>
          <a:p>
            <a:r>
              <a:rPr lang="en-US" altLang="zh-TW"/>
              <a:t>q </a:t>
            </a:r>
            <a:r>
              <a:rPr lang="zh-TW" altLang="en-US"/>
              <a:t>停止錄</a:t>
            </a:r>
            <a:r>
              <a:rPr lang="zh-TW" altLang="en-US"/>
              <a:t>製</a:t>
            </a:r>
            <a:endParaRPr lang="zh-TW" altLang="en-US"/>
          </a:p>
          <a:p>
            <a:r>
              <a:rPr lang="en-US" altLang="zh-TW"/>
              <a:t>@a </a:t>
            </a:r>
            <a:r>
              <a:rPr lang="zh-TW" altLang="en-US"/>
              <a:t>執行</a:t>
            </a:r>
            <a:r>
              <a:rPr lang="en-US" altLang="zh-TW"/>
              <a:t> macro</a:t>
            </a:r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and terminal 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快捷鍵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726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p>
            <a:r>
              <a:rPr lang="en-US"/>
              <a:t>ctrl-alt-t: new terminal</a:t>
            </a:r>
            <a:endParaRPr lang="en-US"/>
          </a:p>
          <a:p>
            <a:r>
              <a:rPr lang="en-US"/>
              <a:t>ctrl-shift t: new tab</a:t>
            </a:r>
            <a:endParaRPr lang="en-US"/>
          </a:p>
          <a:p>
            <a:r>
              <a:rPr lang="en-US"/>
              <a:t>ctrl-shift w: close tab</a:t>
            </a:r>
            <a:endParaRPr lang="en-US"/>
          </a:p>
          <a:p>
            <a:r>
              <a:rPr lang="en-US"/>
              <a:t>ctrl pgup/pgdw: shift to next tab</a:t>
            </a:r>
            <a:endParaRPr lang="en-U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759575" y="1952625"/>
            <a:ext cx="4721225" cy="183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ctrl-shift-+ : </a:t>
            </a:r>
            <a:r>
              <a:rPr lang="zh-TW" altLang="en-US"/>
              <a:t>放大字</a:t>
            </a:r>
            <a:r>
              <a:rPr lang="zh-TW" altLang="en-US"/>
              <a:t>型</a:t>
            </a:r>
            <a:endParaRPr lang="zh-TW" altLang="en-US"/>
          </a:p>
          <a:p>
            <a:r>
              <a:rPr lang="en-US" altLang="zh-TW"/>
              <a:t>ctrl - - : </a:t>
            </a:r>
            <a:r>
              <a:rPr lang="zh-TW" altLang="en-US"/>
              <a:t>縮小字</a:t>
            </a:r>
            <a:r>
              <a:rPr lang="zh-TW" altLang="en-US"/>
              <a:t>型</a:t>
            </a:r>
            <a:endParaRPr lang="zh-TW" altLang="en-US"/>
          </a:p>
          <a:p>
            <a:r>
              <a:rPr lang="en-US">
                <a:sym typeface="+mn-ea"/>
              </a:rPr>
              <a:t>F11: full screen swap</a:t>
            </a:r>
            <a:endParaRPr lang="en-US"/>
          </a:p>
          <a:p>
            <a:endParaRPr lang="zh-TW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4902835"/>
            <a:ext cx="10515600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win-pgup/pgdw: shift to next desktop/workspace</a:t>
            </a:r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ctrl-alt-Left/Right : </a:t>
            </a:r>
            <a:r>
              <a:rPr lang="en-US" sz="2800">
                <a:sym typeface="+mn-ea"/>
              </a:rPr>
              <a:t>shift to next desktop/workspace</a:t>
            </a:r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>
                <a:sym typeface="+mn-ea"/>
              </a:rPr>
              <a:t>alt-tab : </a:t>
            </a:r>
            <a:r>
              <a:rPr lang="zh-TW" altLang="en-US" sz="2800">
                <a:sym typeface="+mn-ea"/>
              </a:rPr>
              <a:t>程式切換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中文環境設</a:t>
            </a:r>
            <a:r>
              <a:rPr lang="zh-TW" altLang="en-US"/>
              <a:t>定</a:t>
            </a:r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39620"/>
            <a:ext cx="2985135" cy="32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4232275" cy="334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4010"/>
            <a:ext cx="1993900" cy="300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4375"/>
            <a:ext cx="5527675" cy="1127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升級</a:t>
            </a:r>
            <a:r>
              <a:rPr lang="en-US" altLang="zh-TW"/>
              <a:t>python</a:t>
            </a:r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查看系統</a:t>
            </a:r>
            <a:r>
              <a:rPr lang="en-US" altLang="zh-TW"/>
              <a:t>python </a:t>
            </a:r>
            <a:r>
              <a:rPr lang="zh-TW" altLang="en-US"/>
              <a:t>版</a:t>
            </a:r>
            <a:r>
              <a:rPr lang="zh-TW" altLang="en-US"/>
              <a:t>本</a:t>
            </a:r>
            <a:endParaRPr lang="zh-TW" altLang="en-US"/>
          </a:p>
          <a:p>
            <a:endParaRPr lang="zh-TW" altLang="en-US"/>
          </a:p>
          <a:p>
            <a:endParaRPr lang="zh-TW" altLang="en-US"/>
          </a:p>
          <a:p>
            <a:endParaRPr lang="zh-TW" altLang="en-US"/>
          </a:p>
          <a:p>
            <a:r>
              <a:rPr lang="zh-TW" altLang="en-US"/>
              <a:t>查看官網最新版</a:t>
            </a:r>
            <a:r>
              <a:rPr lang="zh-TW" altLang="en-US"/>
              <a:t>本</a:t>
            </a:r>
            <a:endParaRPr lang="zh-TW" altLang="en-US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2408555"/>
            <a:ext cx="3467735" cy="308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713355"/>
            <a:ext cx="2482850" cy="346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4416425"/>
            <a:ext cx="677926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2323465"/>
            <a:ext cx="9248775" cy="158051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系統自</a:t>
            </a:r>
            <a:r>
              <a:rPr lang="zh-TW" altLang="en-US"/>
              <a:t>行升級</a:t>
            </a:r>
            <a:r>
              <a:rPr lang="en-US" altLang="zh-TW"/>
              <a:t>python</a:t>
            </a:r>
            <a:endParaRPr lang="en-US" altLang="zh-TW"/>
          </a:p>
        </p:txBody>
      </p:sp>
      <p:sp>
        <p:nvSpPr>
          <p:cNvPr id="5" name="Text Box 4"/>
          <p:cNvSpPr txBox="1"/>
          <p:nvPr/>
        </p:nvSpPr>
        <p:spPr>
          <a:xfrm>
            <a:off x="895350" y="46088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版本太新，升級失敗</a:t>
            </a:r>
            <a:endParaRPr lang="zh-TW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手動自行編</a:t>
            </a:r>
            <a:r>
              <a:rPr lang="zh-TW" altLang="en-US"/>
              <a:t>譯</a:t>
            </a:r>
            <a:endParaRPr lang="zh-TW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" y="4890135"/>
            <a:ext cx="12132945" cy="3086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1825" y="4206240"/>
            <a:ext cx="2648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下載程式</a:t>
            </a:r>
            <a:r>
              <a:rPr lang="zh-TW" altLang="en-US" sz="2800"/>
              <a:t>碼</a:t>
            </a:r>
            <a:endParaRPr lang="zh-TW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6165850"/>
            <a:ext cx="5843905" cy="3790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1825" y="5549900"/>
            <a:ext cx="114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解</a:t>
            </a:r>
            <a:r>
              <a:rPr lang="zh-TW" altLang="en-US" sz="2800"/>
              <a:t>壓</a:t>
            </a:r>
            <a:endParaRPr lang="zh-TW" alt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" y="2548255"/>
            <a:ext cx="7211695" cy="368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7395" y="1902460"/>
            <a:ext cx="2581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安裝開</a:t>
            </a:r>
            <a:r>
              <a:rPr lang="zh-TW" altLang="en-US" sz="2800"/>
              <a:t>發套</a:t>
            </a:r>
            <a:r>
              <a:rPr lang="zh-TW" altLang="en-US" sz="2800"/>
              <a:t>件</a:t>
            </a:r>
            <a:endParaRPr lang="zh-TW" alt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" y="3199765"/>
            <a:ext cx="7043420" cy="332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3126</Words>
  <Application>WPS Presentation</Application>
  <PresentationFormat>Widescreen</PresentationFormat>
  <Paragraphs>279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Arial</vt:lpstr>
      <vt:lpstr>SimSun</vt:lpstr>
      <vt:lpstr>Wingdings</vt:lpstr>
      <vt:lpstr>新細明體</vt:lpstr>
      <vt:lpstr>Calibri Light</vt:lpstr>
      <vt:lpstr>Calibri</vt:lpstr>
      <vt:lpstr>Microsoft YaHei</vt:lpstr>
      <vt:lpstr>Arial Unicode MS</vt:lpstr>
      <vt:lpstr>Courier</vt:lpstr>
      <vt:lpstr>Courier New</vt:lpstr>
      <vt:lpstr>Office Theme</vt:lpstr>
      <vt:lpstr>系統安裝</vt:lpstr>
      <vt:lpstr>綱要</vt:lpstr>
      <vt:lpstr>Linux</vt:lpstr>
      <vt:lpstr>Installing Gnome Desktop</vt:lpstr>
      <vt:lpstr>Linux系統套件更新</vt:lpstr>
      <vt:lpstr>中文環境設定</vt:lpstr>
      <vt:lpstr>升級python</vt:lpstr>
      <vt:lpstr>系統自行升級python</vt:lpstr>
      <vt:lpstr>手動自行編譯</vt:lpstr>
      <vt:lpstr>PowerPoint 演示文稿</vt:lpstr>
      <vt:lpstr>PowerPoint 演示文稿</vt:lpstr>
      <vt:lpstr>PowerPoint 演示文稿</vt:lpstr>
      <vt:lpstr>安裝官方 idle 整合開發環境套件</vt:lpstr>
      <vt:lpstr>建立虛擬環境</vt:lpstr>
      <vt:lpstr>PowerPoint 演示文稿</vt:lpstr>
      <vt:lpstr>pip 設定 (package installer for Python)</vt:lpstr>
      <vt:lpstr>windows pip</vt:lpstr>
      <vt:lpstr>PowerPoint 演示文稿</vt:lpstr>
      <vt:lpstr>Linux Firewall 設定</vt:lpstr>
      <vt:lpstr>查看firewall daemon 運行狀態</vt:lpstr>
      <vt:lpstr>加入開放服務(http://)與埠(port)</vt:lpstr>
      <vt:lpstr>啟動或停止防火牆程序</vt:lpstr>
      <vt:lpstr>架設django網站</vt:lpstr>
      <vt:lpstr>安裝django套件</vt:lpstr>
      <vt:lpstr>PowerPoint 演示文稿</vt:lpstr>
      <vt:lpstr>解除 dgango</vt:lpstr>
      <vt:lpstr>在虛擬環境下安裝django</vt:lpstr>
      <vt:lpstr>PowerPoint 演示文稿</vt:lpstr>
      <vt:lpstr>建立專案</vt:lpstr>
      <vt:lpstr>PowerPoint 演示文稿</vt:lpstr>
      <vt:lpstr>PowerPoint 演示文稿</vt:lpstr>
      <vt:lpstr>啟動網站伺服器</vt:lpstr>
      <vt:lpstr>PowerPoint 演示文稿</vt:lpstr>
      <vt:lpstr>PowerPoint 演示文稿</vt:lpstr>
      <vt:lpstr>PowerPoint 演示文稿</vt:lpstr>
      <vt:lpstr>steps:</vt:lpstr>
      <vt:lpstr>GITHUB 遠端版本管理</vt:lpstr>
      <vt:lpstr>windows下載安裝git</vt:lpstr>
      <vt:lpstr>PowerPoint 演示文稿</vt:lpstr>
      <vt:lpstr>PowerPoint 演示文稿</vt:lpstr>
      <vt:lpstr>上傳流程</vt:lpstr>
      <vt:lpstr>PowerPoint 演示文稿</vt:lpstr>
      <vt:lpstr>PowerPoint 演示文稿</vt:lpstr>
      <vt:lpstr>PowerPoint 演示文稿</vt:lpstr>
      <vt:lpstr>PowerPoint 演示文稿</vt:lpstr>
      <vt:lpstr>用token登入</vt:lpstr>
      <vt:lpstr>PowerPoint 演示文稿</vt:lpstr>
      <vt:lpstr>PowerPoint 演示文稿</vt:lpstr>
      <vt:lpstr>PowerPoint 演示文稿</vt:lpstr>
      <vt:lpstr>複製專案</vt:lpstr>
      <vt:lpstr>安裝套件清單</vt:lpstr>
      <vt:lpstr>VI &amp; hot key</vt:lpstr>
      <vt:lpstr>vi three modes</vt:lpstr>
      <vt:lpstr>vi 常用指令</vt:lpstr>
      <vt:lpstr>vi 常用指令</vt:lpstr>
      <vt:lpstr>PowerPoint 演示文稿</vt:lpstr>
      <vt:lpstr>巨集</vt:lpstr>
      <vt:lpstr>linux and terminal 快捷鍵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系統安裝</dc:title>
  <dc:creator/>
  <cp:lastModifiedBy>Smile</cp:lastModifiedBy>
  <cp:revision>201</cp:revision>
  <dcterms:created xsi:type="dcterms:W3CDTF">2025-05-20T10:41:00Z</dcterms:created>
  <dcterms:modified xsi:type="dcterms:W3CDTF">2025-06-23T06:38:12Z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33856E3A81254A1DB1FB5DD3CC458252_12</vt:lpwstr>
  </property>
  <property fmtid="{D5CDD505-2E9C-101B-9397-08002B2CF9AE}" pid="3" name="KSOProductBuildVer">
    <vt:lpwstr>1033-12.2.0.21546</vt:lpwstr>
  </property>
</Properties>
</file>