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0" r:id="rId4"/>
    <p:sldId id="270" r:id="rId5"/>
    <p:sldId id="257" r:id="rId6"/>
    <p:sldId id="263" r:id="rId7"/>
    <p:sldId id="258" r:id="rId8"/>
    <p:sldId id="262" r:id="rId9"/>
    <p:sldId id="277" r:id="rId10"/>
    <p:sldId id="267" r:id="rId11"/>
    <p:sldId id="259" r:id="rId12"/>
    <p:sldId id="260" r:id="rId13"/>
    <p:sldId id="261" r:id="rId14"/>
    <p:sldId id="264" r:id="rId15"/>
    <p:sldId id="265" r:id="rId16"/>
    <p:sldId id="276" r:id="rId17"/>
    <p:sldId id="278" r:id="rId18"/>
    <p:sldId id="266" r:id="rId19"/>
    <p:sldId id="268" r:id="rId20"/>
    <p:sldId id="275" r:id="rId21"/>
    <p:sldId id="271" r:id="rId22"/>
    <p:sldId id="274" r:id="rId23"/>
    <p:sldId id="269" r:id="rId24"/>
    <p:sldId id="272" r:id="rId25"/>
    <p:sldId id="273" r:id="rId26"/>
    <p:sldId id="279" r:id="rId27"/>
    <p:sldId id="280" r:id="rId28"/>
    <p:sldId id="281" r:id="rId29"/>
    <p:sldId id="282" r:id="rId30"/>
    <p:sldId id="286" r:id="rId31"/>
    <p:sldId id="287" r:id="rId32"/>
    <p:sldId id="288" r:id="rId33"/>
    <p:sldId id="283" r:id="rId34"/>
    <p:sldId id="284" r:id="rId35"/>
    <p:sldId id="285" r:id="rId36"/>
    <p:sldId id="28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521e75-bac7-444b-9467-5b0e421c8b2c}">
          <p14:sldIdLst>
            <p14:sldId id="256"/>
            <p14:sldId id="290"/>
          </p14:sldIdLst>
        </p14:section>
        <p14:section name="資料庫聯結" id="{59d9ff01-f142-4f0f-b4af-9245f5453858}">
          <p14:sldIdLst>
            <p14:sldId id="270"/>
            <p14:sldId id="257"/>
            <p14:sldId id="263"/>
            <p14:sldId id="258"/>
            <p14:sldId id="262"/>
          </p14:sldIdLst>
        </p14:section>
        <p14:section name="後臺資料管理" id="{30719a81-4c9c-4704-87ee-71c3104ced46}">
          <p14:sldIdLst>
            <p14:sldId id="277"/>
            <p14:sldId id="267"/>
            <p14:sldId id="259"/>
            <p14:sldId id="260"/>
            <p14:sldId id="261"/>
            <p14:sldId id="264"/>
            <p14:sldId id="265"/>
          </p14:sldIdLst>
        </p14:section>
        <p14:section name="組織前端網頁" id="{80f7bedf-b6d3-4b78-97d1-1bc0ff9d1f63}">
          <p14:sldIdLst>
            <p14:sldId id="276"/>
            <p14:sldId id="278"/>
            <p14:sldId id="266"/>
            <p14:sldId id="268"/>
            <p14:sldId id="275"/>
          </p14:sldIdLst>
        </p14:section>
        <p14:section name="建立樣版頁面" id="{e4ab6804-f7d1-40b8-8227-021a8f2a095d}">
          <p14:sldIdLst>
            <p14:sldId id="271"/>
            <p14:sldId id="274"/>
            <p14:sldId id="269"/>
            <p14:sldId id="272"/>
            <p14:sldId id="273"/>
            <p14:sldId id="279"/>
            <p14:sldId id="280"/>
            <p14:sldId id="281"/>
            <p14:sldId id="282"/>
            <p14:sldId id="286"/>
            <p14:sldId id="287"/>
            <p14:sldId id="288"/>
            <p14:sldId id="283"/>
            <p14:sldId id="284"/>
            <p14:sldId id="285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20.xml"/><Relationship Id="rId3" Type="http://schemas.openxmlformats.org/officeDocument/2006/relationships/slide" Target="slide15.xml"/><Relationship Id="rId2" Type="http://schemas.openxmlformats.org/officeDocument/2006/relationships/slide" Target="slide8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</a:t>
            </a:r>
            <a:r>
              <a:rPr lang="zh-TW" altLang="en-US" dirty="0"/>
              <a:t>規劃與設</a:t>
            </a:r>
            <a:r>
              <a:rPr lang="zh-TW" altLang="en-US" dirty="0"/>
              <a:t>計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處註冊資料表模組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471420"/>
            <a:ext cx="6701155" cy="21101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200" y="1644650"/>
            <a:ext cx="26752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ym typeface="+mn-ea"/>
              </a:rPr>
              <a:t>home/admin.py</a:t>
            </a:r>
            <a:endParaRPr lang="en-US" sz="2800">
              <a:sym typeface="+mn-ea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838200" y="3716020"/>
            <a:ext cx="6701155" cy="8655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登入後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臺管理頁面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6520" y="1519555"/>
            <a:ext cx="6677660" cy="49739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146800" y="664845"/>
            <a:ext cx="47688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ym typeface="+mn-ea"/>
              </a:rPr>
              <a:t>127.0.0.1:8000/admin</a:t>
            </a:r>
            <a:endParaRPr lang="en-US" sz="2800">
              <a:sym typeface="+mn-ea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5293360" y="5909945"/>
            <a:ext cx="718820" cy="4127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030" y="574040"/>
            <a:ext cx="9872345" cy="579120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8199120" y="5960745"/>
            <a:ext cx="1102995" cy="2876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896225" cy="5267325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139700" y="4697095"/>
            <a:ext cx="575945" cy="4127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775" y="3241040"/>
            <a:ext cx="4213225" cy="36169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960" y="448310"/>
            <a:ext cx="3816350" cy="398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" y="1094740"/>
            <a:ext cx="8432800" cy="3377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355" y="5107305"/>
            <a:ext cx="7065645" cy="1750695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314960" y="2938780"/>
            <a:ext cx="8432800" cy="7727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5724525" y="5173980"/>
            <a:ext cx="4805045" cy="4127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137910" y="386080"/>
            <a:ext cx="47688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2800">
                <a:sym typeface="+mn-ea"/>
              </a:rPr>
              <a:t>增加顯示欄</a:t>
            </a:r>
            <a:r>
              <a:rPr lang="zh-TW" altLang="en-US" sz="2800">
                <a:sym typeface="+mn-ea"/>
              </a:rPr>
              <a:t>位</a:t>
            </a:r>
            <a:endParaRPr lang="zh-TW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組織前端網頁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 - Views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6810" y="3844290"/>
            <a:ext cx="275844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2800"/>
              <a:t>home/models.py</a:t>
            </a:r>
            <a:endParaRPr 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146810" y="5038725"/>
            <a:ext cx="275844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2800"/>
              <a:t>home/views.py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4856480" y="5038725"/>
            <a:ext cx="2089150" cy="521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2800"/>
              <a:t>blog/urls.py</a:t>
            </a:r>
            <a:endParaRPr lang="en-US" sz="280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917180" y="4193540"/>
            <a:ext cx="3210560" cy="1605280"/>
          </a:xfrm>
          <a:prstGeom prst="rect">
            <a:avLst/>
          </a:prstGeom>
        </p:spPr>
      </p:pic>
      <p:sp>
        <p:nvSpPr>
          <p:cNvPr id="10" name="Up-Down Arrow 9"/>
          <p:cNvSpPr/>
          <p:nvPr/>
        </p:nvSpPr>
        <p:spPr>
          <a:xfrm>
            <a:off x="2352040" y="4370705"/>
            <a:ext cx="327025" cy="6616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3893185" y="5142865"/>
            <a:ext cx="962660" cy="360045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6945630" y="5142865"/>
            <a:ext cx="962660" cy="360045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012825" y="1691005"/>
            <a:ext cx="3659505" cy="1540510"/>
          </a:xfrm>
          <a:prstGeom prst="rect">
            <a:avLst/>
          </a:prstGeom>
        </p:spPr>
      </p:pic>
      <p:sp>
        <p:nvSpPr>
          <p:cNvPr id="14" name="Up-Down Arrow 13"/>
          <p:cNvSpPr/>
          <p:nvPr/>
        </p:nvSpPr>
        <p:spPr>
          <a:xfrm>
            <a:off x="2352040" y="3183255"/>
            <a:ext cx="327025" cy="6616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12825" y="3620135"/>
            <a:ext cx="6263005" cy="21831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146810" y="6006465"/>
            <a:ext cx="9981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django python app webserver				browser</a:t>
            </a:r>
            <a:endParaRPr lang="en-US" sz="2800"/>
          </a:p>
        </p:txBody>
      </p:sp>
      <p:sp>
        <p:nvSpPr>
          <p:cNvPr id="17" name="Text Box 16"/>
          <p:cNvSpPr txBox="1"/>
          <p:nvPr/>
        </p:nvSpPr>
        <p:spPr>
          <a:xfrm>
            <a:off x="4997450" y="2059305"/>
            <a:ext cx="1568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database</a:t>
            </a:r>
            <a:endParaRPr 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84510" cy="6854190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5406390" y="1146175"/>
            <a:ext cx="1263650" cy="2965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1880870" y="2661285"/>
            <a:ext cx="1263650" cy="2965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49045"/>
            <a:ext cx="12183110" cy="44589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195" y="1594485"/>
            <a:ext cx="4562475" cy="30670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641340" y="2350452"/>
            <a:ext cx="5080000" cy="2245360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2800" b="0" i="0">
                <a:latin typeface="monospace"/>
                <a:ea typeface="monospace"/>
              </a:rPr>
              <a:t>&lt;p&gt;</a:t>
            </a:r>
            <a:r>
              <a:rPr sz="2800" b="0" i="0">
                <a:solidFill>
                  <a:srgbClr val="000000"/>
                </a:solidFill>
                <a:latin typeface="monospace"/>
                <a:ea typeface="monospace"/>
              </a:rPr>
              <a:t>No.01:Hello</a:t>
            </a:r>
            <a:r>
              <a:rPr sz="2800" b="0" i="0">
                <a:latin typeface="monospace"/>
                <a:ea typeface="monospace"/>
              </a:rPr>
              <a:t>&lt;hr&gt;</a:t>
            </a:r>
            <a:endParaRPr sz="2800" b="0" i="0">
              <a:latin typeface="monospace"/>
              <a:ea typeface="monospace"/>
            </a:endParaRPr>
          </a:p>
          <a:p>
            <a:pPr marL="0" indent="0"/>
            <a:r>
              <a:rPr sz="2800" b="0" i="0">
                <a:solidFill>
                  <a:srgbClr val="000000"/>
                </a:solidFill>
                <a:latin typeface="monospace"/>
                <a:ea typeface="monospace"/>
              </a:rPr>
              <a:t>this is my first text.</a:t>
            </a:r>
            <a:r>
              <a:rPr sz="2800" b="0" i="0">
                <a:latin typeface="monospace"/>
                <a:ea typeface="monospace"/>
              </a:rPr>
              <a:t>&lt;/p&gt;</a:t>
            </a:r>
            <a:endParaRPr sz="2800" b="0" i="0">
              <a:latin typeface="monospace"/>
              <a:ea typeface="monospace"/>
            </a:endParaRPr>
          </a:p>
          <a:p>
            <a:pPr marL="0" indent="0"/>
            <a:endParaRPr sz="2800" b="0" i="0">
              <a:latin typeface="monospace"/>
              <a:ea typeface="monospace"/>
            </a:endParaRPr>
          </a:p>
          <a:p>
            <a:pPr marL="0" indent="0"/>
            <a:r>
              <a:rPr sz="2800" b="0" i="0">
                <a:latin typeface="monospace"/>
                <a:ea typeface="monospace"/>
              </a:rPr>
              <a:t>&lt;p&gt;</a:t>
            </a:r>
            <a:r>
              <a:rPr sz="2800" b="0" i="0">
                <a:solidFill>
                  <a:srgbClr val="000000"/>
                </a:solidFill>
                <a:latin typeface="monospace"/>
                <a:ea typeface="monospace"/>
              </a:rPr>
              <a:t>No.02:哈囉</a:t>
            </a:r>
            <a:r>
              <a:rPr sz="2800" b="0" i="0">
                <a:latin typeface="monospace"/>
                <a:ea typeface="monospace"/>
              </a:rPr>
              <a:t>&lt;hr&gt;</a:t>
            </a:r>
            <a:endParaRPr sz="2800" b="0" i="0">
              <a:latin typeface="monospace"/>
              <a:ea typeface="monospace"/>
            </a:endParaRPr>
          </a:p>
          <a:p>
            <a:pPr marL="0" indent="0"/>
            <a:r>
              <a:rPr sz="2800" b="0" i="0">
                <a:solidFill>
                  <a:srgbClr val="000000"/>
                </a:solidFill>
                <a:latin typeface="monospace"/>
                <a:ea typeface="monospace"/>
              </a:rPr>
              <a:t>這是我的留言.</a:t>
            </a:r>
            <a:r>
              <a:rPr sz="2800" b="0" i="0">
                <a:latin typeface="monospace"/>
                <a:ea typeface="monospace"/>
              </a:rPr>
              <a:t>&lt;/p&gt;</a:t>
            </a:r>
            <a:endParaRPr sz="2800" b="0" i="0">
              <a:latin typeface="monospace"/>
              <a:ea typeface="monospac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綱</a:t>
            </a:r>
            <a:r>
              <a:rPr lang="zh-TW" altLang="en-US"/>
              <a:t>要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TW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  <a:hlinkClick r:id="rId1" action="ppaction://hlinksldjump"/>
              </a:rPr>
              <a:t>資料庫聯結</a:t>
            </a:r>
            <a:endParaRPr lang="zh-TW" altLang="en-US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TW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  <a:hlinkClick r:id="rId2" action="ppaction://hlinksldjump"/>
              </a:rPr>
              <a:t>後臺資料管理</a:t>
            </a:r>
            <a:endParaRPr lang="zh-TW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TW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  <a:hlinkClick r:id="rId3" action="ppaction://hlinksldjump"/>
              </a:rPr>
              <a:t>組織前端網頁</a:t>
            </a:r>
            <a:endParaRPr lang="zh-TW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TW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  <a:hlinkClick r:id="rId4" action="ppaction://hlinksldjump"/>
              </a:rPr>
              <a:t>建立樣版頁面</a:t>
            </a:r>
            <a:endParaRPr lang="zh-TW" altLang="en-US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建立樣版頁面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Rounded Rectangle 20"/>
          <p:cNvSpPr/>
          <p:nvPr/>
        </p:nvSpPr>
        <p:spPr>
          <a:xfrm>
            <a:off x="1012825" y="3001010"/>
            <a:ext cx="6263005" cy="290639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455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 - Views - Templates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46810" y="3142615"/>
            <a:ext cx="275844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2800"/>
              <a:t>home/models.py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1146810" y="4287520"/>
            <a:ext cx="275844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2800"/>
              <a:t>home/views01.py</a:t>
            </a:r>
            <a:endParaRPr lang="en-US" sz="2800"/>
          </a:p>
        </p:txBody>
      </p:sp>
      <p:sp>
        <p:nvSpPr>
          <p:cNvPr id="9" name="Text Box 8"/>
          <p:cNvSpPr txBox="1"/>
          <p:nvPr/>
        </p:nvSpPr>
        <p:spPr>
          <a:xfrm>
            <a:off x="4856480" y="4287520"/>
            <a:ext cx="2089150" cy="521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2800"/>
              <a:t>blog/urls.py</a:t>
            </a:r>
            <a:endParaRPr lang="en-US" sz="2800"/>
          </a:p>
        </p:txBody>
      </p:sp>
      <p:pic>
        <p:nvPicPr>
          <p:cNvPr id="15" name="Picture 14"/>
          <p:cNvPicPr/>
          <p:nvPr/>
        </p:nvPicPr>
        <p:blipFill>
          <a:blip r:embed="rId1"/>
          <a:stretch>
            <a:fillRect/>
          </a:stretch>
        </p:blipFill>
        <p:spPr>
          <a:xfrm>
            <a:off x="7917180" y="3574415"/>
            <a:ext cx="3210560" cy="1605280"/>
          </a:xfrm>
          <a:prstGeom prst="rect">
            <a:avLst/>
          </a:prstGeom>
        </p:spPr>
      </p:pic>
      <p:sp>
        <p:nvSpPr>
          <p:cNvPr id="16" name="Up-Down Arrow 15"/>
          <p:cNvSpPr/>
          <p:nvPr/>
        </p:nvSpPr>
        <p:spPr>
          <a:xfrm>
            <a:off x="2352040" y="3693795"/>
            <a:ext cx="327025" cy="568325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3893185" y="4391660"/>
            <a:ext cx="962660" cy="360045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Left-Right Arrow 17"/>
          <p:cNvSpPr/>
          <p:nvPr/>
        </p:nvSpPr>
        <p:spPr>
          <a:xfrm>
            <a:off x="6945630" y="4391660"/>
            <a:ext cx="962660" cy="360045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1012825" y="1170940"/>
            <a:ext cx="3659505" cy="1540510"/>
          </a:xfrm>
          <a:prstGeom prst="rect">
            <a:avLst/>
          </a:prstGeom>
        </p:spPr>
      </p:pic>
      <p:sp>
        <p:nvSpPr>
          <p:cNvPr id="20" name="Up-Down Arrow 19"/>
          <p:cNvSpPr/>
          <p:nvPr/>
        </p:nvSpPr>
        <p:spPr>
          <a:xfrm>
            <a:off x="2352040" y="2597150"/>
            <a:ext cx="327025" cy="6616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1146810" y="6006465"/>
            <a:ext cx="9981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django python app webserver				browser</a:t>
            </a:r>
            <a:endParaRPr lang="en-US" sz="2800"/>
          </a:p>
        </p:txBody>
      </p:sp>
      <p:sp>
        <p:nvSpPr>
          <p:cNvPr id="23" name="Text Box 22"/>
          <p:cNvSpPr txBox="1"/>
          <p:nvPr/>
        </p:nvSpPr>
        <p:spPr>
          <a:xfrm>
            <a:off x="4997450" y="1539240"/>
            <a:ext cx="1568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database</a:t>
            </a:r>
            <a:endParaRPr lang="en-US" sz="2800"/>
          </a:p>
        </p:txBody>
      </p:sp>
      <p:sp>
        <p:nvSpPr>
          <p:cNvPr id="24" name="Text Box 23"/>
          <p:cNvSpPr txBox="1"/>
          <p:nvPr/>
        </p:nvSpPr>
        <p:spPr>
          <a:xfrm>
            <a:off x="1146810" y="5212080"/>
            <a:ext cx="3437255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2800"/>
              <a:t>templates/index.html</a:t>
            </a:r>
            <a:endParaRPr lang="en-US" sz="2800"/>
          </a:p>
        </p:txBody>
      </p:sp>
      <p:sp>
        <p:nvSpPr>
          <p:cNvPr id="25" name="Up-Down Arrow 24"/>
          <p:cNvSpPr/>
          <p:nvPr/>
        </p:nvSpPr>
        <p:spPr>
          <a:xfrm>
            <a:off x="2352040" y="4751705"/>
            <a:ext cx="327025" cy="56769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5980" y="1971675"/>
            <a:ext cx="2766060" cy="24961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445" y="468630"/>
            <a:ext cx="2854960" cy="36366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" y="452120"/>
            <a:ext cx="3571875" cy="76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70" y="2207895"/>
            <a:ext cx="3124200" cy="292417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9170035" y="3758565"/>
            <a:ext cx="2068830" cy="3282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5575935" y="2660650"/>
            <a:ext cx="2099310" cy="3289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5599430" y="3775710"/>
            <a:ext cx="2067560" cy="2965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1506220" y="2644140"/>
            <a:ext cx="2355215" cy="3549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020" y="4622800"/>
            <a:ext cx="2849245" cy="78041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5624195" y="5039995"/>
            <a:ext cx="2067560" cy="2965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9" idx="1"/>
            <a:endCxn id="11" idx="3"/>
          </p:cNvCxnSpPr>
          <p:nvPr/>
        </p:nvCxnSpPr>
        <p:spPr>
          <a:xfrm flipH="1">
            <a:off x="7666990" y="3923030"/>
            <a:ext cx="1503045" cy="127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2"/>
          </p:cNvCxnSpPr>
          <p:nvPr/>
        </p:nvCxnSpPr>
        <p:spPr>
          <a:xfrm flipH="1" flipV="1">
            <a:off x="6625590" y="2989580"/>
            <a:ext cx="8255" cy="77279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6" idx="0"/>
          </p:cNvCxnSpPr>
          <p:nvPr/>
        </p:nvCxnSpPr>
        <p:spPr>
          <a:xfrm>
            <a:off x="6633210" y="4072255"/>
            <a:ext cx="24765" cy="96774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  <a:endCxn id="12" idx="3"/>
          </p:cNvCxnSpPr>
          <p:nvPr/>
        </p:nvCxnSpPr>
        <p:spPr>
          <a:xfrm flipH="1" flipV="1">
            <a:off x="3861435" y="2821940"/>
            <a:ext cx="1714500" cy="317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2019935"/>
            <a:ext cx="12197080" cy="4838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" y="1497965"/>
            <a:ext cx="3362325" cy="2952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7526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指定樣版路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徑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3197860" y="3062605"/>
            <a:ext cx="3969385" cy="3289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79880"/>
            <a:ext cx="12191365" cy="452564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6495415" y="2883535"/>
            <a:ext cx="1390015" cy="2965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2626360" y="3709670"/>
            <a:ext cx="1272540" cy="2965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09575" y="250825"/>
            <a:ext cx="11089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views.py </a:t>
            </a:r>
            <a:r>
              <a:rPr lang="zh-TW" altLang="en-US" sz="2400"/>
              <a:t>由</a:t>
            </a:r>
            <a:r>
              <a:rPr lang="en-US" altLang="zh-TW" sz="2400"/>
              <a:t>urls.py</a:t>
            </a:r>
            <a:r>
              <a:rPr lang="zh-TW" altLang="en-US" sz="2400"/>
              <a:t>載</a:t>
            </a:r>
            <a:r>
              <a:rPr lang="zh-TW" altLang="en-US" sz="2400"/>
              <a:t>入，其實是在做配對的工作。去資料庫</a:t>
            </a:r>
            <a:r>
              <a:rPr lang="en-US" altLang="zh-TW" sz="2400"/>
              <a:t> (models) </a:t>
            </a:r>
            <a:r>
              <a:rPr lang="zh-TW" altLang="en-US" sz="2400"/>
              <a:t>抓取什麼表格，用變數暫存起來，再丟到</a:t>
            </a:r>
            <a:r>
              <a:rPr lang="en-US" altLang="zh-TW" sz="2400"/>
              <a:t> (locals) </a:t>
            </a:r>
            <a:r>
              <a:rPr lang="zh-TW" altLang="en-US" sz="2400"/>
              <a:t>哪一個網頁去處理</a:t>
            </a:r>
            <a:r>
              <a:rPr lang="en-US" altLang="zh-TW" sz="2400"/>
              <a:t> (render)</a:t>
            </a:r>
            <a:r>
              <a:rPr lang="zh-TW" altLang="en-US" sz="2400"/>
              <a:t>。</a:t>
            </a:r>
            <a:endParaRPr lang="zh-TW" altLang="en-US" sz="2400"/>
          </a:p>
          <a:p>
            <a:r>
              <a:rPr lang="zh-TW" altLang="en-US" sz="2400"/>
              <a:t>至於怎麼處理</a:t>
            </a:r>
            <a:r>
              <a:rPr lang="en-US" altLang="zh-TW" sz="2400"/>
              <a:t>? </a:t>
            </a:r>
            <a:r>
              <a:rPr lang="zh-TW" altLang="en-US" sz="2400"/>
              <a:t>則由網頁內容決</a:t>
            </a:r>
            <a:r>
              <a:rPr lang="zh-TW" altLang="en-US" sz="2400"/>
              <a:t>定</a:t>
            </a:r>
            <a:endParaRPr lang="zh-TW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065" y="311785"/>
            <a:ext cx="7414895" cy="62344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904365"/>
            <a:ext cx="4552950" cy="2581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845" y="697865"/>
            <a:ext cx="7117080" cy="40551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6810" y="13335"/>
            <a:ext cx="7023100" cy="684466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60070"/>
            <a:ext cx="5118100" cy="54724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990" y="560070"/>
            <a:ext cx="6843395" cy="58635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8387715" y="2167890"/>
            <a:ext cx="2232025" cy="90424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012190" y="3743960"/>
            <a:ext cx="9857105" cy="2262505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455"/>
            <a:ext cx="5727700" cy="132588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 - Views - Htmls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770755" y="3885565"/>
            <a:ext cx="275844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2800"/>
              <a:t>home/models.py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4770755" y="5030470"/>
            <a:ext cx="275844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2800"/>
              <a:t>home/views01.py</a:t>
            </a:r>
            <a:endParaRPr lang="en-US" sz="2800"/>
          </a:p>
        </p:txBody>
      </p:sp>
      <p:sp>
        <p:nvSpPr>
          <p:cNvPr id="9" name="Text Box 8"/>
          <p:cNvSpPr txBox="1"/>
          <p:nvPr/>
        </p:nvSpPr>
        <p:spPr>
          <a:xfrm>
            <a:off x="8480425" y="5030470"/>
            <a:ext cx="1971675" cy="521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2800"/>
              <a:t>blog/urls.py</a:t>
            </a:r>
            <a:endParaRPr lang="en-US" sz="2800"/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8214995" y="247650"/>
            <a:ext cx="2404745" cy="1170940"/>
          </a:xfrm>
          <a:prstGeom prst="rect">
            <a:avLst/>
          </a:prstGeom>
        </p:spPr>
      </p:pic>
      <p:sp>
        <p:nvSpPr>
          <p:cNvPr id="16" name="Up-Down Arrow 15"/>
          <p:cNvSpPr/>
          <p:nvPr/>
        </p:nvSpPr>
        <p:spPr>
          <a:xfrm>
            <a:off x="5975985" y="4436745"/>
            <a:ext cx="327025" cy="568325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Left-Right Arrow 16"/>
          <p:cNvSpPr/>
          <p:nvPr/>
        </p:nvSpPr>
        <p:spPr>
          <a:xfrm>
            <a:off x="7517130" y="5134610"/>
            <a:ext cx="962660" cy="360045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3"/>
          <a:stretch>
            <a:fillRect/>
          </a:stretch>
        </p:blipFill>
        <p:spPr>
          <a:xfrm>
            <a:off x="1326515" y="1170940"/>
            <a:ext cx="3659505" cy="1540510"/>
          </a:xfrm>
          <a:prstGeom prst="rect">
            <a:avLst/>
          </a:prstGeom>
        </p:spPr>
      </p:pic>
      <p:sp>
        <p:nvSpPr>
          <p:cNvPr id="20" name="Up-Down Arrow 19"/>
          <p:cNvSpPr/>
          <p:nvPr/>
        </p:nvSpPr>
        <p:spPr>
          <a:xfrm>
            <a:off x="5081270" y="3082290"/>
            <a:ext cx="327025" cy="6616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070350" y="6116955"/>
            <a:ext cx="4144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django python framework</a:t>
            </a:r>
            <a:endParaRPr lang="en-US" sz="2800"/>
          </a:p>
        </p:txBody>
      </p:sp>
      <p:sp>
        <p:nvSpPr>
          <p:cNvPr id="23" name="Text Box 22"/>
          <p:cNvSpPr txBox="1"/>
          <p:nvPr/>
        </p:nvSpPr>
        <p:spPr>
          <a:xfrm>
            <a:off x="4997450" y="1539240"/>
            <a:ext cx="1568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database</a:t>
            </a:r>
            <a:endParaRPr lang="en-US" sz="2800"/>
          </a:p>
        </p:txBody>
      </p:sp>
      <p:sp>
        <p:nvSpPr>
          <p:cNvPr id="24" name="Text Box 23"/>
          <p:cNvSpPr txBox="1"/>
          <p:nvPr/>
        </p:nvSpPr>
        <p:spPr>
          <a:xfrm>
            <a:off x="1194435" y="4751705"/>
            <a:ext cx="2726055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2800"/>
              <a:t>htmls/index.html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1194435" y="5329555"/>
            <a:ext cx="2726055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2800"/>
              <a:t>htmls/post.html</a:t>
            </a:r>
            <a:endParaRPr lang="en-US" sz="2800"/>
          </a:p>
        </p:txBody>
      </p:sp>
      <p:sp>
        <p:nvSpPr>
          <p:cNvPr id="4" name="Right Brace 3"/>
          <p:cNvSpPr/>
          <p:nvPr/>
        </p:nvSpPr>
        <p:spPr>
          <a:xfrm>
            <a:off x="3926840" y="5033645"/>
            <a:ext cx="820420" cy="560705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Up-Down Arrow 4"/>
          <p:cNvSpPr/>
          <p:nvPr/>
        </p:nvSpPr>
        <p:spPr>
          <a:xfrm>
            <a:off x="9373235" y="3082925"/>
            <a:ext cx="327025" cy="12077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9373235" y="1539240"/>
            <a:ext cx="327025" cy="6616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0779125" y="592455"/>
            <a:ext cx="1412875" cy="40068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800">
                <a:sym typeface="+mn-ea"/>
              </a:rPr>
              <a:t>browser</a:t>
            </a:r>
            <a:endParaRPr lang="en-US" sz="2800">
              <a:sym typeface="+mn-ea"/>
            </a:endParaRPr>
          </a:p>
          <a:p>
            <a:endParaRPr lang="en-US" sz="2800">
              <a:sym typeface="+mn-ea"/>
            </a:endParaRPr>
          </a:p>
          <a:p>
            <a:endParaRPr lang="en-US" sz="2800">
              <a:sym typeface="+mn-ea"/>
            </a:endParaRPr>
          </a:p>
          <a:p>
            <a:r>
              <a:rPr lang="en-US" sz="2800">
                <a:sym typeface="+mn-ea"/>
              </a:rPr>
              <a:t>web</a:t>
            </a:r>
            <a:endParaRPr lang="en-US" sz="2800">
              <a:sym typeface="+mn-ea"/>
            </a:endParaRPr>
          </a:p>
          <a:p>
            <a:r>
              <a:rPr lang="en-US" sz="2800">
                <a:sym typeface="+mn-ea"/>
              </a:rPr>
              <a:t>server</a:t>
            </a:r>
            <a:endParaRPr lang="en-US" sz="2800">
              <a:sym typeface="+mn-ea"/>
            </a:endParaRPr>
          </a:p>
          <a:p>
            <a:endParaRPr lang="en-US" sz="2800">
              <a:sym typeface="+mn-ea"/>
            </a:endParaRPr>
          </a:p>
          <a:p>
            <a:endParaRPr lang="en-US" sz="2800">
              <a:sym typeface="+mn-ea"/>
            </a:endParaRPr>
          </a:p>
          <a:p>
            <a:r>
              <a:rPr lang="en-US" sz="2800">
                <a:sym typeface="+mn-ea"/>
              </a:rPr>
              <a:t> wsgi</a:t>
            </a:r>
            <a:endParaRPr lang="en-US" sz="28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資料庫聯結</a:t>
            </a:r>
            <a:endParaRPr lang="zh-TW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1314450"/>
            <a:ext cx="10477500" cy="422910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6522720" y="3062605"/>
            <a:ext cx="1558290" cy="3289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523365" y="4846320"/>
            <a:ext cx="5694045" cy="3289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3458210" y="3062605"/>
            <a:ext cx="370205" cy="3289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532505" y="5561330"/>
            <a:ext cx="4840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&lt;str:slug&gt;  ==&gt;  &lt;int:id&gt;</a:t>
            </a:r>
            <a:endParaRPr lang="en-U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195" y="4295775"/>
            <a:ext cx="10078720" cy="2479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b="38095"/>
          <a:stretch>
            <a:fillRect/>
          </a:stretch>
        </p:blipFill>
        <p:spPr>
          <a:xfrm>
            <a:off x="1052195" y="2540"/>
            <a:ext cx="10078085" cy="423799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7276465" y="1086485"/>
            <a:ext cx="1558290" cy="3289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4754880" y="4304665"/>
            <a:ext cx="413385" cy="3289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740525" y="5017770"/>
            <a:ext cx="1252220" cy="32893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" y="0"/>
            <a:ext cx="10986770" cy="686117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521970" y="4573905"/>
            <a:ext cx="10986135" cy="15424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" y="681990"/>
            <a:ext cx="4799965" cy="3361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355" y="681990"/>
            <a:ext cx="7013575" cy="3937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3225" y="736600"/>
            <a:ext cx="8308340" cy="523938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660" y="1212215"/>
            <a:ext cx="5057775" cy="3362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805" y="310515"/>
            <a:ext cx="6520180" cy="4743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建立超級使用者名稱</a:t>
            </a:r>
            <a:r>
              <a:rPr lang="en-US" altLang="zh-TW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密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碼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10080"/>
            <a:ext cx="6278245" cy="328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8375"/>
            <a:ext cx="7004050" cy="18395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加入網站根路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徑名稱到</a:t>
            </a:r>
            <a:r>
              <a:rPr lang="en-US" altLang="zh-TW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清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單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180" y="1551940"/>
            <a:ext cx="3883660" cy="3892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80" y="2129790"/>
            <a:ext cx="5857875" cy="390525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1634490" y="5323840"/>
            <a:ext cx="1102995" cy="2876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98933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編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輯資料表模組</a:t>
            </a:r>
            <a:r>
              <a:rPr lang="en-US" altLang="zh-TW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data table</a:t>
            </a:r>
            <a:endParaRPr lang="en-US" altLang="zh-TW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89635" y="1187450"/>
            <a:ext cx="47358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ym typeface="+mn-ea"/>
              </a:rPr>
              <a:t>vi  home/models.py</a:t>
            </a:r>
            <a:endParaRPr lang="en-US" sz="2800">
              <a:sym typeface="+mn-ea"/>
            </a:endParaRPr>
          </a:p>
        </p:txBody>
      </p:sp>
      <p:graphicFrame>
        <p:nvGraphicFramePr>
          <p:cNvPr id="8" name="Table 7"/>
          <p:cNvGraphicFramePr/>
          <p:nvPr>
            <p:custDataLst>
              <p:tags r:id="rId1"/>
            </p:custDataLst>
          </p:nvPr>
        </p:nvGraphicFramePr>
        <p:xfrm>
          <a:off x="9039225" y="2438400"/>
          <a:ext cx="291528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240"/>
                <a:gridCol w="1503045"/>
              </a:tblGrid>
              <a:tr h="375285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2000"/>
                        <a:t>table:   Post</a:t>
                      </a:r>
                      <a:endParaRPr lang="en-US" sz="2000"/>
                    </a:p>
                  </a:txBody>
                  <a:tcPr anchor="ctr" anchorCtr="0"/>
                </a:tc>
                <a:tc hMerge="1">
                  <a:tcPr/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title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char(200)</a:t>
                      </a:r>
                      <a:endParaRPr lang="en-US" sz="2000"/>
                    </a:p>
                  </a:txBody>
                  <a:tcPr/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slug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char(200)</a:t>
                      </a:r>
                      <a:endParaRPr lang="en-US" sz="2000"/>
                    </a:p>
                  </a:txBody>
                  <a:tcPr/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body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text</a:t>
                      </a:r>
                      <a:endParaRPr lang="en-US" sz="2000"/>
                    </a:p>
                  </a:txBody>
                  <a:tcPr/>
                </a:tc>
              </a:tr>
              <a:tr h="3752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pub_date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datetime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9069070" y="4850765"/>
            <a:ext cx="28854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TW" altLang="en-US" sz="2800">
                <a:sym typeface="+mn-ea"/>
              </a:rPr>
              <a:t>依日期排</a:t>
            </a:r>
            <a:r>
              <a:rPr lang="zh-TW" altLang="en-US" sz="2800">
                <a:sym typeface="+mn-ea"/>
              </a:rPr>
              <a:t>序</a:t>
            </a:r>
            <a:endParaRPr lang="zh-TW" altLang="en-US" sz="2800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0380"/>
            <a:ext cx="8806180" cy="4550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1185"/>
            <a:ext cx="2025650" cy="77406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建立新模組</a:t>
            </a:r>
            <a:endParaRPr lang="zh-TW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75" y="1805940"/>
            <a:ext cx="5488305" cy="967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" y="1417955"/>
            <a:ext cx="5313045" cy="3187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" y="4228465"/>
            <a:ext cx="11076940" cy="16440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38200" y="3487420"/>
            <a:ext cx="4735830" cy="52197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TW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導入新模組</a:t>
            </a:r>
            <a:endParaRPr lang="zh-TW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9120505" y="4881880"/>
            <a:ext cx="1102995" cy="2876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後臺資料管理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Rounded Rectangle 14"/>
          <p:cNvSpPr/>
          <p:nvPr/>
        </p:nvSpPr>
        <p:spPr>
          <a:xfrm>
            <a:off x="1012825" y="3620135"/>
            <a:ext cx="6263005" cy="218313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 - Admin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46810" y="3844290"/>
            <a:ext cx="275844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2800"/>
              <a:t>home/models.py</a:t>
            </a:r>
            <a:endParaRPr 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146810" y="5038725"/>
            <a:ext cx="2758440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2800"/>
              <a:t>home/admin.py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4856480" y="5038725"/>
            <a:ext cx="2089150" cy="521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sz="2800"/>
              <a:t>blog/urls.py</a:t>
            </a:r>
            <a:endParaRPr lang="en-US" sz="280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791450" y="975995"/>
            <a:ext cx="3210560" cy="1605280"/>
          </a:xfrm>
          <a:prstGeom prst="rect">
            <a:avLst/>
          </a:prstGeom>
        </p:spPr>
      </p:pic>
      <p:sp>
        <p:nvSpPr>
          <p:cNvPr id="10" name="Up-Down Arrow 9"/>
          <p:cNvSpPr/>
          <p:nvPr/>
        </p:nvSpPr>
        <p:spPr>
          <a:xfrm>
            <a:off x="2352040" y="4370705"/>
            <a:ext cx="327025" cy="6616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3893185" y="5142865"/>
            <a:ext cx="962660" cy="360045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6945630" y="5142865"/>
            <a:ext cx="962660" cy="360045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012825" y="1691005"/>
            <a:ext cx="3659505" cy="1540510"/>
          </a:xfrm>
          <a:prstGeom prst="rect">
            <a:avLst/>
          </a:prstGeom>
        </p:spPr>
      </p:pic>
      <p:sp>
        <p:nvSpPr>
          <p:cNvPr id="14" name="Up-Down Arrow 13"/>
          <p:cNvSpPr/>
          <p:nvPr/>
        </p:nvSpPr>
        <p:spPr>
          <a:xfrm>
            <a:off x="2352040" y="3183255"/>
            <a:ext cx="327025" cy="6616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1146810" y="6006465"/>
            <a:ext cx="10115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django python app framework					webserver</a:t>
            </a:r>
            <a:endParaRPr lang="en-US" sz="2800"/>
          </a:p>
        </p:txBody>
      </p:sp>
      <p:sp>
        <p:nvSpPr>
          <p:cNvPr id="17" name="Text Box 16"/>
          <p:cNvSpPr txBox="1"/>
          <p:nvPr/>
        </p:nvSpPr>
        <p:spPr>
          <a:xfrm>
            <a:off x="4997450" y="2059305"/>
            <a:ext cx="1568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database</a:t>
            </a:r>
            <a:endParaRPr 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10274935" y="2709545"/>
            <a:ext cx="15405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ym typeface="+mn-ea"/>
              </a:rPr>
              <a:t>browser</a:t>
            </a:r>
            <a:endParaRPr lang="en-US" sz="2800">
              <a:sym typeface="+mn-ea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7991158" y="4370388"/>
            <a:ext cx="3362325" cy="1362075"/>
          </a:xfrm>
          <a:prstGeom prst="rect">
            <a:avLst/>
          </a:prstGeom>
        </p:spPr>
      </p:pic>
      <p:sp>
        <p:nvSpPr>
          <p:cNvPr id="9" name="Up-Down Arrow 8"/>
          <p:cNvSpPr/>
          <p:nvPr/>
        </p:nvSpPr>
        <p:spPr>
          <a:xfrm>
            <a:off x="9293860" y="3145155"/>
            <a:ext cx="327025" cy="6616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93*266"/>
  <p:tag name="TABLE_ENDDRAG_RECT" val="714*215*193*26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WPS Presentation</Application>
  <PresentationFormat>Widescreen</PresentationFormat>
  <Paragraphs>140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Arial</vt:lpstr>
      <vt:lpstr>SimSun</vt:lpstr>
      <vt:lpstr>Wingdings</vt:lpstr>
      <vt:lpstr>新細明體</vt:lpstr>
      <vt:lpstr>Calibri Light</vt:lpstr>
      <vt:lpstr>Calibri</vt:lpstr>
      <vt:lpstr>Microsoft YaHei</vt:lpstr>
      <vt:lpstr>Arial Unicode MS</vt:lpstr>
      <vt:lpstr>monospace</vt:lpstr>
      <vt:lpstr>Segoe Print</vt:lpstr>
      <vt:lpstr>Office Theme</vt:lpstr>
      <vt:lpstr>網站規劃與設計</vt:lpstr>
      <vt:lpstr>綱要</vt:lpstr>
      <vt:lpstr>資料庫聯結</vt:lpstr>
      <vt:lpstr>建立超級使用者名稱/密碼</vt:lpstr>
      <vt:lpstr>加入網站根路徑名稱到APP清單</vt:lpstr>
      <vt:lpstr>編輯資料表模組	data table</vt:lpstr>
      <vt:lpstr>建立新模組</vt:lpstr>
      <vt:lpstr>後臺資料管理</vt:lpstr>
      <vt:lpstr>Models - Admin</vt:lpstr>
      <vt:lpstr>管理處註冊資料表模組</vt:lpstr>
      <vt:lpstr>登入後臺管理頁面</vt:lpstr>
      <vt:lpstr>PowerPoint 演示文稿</vt:lpstr>
      <vt:lpstr>PowerPoint 演示文稿</vt:lpstr>
      <vt:lpstr>PowerPoint 演示文稿</vt:lpstr>
      <vt:lpstr>組織前端網頁</vt:lpstr>
      <vt:lpstr>Models - Views</vt:lpstr>
      <vt:lpstr>PowerPoint 演示文稿</vt:lpstr>
      <vt:lpstr>PowerPoint 演示文稿</vt:lpstr>
      <vt:lpstr>PowerPoint 演示文稿</vt:lpstr>
      <vt:lpstr>建立樣版頁面</vt:lpstr>
      <vt:lpstr>Models - Views - Templates</vt:lpstr>
      <vt:lpstr>PowerPoint 演示文稿</vt:lpstr>
      <vt:lpstr>指定樣版路徑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Models - Views - Htmls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資料庫聯結</dc:title>
  <dc:creator/>
  <cp:lastModifiedBy>Usher Wu</cp:lastModifiedBy>
  <cp:revision>69</cp:revision>
  <dcterms:created xsi:type="dcterms:W3CDTF">2025-05-26T10:04:00Z</dcterms:created>
  <dcterms:modified xsi:type="dcterms:W3CDTF">2025-06-24T16:55:08Z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B8E40082F5EF49B88815CD04F65CB03E_12</vt:lpwstr>
  </property>
  <property fmtid="{D5CDD505-2E9C-101B-9397-08002B2CF9AE}" pid="3" name="KSOProductBuildVer">
    <vt:lpwstr>1033-12.2.0.21546</vt:lpwstr>
  </property>
</Properties>
</file>