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84" r:id="rId25"/>
    <p:sldId id="285" r:id="rId26"/>
    <p:sldId id="278" r:id="rId27"/>
    <p:sldId id="279" r:id="rId28"/>
    <p:sldId id="280" r:id="rId29"/>
    <p:sldId id="281" r:id="rId31"/>
    <p:sldId id="283" r:id="rId32"/>
    <p:sldId id="282" r:id="rId33"/>
    <p:sldId id="289" r:id="rId34"/>
    <p:sldId id="286" r:id="rId35"/>
    <p:sldId id="287" r:id="rId36"/>
    <p:sldId id="288" r:id="rId37"/>
    <p:sldId id="290" r:id="rId38"/>
    <p:sldId id="291" r:id="rId39"/>
    <p:sldId id="294" r:id="rId40"/>
    <p:sldId id="292" r:id="rId41"/>
    <p:sldId id="293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5c1721-8488-4457-9230-dc2246acfc04}">
          <p14:sldIdLst>
            <p14:sldId id="256"/>
            <p14:sldId id="257"/>
          </p14:sldIdLst>
        </p14:section>
        <p14:section name="Model" id="{850ebf01-d907-4147-86e5-f32c8f123733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5"/>
            <p14:sldId id="266"/>
            <p14:sldId id="268"/>
            <p14:sldId id="269"/>
            <p14:sldId id="270"/>
          </p14:sldIdLst>
        </p14:section>
        <p14:section name="view" id="{ccf58e7d-cf12-410b-9ad3-488a6f888abd}">
          <p14:sldIdLst>
            <p14:sldId id="271"/>
            <p14:sldId id="272"/>
            <p14:sldId id="274"/>
            <p14:sldId id="273"/>
            <p14:sldId id="275"/>
            <p14:sldId id="276"/>
            <p14:sldId id="277"/>
          </p14:sldIdLst>
        </p14:section>
        <p14:section name="template" id="{163f42b9-b895-45e8-8ca6-b770beaedf28}">
          <p14:sldIdLst>
            <p14:sldId id="284"/>
            <p14:sldId id="285"/>
            <p14:sldId id="278"/>
            <p14:sldId id="279"/>
            <p14:sldId id="280"/>
            <p14:sldId id="281"/>
            <p14:sldId id="283"/>
            <p14:sldId id="282"/>
          </p14:sldIdLst>
        </p14:section>
        <p14:section name="影視網" id="{7f8da73e-be88-45cd-aa9a-a9f27062396e}">
          <p14:sldIdLst>
            <p14:sldId id="289"/>
            <p14:sldId id="286"/>
            <p14:sldId id="287"/>
            <p14:sldId id="288"/>
            <p14:sldId id="290"/>
            <p14:sldId id="291"/>
            <p14:sldId id="294"/>
            <p14:sldId id="292"/>
            <p14:sldId id="293"/>
            <p14:sldId id="297"/>
            <p14:sldId id="298"/>
            <p14:sldId id="299"/>
            <p14:sldId id="300"/>
            <p14:sldId id="301"/>
            <p14:sldId id="302"/>
            <p14:sldId id="3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31.xml"/><Relationship Id="rId3" Type="http://schemas.openxmlformats.org/officeDocument/2006/relationships/slide" Target="slide23.xml"/><Relationship Id="rId2" Type="http://schemas.openxmlformats.org/officeDocument/2006/relationships/slide" Target="slide16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png"/><Relationship Id="rId2" Type="http://schemas.openxmlformats.org/officeDocument/2006/relationships/tags" Target="../tags/tag1.xml"/><Relationship Id="rId1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/>
              <a:t>MVC </a:t>
            </a:r>
            <a:r>
              <a:rPr lang="zh-TW" altLang="en-US" b="1"/>
              <a:t>架構</a:t>
            </a:r>
            <a:endParaRPr lang="zh-TW" alt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0940" cy="572770"/>
          </a:xfrm>
        </p:spPr>
        <p:txBody>
          <a:bodyPr/>
          <a:p>
            <a:r>
              <a:rPr lang="zh-TW" altLang="en-US" sz="2800"/>
              <a:t>用</a:t>
            </a:r>
            <a:r>
              <a:rPr lang="en-US" altLang="zh-TW" sz="2800"/>
              <a:t>sql </a:t>
            </a:r>
            <a:r>
              <a:rPr lang="zh-TW" altLang="en-US" sz="2800"/>
              <a:t>語法新增資料</a:t>
            </a:r>
            <a:endParaRPr lang="zh-TW" alt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087"/>
          <a:stretch>
            <a:fillRect/>
          </a:stretch>
        </p:blipFill>
        <p:spPr>
          <a:xfrm>
            <a:off x="838200" y="930275"/>
            <a:ext cx="6218555" cy="1929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44315"/>
            <a:ext cx="9865995" cy="20142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838200" y="3503295"/>
            <a:ext cx="4980940" cy="572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/>
              <a:t>用</a:t>
            </a:r>
            <a:r>
              <a:rPr lang="en-US" altLang="zh-TW" sz="2800"/>
              <a:t>sql </a:t>
            </a:r>
            <a:r>
              <a:rPr lang="zh-TW" altLang="en-US" sz="2800"/>
              <a:t>語法查</a:t>
            </a:r>
            <a:r>
              <a:rPr lang="zh-TW" altLang="en-US" sz="2800"/>
              <a:t>詢資料</a:t>
            </a:r>
            <a:endParaRPr lang="zh-TW" altLang="en-US" sz="2800"/>
          </a:p>
        </p:txBody>
      </p:sp>
      <p:sp>
        <p:nvSpPr>
          <p:cNvPr id="3" name="Rectangles 2"/>
          <p:cNvSpPr/>
          <p:nvPr/>
        </p:nvSpPr>
        <p:spPr>
          <a:xfrm>
            <a:off x="2646045" y="4044315"/>
            <a:ext cx="8058785" cy="3448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880" y="1368425"/>
            <a:ext cx="3438525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85" y="1368425"/>
            <a:ext cx="1421130" cy="352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8175"/>
            <a:ext cx="12190730" cy="388620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629285" y="4022725"/>
            <a:ext cx="11561445" cy="109156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393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django shell (python 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語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法新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增資料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b="24949"/>
          <a:stretch>
            <a:fillRect/>
          </a:stretch>
        </p:blipFill>
        <p:spPr>
          <a:xfrm>
            <a:off x="578485" y="827405"/>
            <a:ext cx="5832475" cy="699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85" y="1518285"/>
            <a:ext cx="7577455" cy="20396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44525" y="28067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python </a:t>
            </a:r>
            <a:r>
              <a:rPr lang="zh-TW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語法查詢</a:t>
            </a:r>
            <a:endParaRPr lang="zh-TW" alt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" y="4500880"/>
            <a:ext cx="7511415" cy="217678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44525" y="39147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sql </a:t>
            </a:r>
            <a:r>
              <a:rPr lang="zh-TW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語法查詢</a:t>
            </a:r>
            <a:endParaRPr lang="zh-TW" altLang="en-US" sz="28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1189355" y="1181735"/>
            <a:ext cx="6967220" cy="10229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1959610" y="4500880"/>
            <a:ext cx="6195695" cy="3117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管</a:t>
            </a:r>
            <a:r>
              <a:rPr lang="zh-TW" altLang="en-US"/>
              <a:t>理頁面查</a:t>
            </a:r>
            <a:r>
              <a:rPr lang="zh-TW" altLang="en-US"/>
              <a:t>詢</a:t>
            </a:r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475" y="2099945"/>
            <a:ext cx="7953375" cy="31343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50970" cy="581025"/>
          </a:xfrm>
        </p:spPr>
        <p:txBody>
          <a:bodyPr/>
          <a:p>
            <a:r>
              <a:rPr lang="zh-TW" altLang="en-US" sz="2800"/>
              <a:t>排序查詢</a:t>
            </a:r>
            <a:endParaRPr lang="zh-TW" alt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946150"/>
            <a:ext cx="7047230" cy="234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50995"/>
            <a:ext cx="7037705" cy="165354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5189855" y="1245235"/>
            <a:ext cx="2695575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751195" y="4150995"/>
            <a:ext cx="213360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305800" y="4466590"/>
            <a:ext cx="3241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order by &lt;field&gt; asc</a:t>
            </a:r>
            <a:endParaRPr lang="en-US" sz="2800"/>
          </a:p>
          <a:p>
            <a:r>
              <a:rPr lang="en-US" sz="2800"/>
              <a:t>order by &lt;field&gt; desc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8305800" y="1245235"/>
            <a:ext cx="34169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order_by(‘- &lt;field&gt;’) : desc</a:t>
            </a:r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0" y="1424940"/>
            <a:ext cx="7686040" cy="15773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3300" y="843915"/>
            <a:ext cx="3950970" cy="581025"/>
          </a:xfrm>
        </p:spPr>
        <p:txBody>
          <a:bodyPr/>
          <a:p>
            <a:r>
              <a:rPr lang="zh-TW" altLang="en-US" sz="2800"/>
              <a:t>過</a:t>
            </a:r>
            <a:r>
              <a:rPr lang="zh-TW" altLang="en-US" sz="2800"/>
              <a:t>濾查詢</a:t>
            </a:r>
            <a:endParaRPr lang="zh-TW" alt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3801110"/>
            <a:ext cx="8554720" cy="1644015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4793615" y="1424940"/>
            <a:ext cx="2854325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029450" y="3801110"/>
            <a:ext cx="252857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View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26005"/>
            <a:ext cx="2200275" cy="210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690" y="1887855"/>
            <a:ext cx="2238375" cy="298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20" y="1868805"/>
            <a:ext cx="2724150" cy="301942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1343660" y="3816985"/>
            <a:ext cx="169545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775335"/>
            <a:ext cx="3180715" cy="42418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4269105" y="4519930"/>
            <a:ext cx="169545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766050" y="2459355"/>
            <a:ext cx="169545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530225" y="2012315"/>
            <a:ext cx="2711450" cy="1085215"/>
          </a:xfrm>
          <a:prstGeom prst="curvedConnector4">
            <a:avLst>
              <a:gd name="adj1" fmla="val 25725"/>
              <a:gd name="adj2" fmla="val 192480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7" idx="3"/>
            <a:endCxn id="9" idx="1"/>
          </p:cNvCxnSpPr>
          <p:nvPr/>
        </p:nvCxnSpPr>
        <p:spPr>
          <a:xfrm>
            <a:off x="3039110" y="3977005"/>
            <a:ext cx="1229995" cy="702945"/>
          </a:xfrm>
          <a:prstGeom prst="curvedConnector3">
            <a:avLst>
              <a:gd name="adj1" fmla="val 50026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flipV="1">
            <a:off x="5964555" y="2619375"/>
            <a:ext cx="1801495" cy="2060575"/>
          </a:xfrm>
          <a:prstGeom prst="curvedConnector3">
            <a:avLst>
              <a:gd name="adj1" fmla="val 50018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2605" y="0"/>
            <a:ext cx="1509395" cy="17557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5105400"/>
            <a:ext cx="2743200" cy="1752600"/>
          </a:xfrm>
          <a:prstGeom prst="rect">
            <a:avLst/>
          </a:prstGeom>
        </p:spPr>
      </p:pic>
      <p:cxnSp>
        <p:nvCxnSpPr>
          <p:cNvPr id="16" name="Curved Connector 15"/>
          <p:cNvCxnSpPr/>
          <p:nvPr/>
        </p:nvCxnSpPr>
        <p:spPr>
          <a:xfrm rot="16200000" flipV="1">
            <a:off x="8897620" y="3182620"/>
            <a:ext cx="2486025" cy="1358900"/>
          </a:xfrm>
          <a:prstGeom prst="curved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838200" y="5177790"/>
            <a:ext cx="78066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en-US" sz="2000"/>
              <a:t>urls.py </a:t>
            </a:r>
            <a:r>
              <a:rPr lang="zh-TW" altLang="en-US" sz="2000"/>
              <a:t>先解析網址，依網址轉去對應的</a:t>
            </a:r>
            <a:r>
              <a:rPr lang="en-US" altLang="zh-TW" sz="2000"/>
              <a:t>views.py</a:t>
            </a:r>
            <a:endParaRPr lang="en-US" altLang="zh-TW" sz="2000"/>
          </a:p>
          <a:p>
            <a:pPr marL="457200" indent="-457200">
              <a:buAutoNum type="arabicPeriod"/>
            </a:pPr>
            <a:r>
              <a:rPr lang="en-US" altLang="zh-TW" sz="2000"/>
              <a:t>views </a:t>
            </a:r>
            <a:r>
              <a:rPr lang="zh-TW" altLang="en-US" sz="2000"/>
              <a:t>負責蒐集所要的各種資料，丟到樣版</a:t>
            </a:r>
            <a:r>
              <a:rPr lang="en-US" altLang="zh-TW" sz="2000"/>
              <a:t> (template) </a:t>
            </a:r>
            <a:r>
              <a:rPr lang="zh-TW" altLang="en-US" sz="2000"/>
              <a:t>頁面去</a:t>
            </a:r>
            <a:endParaRPr lang="en-US" altLang="zh-TW" sz="2000"/>
          </a:p>
          <a:p>
            <a:pPr marL="457200" indent="-457200">
              <a:buAutoNum type="arabicPeriod"/>
            </a:pPr>
            <a:r>
              <a:rPr lang="en-US" altLang="zh-TW" sz="2000"/>
              <a:t>html </a:t>
            </a:r>
            <a:r>
              <a:rPr lang="zh-TW" altLang="en-US" sz="2000"/>
              <a:t>負責版型，呈現資料，去靜態資料匣抓圖片，設定格</a:t>
            </a:r>
            <a:r>
              <a:rPr lang="zh-TW" altLang="en-US" sz="2000"/>
              <a:t>式</a:t>
            </a:r>
            <a:endParaRPr lang="zh-TW" altLang="en-US" sz="2000"/>
          </a:p>
          <a:p>
            <a:pPr marL="457200" indent="-457200">
              <a:buAutoNum type="arabicPeriod"/>
            </a:pPr>
            <a:endParaRPr lang="zh-TW" altLang="en-US" sz="2000"/>
          </a:p>
        </p:txBody>
      </p:sp>
      <p:sp>
        <p:nvSpPr>
          <p:cNvPr id="18" name="Text Box 17"/>
          <p:cNvSpPr txBox="1"/>
          <p:nvPr/>
        </p:nvSpPr>
        <p:spPr>
          <a:xfrm>
            <a:off x="1247140" y="1972945"/>
            <a:ext cx="98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python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269105" y="1519555"/>
            <a:ext cx="98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python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8152765" y="1519555"/>
            <a:ext cx="98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html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10295255" y="4737100"/>
            <a:ext cx="1728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css,    javascript</a:t>
            </a:r>
            <a:endParaRPr lang="en-US"/>
          </a:p>
        </p:txBody>
      </p:sp>
      <p:cxnSp>
        <p:nvCxnSpPr>
          <p:cNvPr id="22" name="Curved Connector 21"/>
          <p:cNvCxnSpPr>
            <a:stCxn id="10" idx="0"/>
            <a:endCxn id="8" idx="3"/>
          </p:cNvCxnSpPr>
          <p:nvPr/>
        </p:nvCxnSpPr>
        <p:spPr>
          <a:xfrm rot="16200000" flipV="1">
            <a:off x="5580380" y="-574040"/>
            <a:ext cx="1471930" cy="4594860"/>
          </a:xfrm>
          <a:prstGeom prst="curved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4269105" y="3656965"/>
            <a:ext cx="169545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4" name="Curved Connector 23"/>
          <p:cNvCxnSpPr>
            <a:stCxn id="23" idx="2"/>
            <a:endCxn id="9" idx="0"/>
          </p:cNvCxnSpPr>
          <p:nvPr/>
        </p:nvCxnSpPr>
        <p:spPr>
          <a:xfrm rot="5400000" flipV="1">
            <a:off x="4845685" y="4248150"/>
            <a:ext cx="542925" cy="3175"/>
          </a:xfrm>
          <a:prstGeom prst="curved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2076"/>
          <a:stretch>
            <a:fillRect/>
          </a:stretch>
        </p:blipFill>
        <p:spPr>
          <a:xfrm>
            <a:off x="1381125" y="1552575"/>
            <a:ext cx="9429750" cy="38334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840" y="3972560"/>
            <a:ext cx="7671435" cy="28816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0"/>
            <a:ext cx="7839710" cy="19443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2125980"/>
            <a:ext cx="3656330" cy="166497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1518920" y="4274185"/>
            <a:ext cx="4801870" cy="22536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綱要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hlinkClick r:id="rId1" action="ppaction://hlinksldjump"/>
              </a:rPr>
              <a:t>Model</a:t>
            </a:r>
            <a:endParaRPr lang="en-US"/>
          </a:p>
          <a:p>
            <a:r>
              <a:rPr lang="en-US">
                <a:hlinkClick r:id="rId2" action="ppaction://hlinksldjump"/>
              </a:rPr>
              <a:t>View</a:t>
            </a:r>
            <a:endParaRPr lang="en-US"/>
          </a:p>
          <a:p>
            <a:r>
              <a:rPr lang="en-US">
                <a:hlinkClick r:id="rId3" action="ppaction://hlinksldjump"/>
              </a:rPr>
              <a:t>Control (Templete)</a:t>
            </a:r>
            <a:endParaRPr lang="en-US">
              <a:hlinkClick r:id="rId3" action="ppaction://hlinksldjump"/>
            </a:endParaRPr>
          </a:p>
          <a:p>
            <a:r>
              <a:rPr lang="zh-TW" altLang="en-US">
                <a:hlinkClick r:id="rId4" action="ppaction://hlinksldjump"/>
              </a:rPr>
              <a:t>影視網</a:t>
            </a:r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7025" y="970915"/>
            <a:ext cx="4312285" cy="246443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7766050" y="2779395"/>
            <a:ext cx="1327785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1931"/>
          <a:stretch>
            <a:fillRect/>
          </a:stretch>
        </p:blipFill>
        <p:spPr>
          <a:xfrm>
            <a:off x="103505" y="970915"/>
            <a:ext cx="5796915" cy="40303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7990" y="4369435"/>
            <a:ext cx="8718550" cy="552450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1697990" y="4369435"/>
          <a:ext cx="8823960" cy="63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935"/>
                <a:gridCol w="5678805"/>
                <a:gridCol w="1125220"/>
              </a:tblGrid>
              <a:tr h="63881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91820" y="4408805"/>
            <a:ext cx="8578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&lt;tr&gt;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1772285" y="5170170"/>
            <a:ext cx="1971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&lt;td&gt;    &lt;/td&gt;</a:t>
            </a:r>
            <a:endParaRPr lang="en-US" sz="2800"/>
          </a:p>
        </p:txBody>
      </p:sp>
      <p:sp>
        <p:nvSpPr>
          <p:cNvPr id="11" name="Text Box 10"/>
          <p:cNvSpPr txBox="1"/>
          <p:nvPr/>
        </p:nvSpPr>
        <p:spPr>
          <a:xfrm>
            <a:off x="5328285" y="3754120"/>
            <a:ext cx="1535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&lt;table&gt;</a:t>
            </a:r>
            <a:endParaRPr lang="en-US" sz="2800"/>
          </a:p>
        </p:txBody>
      </p:sp>
      <p:sp>
        <p:nvSpPr>
          <p:cNvPr id="12" name="Text Box 11"/>
          <p:cNvSpPr txBox="1"/>
          <p:nvPr/>
        </p:nvSpPr>
        <p:spPr>
          <a:xfrm>
            <a:off x="5328285" y="5614670"/>
            <a:ext cx="1535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&lt;/table&gt;</a:t>
            </a:r>
            <a:endParaRPr lang="en-US" sz="2800"/>
          </a:p>
        </p:txBody>
      </p:sp>
      <p:sp>
        <p:nvSpPr>
          <p:cNvPr id="13" name="Text Box 12"/>
          <p:cNvSpPr txBox="1"/>
          <p:nvPr/>
        </p:nvSpPr>
        <p:spPr>
          <a:xfrm>
            <a:off x="10707370" y="4408805"/>
            <a:ext cx="97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&lt;/tr&gt;</a:t>
            </a:r>
            <a:endParaRPr 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3907790" y="5170170"/>
            <a:ext cx="5394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&lt;td&gt;    			       &lt;/td&gt;</a:t>
            </a:r>
            <a:endParaRPr lang="en-US" sz="2800"/>
          </a:p>
        </p:txBody>
      </p:sp>
      <p:sp>
        <p:nvSpPr>
          <p:cNvPr id="15" name="Text Box 14"/>
          <p:cNvSpPr txBox="1"/>
          <p:nvPr/>
        </p:nvSpPr>
        <p:spPr>
          <a:xfrm>
            <a:off x="9237980" y="5170170"/>
            <a:ext cx="1971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&lt;td&gt;  &lt;/td&gt;</a:t>
            </a:r>
            <a:endParaRPr lang="en-US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365" cy="25279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160" y="1210310"/>
            <a:ext cx="4049395" cy="4888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780415"/>
            <a:ext cx="3646170" cy="278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55" y="1228725"/>
            <a:ext cx="2133600" cy="440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955" y="1228725"/>
            <a:ext cx="1847850" cy="447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4805" y="1259840"/>
            <a:ext cx="685800" cy="435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900" y="734060"/>
            <a:ext cx="2559685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template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838825" cy="2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8865"/>
            <a:ext cx="3785870" cy="3935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7690"/>
            <a:ext cx="3407410" cy="672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065" y="2348865"/>
            <a:ext cx="6257925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065" y="3787140"/>
            <a:ext cx="3648075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產品</a:t>
            </a:r>
            <a:r>
              <a:rPr lang="en-US" altLang="zh-TW"/>
              <a:t> - </a:t>
            </a:r>
            <a:r>
              <a:rPr lang="zh-TW" altLang="en-US"/>
              <a:t>網頁對</a:t>
            </a:r>
            <a:r>
              <a:rPr lang="zh-TW" altLang="en-US"/>
              <a:t>照表</a:t>
            </a:r>
            <a:endParaRPr lang="zh-TW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20"/>
                <a:gridCol w="2964180"/>
                <a:gridCol w="2628900"/>
                <a:gridCol w="26289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urls.py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views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template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說</a:t>
                      </a:r>
                      <a:r>
                        <a:rPr lang="zh-TW" altLang="en-US"/>
                        <a:t>明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‘/’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文章列</a:t>
                      </a:r>
                      <a:r>
                        <a:rPr lang="zh-TW" altLang="en-US"/>
                        <a:t>表首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‘admin/’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admin.site.urls()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管理頁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‘about/’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home.views01.about()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about.html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關</a:t>
                      </a:r>
                      <a:r>
                        <a:rPr lang="zh-TW" altLang="en-US"/>
                        <a:t>於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‘post/&lt;slug&gt;’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home.views01.showPost()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post.html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單一文章頁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‘product/’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home.views02.homepage()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index02.html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產品列表首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‘product/&lt;sku&gt;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home.views02.showProduct()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product.html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單一產品頁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s 9"/>
          <p:cNvSpPr/>
          <p:nvPr/>
        </p:nvSpPr>
        <p:spPr>
          <a:xfrm>
            <a:off x="838200" y="3759200"/>
            <a:ext cx="10515600" cy="7334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" y="142875"/>
            <a:ext cx="11308080" cy="5928995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1223010" y="4999355"/>
            <a:ext cx="8230235" cy="7334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01015" y="2403475"/>
            <a:ext cx="4423410" cy="2984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5445" y="165735"/>
            <a:ext cx="8678545" cy="643890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655445" y="1214120"/>
            <a:ext cx="5181600" cy="2984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958465" y="5953125"/>
            <a:ext cx="2209165" cy="2984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6920" cy="53657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2170" y="820420"/>
            <a:ext cx="6985635" cy="4737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04700" cy="28949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" y="2941320"/>
            <a:ext cx="12087225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影視</a:t>
            </a:r>
            <a:r>
              <a:rPr lang="zh-TW" altLang="en-US"/>
              <a:t>網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video web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" y="304800"/>
            <a:ext cx="12030075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>
                <a:sym typeface="+mn-ea"/>
              </a:rPr>
              <a:t>影視</a:t>
            </a:r>
            <a:r>
              <a:rPr lang="en-US" altLang="zh-TW">
                <a:sym typeface="+mn-ea"/>
              </a:rPr>
              <a:t>- </a:t>
            </a:r>
            <a:r>
              <a:rPr lang="zh-TW" altLang="en-US">
                <a:sym typeface="+mn-ea"/>
              </a:rPr>
              <a:t>網頁對照表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20"/>
                <a:gridCol w="2964180"/>
                <a:gridCol w="2628900"/>
                <a:gridCol w="26289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urls.py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views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template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說</a:t>
                      </a:r>
                      <a:r>
                        <a:rPr lang="zh-TW" altLang="en-US"/>
                        <a:t>明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‘/’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文章列</a:t>
                      </a:r>
                      <a:r>
                        <a:rPr lang="zh-TW" altLang="en-US"/>
                        <a:t>表首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‘admin/’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admin.site.urls()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管理頁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‘about/’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home.views01.about()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about.html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關</a:t>
                      </a:r>
                      <a:r>
                        <a:rPr lang="zh-TW" altLang="en-US"/>
                        <a:t>於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‘post/&lt;slug&gt;’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home.views01.showPost()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post.html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單一文章頁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‘product/’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home.views02.homepage()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index02.html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產品列表首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‘product/&lt;sku&gt;’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home.views02.showProduct()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product.html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單一產品頁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‘video/&lt;tv_no&gt;/’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home.views03.homepage()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index03.html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影音首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s 4"/>
          <p:cNvSpPr/>
          <p:nvPr/>
        </p:nvSpPr>
        <p:spPr>
          <a:xfrm>
            <a:off x="889000" y="4514850"/>
            <a:ext cx="10464800" cy="3594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545" y="771525"/>
            <a:ext cx="9058275" cy="531495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1600200" y="2834005"/>
            <a:ext cx="3453765" cy="2597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101850" y="5485130"/>
            <a:ext cx="8321040" cy="2933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6765" y="406400"/>
            <a:ext cx="8120380" cy="60763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" y="47625"/>
            <a:ext cx="12077700" cy="676275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45795" y="2372995"/>
            <a:ext cx="9531985" cy="8959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0376535" y="4726305"/>
            <a:ext cx="1543050" cy="3346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522730"/>
            <a:ext cx="11191875" cy="258381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412240" y="2777490"/>
            <a:ext cx="6636385" cy="3625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62000" y="656590"/>
            <a:ext cx="55797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{%url  ‘&lt;name&gt;’  %}</a:t>
            </a:r>
            <a:endParaRPr lang="en-US" sz="4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" y="295275"/>
            <a:ext cx="12058650" cy="62674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0" y="2090420"/>
            <a:ext cx="11978005" cy="16605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002155" y="4799965"/>
            <a:ext cx="4418965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models.py 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新增類別（資料表）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0" y="1913890"/>
            <a:ext cx="10208895" cy="4405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630680"/>
            <a:ext cx="274320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1690370"/>
            <a:ext cx="10869930" cy="397700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1456690" y="2861310"/>
            <a:ext cx="10051415" cy="16097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62000" y="656590"/>
            <a:ext cx="95992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/>
              <a:t>{%with  &lt;a&gt; = &lt;aLongNameVariable&gt;  %}</a:t>
            </a:r>
            <a:endParaRPr lang="en-US" sz="4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影音網</a:t>
            </a:r>
            <a:r>
              <a:rPr lang="zh-TW" altLang="en-US"/>
              <a:t>站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TW" altLang="en-US"/>
              <a:t>資料庫</a:t>
            </a:r>
            <a:r>
              <a:rPr lang="zh-TW" altLang="en-US"/>
              <a:t>版</a:t>
            </a:r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步</a:t>
            </a:r>
            <a:r>
              <a:rPr lang="zh-TW" altLang="en-US"/>
              <a:t>驟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TW" altLang="en-US"/>
              <a:t>在</a:t>
            </a:r>
            <a:r>
              <a:rPr lang="en-US" altLang="zh-TW"/>
              <a:t>models.py </a:t>
            </a:r>
            <a:r>
              <a:rPr lang="zh-TW" altLang="en-US"/>
              <a:t>建立資料表類</a:t>
            </a:r>
            <a:r>
              <a:rPr lang="zh-TW" altLang="en-US"/>
              <a:t>別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在</a:t>
            </a:r>
            <a:r>
              <a:rPr lang="en-US" altLang="zh-TW"/>
              <a:t>admin.py </a:t>
            </a:r>
            <a:r>
              <a:rPr lang="zh-TW" altLang="en-US"/>
              <a:t>註冊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執行</a:t>
            </a:r>
            <a:r>
              <a:rPr lang="en-US" altLang="zh-TW"/>
              <a:t>make migration, migrate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在管理頁面輸入資</a:t>
            </a:r>
            <a:r>
              <a:rPr lang="zh-TW" altLang="en-US"/>
              <a:t>料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en-US" altLang="zh-TW"/>
              <a:t>urls.py </a:t>
            </a:r>
            <a:r>
              <a:rPr lang="zh-TW" altLang="en-US"/>
              <a:t>網址對</a:t>
            </a:r>
            <a:r>
              <a:rPr lang="zh-TW" altLang="en-US"/>
              <a:t>映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在</a:t>
            </a:r>
            <a:r>
              <a:rPr lang="en-US" altLang="zh-TW"/>
              <a:t>views.py </a:t>
            </a:r>
            <a:r>
              <a:rPr lang="zh-TW" altLang="en-US"/>
              <a:t>讀取資</a:t>
            </a:r>
            <a:r>
              <a:rPr lang="zh-TW" altLang="en-US"/>
              <a:t>料</a:t>
            </a:r>
            <a:endParaRPr lang="zh-TW" altLang="en-US"/>
          </a:p>
          <a:p>
            <a:pPr marL="514350" indent="-514350">
              <a:buAutoNum type="arabicPeriod"/>
            </a:pPr>
            <a:r>
              <a:rPr lang="zh-TW" altLang="en-US"/>
              <a:t>在</a:t>
            </a:r>
            <a:r>
              <a:rPr lang="en-US" altLang="zh-TW"/>
              <a:t>index.html </a:t>
            </a:r>
            <a:r>
              <a:rPr lang="zh-TW" altLang="en-US"/>
              <a:t>顯示資</a:t>
            </a:r>
            <a:r>
              <a:rPr lang="zh-TW" altLang="en-US"/>
              <a:t>料</a:t>
            </a:r>
            <a:endParaRPr lang="zh-TW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2505"/>
            <a:ext cx="3498215" cy="1325880"/>
          </a:xfrm>
        </p:spPr>
        <p:txBody>
          <a:bodyPr/>
          <a:p>
            <a:r>
              <a:rPr lang="en-US"/>
              <a:t>models.py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0355" y="992505"/>
            <a:ext cx="6196965" cy="1312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55" y="4255770"/>
            <a:ext cx="6188710" cy="186118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/>
        </p:nvSpPr>
        <p:spPr>
          <a:xfrm>
            <a:off x="838200" y="3681730"/>
            <a:ext cx="349821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admin.py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355" y="3568065"/>
            <a:ext cx="6638290" cy="57531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9637395" y="3887470"/>
            <a:ext cx="1078865" cy="2514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6995160" y="5818505"/>
            <a:ext cx="3244215" cy="2851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make migrations; migrate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" y="2159635"/>
            <a:ext cx="10554970" cy="254571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70" y="1271270"/>
            <a:ext cx="11630025" cy="431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75" y="526415"/>
            <a:ext cx="4540250" cy="43116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2080" y="966470"/>
            <a:ext cx="9303385" cy="5060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開另一視窗聯上資料庫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8575" y="2586990"/>
            <a:ext cx="6059170" cy="36010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1691005"/>
            <a:ext cx="5815965" cy="278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" y="2099310"/>
            <a:ext cx="3921125" cy="313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425" y="1691005"/>
            <a:ext cx="2466975" cy="313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650" y="2099310"/>
            <a:ext cx="4826000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24505"/>
            <a:ext cx="10554970" cy="2322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依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models.py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設定寫入資料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庫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5470"/>
            <a:ext cx="5431790" cy="79502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3719195" y="3378200"/>
            <a:ext cx="2550795" cy="2844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412490" y="5042535"/>
            <a:ext cx="2030095" cy="2844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790055" y="19742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可將此兩行寫入</a:t>
            </a:r>
            <a:r>
              <a:rPr lang="en-US" altLang="zh-TW" sz="2800"/>
              <a:t> mm.sh</a:t>
            </a:r>
            <a:endParaRPr lang="en-US" altLang="zh-TW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資料庫新增一個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home_product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表格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2676525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2095"/>
            <a:ext cx="1866900" cy="753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3923030"/>
            <a:ext cx="3333750" cy="17405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305" y="1691005"/>
            <a:ext cx="7875905" cy="397065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931035" y="1910715"/>
            <a:ext cx="1583690" cy="2844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892810" y="3144520"/>
            <a:ext cx="1811655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388620" y="4276090"/>
            <a:ext cx="3334385" cy="2838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4429125" y="2576195"/>
            <a:ext cx="6382385" cy="2838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200" y="651510"/>
            <a:ext cx="3281045" cy="3390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244600"/>
            <a:ext cx="9597390" cy="53867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46930" y="56324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800"/>
              <a:t>在管理頁面註冊新類別</a:t>
            </a:r>
            <a:endParaRPr lang="zh-TW" altLang="en-US" sz="2800"/>
          </a:p>
        </p:txBody>
      </p:sp>
      <p:sp>
        <p:nvSpPr>
          <p:cNvPr id="8" name="Rectangles 7"/>
          <p:cNvSpPr/>
          <p:nvPr/>
        </p:nvSpPr>
        <p:spPr>
          <a:xfrm>
            <a:off x="965200" y="4594860"/>
            <a:ext cx="9598025" cy="7931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738620" y="2546350"/>
            <a:ext cx="1583690" cy="2844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965200" y="6252210"/>
            <a:ext cx="9598025" cy="37909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347470" cy="594360"/>
          </a:xfrm>
        </p:spPr>
        <p:txBody>
          <a:bodyPr/>
          <a:p>
            <a:r>
              <a:rPr lang="zh-TW" altLang="en-US" sz="2800"/>
              <a:t>重啟</a:t>
            </a:r>
            <a:endParaRPr lang="zh-TW" alt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995680"/>
            <a:ext cx="2110105" cy="41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800"/>
            <a:ext cx="4028440" cy="394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440430"/>
            <a:ext cx="4285615" cy="265112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581025" y="2846070"/>
            <a:ext cx="1898650" cy="59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/>
              <a:t>管理界</a:t>
            </a:r>
            <a:r>
              <a:rPr lang="zh-TW" altLang="en-US" sz="2800"/>
              <a:t>面</a:t>
            </a:r>
            <a:endParaRPr lang="zh-TW" altLang="en-US" sz="2800"/>
          </a:p>
        </p:txBody>
      </p:sp>
      <p:sp>
        <p:nvSpPr>
          <p:cNvPr id="8" name="Rectangles 7"/>
          <p:cNvSpPr/>
          <p:nvPr/>
        </p:nvSpPr>
        <p:spPr>
          <a:xfrm>
            <a:off x="581025" y="5643245"/>
            <a:ext cx="1583690" cy="4375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640" y="5155565"/>
            <a:ext cx="1952625" cy="93599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4866640" y="5654040"/>
            <a:ext cx="782955" cy="4375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/>
        </p:nvSpPr>
        <p:spPr>
          <a:xfrm>
            <a:off x="7324725" y="299085"/>
            <a:ext cx="3300095" cy="59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/>
              <a:t>新增資</a:t>
            </a:r>
            <a:r>
              <a:rPr lang="zh-TW" altLang="en-US" sz="2800"/>
              <a:t>料</a:t>
            </a:r>
            <a:endParaRPr lang="zh-TW" altLang="en-US" sz="28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725" y="893445"/>
            <a:ext cx="2849245" cy="22021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385" y="3439795"/>
            <a:ext cx="6317615" cy="146939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7439025" y="3484245"/>
            <a:ext cx="4752340" cy="3448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94*50"/>
  <p:tag name="TABLE_ENDDRAG_RECT" val="139*312*694*5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1395</Words>
  <Application>WPS Presentation</Application>
  <PresentationFormat>Widescreen</PresentationFormat>
  <Paragraphs>229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Arial</vt:lpstr>
      <vt:lpstr>SimSun</vt:lpstr>
      <vt:lpstr>Wingdings</vt:lpstr>
      <vt:lpstr>Calibri Light</vt:lpstr>
      <vt:lpstr>新細明體</vt:lpstr>
      <vt:lpstr>Calibri</vt:lpstr>
      <vt:lpstr>Microsoft YaHei</vt:lpstr>
      <vt:lpstr>Arial Unicode MS</vt:lpstr>
      <vt:lpstr>Office Theme</vt:lpstr>
      <vt:lpstr>MVC 架構</vt:lpstr>
      <vt:lpstr>綱要</vt:lpstr>
      <vt:lpstr>Model</vt:lpstr>
      <vt:lpstr>在models.py 新增類別（資料表）</vt:lpstr>
      <vt:lpstr>開另一視窗聯上資料庫</vt:lpstr>
      <vt:lpstr>依models.py設定寫入資料庫</vt:lpstr>
      <vt:lpstr>資料庫新增一個home_product表格</vt:lpstr>
      <vt:lpstr>PowerPoint 演示文稿</vt:lpstr>
      <vt:lpstr>重啟</vt:lpstr>
      <vt:lpstr>用sql 語法新增資料</vt:lpstr>
      <vt:lpstr>django shell (python 語法新增資料)</vt:lpstr>
      <vt:lpstr>PowerPoint 演示文稿</vt:lpstr>
      <vt:lpstr>管理頁面查詢</vt:lpstr>
      <vt:lpstr>排序查詢</vt:lpstr>
      <vt:lpstr>過濾查詢</vt:lpstr>
      <vt:lpstr>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template</vt:lpstr>
      <vt:lpstr>PowerPoint 演示文稿</vt:lpstr>
      <vt:lpstr>產品 - 網頁對照表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影視網</vt:lpstr>
      <vt:lpstr>PowerPoint 演示文稿</vt:lpstr>
      <vt:lpstr>影視- 網頁對照表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影音網站</vt:lpstr>
      <vt:lpstr>步驟</vt:lpstr>
      <vt:lpstr>models.py</vt:lpstr>
      <vt:lpstr>make migrations; migrate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架構</dc:title>
  <dc:creator>Smile</dc:creator>
  <cp:lastModifiedBy>Usher Wu</cp:lastModifiedBy>
  <cp:revision>100</cp:revision>
  <dcterms:created xsi:type="dcterms:W3CDTF">2025-06-12T13:44:00Z</dcterms:created>
  <dcterms:modified xsi:type="dcterms:W3CDTF">2025-06-21T08:00:41Z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E105F2C9A0C84760B651362D1D60DBD3_11</vt:lpwstr>
  </property>
  <property fmtid="{D5CDD505-2E9C-101B-9397-08002B2CF9AE}" pid="3" name="KSOProductBuildVer">
    <vt:lpwstr>1033-12.2.0.21546</vt:lpwstr>
  </property>
</Properties>
</file>