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7" r:id="rId3"/>
    <p:sldId id="276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78" r:id="rId12"/>
    <p:sldId id="271" r:id="rId13"/>
    <p:sldId id="269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3" r:id="rId24"/>
    <p:sldId id="274" r:id="rId25"/>
    <p:sldId id="275" r:id="rId26"/>
  </p:sldIdLst>
  <p:sldSz cx="12192000" cy="6858000"/>
  <p:notesSz cx="7104063" cy="10234613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更纱黑体 UI SC" panose="02000500000000000000" pitchFamily="2" charset="-122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624" y="1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>
              <a:ea typeface="更纱黑体 UI SC" panose="02000500000000000000" charset="-122"/>
              <a:cs typeface="更纱黑体 UI SC" panose="02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>
                <a:ea typeface="更纱黑体 UI SC" panose="02000500000000000000" charset="-122"/>
              </a:rPr>
              <a:t>2023/8/31</a:t>
            </a:fld>
            <a:endParaRPr lang="zh-CN" altLang="en-US">
              <a:ea typeface="更纱黑体 UI SC" panose="02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>
              <a:ea typeface="更纱黑体 UI SC" panose="02000500000000000000" charset="-122"/>
              <a:cs typeface="更纱黑体 UI SC" panose="02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>
                <a:ea typeface="更纱黑体 UI SC" panose="02000500000000000000" charset="-122"/>
              </a:rPr>
              <a:t>‹#›</a:t>
            </a:fld>
            <a:endParaRPr lang="zh-CN" altLang="en-US">
              <a:ea typeface="更纱黑体 UI SC" panose="02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更纱黑体 UI SC" panose="02000500000000000000" charset="-122"/>
        <a:ea typeface="更纱黑体 UI SC" panose="02000500000000000000" charset="-122"/>
        <a:cs typeface="更纱黑体 UI SC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更纱黑体 UI SC" panose="02000500000000000000" charset="-122"/>
        <a:ea typeface="更纱黑体 UI SC" panose="02000500000000000000" charset="-122"/>
        <a:cs typeface="更纱黑体 UI SC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更纱黑体 UI SC" panose="02000500000000000000" charset="-122"/>
        <a:ea typeface="更纱黑体 UI SC" panose="02000500000000000000" charset="-122"/>
        <a:cs typeface="更纱黑体 UI SC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更纱黑体 UI SC" panose="02000500000000000000" charset="-122"/>
        <a:ea typeface="更纱黑体 UI SC" panose="02000500000000000000" charset="-122"/>
        <a:cs typeface="更纱黑体 UI SC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更纱黑体 UI SC" panose="02000500000000000000" charset="-122"/>
        <a:ea typeface="更纱黑体 UI SC" panose="02000500000000000000" charset="-122"/>
        <a:cs typeface="更纱黑体 UI SC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更纱黑体 UI SC" panose="02000500000000000000" charset="-122"/>
                <a:ea typeface="更纱黑体 UI SC" panose="02000500000000000000" charset="-122"/>
                <a:cs typeface="更纱黑体 UI SC" panose="02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000" b="0" i="0" u="none" kern="1200">
          <a:solidFill>
            <a:srgbClr val="000000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Arial" panose="02080604020202020204" pitchFamily="34" charset="0"/>
        <a:buChar char="•"/>
        <a:defRPr sz="2400" b="0" i="0" u="none" kern="1200">
          <a:solidFill>
            <a:srgbClr val="000000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更纱黑体 UI SC" panose="02000500000000000000" charset="-122"/>
          <a:ea typeface="更纱黑体 UI SC" panose="02000500000000000000" charset="-122"/>
          <a:cs typeface="更纱黑体 UI SC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Naive Online Judge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作业管理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Assignment</a:t>
            </a:r>
            <a:r>
              <a:rPr lang="zh-CN" altLang="en-US" dirty="0"/>
              <a:t>和</a:t>
            </a:r>
            <a:r>
              <a:rPr lang="en-US" altLang="zh-CN" dirty="0"/>
              <a:t>Problem</a:t>
            </a:r>
            <a:r>
              <a:rPr lang="zh-CN" altLang="en-US" dirty="0"/>
              <a:t>两层次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dirty="0"/>
              <a:t>Assignment</a:t>
            </a:r>
            <a:r>
              <a:rPr lang="zh-CN" altLang="en-US" dirty="0"/>
              <a:t>包含作业主题和起止时间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dirty="0"/>
              <a:t>Problem</a:t>
            </a:r>
            <a:r>
              <a:rPr lang="zh-CN" altLang="en-US" dirty="0"/>
              <a:t>是实际要做的任务，包含详细描述和提交途径</a:t>
            </a: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zh-CN" dirty="0"/>
              <a:t>Problem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Markdown</a:t>
            </a:r>
            <a:r>
              <a:rPr lang="zh-CN" altLang="en-US" dirty="0"/>
              <a:t>作为题目描述的载体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提供遵循</a:t>
            </a:r>
            <a:r>
              <a:rPr lang="en-US" altLang="zh-CN" dirty="0"/>
              <a:t>GFM</a:t>
            </a:r>
            <a:r>
              <a:rPr lang="zh-CN" altLang="en-US" dirty="0"/>
              <a:t>标准的前端预览（除去内联</a:t>
            </a:r>
            <a:r>
              <a:rPr lang="en-US" altLang="zh-CN" dirty="0"/>
              <a:t>html</a:t>
            </a:r>
            <a:r>
              <a:rPr lang="zh-CN" altLang="en-US" dirty="0"/>
              <a:t>的能力）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为助教提供前端的</a:t>
            </a:r>
            <a:r>
              <a:rPr lang="en-US" altLang="zh-CN" dirty="0"/>
              <a:t>Markdown</a:t>
            </a:r>
            <a:r>
              <a:rPr lang="zh-CN" altLang="en-US" dirty="0"/>
              <a:t>高亮和预览功能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在此处提交和查看自己的提交记录</a:t>
            </a: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实现两层次的</a:t>
            </a:r>
            <a:r>
              <a:rPr lang="en-US" altLang="zh-CN" dirty="0"/>
              <a:t>curd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5515-DB8C-498E-8315-6DEB2B44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提交管理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D5F1ADE-B928-4621-8D6D-1B3CEEC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在问题页的第二个</a:t>
            </a:r>
            <a:r>
              <a:rPr lang="en-US" altLang="zh-CN" dirty="0"/>
              <a:t>tab</a:t>
            </a:r>
            <a:r>
              <a:rPr lang="zh-CN" altLang="en-US" dirty="0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从简</a:t>
            </a:r>
            <a:r>
              <a:rPr lang="en-US" altLang="zh-CN" dirty="0"/>
              <a:t>, </a:t>
            </a:r>
            <a:r>
              <a:rPr lang="zh-CN" altLang="en-US" dirty="0"/>
              <a:t>不提供代码编辑区域</a:t>
            </a:r>
            <a:r>
              <a:rPr lang="en-US" altLang="zh-CN" dirty="0"/>
              <a:t>, </a:t>
            </a:r>
            <a:r>
              <a:rPr lang="zh-CN" altLang="en-US" dirty="0"/>
              <a:t>只支持提交文件</a:t>
            </a:r>
            <a:endParaRPr lang="en-US" altLang="zh-CN" dirty="0"/>
          </a:p>
          <a:p>
            <a:r>
              <a:rPr lang="zh-CN" altLang="en-US" dirty="0"/>
              <a:t>在问题页的第三个</a:t>
            </a:r>
            <a:r>
              <a:rPr lang="en-US" altLang="zh-CN" dirty="0"/>
              <a:t>tab</a:t>
            </a:r>
            <a:r>
              <a:rPr lang="zh-CN" altLang="en-US" dirty="0"/>
              <a:t>查看提交状态</a:t>
            </a:r>
            <a:endParaRPr lang="en-US" altLang="zh-CN" dirty="0"/>
          </a:p>
          <a:p>
            <a:pPr lvl="1"/>
            <a:r>
              <a:rPr lang="zh-CN" altLang="en-US" dirty="0"/>
              <a:t>可以在此处下载自己的提交</a:t>
            </a:r>
            <a:endParaRPr lang="en-US" altLang="zh-CN" dirty="0"/>
          </a:p>
          <a:p>
            <a:pPr lvl="1"/>
            <a:r>
              <a:rPr lang="zh-CN" altLang="en-US" dirty="0"/>
              <a:t>以时间线形式展示评分阶段</a:t>
            </a:r>
            <a:endParaRPr lang="en-US" altLang="zh-CN" dirty="0"/>
          </a:p>
          <a:p>
            <a:r>
              <a:rPr lang="zh-CN" altLang="en-US" dirty="0"/>
              <a:t>提供管理员专用的页面查看所有提交</a:t>
            </a:r>
            <a:endParaRPr lang="en-US" altLang="zh-CN" dirty="0"/>
          </a:p>
          <a:p>
            <a:pPr lvl="1"/>
            <a:r>
              <a:rPr lang="zh-CN" altLang="en-US" dirty="0"/>
              <a:t>在此处</a:t>
            </a:r>
            <a:r>
              <a:rPr lang="en-US" altLang="zh-CN" dirty="0"/>
              <a:t>, </a:t>
            </a:r>
            <a:r>
              <a:rPr lang="zh-CN" altLang="en-US" dirty="0"/>
              <a:t>管理员可以批改需要手动评分的作业</a:t>
            </a:r>
            <a:endParaRPr lang="en-US" altLang="zh-CN" dirty="0"/>
          </a:p>
          <a:p>
            <a:pPr lvl="1"/>
            <a:r>
              <a:rPr lang="zh-CN" altLang="en-US" dirty="0"/>
              <a:t>机器评分</a:t>
            </a:r>
            <a:endParaRPr lang="en-US" altLang="zh-CN" dirty="0"/>
          </a:p>
          <a:p>
            <a:pPr lvl="2"/>
            <a:r>
              <a:rPr lang="zh-CN" altLang="en-US" dirty="0"/>
              <a:t>提供单个重测和全部重测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3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提交机制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7700" y="1494790"/>
            <a:ext cx="10515600" cy="4682490"/>
          </a:xfrm>
        </p:spPr>
        <p:txBody>
          <a:bodyPr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一个问题可允许多种提交格式</a:t>
            </a:r>
            <a:r>
              <a:rPr lang="en-US" altLang="zh-CN" dirty="0"/>
              <a:t>,</a:t>
            </a:r>
            <a:r>
              <a:rPr lang="zh-CN" altLang="en-US" dirty="0"/>
              <a:t> 由</a:t>
            </a:r>
            <a:r>
              <a:rPr lang="en-US" altLang="zh-CN" dirty="0"/>
              <a:t>docker</a:t>
            </a:r>
            <a:r>
              <a:rPr lang="zh-CN" altLang="en-US"/>
              <a:t>负责辨认格式并分派评分方案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在问题创建后</a:t>
            </a:r>
            <a:r>
              <a:rPr lang="en-US" altLang="zh-CN" dirty="0"/>
              <a:t>, </a:t>
            </a:r>
            <a:r>
              <a:rPr lang="zh-CN" altLang="en-US" dirty="0"/>
              <a:t>管理员新建一个</a:t>
            </a:r>
            <a:r>
              <a:rPr lang="en-US" altLang="zh-CN" dirty="0"/>
              <a:t>grader, </a:t>
            </a:r>
            <a:r>
              <a:rPr lang="zh-CN" altLang="en-US" dirty="0"/>
              <a:t>将其绑定到一个问题上</a:t>
            </a:r>
            <a:endParaRPr lang="en-US" altLang="zh-CN" dirty="0"/>
          </a:p>
          <a:p>
            <a:pPr marL="285750" indent="-285750"/>
            <a:r>
              <a:rPr lang="zh-CN" altLang="en-US" dirty="0"/>
              <a:t>在数据库中，提交以问题为主键储存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800" dirty="0"/>
              <a:t>符合直觉，好用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800" dirty="0"/>
              <a:t>实际判分时则不考虑主键，以先来后到打分</a:t>
            </a:r>
            <a:endParaRPr lang="en-US" altLang="zh-CN" sz="1800" dirty="0"/>
          </a:p>
          <a:p>
            <a:pPr marL="285750" indent="-285750"/>
            <a:r>
              <a:rPr lang="zh-CN" altLang="en-US" dirty="0"/>
              <a:t>需要机器评分的提交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后端异步评分</a:t>
            </a:r>
            <a:endParaRPr lang="en-US" altLang="zh-CN" dirty="0"/>
          </a:p>
          <a:p>
            <a:pPr marL="285750" indent="-285750"/>
            <a:r>
              <a:rPr lang="zh-CN" altLang="en-US" dirty="0"/>
              <a:t>人工评分的提交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由前端助教完成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判分机制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7700" y="1494790"/>
            <a:ext cx="10515600" cy="4682490"/>
          </a:xfrm>
        </p:spPr>
        <p:txBody>
          <a:bodyPr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自动判题器：</a:t>
            </a:r>
            <a:r>
              <a:rPr lang="en-US" altLang="zh-CN" dirty="0"/>
              <a:t>Docker Registry</a:t>
            </a:r>
          </a:p>
          <a:p>
            <a:pPr marL="742950" lvl="1" indent="-285750"/>
            <a:r>
              <a:rPr lang="zh-CN" altLang="en-US" dirty="0"/>
              <a:t>独立判题环境，防止恶意代码造成破坏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通过附加文件使不同问题可共用</a:t>
            </a:r>
            <a:r>
              <a:rPr lang="en-US" altLang="zh-CN" dirty="0"/>
              <a:t>Docker Image</a:t>
            </a:r>
          </a:p>
          <a:p>
            <a:pPr marL="285750" indent="-285750"/>
            <a:r>
              <a:rPr lang="zh-CN" altLang="en-US" dirty="0"/>
              <a:t>判分抽象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判分的机制抽象为 </a:t>
            </a:r>
            <a:r>
              <a:rPr lang="en-US" altLang="zh-CN" dirty="0"/>
              <a:t>Grader Template</a:t>
            </a:r>
          </a:p>
          <a:p>
            <a:pPr marL="742950" lvl="1" indent="-285750"/>
            <a:r>
              <a:rPr lang="en-US" altLang="zh-CN" dirty="0"/>
              <a:t>Grader = Grader Template + File</a:t>
            </a:r>
          </a:p>
          <a:p>
            <a:pPr marL="742950" lvl="1" indent="-285750"/>
            <a:r>
              <a:rPr lang="zh-CN" altLang="en-US" dirty="0"/>
              <a:t>每个问题均有独立的 </a:t>
            </a:r>
            <a:r>
              <a:rPr lang="en-US" altLang="zh-CN" dirty="0"/>
              <a:t>Grader, </a:t>
            </a:r>
            <a:r>
              <a:rPr lang="zh-CN" altLang="en-US" dirty="0"/>
              <a:t>但可共享相同的 </a:t>
            </a:r>
            <a:r>
              <a:rPr lang="en-US" altLang="zh-CN" dirty="0"/>
              <a:t>template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对于机器</a:t>
            </a:r>
            <a:r>
              <a:rPr lang="en-US" altLang="zh-CN" dirty="0"/>
              <a:t>grader, </a:t>
            </a:r>
            <a:r>
              <a:rPr lang="zh-CN" altLang="en-US" dirty="0"/>
              <a:t>在后端异步评分</a:t>
            </a:r>
            <a:endParaRPr lang="en-US" altLang="zh-CN" dirty="0"/>
          </a:p>
          <a:p>
            <a:pPr marL="285750" indent="-285750"/>
            <a:r>
              <a:rPr lang="zh-CN" altLang="en-US" dirty="0"/>
              <a:t>对于人工</a:t>
            </a:r>
            <a:r>
              <a:rPr lang="en-US" altLang="zh-CN" dirty="0"/>
              <a:t>grader</a:t>
            </a:r>
          </a:p>
          <a:p>
            <a:pPr marL="742950" lvl="1" indent="-285750"/>
            <a:r>
              <a:rPr lang="zh-CN" altLang="en-US" dirty="0"/>
              <a:t>后端不做什么事</a:t>
            </a:r>
            <a:r>
              <a:rPr lang="en-US" altLang="zh-CN" dirty="0"/>
              <a:t>, </a:t>
            </a:r>
            <a:r>
              <a:rPr lang="zh-CN" altLang="en-US" dirty="0"/>
              <a:t>由助教在前端获取</a:t>
            </a:r>
            <a:r>
              <a:rPr lang="en-US" altLang="zh-CN" dirty="0"/>
              <a:t>grader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将评分的 </a:t>
            </a:r>
            <a:r>
              <a:rPr lang="en-US" altLang="zh-CN" dirty="0"/>
              <a:t>json map </a:t>
            </a:r>
            <a:r>
              <a:rPr lang="zh-CN" altLang="en-US" dirty="0"/>
              <a:t>为表格</a:t>
            </a:r>
            <a:r>
              <a:rPr lang="en-US" altLang="zh-CN" dirty="0"/>
              <a:t>, </a:t>
            </a:r>
            <a:r>
              <a:rPr lang="zh-CN" altLang="en-US" dirty="0"/>
              <a:t>助教在前端评分后</a:t>
            </a:r>
            <a:r>
              <a:rPr lang="en-US" altLang="zh-CN" dirty="0"/>
              <a:t>, </a:t>
            </a:r>
            <a:r>
              <a:rPr lang="zh-CN" altLang="en-US" dirty="0"/>
              <a:t>通过 </a:t>
            </a:r>
            <a:r>
              <a:rPr lang="en-US" altLang="zh-CN" dirty="0"/>
              <a:t>put </a:t>
            </a:r>
            <a:r>
              <a:rPr lang="zh-CN" altLang="en-US" dirty="0"/>
              <a:t>请求直接修改对应的</a:t>
            </a:r>
            <a:r>
              <a:rPr lang="en-US" altLang="zh-CN" dirty="0"/>
              <a:t>submission</a:t>
            </a:r>
          </a:p>
          <a:p>
            <a:pPr marL="742950" lvl="1" indent="-285750"/>
            <a:r>
              <a:rPr lang="zh-CN" altLang="en-US" dirty="0"/>
              <a:t>这就评分了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FA61-C3F2-485C-9061-554F5C58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26254-D10A-454C-BD6A-D8DBF9F3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提供可选择的表格以下载选中问题的得分信息</a:t>
            </a:r>
            <a:endParaRPr lang="en-US" altLang="zh-CN" dirty="0"/>
          </a:p>
          <a:p>
            <a:r>
              <a:rPr lang="zh-CN" altLang="en-US" dirty="0"/>
              <a:t>在问题提交页提供下载提交文件的多种选项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csv</a:t>
            </a:r>
            <a:r>
              <a:rPr lang="zh-CN" altLang="en-US" dirty="0"/>
              <a:t>形式提供分数</a:t>
            </a:r>
            <a:r>
              <a:rPr lang="en-US" altLang="zh-CN" dirty="0"/>
              <a:t>, tar</a:t>
            </a:r>
            <a:r>
              <a:rPr lang="zh-CN" altLang="en-US" dirty="0"/>
              <a:t>形式提供文件</a:t>
            </a:r>
            <a:endParaRPr lang="en-US" altLang="zh-CN" dirty="0"/>
          </a:p>
          <a:p>
            <a:pPr lvl="1"/>
            <a:r>
              <a:rPr lang="zh-CN" altLang="en-US" dirty="0"/>
              <a:t>比较正式</a:t>
            </a:r>
          </a:p>
        </p:txBody>
      </p:sp>
    </p:spTree>
    <p:extLst>
      <p:ext uri="{BB962C8B-B14F-4D97-AF65-F5344CB8AC3E}">
        <p14:creationId xmlns:p14="http://schemas.microsoft.com/office/powerpoint/2010/main" val="358646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57421-E471-4798-BC73-5053280E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A41D0-E458-4067-9819-32F0526F1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Solutions to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4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C5C6-ABC8-4D8C-AC50-15086226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前后端跨域问题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5703F-97A2-42F9-96F3-9029E2A3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请求头受限制</a:t>
            </a:r>
            <a:endParaRPr lang="en-US" altLang="zh-CN" dirty="0"/>
          </a:p>
          <a:p>
            <a:r>
              <a:rPr lang="zh-CN" altLang="en-US" dirty="0"/>
              <a:t>无法正常进行</a:t>
            </a:r>
            <a:r>
              <a:rPr lang="en-US" altLang="zh-CN" dirty="0" err="1"/>
              <a:t>oauth</a:t>
            </a:r>
            <a:r>
              <a:rPr lang="zh-CN" altLang="en-US" dirty="0"/>
              <a:t>登陆所需重定向</a:t>
            </a:r>
            <a:endParaRPr lang="en-US" altLang="zh-CN" dirty="0"/>
          </a:p>
          <a:p>
            <a:r>
              <a:rPr lang="zh-CN" altLang="en-US" dirty="0"/>
              <a:t>解决方案是使用 </a:t>
            </a:r>
            <a:r>
              <a:rPr lang="en-US" altLang="zh-CN" dirty="0"/>
              <a:t>Caddy </a:t>
            </a:r>
            <a:r>
              <a:rPr lang="zh-CN" altLang="en-US" dirty="0"/>
              <a:t>反向代理</a:t>
            </a:r>
          </a:p>
        </p:txBody>
      </p:sp>
    </p:spTree>
    <p:extLst>
      <p:ext uri="{BB962C8B-B14F-4D97-AF65-F5344CB8AC3E}">
        <p14:creationId xmlns:p14="http://schemas.microsoft.com/office/powerpoint/2010/main" val="344260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7F300-08EE-43C1-843A-3B652499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登陆与</a:t>
            </a:r>
            <a:r>
              <a:rPr lang="en-US" altLang="zh-CN" dirty="0"/>
              <a:t>OAuth</a:t>
            </a:r>
            <a:r>
              <a:rPr lang="zh-CN" altLang="en-US" dirty="0"/>
              <a:t>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57B8A-AB9F-43E4-9513-7266004A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于是开发团队只能使用</a:t>
            </a:r>
            <a:r>
              <a:rPr lang="en-US" altLang="zh-CN" dirty="0"/>
              <a:t> 2 </a:t>
            </a:r>
            <a:r>
              <a:rPr lang="zh-CN" altLang="en-US" dirty="0"/>
              <a:t>个帐号测试</a:t>
            </a:r>
            <a:endParaRPr lang="en-US" altLang="zh-CN" dirty="0"/>
          </a:p>
          <a:p>
            <a:pPr lvl="1"/>
            <a:r>
              <a:rPr lang="zh-CN" altLang="en-US" dirty="0"/>
              <a:t>非常尴尬</a:t>
            </a:r>
            <a:endParaRPr lang="en-US" altLang="zh-CN" dirty="0"/>
          </a:p>
          <a:p>
            <a:r>
              <a:rPr lang="zh-CN" altLang="en-US" dirty="0"/>
              <a:t>解决方案是后端提供</a:t>
            </a:r>
            <a:r>
              <a:rPr lang="en-US" altLang="zh-CN" dirty="0"/>
              <a:t>debug</a:t>
            </a:r>
            <a:r>
              <a:rPr lang="zh-CN" altLang="en-US" dirty="0"/>
              <a:t>模式</a:t>
            </a:r>
            <a:r>
              <a:rPr lang="en-US" altLang="zh-CN" dirty="0"/>
              <a:t>(</a:t>
            </a:r>
            <a:r>
              <a:rPr lang="zh-CN" altLang="en-US" dirty="0"/>
              <a:t>发布时可关闭</a:t>
            </a:r>
            <a:r>
              <a:rPr lang="en-US" altLang="zh-CN" dirty="0"/>
              <a:t>), </a:t>
            </a:r>
            <a:r>
              <a:rPr lang="zh-CN" altLang="en-US" dirty="0"/>
              <a:t>前端提供超级隐秘的入口</a:t>
            </a:r>
            <a:endParaRPr lang="en-US" altLang="zh-CN" dirty="0"/>
          </a:p>
          <a:p>
            <a:r>
              <a:rPr lang="zh-CN" altLang="en-US" dirty="0"/>
              <a:t>可以创建任意数量的帐号和一个唯一的超级管理员</a:t>
            </a:r>
            <a:endParaRPr lang="en-US" altLang="zh-CN" dirty="0"/>
          </a:p>
          <a:p>
            <a:r>
              <a:rPr lang="zh-CN" altLang="en-US" dirty="0"/>
              <a:t>测试问题解决了</a:t>
            </a:r>
          </a:p>
        </p:txBody>
      </p:sp>
    </p:spTree>
    <p:extLst>
      <p:ext uri="{BB962C8B-B14F-4D97-AF65-F5344CB8AC3E}">
        <p14:creationId xmlns:p14="http://schemas.microsoft.com/office/powerpoint/2010/main" val="18838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A5820-AA5B-41FA-9B4D-32C2F309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1D992-7763-4956-B6F2-53B122A3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Pros and Cons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8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6764-B700-4A57-BF6A-D2B36CE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6BF16-A4F8-4DE6-848B-3BD4CFE9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外观看起来还行</a:t>
            </a:r>
            <a:endParaRPr lang="en-US" altLang="zh-CN" dirty="0"/>
          </a:p>
          <a:p>
            <a:r>
              <a:rPr lang="zh-CN" altLang="en-US" dirty="0"/>
              <a:t>具有完全的</a:t>
            </a:r>
            <a:r>
              <a:rPr lang="en-US" altLang="zh-CN" dirty="0"/>
              <a:t>Online Judge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docker, </a:t>
            </a:r>
            <a:r>
              <a:rPr lang="zh-CN" altLang="en-US" dirty="0"/>
              <a:t>具有高度可定制性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Docker</a:t>
            </a:r>
            <a:r>
              <a:rPr lang="zh-CN" altLang="en-US" dirty="0"/>
              <a:t>复用的方案节约服务器空间</a:t>
            </a:r>
            <a:endParaRPr lang="en-US" altLang="zh-CN" dirty="0"/>
          </a:p>
          <a:p>
            <a:r>
              <a:rPr lang="zh-CN" altLang="en-US" dirty="0"/>
              <a:t>外包各种服务</a:t>
            </a:r>
            <a:r>
              <a:rPr lang="en-US" altLang="zh-CN" dirty="0"/>
              <a:t>, </a:t>
            </a:r>
            <a:r>
              <a:rPr lang="zh-CN" altLang="en-US" dirty="0"/>
              <a:t>既保证了安全又简化服务端设计</a:t>
            </a:r>
            <a:endParaRPr lang="en-US" altLang="zh-CN" dirty="0"/>
          </a:p>
          <a:p>
            <a:pPr lvl="1"/>
            <a:r>
              <a:rPr lang="zh-CN" altLang="en-US" dirty="0"/>
              <a:t>登录服务采用</a:t>
            </a:r>
            <a:r>
              <a:rPr lang="en-US" altLang="zh-CN" dirty="0"/>
              <a:t>OAuth2.0, </a:t>
            </a:r>
            <a:r>
              <a:rPr lang="zh-CN" altLang="en-US" dirty="0"/>
              <a:t>安全</a:t>
            </a:r>
            <a:endParaRPr lang="en-US" altLang="zh-CN" dirty="0"/>
          </a:p>
          <a:p>
            <a:pPr lvl="1"/>
            <a:r>
              <a:rPr lang="zh-CN" altLang="en-US" dirty="0"/>
              <a:t>头像服务使用</a:t>
            </a:r>
            <a:r>
              <a:rPr lang="en-US" altLang="zh-CN" dirty="0"/>
              <a:t>gravatar, </a:t>
            </a:r>
            <a:r>
              <a:rPr lang="zh-CN" altLang="en-US" dirty="0"/>
              <a:t>完全不需要服务端操心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72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FACB-61E3-F138-B315-D288715F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71158-DF26-8758-4CD1-A08836CDD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Requirements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33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31B84-89C8-4E6D-8259-E4D103D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17DEF-D953-4E7B-B28A-3DA81F8D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有些操作逻辑略显迷惑</a:t>
            </a:r>
            <a:endParaRPr lang="en-US" altLang="zh-CN" dirty="0"/>
          </a:p>
          <a:p>
            <a:r>
              <a:rPr lang="zh-CN" altLang="en-US" dirty="0"/>
              <a:t>后端和判题机做在了一起</a:t>
            </a:r>
            <a:r>
              <a:rPr lang="en-US" altLang="zh-CN" dirty="0"/>
              <a:t>, </a:t>
            </a:r>
            <a:r>
              <a:rPr lang="zh-CN" altLang="en-US" dirty="0"/>
              <a:t>对服务器性能要求高</a:t>
            </a:r>
            <a:endParaRPr lang="en-US" altLang="zh-CN" dirty="0"/>
          </a:p>
          <a:p>
            <a:r>
              <a:rPr lang="zh-CN" altLang="en-US" dirty="0"/>
              <a:t>没什么经验</a:t>
            </a:r>
            <a:r>
              <a:rPr lang="en-US" altLang="zh-CN" dirty="0"/>
              <a:t>, </a:t>
            </a:r>
            <a:r>
              <a:rPr lang="zh-CN" altLang="en-US" dirty="0"/>
              <a:t>因此有很多细微的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迟交</a:t>
            </a:r>
            <a:r>
              <a:rPr lang="en-US" altLang="zh-CN" dirty="0"/>
              <a:t>, </a:t>
            </a:r>
            <a:r>
              <a:rPr lang="zh-CN" altLang="en-US" dirty="0"/>
              <a:t>抄袭等功能未实现</a:t>
            </a:r>
            <a:r>
              <a:rPr lang="en-US" altLang="zh-CN" dirty="0"/>
              <a:t>, </a:t>
            </a:r>
            <a:r>
              <a:rPr lang="zh-CN" altLang="en-US" dirty="0"/>
              <a:t>因此不是很好用</a:t>
            </a:r>
          </a:p>
        </p:txBody>
      </p:sp>
    </p:spTree>
    <p:extLst>
      <p:ext uri="{BB962C8B-B14F-4D97-AF65-F5344CB8AC3E}">
        <p14:creationId xmlns:p14="http://schemas.microsoft.com/office/powerpoint/2010/main" val="205573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F2448-60E6-4598-A346-AFAC754C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D2FD9-F33E-4C15-8A9C-2F254BC3D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Future?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A1FE6-E16B-43B7-ABE5-7E97119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A975-14F9-430F-94B8-2EF6ED8B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增加迟交管理</a:t>
            </a:r>
            <a:r>
              <a:rPr lang="en-US" altLang="zh-CN" dirty="0"/>
              <a:t>, </a:t>
            </a:r>
            <a:r>
              <a:rPr lang="zh-CN" altLang="en-US" dirty="0"/>
              <a:t>抄袭管理等功能</a:t>
            </a:r>
            <a:endParaRPr lang="en-US" altLang="zh-CN" dirty="0"/>
          </a:p>
          <a:p>
            <a:r>
              <a:rPr lang="zh-CN" altLang="en-US" dirty="0"/>
              <a:t>打磨交互逻辑</a:t>
            </a:r>
            <a:endParaRPr lang="en-US" altLang="zh-CN" dirty="0"/>
          </a:p>
          <a:p>
            <a:r>
              <a:rPr lang="zh-CN" altLang="en-US" dirty="0"/>
              <a:t>做判题机和后端的分离</a:t>
            </a:r>
          </a:p>
        </p:txBody>
      </p:sp>
    </p:spTree>
    <p:extLst>
      <p:ext uri="{BB962C8B-B14F-4D97-AF65-F5344CB8AC3E}">
        <p14:creationId xmlns:p14="http://schemas.microsoft.com/office/powerpoint/2010/main" val="269063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实机演示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Showcase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Question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7819-7698-E5F5-9BFE-10C15A44E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26A40-4766-3963-02A9-FB0EE43D1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8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B30B8-A27B-804B-9BB0-41AA54D1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C329-3CF4-C38C-4A9F-D86D9CBF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endParaRPr lang="en-US" altLang="zh-CN" dirty="0"/>
          </a:p>
          <a:p>
            <a:pPr lvl="1"/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注册</a:t>
            </a:r>
            <a:endParaRPr lang="en-US" altLang="zh-CN" dirty="0"/>
          </a:p>
          <a:p>
            <a:pPr lvl="1"/>
            <a:r>
              <a:rPr lang="zh-CN" altLang="en-US" dirty="0"/>
              <a:t>用户的</a:t>
            </a:r>
            <a:r>
              <a:rPr lang="en-US" altLang="zh-CN" dirty="0"/>
              <a:t>curd</a:t>
            </a:r>
          </a:p>
          <a:p>
            <a:pPr lvl="1"/>
            <a:r>
              <a:rPr lang="zh-CN" altLang="en-US" dirty="0"/>
              <a:t>提交作业和作业的</a:t>
            </a:r>
            <a:r>
              <a:rPr lang="en-US" altLang="zh-CN" dirty="0"/>
              <a:t>curd</a:t>
            </a:r>
          </a:p>
          <a:p>
            <a:pPr lvl="1"/>
            <a:r>
              <a:rPr lang="zh-CN" altLang="en-US" dirty="0"/>
              <a:t>自定义判分手段</a:t>
            </a:r>
            <a:endParaRPr lang="en-US" altLang="zh-CN" dirty="0"/>
          </a:p>
          <a:p>
            <a:pPr lvl="1"/>
            <a:r>
              <a:rPr lang="zh-CN" altLang="en-US" dirty="0"/>
              <a:t>批阅作业</a:t>
            </a:r>
            <a:endParaRPr lang="en-US" altLang="zh-CN" dirty="0"/>
          </a:p>
          <a:p>
            <a:pPr lvl="1"/>
            <a:r>
              <a:rPr lang="zh-CN" altLang="en-US" dirty="0"/>
              <a:t>查询提交</a:t>
            </a:r>
            <a:endParaRPr lang="en-US" altLang="zh-CN" dirty="0"/>
          </a:p>
          <a:p>
            <a:pPr lvl="1"/>
            <a:r>
              <a:rPr lang="zh-CN" altLang="en-US" dirty="0"/>
              <a:t>下载数据</a:t>
            </a:r>
            <a:endParaRPr lang="en-US" altLang="zh-CN" dirty="0"/>
          </a:p>
          <a:p>
            <a:pPr lvl="1"/>
            <a:r>
              <a:rPr lang="en-US" altLang="zh-CN" dirty="0"/>
              <a:t>Etc.</a:t>
            </a:r>
          </a:p>
          <a:p>
            <a:r>
              <a:rPr lang="zh-CN" altLang="en-US" dirty="0"/>
              <a:t>后端</a:t>
            </a:r>
            <a:endParaRPr lang="en-US" altLang="zh-CN" dirty="0"/>
          </a:p>
          <a:p>
            <a:pPr lvl="1"/>
            <a:r>
              <a:rPr lang="zh-CN" altLang="en-US" dirty="0"/>
              <a:t>为前端功能提供支撑</a:t>
            </a:r>
            <a:endParaRPr lang="en-US" altLang="zh-CN" dirty="0"/>
          </a:p>
          <a:p>
            <a:pPr lvl="1"/>
            <a:r>
              <a:rPr lang="zh-CN" altLang="en-US" dirty="0"/>
              <a:t>抽象判分机制</a:t>
            </a:r>
            <a:r>
              <a:rPr lang="en-US" altLang="zh-CN" dirty="0"/>
              <a:t>, </a:t>
            </a:r>
            <a:r>
              <a:rPr lang="zh-CN" altLang="en-US" dirty="0"/>
              <a:t>支持多套</a:t>
            </a:r>
            <a:r>
              <a:rPr lang="en-US" altLang="zh-CN" dirty="0"/>
              <a:t>grader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33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项目结构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Structure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前端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1512570"/>
            <a:ext cx="10515600" cy="4664710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React</a:t>
            </a:r>
            <a:r>
              <a:rPr lang="zh-CN" altLang="en-US" dirty="0"/>
              <a:t>框架开发</a:t>
            </a:r>
          </a:p>
          <a:p>
            <a:pPr lvl="1"/>
            <a:r>
              <a:rPr lang="zh-CN" altLang="en-US" sz="1800" dirty="0"/>
              <a:t>构建动态可重用的界面</a:t>
            </a:r>
          </a:p>
          <a:p>
            <a:pPr lvl="1"/>
            <a:r>
              <a:rPr lang="zh-CN" altLang="en-US" sz="1800" dirty="0"/>
              <a:t>性能和渲染速度很强</a:t>
            </a:r>
            <a:endParaRPr lang="zh-CN" altLang="en-US" dirty="0"/>
          </a:p>
          <a:p>
            <a:r>
              <a:rPr lang="zh-CN" altLang="en-US" dirty="0"/>
              <a:t>以</a:t>
            </a:r>
            <a:r>
              <a:rPr lang="en-US" altLang="zh-CN" dirty="0"/>
              <a:t>Ant Design</a:t>
            </a:r>
            <a:r>
              <a:rPr lang="zh-CN" altLang="en-US" dirty="0"/>
              <a:t>作为</a:t>
            </a:r>
            <a:r>
              <a:rPr lang="en-US" altLang="zh-CN" dirty="0"/>
              <a:t>UI</a:t>
            </a:r>
            <a:r>
              <a:rPr lang="zh-CN" altLang="en-US" dirty="0"/>
              <a:t>组件库</a:t>
            </a:r>
          </a:p>
          <a:p>
            <a:pPr lvl="1"/>
            <a:r>
              <a:rPr lang="zh-CN" altLang="en-US" sz="1800" dirty="0"/>
              <a:t>丰富的</a:t>
            </a:r>
            <a:r>
              <a:rPr lang="en-US" altLang="zh-CN" sz="1800" dirty="0"/>
              <a:t>UI</a:t>
            </a:r>
            <a:r>
              <a:rPr lang="zh-CN" altLang="en-US" sz="1800" dirty="0"/>
              <a:t>组件和设计语言；美观易用</a:t>
            </a:r>
            <a:endParaRPr lang="zh-CN" altLang="en-US" dirty="0"/>
          </a:p>
          <a:p>
            <a:pPr lvl="1"/>
            <a:r>
              <a:rPr lang="zh-CN" altLang="en-US" dirty="0"/>
              <a:t>还有许多奇怪的包作为功能补充，如</a:t>
            </a:r>
            <a:r>
              <a:rPr lang="en-US" altLang="zh-CN" dirty="0"/>
              <a:t>react-avatar, </a:t>
            </a:r>
            <a:r>
              <a:rPr lang="en-US" altLang="zh-CN" dirty="0" err="1"/>
              <a:t>codemirror</a:t>
            </a:r>
            <a:r>
              <a:rPr lang="en-US" altLang="zh-CN" dirty="0"/>
              <a:t>, react-markdown</a:t>
            </a:r>
            <a:r>
              <a:rPr lang="zh-CN" altLang="en-US" dirty="0"/>
              <a:t>等</a:t>
            </a:r>
            <a:endParaRPr lang="en-US" altLang="zh-CN" dirty="0"/>
          </a:p>
          <a:p>
            <a:pPr lvl="0"/>
            <a:r>
              <a:rPr lang="zh-CN" altLang="en-US" sz="2000" dirty="0"/>
              <a:t>采用</a:t>
            </a:r>
            <a:r>
              <a:rPr lang="en-US" altLang="zh-CN" sz="2000" dirty="0"/>
              <a:t>React-Redux</a:t>
            </a:r>
            <a:r>
              <a:rPr lang="zh-CN" altLang="en-US" sz="2000" dirty="0"/>
              <a:t>管理程序状态</a:t>
            </a:r>
          </a:p>
          <a:p>
            <a:pPr lvl="0"/>
            <a:r>
              <a:rPr lang="zh-CN" altLang="en-US" sz="2000" dirty="0"/>
              <a:t>基于</a:t>
            </a:r>
            <a:r>
              <a:rPr lang="en-US" altLang="zh-CN" sz="2000" dirty="0" err="1"/>
              <a:t>axios</a:t>
            </a:r>
            <a:r>
              <a:rPr lang="zh-CN" altLang="en-US" sz="2000" dirty="0"/>
              <a:t>与后端通信，配合钩子提升性能和渲染速度</a:t>
            </a:r>
          </a:p>
          <a:p>
            <a:pPr lvl="0"/>
            <a:r>
              <a:rPr dirty="0" err="1"/>
              <a:t>使用caddy进行部署，原生支持https，反向代理避免前后端跨域问题</a:t>
            </a:r>
            <a:endParaRPr dirty="0"/>
          </a:p>
          <a:p>
            <a:pPr lvl="0"/>
            <a:r>
              <a:rPr lang="zh-CN" dirty="0"/>
              <a:t>精心打磨交互体验（以我的头发为代价）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1512570"/>
            <a:ext cx="10515600" cy="4664710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dirty="0"/>
              <a:t>Golang</a:t>
            </a:r>
            <a:r>
              <a:rPr lang="zh-CN" altLang="en-US" dirty="0"/>
              <a:t>开发</a:t>
            </a:r>
          </a:p>
          <a:p>
            <a:pPr lvl="1"/>
            <a:r>
              <a:rPr lang="zh-CN" altLang="en-US" dirty="0"/>
              <a:t>快速、高效、并发安全</a:t>
            </a:r>
          </a:p>
          <a:p>
            <a:pPr lvl="1"/>
            <a:r>
              <a:rPr lang="zh-CN" altLang="en-US" dirty="0"/>
              <a:t>也许能处理高并发、高吞吐量的情形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Gin</a:t>
            </a:r>
            <a:r>
              <a:rPr lang="zh-CN" altLang="en-US" dirty="0"/>
              <a:t>作为</a:t>
            </a:r>
            <a:r>
              <a:rPr lang="en-US" altLang="zh-CN" dirty="0"/>
              <a:t>Web</a:t>
            </a:r>
            <a:r>
              <a:rPr lang="zh-CN" altLang="en-US" dirty="0"/>
              <a:t>框架</a:t>
            </a:r>
          </a:p>
          <a:p>
            <a:pPr lvl="1"/>
            <a:r>
              <a:rPr lang="zh-CN" altLang="en-US" dirty="0"/>
              <a:t>简单易用（两人全是从</a:t>
            </a:r>
            <a:r>
              <a:rPr lang="en-US" altLang="zh-CN" dirty="0"/>
              <a:t>0</a:t>
            </a:r>
            <a:r>
              <a:rPr lang="zh-CN" altLang="en-US" dirty="0"/>
              <a:t>学起）</a:t>
            </a:r>
          </a:p>
          <a:p>
            <a:pPr lvl="1"/>
            <a:r>
              <a:rPr lang="zh-CN" altLang="en-US" dirty="0"/>
              <a:t>仔细设计</a:t>
            </a:r>
            <a:r>
              <a:rPr lang="en-US" altLang="zh-CN" dirty="0"/>
              <a:t>API</a:t>
            </a:r>
            <a:r>
              <a:rPr lang="zh-CN" altLang="en-US" dirty="0"/>
              <a:t>以保证幂等性，或除第一次以后的幂等性；大致满足了</a:t>
            </a:r>
            <a:r>
              <a:rPr lang="en-US" altLang="zh-CN" dirty="0"/>
              <a:t>RESTful</a:t>
            </a:r>
            <a:r>
              <a:rPr lang="zh-CN" altLang="en-US" dirty="0"/>
              <a:t>的要求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MongoDB</a:t>
            </a:r>
            <a:r>
              <a:rPr lang="zh-CN" altLang="en-US" dirty="0"/>
              <a:t>作为数据库</a:t>
            </a:r>
          </a:p>
          <a:p>
            <a:pPr lvl="1"/>
            <a:r>
              <a:rPr lang="zh-CN" altLang="en-US" dirty="0"/>
              <a:t>功能强大，高度可伸缩性</a:t>
            </a:r>
          </a:p>
          <a:p>
            <a:pPr lvl="1"/>
            <a:r>
              <a:rPr lang="zh-CN" altLang="en-US" dirty="0"/>
              <a:t>似乎能防注入攻击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Redis</a:t>
            </a:r>
            <a:r>
              <a:rPr lang="zh-CN" altLang="en-US" dirty="0"/>
              <a:t>作为缓存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JWT</a:t>
            </a:r>
            <a:r>
              <a:rPr lang="zh-CN" altLang="en-US" dirty="0"/>
              <a:t>认证和授权</a:t>
            </a:r>
          </a:p>
          <a:p>
            <a:pPr lvl="0"/>
            <a:r>
              <a:rPr lang="zh-CN" altLang="en-US" dirty="0"/>
              <a:t>使用</a:t>
            </a:r>
            <a:r>
              <a:rPr lang="en-US" altLang="zh-CN" dirty="0"/>
              <a:t>OAuth2.0</a:t>
            </a:r>
            <a:r>
              <a:rPr lang="zh-CN" altLang="en-US" dirty="0"/>
              <a:t>授权登陆</a:t>
            </a:r>
          </a:p>
          <a:p>
            <a:pPr lvl="1"/>
            <a:r>
              <a:rPr lang="zh-CN" altLang="en-US" dirty="0"/>
              <a:t>这样就不用存密码了，把安全丢给</a:t>
            </a:r>
            <a:r>
              <a:rPr lang="en-US" altLang="zh-CN" dirty="0"/>
              <a:t>git.nju.edu.cn</a:t>
            </a:r>
            <a:r>
              <a:rPr lang="zh-CN" altLang="en-US" dirty="0"/>
              <a:t>操心吧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7700" y="1512570"/>
            <a:ext cx="10515600" cy="466471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后端所用到的服务跑在</a:t>
            </a:r>
            <a:r>
              <a:rPr lang="en-US" altLang="zh-CN" sz="2000" dirty="0">
                <a:sym typeface="+mn-ea"/>
              </a:rPr>
              <a:t>docker</a:t>
            </a:r>
            <a:r>
              <a:rPr lang="zh-CN" altLang="en-US" sz="2000" dirty="0">
                <a:sym typeface="+mn-ea"/>
              </a:rPr>
              <a:t>上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docker-</a:t>
            </a:r>
            <a:r>
              <a:rPr lang="en-US" altLang="zh-CN" sz="2000" dirty="0" err="1">
                <a:sym typeface="+mn-ea"/>
              </a:rPr>
              <a:t>compose.yml</a:t>
            </a:r>
            <a:endParaRPr lang="en-US" altLang="zh-CN" sz="2000" dirty="0"/>
          </a:p>
          <a:p>
            <a:pPr lvl="1"/>
            <a:r>
              <a:rPr lang="zh-CN" altLang="en-US" sz="2000" dirty="0">
                <a:sym typeface="+mn-ea"/>
              </a:rPr>
              <a:t>将服务的配置写在这个文件里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拉取下来即可部署，无需配环境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简化了开发的流程</a:t>
            </a:r>
            <a:endParaRPr lang="en-US" altLang="zh-CN" sz="20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判题机</a:t>
            </a:r>
            <a:r>
              <a:rPr lang="en-US" altLang="zh-CN" sz="2200" dirty="0">
                <a:sym typeface="+mn-ea"/>
              </a:rPr>
              <a:t>: Docker </a:t>
            </a:r>
            <a:r>
              <a:rPr lang="en-US" altLang="zh-CN" sz="2200" dirty="0" err="1">
                <a:sym typeface="+mn-ea"/>
              </a:rPr>
              <a:t>Registery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独立判题环境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防止恶意代码造成破坏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通过附加文件的方式使不同问题共用</a:t>
            </a:r>
            <a:r>
              <a:rPr lang="en-US" altLang="zh-CN" sz="2000" dirty="0">
                <a:sym typeface="+mn-ea"/>
              </a:rPr>
              <a:t>Docker Image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项目功能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Functionality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用户管理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注册登陆，</a:t>
            </a:r>
            <a:r>
              <a:rPr lang="en-US" altLang="zh-CN" dirty="0"/>
              <a:t>etc.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dirty="0"/>
              <a:t>OAuth2.0</a:t>
            </a:r>
            <a:r>
              <a:rPr lang="zh-CN" altLang="en-US" dirty="0"/>
              <a:t>，注册只需提供用户名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每个用户绑定到一个</a:t>
            </a:r>
            <a:r>
              <a:rPr lang="en-US" altLang="zh-CN" dirty="0"/>
              <a:t>NJU git</a:t>
            </a:r>
            <a:r>
              <a:rPr lang="zh-CN" altLang="en-US" dirty="0"/>
              <a:t>账号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的邮箱和</a:t>
            </a:r>
            <a:r>
              <a:rPr lang="en-US" altLang="zh-CN" dirty="0"/>
              <a:t>Gravatar</a:t>
            </a:r>
            <a:r>
              <a:rPr lang="zh-CN" altLang="en-US" dirty="0"/>
              <a:t>提供头像服务，若获取失败则以用户名作为</a:t>
            </a:r>
            <a:r>
              <a:rPr lang="en-US" altLang="zh-CN" dirty="0"/>
              <a:t>fallback</a:t>
            </a: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信息修改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以学号确定用户，可自定义名字和邮箱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邮箱被用来提供头像服务</a:t>
            </a: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权限管理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级权限，管理员、助教、学生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仅管理员能修改别人的身份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高等级可以修改低等级的名字和邮箱以及删除低等级用户</a:t>
            </a: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点击头像可以增加功德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仅仅是为了好玩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Ap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更纱黑体 UI SC"/>
        <a:ea typeface=""/>
        <a:cs typeface=""/>
        <a:font script="Jpan" typeface="ＭＳ ゴシック"/>
        <a:font script="Hang" typeface="굴림"/>
        <a:font script="Hans" typeface="更纱黑体 UI SC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更纱黑体 UI SC"/>
        <a:ea typeface=""/>
        <a:cs typeface=""/>
        <a:font script="Jpan" typeface="ＭＳ Ｐゴシック"/>
        <a:font script="Hang" typeface="굴림"/>
        <a:font script="Hans" typeface="更纱黑体 UI SC"/>
        <a:font script="Hant" typeface="新細明體"/>
        <a:font script="Arab" typeface="更纱黑体 UI SC"/>
        <a:font script="Hebr" typeface="更纱黑体 UI SC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更纱黑体 UI SC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更纱黑体 UI SC"/>
        <a:ea typeface=""/>
        <a:cs typeface=""/>
        <a:font script="Jpan" typeface="游ゴシック Light"/>
        <a:font script="Hang" typeface="맑은 고딕"/>
        <a:font script="Hans" typeface="更纱黑体 UI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更纱黑体 UI SC"/>
        <a:ea typeface=""/>
        <a:cs typeface=""/>
        <a:font script="Jpan" typeface="游ゴシック"/>
        <a:font script="Hang" typeface="맑은 고딕"/>
        <a:font script="Hans" typeface="更纱黑体 UI SC"/>
        <a:font script="Hant" typeface="新細明體"/>
        <a:font script="Arab" typeface="更纱黑体 UI SC"/>
        <a:font script="Hebr" typeface="更纱黑体 UI SC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更纱黑体 UI SC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更纱黑体 UI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更纱黑体 UI SC"/>
        <a:font script="Hant" typeface="新細明體"/>
        <a:font script="Arab" typeface="更纱黑体 UI SC"/>
        <a:font script="Hebr" typeface="更纱黑体 UI SC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更纱黑体 UI SC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1017</Words>
  <Application>Microsoft Office PowerPoint</Application>
  <PresentationFormat>宽屏</PresentationFormat>
  <Paragraphs>154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更纱黑体 UI SC</vt:lpstr>
      <vt:lpstr>Arial</vt:lpstr>
      <vt:lpstr>Calibri</vt:lpstr>
      <vt:lpstr>webApp</vt:lpstr>
      <vt:lpstr>Naive Online Judge</vt:lpstr>
      <vt:lpstr>需求分析</vt:lpstr>
      <vt:lpstr>需求分析</vt:lpstr>
      <vt:lpstr>项目结构</vt:lpstr>
      <vt:lpstr>前端</vt:lpstr>
      <vt:lpstr>后端</vt:lpstr>
      <vt:lpstr>Docker</vt:lpstr>
      <vt:lpstr>项目功能</vt:lpstr>
      <vt:lpstr>用户管理</vt:lpstr>
      <vt:lpstr>作业管理</vt:lpstr>
      <vt:lpstr>提交管理</vt:lpstr>
      <vt:lpstr>提交机制</vt:lpstr>
      <vt:lpstr>判分机制</vt:lpstr>
      <vt:lpstr>数据管理</vt:lpstr>
      <vt:lpstr>难点及解决方案</vt:lpstr>
      <vt:lpstr>前后端跨域问题</vt:lpstr>
      <vt:lpstr>登陆与OAuth绑定</vt:lpstr>
      <vt:lpstr>项目优缺点</vt:lpstr>
      <vt:lpstr>优点</vt:lpstr>
      <vt:lpstr>缺点</vt:lpstr>
      <vt:lpstr>未来展望</vt:lpstr>
      <vt:lpstr>展望</vt:lpstr>
      <vt:lpstr>实机演示</vt:lpstr>
      <vt:lpstr>提问</vt:lpstr>
      <vt:lpstr>感谢观看!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Online Judge</dc:title>
  <dc:creator>ushio</dc:creator>
  <cp:lastModifiedBy>叶 恒迪</cp:lastModifiedBy>
  <cp:revision>143</cp:revision>
  <dcterms:created xsi:type="dcterms:W3CDTF">2023-04-09T19:42:46Z</dcterms:created>
  <dcterms:modified xsi:type="dcterms:W3CDTF">2023-08-31T13:31:16Z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