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outlineViewPr>
    <p:cViewPr>
      <p:scale>
        <a:sx n="33" d="100"/>
        <a:sy n="33" d="100"/>
      </p:scale>
      <p:origin x="0" y="-16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5E6E6-5227-499D-925E-9AC6471B30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EDAE4-02E5-4506-9832-0997B68A82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DAE4-02E5-4506-9832-0997B68A82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DAE4-02E5-4506-9832-0997B68A82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60E2-8529-400A-813D-9D88C47B50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F4377-F939-48DD-B821-2CDC16E41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Cushyz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Relationship Id="rId1" Type="http://schemas.openxmlformats.org/officeDocument/2006/relationships/hyperlink" Target="https://github.com/Cushyz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JIT</a:t>
            </a:r>
            <a:r>
              <a:rPr lang="zh-CN" altLang="en-US" dirty="0"/>
              <a:t>解释器从入门到跑路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201220195 </a:t>
            </a:r>
            <a:r>
              <a:rPr lang="zh-CN" altLang="en-US" dirty="0"/>
              <a:t>叶恒迪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解析源程序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每个字符就是一个单元</a:t>
            </a:r>
            <a:endParaRPr lang="en-US" altLang="zh-CN" dirty="0"/>
          </a:p>
          <a:p>
            <a:pPr lvl="1"/>
            <a:r>
              <a:rPr lang="zh-CN" altLang="en-US" dirty="0"/>
              <a:t>一一映射即可</a:t>
            </a:r>
            <a:endParaRPr lang="en-US" altLang="zh-CN" dirty="0"/>
          </a:p>
          <a:p>
            <a:pPr lvl="1"/>
            <a:r>
              <a:rPr lang="zh-CN" altLang="en-US" dirty="0"/>
              <a:t>需要使用一个栈记录跳转点</a:t>
            </a:r>
            <a:endParaRPr lang="en-US" altLang="zh-CN" dirty="0"/>
          </a:p>
          <a:p>
            <a:r>
              <a:rPr lang="zh-CN" altLang="en-US" dirty="0"/>
              <a:t>类设计</a:t>
            </a:r>
            <a:endParaRPr lang="en-US" altLang="zh-CN" dirty="0"/>
          </a:p>
          <a:p>
            <a:pPr lvl="1"/>
            <a:r>
              <a:rPr lang="zh-CN" altLang="en-US" dirty="0"/>
              <a:t>定义枚举类</a:t>
            </a:r>
            <a:r>
              <a:rPr lang="en-US" altLang="zh-CN" dirty="0"/>
              <a:t>Opcode</a:t>
            </a:r>
            <a:r>
              <a:rPr lang="zh-CN" altLang="en-US" dirty="0"/>
              <a:t>记录指令类型</a:t>
            </a:r>
            <a:endParaRPr lang="en-US" altLang="zh-CN" dirty="0"/>
          </a:p>
          <a:p>
            <a:pPr lvl="1"/>
            <a:r>
              <a:rPr lang="zh-CN" altLang="en-US" dirty="0"/>
              <a:t>定义</a:t>
            </a:r>
            <a:r>
              <a:rPr lang="en-US" altLang="zh-CN" dirty="0"/>
              <a:t>Op</a:t>
            </a:r>
            <a:r>
              <a:rPr lang="zh-CN" altLang="en-US" dirty="0"/>
              <a:t>类记录指令的类型信息以及跳转信息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</a:t>
            </a:r>
            <a:r>
              <a:rPr lang="en-US" altLang="zh-CN" dirty="0"/>
              <a:t>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已有指令流，做简单的优化产生</a:t>
            </a:r>
            <a:r>
              <a:rPr lang="en-US" altLang="zh-CN" dirty="0"/>
              <a:t>IR</a:t>
            </a:r>
            <a:endParaRPr lang="en-US" altLang="zh-CN" dirty="0"/>
          </a:p>
          <a:p>
            <a:pPr lvl="1"/>
            <a:r>
              <a:rPr lang="zh-CN" altLang="en-US" dirty="0"/>
              <a:t>显而易见，我们可将连续的加减指令以及连续的位移指令均合并为一条指令</a:t>
            </a:r>
            <a:endParaRPr lang="en-US" altLang="zh-CN" dirty="0"/>
          </a:p>
          <a:p>
            <a:pPr lvl="1"/>
            <a:r>
              <a:rPr lang="zh-CN" altLang="en-US" dirty="0"/>
              <a:t>这么做了以后，跳转的目标可能会乱掉，因此再次使用一个栈进行</a:t>
            </a:r>
            <a:r>
              <a:rPr lang="en-US" altLang="zh-CN" dirty="0"/>
              <a:t>reallocate</a:t>
            </a:r>
            <a:endParaRPr lang="en-US" altLang="zh-CN" dirty="0"/>
          </a:p>
          <a:p>
            <a:pPr lvl="1"/>
            <a:r>
              <a:rPr lang="zh-CN" altLang="en-US" dirty="0"/>
              <a:t>最简单的折叠优化</a:t>
            </a:r>
            <a:endParaRPr lang="en-US" altLang="zh-CN" dirty="0"/>
          </a:p>
          <a:p>
            <a:r>
              <a:rPr lang="zh-CN" altLang="en-US" dirty="0"/>
              <a:t>类设计</a:t>
            </a:r>
            <a:endParaRPr lang="en-US" altLang="zh-CN" dirty="0"/>
          </a:p>
          <a:p>
            <a:pPr lvl="1"/>
            <a:r>
              <a:rPr lang="zh-CN" altLang="en-US" dirty="0"/>
              <a:t>类似于</a:t>
            </a:r>
            <a:r>
              <a:rPr lang="en-US" altLang="zh-CN" dirty="0"/>
              <a:t>Opcode</a:t>
            </a:r>
            <a:r>
              <a:rPr lang="zh-CN" altLang="en-US" dirty="0"/>
              <a:t>，设计枚举类</a:t>
            </a:r>
            <a:r>
              <a:rPr lang="en-US" altLang="zh-CN" dirty="0" err="1"/>
              <a:t>IRType</a:t>
            </a:r>
            <a:endParaRPr lang="en-US" altLang="zh-CN" dirty="0"/>
          </a:p>
          <a:p>
            <a:pPr lvl="1"/>
            <a:r>
              <a:rPr lang="zh-CN" altLang="en-US" dirty="0"/>
              <a:t>定义</a:t>
            </a:r>
            <a:r>
              <a:rPr lang="en-US" altLang="zh-CN" dirty="0"/>
              <a:t>IR</a:t>
            </a:r>
            <a:r>
              <a:rPr lang="zh-CN" altLang="en-US" dirty="0"/>
              <a:t>类记录类型信息，跳转信息以及额外的信息（如加法加的数量）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无用循环删除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程序开头的循环是无用的</a:t>
            </a:r>
            <a:endParaRPr lang="en-US" altLang="zh-CN" dirty="0"/>
          </a:p>
          <a:p>
            <a:r>
              <a:rPr lang="zh-CN" altLang="en-US" dirty="0"/>
              <a:t>在一个循环后面马上跟着的循环也是无用的</a:t>
            </a:r>
            <a:r>
              <a:rPr lang="en-US" altLang="zh-CN" dirty="0"/>
              <a:t>, </a:t>
            </a:r>
            <a:r>
              <a:rPr lang="zh-CN" altLang="en-US" dirty="0"/>
              <a:t>考虑循环结束时</a:t>
            </a:r>
            <a:r>
              <a:rPr lang="en-US" altLang="zh-CN" dirty="0"/>
              <a:t>, </a:t>
            </a:r>
            <a:r>
              <a:rPr lang="zh-CN" altLang="en-US" dirty="0"/>
              <a:t>当前单元必然为</a:t>
            </a:r>
            <a:r>
              <a:rPr lang="en-US" altLang="zh-CN" dirty="0"/>
              <a:t>0.</a:t>
            </a:r>
            <a:endParaRPr lang="en-US" altLang="zh-CN" dirty="0"/>
          </a:p>
          <a:p>
            <a:r>
              <a:rPr lang="zh-CN" altLang="en-US" dirty="0"/>
              <a:t>删掉这些循环能减少最终代码的大小</a:t>
            </a:r>
            <a:r>
              <a:rPr lang="en-US" altLang="zh-CN" dirty="0"/>
              <a:t>!</a:t>
            </a:r>
            <a:endParaRPr lang="en-US" altLang="zh-CN" dirty="0"/>
          </a:p>
          <a:p>
            <a:r>
              <a:rPr lang="en-US" altLang="zh-CN" dirty="0"/>
              <a:t>$</a:t>
            </a:r>
            <a:r>
              <a:rPr lang="en-US" altLang="zh-CN" dirty="0">
                <a:solidFill>
                  <a:srgbClr val="FF0000"/>
                </a:solidFill>
              </a:rPr>
              <a:t>[do something] </a:t>
            </a:r>
            <a:r>
              <a:rPr lang="en-US" altLang="zh-CN" dirty="0"/>
              <a:t>=&gt; useless!</a:t>
            </a:r>
            <a:endParaRPr lang="en-US" altLang="zh-CN" dirty="0"/>
          </a:p>
          <a:p>
            <a:r>
              <a:rPr lang="en-US" altLang="zh-CN" dirty="0"/>
              <a:t>[do something]</a:t>
            </a:r>
            <a:r>
              <a:rPr lang="en-US" altLang="zh-CN" dirty="0">
                <a:solidFill>
                  <a:srgbClr val="FF0000"/>
                </a:solidFill>
              </a:rPr>
              <a:t>[do][do]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=&gt; useless!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</a:t>
            </a:r>
            <a:r>
              <a:rPr lang="zh-CN" altLang="en-US" dirty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[-]</a:t>
            </a:r>
            <a:r>
              <a:rPr lang="zh-CN" altLang="en-US" dirty="0"/>
              <a:t>非常常用，聪明的读者会发现它的作用是将单元格清零</a:t>
            </a:r>
            <a:endParaRPr lang="en-US" altLang="zh-CN" dirty="0"/>
          </a:p>
          <a:p>
            <a:pPr lvl="1"/>
            <a:r>
              <a:rPr lang="zh-CN" altLang="en-US" dirty="0"/>
              <a:t>优化为一条简单的清零指令，节约许多时间！</a:t>
            </a:r>
            <a:endParaRPr lang="en-US" altLang="zh-CN" dirty="0"/>
          </a:p>
          <a:p>
            <a:pPr lvl="1"/>
            <a:r>
              <a:rPr lang="zh-CN" altLang="en-US" dirty="0"/>
              <a:t>更聪明的读者会发现</a:t>
            </a:r>
            <a:r>
              <a:rPr lang="en-US" altLang="zh-CN" dirty="0"/>
              <a:t>[ADD]</a:t>
            </a:r>
            <a:r>
              <a:rPr lang="zh-CN" altLang="en-US" dirty="0"/>
              <a:t>在有限时间内也会将单元格清零</a:t>
            </a:r>
            <a:r>
              <a:rPr lang="en-US" altLang="zh-CN" dirty="0"/>
              <a:t>(</a:t>
            </a:r>
            <a:r>
              <a:rPr lang="zh-CN" altLang="en-US" dirty="0"/>
              <a:t>考虑溢出</a:t>
            </a:r>
            <a:r>
              <a:rPr lang="en-US" altLang="zh-CN" dirty="0"/>
              <a:t>), </a:t>
            </a:r>
            <a:r>
              <a:rPr lang="zh-CN" altLang="en-US" dirty="0"/>
              <a:t>因而也可优化为清零</a:t>
            </a:r>
            <a:r>
              <a:rPr lang="en-US" altLang="zh-CN" dirty="0"/>
              <a:t>.(</a:t>
            </a:r>
            <a:r>
              <a:rPr lang="zh-CN" altLang="en-US" dirty="0"/>
              <a:t>不会产生</a:t>
            </a:r>
            <a:r>
              <a:rPr lang="en-US" altLang="zh-CN" dirty="0"/>
              <a:t>ADD 0</a:t>
            </a:r>
            <a:r>
              <a:rPr lang="zh-CN" altLang="en-US" dirty="0"/>
              <a:t>这种指令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[-]</a:t>
            </a:r>
            <a:r>
              <a:rPr lang="zh-CN" altLang="en-US" dirty="0"/>
              <a:t>后紧接着一条</a:t>
            </a:r>
            <a:r>
              <a:rPr lang="en-US" altLang="zh-CN" dirty="0"/>
              <a:t>ADD</a:t>
            </a:r>
            <a:r>
              <a:rPr lang="zh-CN" altLang="en-US" dirty="0"/>
              <a:t>指令</a:t>
            </a:r>
            <a:r>
              <a:rPr lang="en-US" altLang="zh-CN" dirty="0"/>
              <a:t>, </a:t>
            </a:r>
            <a:r>
              <a:rPr lang="zh-CN" altLang="en-US" dirty="0"/>
              <a:t>则其效果等价于将当前单元格设置为</a:t>
            </a:r>
            <a:r>
              <a:rPr lang="en-US" altLang="zh-CN" dirty="0"/>
              <a:t>ADD</a:t>
            </a:r>
            <a:r>
              <a:rPr lang="zh-CN" altLang="en-US" dirty="0"/>
              <a:t>所加的值</a:t>
            </a:r>
            <a:r>
              <a:rPr lang="en-US" altLang="zh-CN" dirty="0"/>
              <a:t>, </a:t>
            </a:r>
            <a:r>
              <a:rPr lang="zh-CN" altLang="en-US" dirty="0"/>
              <a:t>因此优化为</a:t>
            </a:r>
            <a:r>
              <a:rPr lang="en-US" altLang="zh-CN" dirty="0"/>
              <a:t>LOAD</a:t>
            </a:r>
            <a:r>
              <a:rPr lang="zh-CN" altLang="en-US" dirty="0"/>
              <a:t>指令</a:t>
            </a:r>
            <a:r>
              <a:rPr lang="en-US" altLang="zh-CN" dirty="0"/>
              <a:t>!</a:t>
            </a:r>
            <a:endParaRPr lang="en-US" altLang="zh-CN" dirty="0"/>
          </a:p>
          <a:p>
            <a:r>
              <a:rPr lang="en-US" altLang="zh-CN" dirty="0"/>
              <a:t>[--++--++-]++++  </a:t>
            </a:r>
            <a:r>
              <a:rPr lang="en-US" altLang="zh-CN" b="1" dirty="0"/>
              <a:t>=&gt;</a:t>
            </a:r>
            <a:r>
              <a:rPr lang="en-US" altLang="zh-CN" dirty="0"/>
              <a:t> LOAD 4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冗余语句优化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考虑连续的</a:t>
            </a:r>
            <a:r>
              <a:rPr lang="en-US" altLang="zh-CN" dirty="0"/>
              <a:t>LOAD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zh-CN" altLang="en-US" dirty="0"/>
              <a:t>除了最后一个以外，都是无用的，反正也会被覆盖</a:t>
            </a:r>
            <a:endParaRPr lang="en-US" altLang="zh-CN" dirty="0"/>
          </a:p>
          <a:p>
            <a:pPr lvl="1"/>
            <a:r>
              <a:rPr lang="zh-CN" altLang="en-US" dirty="0"/>
              <a:t>假如一个</a:t>
            </a:r>
            <a:r>
              <a:rPr lang="en-US" altLang="zh-CN" dirty="0"/>
              <a:t>LOAD</a:t>
            </a:r>
            <a:r>
              <a:rPr lang="zh-CN" altLang="en-US" dirty="0"/>
              <a:t>后有一个</a:t>
            </a:r>
            <a:r>
              <a:rPr lang="en-US" altLang="zh-CN" dirty="0"/>
              <a:t>input</a:t>
            </a:r>
            <a:r>
              <a:rPr lang="zh-CN" altLang="en-US" dirty="0"/>
              <a:t>语句，则</a:t>
            </a:r>
            <a:r>
              <a:rPr lang="en-US" altLang="zh-CN" dirty="0"/>
              <a:t>LOAD</a:t>
            </a:r>
            <a:r>
              <a:rPr lang="zh-CN" altLang="en-US" dirty="0"/>
              <a:t>语句也无用，反正会被覆盖</a:t>
            </a:r>
            <a:endParaRPr lang="en-US" altLang="zh-CN" dirty="0"/>
          </a:p>
          <a:p>
            <a:pPr lvl="2"/>
            <a:r>
              <a:rPr lang="zh-CN" altLang="en-US" dirty="0"/>
              <a:t>然而，连续的</a:t>
            </a:r>
            <a:r>
              <a:rPr lang="en-US" altLang="zh-CN" dirty="0"/>
              <a:t>input</a:t>
            </a:r>
            <a:r>
              <a:rPr lang="zh-CN" altLang="en-US" dirty="0"/>
              <a:t>语句却不能如此优化，因为它有副作用</a:t>
            </a:r>
            <a:endParaRPr lang="en-US" altLang="zh-CN" dirty="0"/>
          </a:p>
          <a:p>
            <a:r>
              <a:rPr lang="zh-CN" altLang="en-US" dirty="0"/>
              <a:t>考虑</a:t>
            </a:r>
            <a:r>
              <a:rPr lang="en-US" altLang="zh-CN" dirty="0"/>
              <a:t>ADD</a:t>
            </a:r>
            <a:r>
              <a:rPr lang="zh-CN" altLang="en-US" dirty="0"/>
              <a:t>语句后的</a:t>
            </a:r>
            <a:r>
              <a:rPr lang="en-US" altLang="zh-CN" dirty="0"/>
              <a:t>input</a:t>
            </a:r>
            <a:endParaRPr lang="en-US" altLang="zh-CN" dirty="0"/>
          </a:p>
          <a:p>
            <a:pPr lvl="1"/>
            <a:r>
              <a:rPr lang="zh-CN" altLang="en-US" dirty="0"/>
              <a:t>只保留</a:t>
            </a:r>
            <a:r>
              <a:rPr lang="en-US" altLang="zh-CN" dirty="0"/>
              <a:t>input</a:t>
            </a:r>
            <a:r>
              <a:rPr lang="zh-CN" altLang="en-US" dirty="0"/>
              <a:t>就行，</a:t>
            </a:r>
            <a:r>
              <a:rPr lang="en-US" altLang="zh-CN" dirty="0"/>
              <a:t>ADD</a:t>
            </a:r>
            <a:r>
              <a:rPr lang="zh-CN" altLang="en-US" dirty="0"/>
              <a:t>语句会被覆盖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LOADLOADLOAD{input} =&gt; </a:t>
            </a:r>
            <a:r>
              <a:rPr lang="zh-CN" altLang="en-US" dirty="0"/>
              <a:t>仅保留最后一个</a:t>
            </a:r>
            <a:endParaRPr lang="en-US" altLang="zh-CN" dirty="0"/>
          </a:p>
          <a:p>
            <a:r>
              <a:rPr lang="en-US" altLang="zh-CN" dirty="0" err="1"/>
              <a:t>ADDADDADDinput</a:t>
            </a:r>
            <a:r>
              <a:rPr lang="en-US" altLang="zh-CN" dirty="0"/>
              <a:t> =&gt; </a:t>
            </a:r>
            <a:r>
              <a:rPr lang="zh-CN" altLang="en-US" dirty="0"/>
              <a:t>仅保留</a:t>
            </a:r>
            <a:r>
              <a:rPr lang="en-US" altLang="zh-CN" dirty="0"/>
              <a:t>input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偏移量优化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在实际编写</a:t>
            </a:r>
            <a:r>
              <a:rPr lang="en-US" altLang="zh-CN" dirty="0"/>
              <a:t>bf</a:t>
            </a:r>
            <a:r>
              <a:rPr lang="zh-CN" altLang="en-US" dirty="0"/>
              <a:t>代码时，程序员不仅仅会操纵当前单元格的值。</a:t>
            </a:r>
            <a:endParaRPr lang="en-US" altLang="zh-CN" dirty="0"/>
          </a:p>
          <a:p>
            <a:pPr lvl="1"/>
            <a:r>
              <a:rPr lang="zh-CN" altLang="en-US" dirty="0"/>
              <a:t>如此代码</a:t>
            </a:r>
            <a:r>
              <a:rPr lang="en-US" altLang="zh-CN" dirty="0"/>
              <a:t>+&gt;+&gt;&gt;-&lt;&lt;&lt;&lt;++, </a:t>
            </a:r>
            <a:r>
              <a:rPr lang="zh-CN" altLang="en-US" dirty="0"/>
              <a:t>其作用可表示为</a:t>
            </a:r>
            <a:r>
              <a:rPr lang="en-US" altLang="zh-CN" dirty="0"/>
              <a:t>p[0]++, p[1]++, p[3]--,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p[-1]++</a:t>
            </a:r>
            <a:endParaRPr lang="en-US" altLang="zh-CN" dirty="0"/>
          </a:p>
          <a:p>
            <a:pPr lvl="1"/>
            <a:r>
              <a:rPr lang="zh-CN" altLang="en-US" dirty="0"/>
              <a:t>出现了数条移位指令</a:t>
            </a:r>
            <a:r>
              <a:rPr lang="en-US" altLang="zh-CN" dirty="0"/>
              <a:t>, </a:t>
            </a:r>
            <a:r>
              <a:rPr lang="zh-CN" altLang="en-US" dirty="0"/>
              <a:t>可做优化</a:t>
            </a:r>
            <a:endParaRPr lang="en-US" altLang="zh-CN" dirty="0"/>
          </a:p>
          <a:p>
            <a:r>
              <a:rPr lang="zh-CN" altLang="en-US" dirty="0"/>
              <a:t>想法</a:t>
            </a:r>
            <a:r>
              <a:rPr lang="en-US" altLang="zh-CN" dirty="0"/>
              <a:t>: </a:t>
            </a:r>
            <a:r>
              <a:rPr lang="zh-CN" altLang="en-US" dirty="0"/>
              <a:t>为加减法</a:t>
            </a:r>
            <a:r>
              <a:rPr lang="en-US" altLang="zh-CN" dirty="0"/>
              <a:t>IO</a:t>
            </a:r>
            <a:r>
              <a:rPr lang="zh-CN" altLang="en-US" dirty="0"/>
              <a:t>等指令加上偏移量参数</a:t>
            </a:r>
            <a:r>
              <a:rPr lang="en-US" altLang="zh-CN" dirty="0"/>
              <a:t>, </a:t>
            </a:r>
            <a:r>
              <a:rPr lang="zh-CN" altLang="en-US" dirty="0"/>
              <a:t>从而忽略掉移位指令</a:t>
            </a:r>
            <a:r>
              <a:rPr lang="en-US" altLang="zh-CN" dirty="0"/>
              <a:t>, </a:t>
            </a:r>
            <a:r>
              <a:rPr lang="zh-CN" altLang="en-US" dirty="0"/>
              <a:t>在</a:t>
            </a:r>
            <a:r>
              <a:rPr lang="zh-CN" altLang="en-US" b="1" dirty="0"/>
              <a:t>不得不</a:t>
            </a:r>
            <a:r>
              <a:rPr lang="zh-CN" altLang="en-US" dirty="0"/>
              <a:t>移位时才移动指针</a:t>
            </a:r>
            <a:r>
              <a:rPr lang="en-US" altLang="zh-CN" dirty="0"/>
              <a:t>. </a:t>
            </a:r>
            <a:r>
              <a:rPr lang="zh-CN" altLang="en-US" dirty="0"/>
              <a:t>可节约大量移指针操作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仅当遇到一个循环时</a:t>
            </a:r>
            <a:r>
              <a:rPr lang="en-US" altLang="zh-CN" dirty="0"/>
              <a:t>, </a:t>
            </a:r>
            <a:r>
              <a:rPr lang="zh-CN" altLang="en-US" dirty="0"/>
              <a:t>不得不移动指针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乘法优化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程序员不得不使用循环和加法来模拟乘法。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++++[-&gt;++&gt;--&lt;&lt;]</a:t>
                </a:r>
                <a:r>
                  <a:rPr lang="zh-CN" altLang="en-US" dirty="0"/>
                  <a:t>将</a:t>
                </a:r>
                <a:r>
                  <a:rPr lang="en-US" altLang="zh-CN" dirty="0"/>
                  <a:t>p[1]</a:t>
                </a:r>
                <a:r>
                  <a:rPr lang="zh-CN" altLang="en-US" dirty="0"/>
                  <a:t>加上</a:t>
                </a:r>
                <a:r>
                  <a:rPr lang="en-US" altLang="zh-CN" dirty="0"/>
                  <a:t>4×2, </a:t>
                </a:r>
                <a:r>
                  <a:rPr lang="zh-CN" altLang="en-US" dirty="0"/>
                  <a:t>将</a:t>
                </a:r>
                <a:r>
                  <a:rPr lang="en-US" altLang="zh-CN" dirty="0"/>
                  <a:t>p[2]</a:t>
                </a:r>
                <a:r>
                  <a:rPr lang="zh-CN" altLang="en-US" dirty="0"/>
                  <a:t>加上</a:t>
                </a:r>
                <a:r>
                  <a:rPr lang="en-US" altLang="zh-CN" dirty="0"/>
                  <a:t>4×(-2)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这样太慢了，可以直接专门产生乘法指令来使它变快</a:t>
                </a:r>
                <a:endParaRPr lang="en-US" altLang="zh-CN" dirty="0"/>
              </a:p>
              <a:p>
                <a:r>
                  <a:rPr lang="zh-CN" altLang="en-US" dirty="0"/>
                  <a:t>一个循环内若净位移量为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，对</a:t>
                </a:r>
                <a:r>
                  <a:rPr lang="en-US" altLang="zh-CN" dirty="0"/>
                  <a:t>p[0]</a:t>
                </a:r>
                <a:r>
                  <a:rPr lang="zh-CN" altLang="en-US" dirty="0"/>
                  <a:t>的净修改为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，则可看作一个乘法指令。统计在每个位移量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上的净修改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，则可看成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做了如此多的优化之后</a:t>
            </a:r>
            <a:r>
              <a:rPr lang="en-US" altLang="zh-CN" dirty="0"/>
              <a:t>, </a:t>
            </a:r>
            <a:r>
              <a:rPr lang="zh-CN" altLang="en-US" dirty="0"/>
              <a:t>跳转目标又乱掉了</a:t>
            </a:r>
            <a:r>
              <a:rPr lang="en-US" altLang="zh-CN" dirty="0"/>
              <a:t>, </a:t>
            </a:r>
            <a:r>
              <a:rPr lang="zh-CN" altLang="en-US" dirty="0"/>
              <a:t>因此再进行一次</a:t>
            </a:r>
            <a:r>
              <a:rPr lang="en-US" altLang="zh-CN" dirty="0"/>
              <a:t>reallocate.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设计虚拟机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执行指令流和</a:t>
            </a:r>
            <a:r>
              <a:rPr lang="en-US" altLang="zh-CN" dirty="0"/>
              <a:t>IR</a:t>
            </a:r>
            <a:r>
              <a:rPr lang="zh-CN" altLang="en-US" dirty="0"/>
              <a:t>流的虚拟机</a:t>
            </a:r>
            <a:endParaRPr lang="en-US" altLang="zh-CN" dirty="0"/>
          </a:p>
          <a:p>
            <a:pPr lvl="1"/>
            <a:r>
              <a:rPr lang="zh-CN" altLang="en-US" dirty="0"/>
              <a:t>简单，易于设计</a:t>
            </a:r>
            <a:endParaRPr lang="en-US" altLang="zh-CN" dirty="0"/>
          </a:p>
          <a:p>
            <a:pPr lvl="1"/>
            <a:r>
              <a:rPr lang="zh-CN" altLang="en-US" dirty="0"/>
              <a:t>针对不同的指令类型设计对应的</a:t>
            </a:r>
            <a:r>
              <a:rPr lang="en-US" altLang="zh-CN" dirty="0"/>
              <a:t>handle</a:t>
            </a:r>
            <a:r>
              <a:rPr lang="zh-CN" altLang="en-US" dirty="0"/>
              <a:t>函数，然后根据不同的类型分别调用函数即可。</a:t>
            </a:r>
            <a:endParaRPr lang="en-US" altLang="zh-CN" dirty="0"/>
          </a:p>
          <a:p>
            <a:pPr lvl="1"/>
            <a:r>
              <a:rPr lang="zh-CN" altLang="en-US" dirty="0"/>
              <a:t>使用了类继承，复用了一部分代码</a:t>
            </a:r>
            <a:endParaRPr lang="en-US" altLang="zh-CN" dirty="0"/>
          </a:p>
          <a:p>
            <a:r>
              <a:rPr lang="zh-CN" altLang="en-US" dirty="0"/>
              <a:t>做</a:t>
            </a:r>
            <a:r>
              <a:rPr lang="en-US" altLang="zh-CN" dirty="0"/>
              <a:t>JIT</a:t>
            </a:r>
            <a:r>
              <a:rPr lang="zh-CN" altLang="en-US" dirty="0"/>
              <a:t>的虚拟机</a:t>
            </a:r>
            <a:endParaRPr lang="en-US" altLang="zh-CN" dirty="0"/>
          </a:p>
          <a:p>
            <a:pPr lvl="1"/>
            <a:r>
              <a:rPr lang="zh-CN" altLang="en-US" dirty="0"/>
              <a:t>和前面俩相差有点大，不好继承，所以单独写</a:t>
            </a:r>
            <a:endParaRPr lang="en-US" altLang="zh-CN" dirty="0"/>
          </a:p>
          <a:p>
            <a:pPr lvl="1"/>
            <a:r>
              <a:rPr lang="zh-CN" altLang="en-US" dirty="0"/>
              <a:t>使用库</a:t>
            </a:r>
            <a:r>
              <a:rPr lang="en-US" altLang="zh-CN" dirty="0" err="1"/>
              <a:t>PeachPy</a:t>
            </a:r>
            <a:r>
              <a:rPr lang="zh-CN" altLang="en-US" dirty="0"/>
              <a:t>，在</a:t>
            </a:r>
            <a:r>
              <a:rPr lang="en-US" altLang="zh-CN" dirty="0"/>
              <a:t>Python</a:t>
            </a:r>
            <a:r>
              <a:rPr lang="zh-CN" altLang="en-US" dirty="0"/>
              <a:t>中将</a:t>
            </a:r>
            <a:r>
              <a:rPr lang="en-US" altLang="zh-CN" dirty="0"/>
              <a:t>IR</a:t>
            </a:r>
            <a:r>
              <a:rPr lang="zh-CN" altLang="en-US" dirty="0"/>
              <a:t>翻译为对应的汇编代码并运行时产生机器码。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谢谢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1"/>
              </a:rPr>
              <a:t>Cushyz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他帮我解决了跨平台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syscall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的问题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!)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/>
              <a:t>申请一块可执行的内存，将机器码放入内存中，并跳转过去执行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可视化结果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       It’s actually a game.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Step by Step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pic>
        <p:nvPicPr>
          <p:cNvPr id="10" name="图片占位符 9" descr="图片包含 文本&#10;&#10;描述已自动生成"/>
          <p:cNvPicPr>
            <a:picLocks noGrp="1" noChangeAspect="1"/>
          </p:cNvPicPr>
          <p:nvPr>
            <p:ph type="pic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6" b="4986"/>
          <a:stretch>
            <a:fillRect/>
          </a:stretch>
        </p:blipFill>
        <p:spPr/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在命令行忠实的打印</a:t>
            </a:r>
            <a:r>
              <a:rPr lang="en-US" altLang="zh-CN" sz="2000" dirty="0"/>
              <a:t>bf</a:t>
            </a:r>
            <a:r>
              <a:rPr lang="zh-CN" altLang="en-US" sz="2000" dirty="0"/>
              <a:t>程序的输出。</a:t>
            </a:r>
            <a:endParaRPr lang="en-US" altLang="zh-CN" sz="2000" dirty="0"/>
          </a:p>
          <a:p>
            <a:r>
              <a:rPr lang="zh-CN" altLang="en-US" sz="2000" dirty="0"/>
              <a:t>注意看，这个程序的名字叫</a:t>
            </a:r>
            <a:r>
              <a:rPr lang="en-US" altLang="zh-CN" sz="2000" dirty="0"/>
              <a:t>madelbrot.bf, </a:t>
            </a:r>
            <a:r>
              <a:rPr lang="zh-CN" altLang="en-US" sz="2000" dirty="0"/>
              <a:t>他在命令行画了一个漂亮的分形。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</a:t>
            </a:r>
            <a:r>
              <a:rPr lang="zh-CN" altLang="en-US" dirty="0"/>
              <a:t>可视化</a:t>
            </a:r>
            <a:endParaRPr lang="zh-CN" altLang="en-US" dirty="0"/>
          </a:p>
        </p:txBody>
      </p:sp>
      <p:pic>
        <p:nvPicPr>
          <p:cNvPr id="10" name="图片占位符 9" descr="图表, 瀑布图&#10;&#10;描述已自动生成"/>
          <p:cNvPicPr>
            <a:picLocks noGrp="1" noChangeAspect="1"/>
          </p:cNvPicPr>
          <p:nvPr>
            <p:ph type="pic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83" y="1257299"/>
            <a:ext cx="6468927" cy="3798121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写了一个简易的</a:t>
            </a:r>
            <a:r>
              <a:rPr lang="en-US" altLang="zh-CN" sz="2400" dirty="0"/>
              <a:t>GUI</a:t>
            </a:r>
            <a:r>
              <a:rPr lang="zh-CN" altLang="en-US" sz="2400" dirty="0"/>
              <a:t>界面，用来展示虚拟机内部实际上在做什么。界面基于</a:t>
            </a:r>
            <a:r>
              <a:rPr lang="en-US" altLang="zh-CN" sz="2400" dirty="0" err="1"/>
              <a:t>pygame</a:t>
            </a:r>
            <a:r>
              <a:rPr lang="zh-CN" altLang="en-US" sz="2400" dirty="0"/>
              <a:t>框架开发。此框架画长方形还挺方便。</a:t>
            </a:r>
            <a:endParaRPr lang="en-US" altLang="zh-CN" sz="2400" dirty="0"/>
          </a:p>
          <a:p>
            <a:r>
              <a:rPr lang="zh-CN" altLang="en-US" sz="2400" dirty="0"/>
              <a:t>此程序名叫</a:t>
            </a:r>
            <a:r>
              <a:rPr lang="en-US" altLang="zh-CN" sz="2400" dirty="0"/>
              <a:t>factor.bf, </a:t>
            </a:r>
            <a:r>
              <a:rPr lang="zh-CN" altLang="en-US" sz="2400" dirty="0"/>
              <a:t>其接受一个输入，并返回质因数分解的结果。</a:t>
            </a:r>
            <a:endParaRPr lang="zh-CN" altLang="en-US" sz="2400" dirty="0"/>
          </a:p>
        </p:txBody>
      </p:sp>
      <p:pic>
        <p:nvPicPr>
          <p:cNvPr id="12" name="图片 11" descr="图片包含 应用程序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84" y="1257300"/>
            <a:ext cx="6468927" cy="37981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Conclusion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JIT</a:t>
            </a:r>
            <a:r>
              <a:rPr lang="zh-CN" altLang="en-US" dirty="0"/>
              <a:t>没有听上去那么神秘，了解原理的话写一个还是能做到的。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真的什么库都有，太爽了。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致谢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张洁老师和</a:t>
            </a:r>
            <a:r>
              <a:rPr lang="en-US" altLang="zh-CN" dirty="0"/>
              <a:t>TAS</a:t>
            </a:r>
            <a:r>
              <a:rPr lang="zh-CN" altLang="en-US" dirty="0"/>
              <a:t>，您讲得太好了，</a:t>
            </a:r>
            <a:r>
              <a:rPr lang="en-US" altLang="zh-CN" dirty="0"/>
              <a:t>TA</a:t>
            </a:r>
            <a:r>
              <a:rPr lang="zh-CN" altLang="en-US" dirty="0"/>
              <a:t>们太负责了！</a:t>
            </a:r>
            <a:endParaRPr lang="en-US" altLang="zh-CN" dirty="0"/>
          </a:p>
          <a:p>
            <a:r>
              <a:rPr lang="en-US" altLang="zh-CN" dirty="0" err="1">
                <a:hlinkClick r:id="rId1"/>
              </a:rPr>
              <a:t>Cushyz</a:t>
            </a:r>
            <a:r>
              <a:rPr lang="zh-CN" altLang="en-US" dirty="0"/>
              <a:t>，这位好哥们帮我解决了不少问题</a:t>
            </a:r>
            <a:endParaRPr lang="en-US" altLang="zh-CN" dirty="0"/>
          </a:p>
          <a:p>
            <a:r>
              <a:rPr lang="en-US" altLang="zh-CN" dirty="0" err="1">
                <a:hlinkClick r:id="rId2"/>
              </a:rPr>
              <a:t>Github</a:t>
            </a:r>
            <a:r>
              <a:rPr lang="zh-CN" altLang="en-US" dirty="0"/>
              <a:t>上的开源实现，我的窥孔优化是借鉴了许多开源实现才做出来的。</a:t>
            </a:r>
            <a:endParaRPr lang="en-US" altLang="zh-CN" dirty="0"/>
          </a:p>
          <a:p>
            <a:r>
              <a:rPr lang="en-US" altLang="zh-CN" dirty="0" err="1"/>
              <a:t>PeachPy</a:t>
            </a:r>
            <a:r>
              <a:rPr lang="zh-CN" altLang="en-US" dirty="0"/>
              <a:t>库，没有这个库，我的</a:t>
            </a:r>
            <a:r>
              <a:rPr lang="en-US" altLang="zh-CN" dirty="0"/>
              <a:t>JIT</a:t>
            </a:r>
            <a:r>
              <a:rPr lang="zh-CN" altLang="en-US" dirty="0"/>
              <a:t>就无法完成。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选取语言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Python?</a:t>
            </a:r>
            <a:endParaRPr lang="en-US" altLang="zh-CN" dirty="0"/>
          </a:p>
          <a:p>
            <a:pPr lvl="1"/>
            <a:r>
              <a:rPr lang="en-US" altLang="zh-CN" dirty="0"/>
              <a:t>31</a:t>
            </a:r>
            <a:r>
              <a:rPr lang="zh-CN" altLang="en-US" dirty="0"/>
              <a:t>岁，事解释型语言；有</a:t>
            </a:r>
            <a:r>
              <a:rPr lang="en-US" altLang="zh-CN" dirty="0"/>
              <a:t>JIT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难！语法灵活强大 </a:t>
            </a:r>
            <a:r>
              <a:rPr lang="en-US" altLang="zh-CN" dirty="0"/>
              <a:t>=&gt; </a:t>
            </a:r>
            <a:r>
              <a:rPr lang="zh-CN" altLang="en-US" dirty="0"/>
              <a:t>实现难度大</a:t>
            </a:r>
            <a:endParaRPr lang="en-US" altLang="zh-CN" dirty="0"/>
          </a:p>
          <a:p>
            <a:r>
              <a:rPr lang="en-US" altLang="zh-CN" dirty="0" err="1"/>
              <a:t>Brainfxxk</a:t>
            </a:r>
            <a:r>
              <a:rPr lang="en-US" altLang="zh-CN" dirty="0"/>
              <a:t>!</a:t>
            </a:r>
            <a:endParaRPr lang="en-US" altLang="zh-CN" dirty="0"/>
          </a:p>
          <a:p>
            <a:pPr lvl="1"/>
            <a:r>
              <a:rPr lang="zh-CN" altLang="en-US" dirty="0"/>
              <a:t>语法简洁，简化代码编写，而且是图灵完备的</a:t>
            </a:r>
            <a:endParaRPr lang="en-US" altLang="zh-CN" dirty="0"/>
          </a:p>
          <a:p>
            <a:pPr lvl="1"/>
            <a:r>
              <a:rPr lang="zh-CN" altLang="en-US" dirty="0"/>
              <a:t>与汇编有强对应，</a:t>
            </a:r>
            <a:r>
              <a:rPr lang="en-US" altLang="zh-CN" dirty="0"/>
              <a:t>JIT</a:t>
            </a:r>
            <a:r>
              <a:rPr lang="zh-CN" altLang="en-US" dirty="0"/>
              <a:t>的编写直接</a:t>
            </a:r>
            <a:endParaRPr lang="en-US" altLang="zh-CN" dirty="0"/>
          </a:p>
          <a:p>
            <a:pPr lvl="1"/>
            <a:r>
              <a:rPr lang="zh-CN" altLang="en-US" dirty="0"/>
              <a:t>非常酷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Brainfxxk</a:t>
            </a:r>
            <a:r>
              <a:rPr lang="zh-CN" altLang="en-US" dirty="0"/>
              <a:t>速览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Bf</a:t>
            </a:r>
            <a:r>
              <a:rPr lang="zh-CN" altLang="en-US" dirty="0"/>
              <a:t>假设有一个无限长的纸带，和一个指向纸带上格子的指针</a:t>
            </a:r>
            <a:r>
              <a:rPr lang="en-US" altLang="zh-CN" dirty="0"/>
              <a:t>Pt</a:t>
            </a:r>
            <a:r>
              <a:rPr lang="zh-CN" altLang="en-US" dirty="0"/>
              <a:t>，纸带的每个格子都装一个字符，定义八种符号操纵这个指针：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3295192" y="2812416"/>
          <a:ext cx="4990969" cy="296956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1209"/>
                <a:gridCol w="40697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&gt;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Pt+=1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&lt;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Pt-=1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+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*Pt+=1</a:t>
                      </a:r>
                      <a:endParaRPr lang="zh-CN" altLang="en-US" b="0" dirty="0"/>
                    </a:p>
                  </a:txBody>
                  <a:tcPr/>
                </a:tc>
              </a:tr>
              <a:tr h="373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-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*Pt-=1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.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print(*Pt)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,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*Pt=input()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[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while(</a:t>
                      </a:r>
                      <a:r>
                        <a:rPr lang="zh-CN" altLang="en-US" b="0" dirty="0"/>
                        <a:t>*</a:t>
                      </a:r>
                      <a:r>
                        <a:rPr lang="en-US" altLang="zh-CN" b="0" dirty="0"/>
                        <a:t>Pt){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]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}</a:t>
                      </a:r>
                      <a:endParaRPr lang="zh-CN" alt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Brainfxxk</a:t>
            </a:r>
            <a:r>
              <a:rPr lang="zh-CN" altLang="en-US" dirty="0"/>
              <a:t>速览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一个样例程序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en-US" altLang="zh-CN" dirty="0"/>
              <a:t>++++++++[&gt;++++[&gt;++&gt;+++&gt;+++&gt;+&lt;&lt;&lt;&lt;-]&gt;+&gt;+&gt;-&gt;&gt;+[&lt;]&lt;-]&gt;&gt;.&gt;---.+++++++..+++.&gt;&gt;.&lt;-.&lt;.+++.------.--------.&gt;&gt;+.&gt;++. </a:t>
            </a:r>
            <a:endParaRPr lang="en-US" altLang="zh-CN" dirty="0"/>
          </a:p>
          <a:p>
            <a:r>
              <a:rPr lang="zh-CN" altLang="en-US" dirty="0"/>
              <a:t>此程序打印</a:t>
            </a:r>
            <a:r>
              <a:rPr lang="en-US" altLang="zh-CN" dirty="0"/>
              <a:t>Hello, World!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我们希望将解析程序与优化分开，而且优化本身最好也能拆分成递进的步骤，这样写程序的心智负担会降低</a:t>
            </a:r>
            <a:endParaRPr lang="en-US" altLang="zh-CN" dirty="0"/>
          </a:p>
          <a:p>
            <a:r>
              <a:rPr lang="zh-CN" altLang="en-US" dirty="0"/>
              <a:t>分解</a:t>
            </a:r>
            <a:endParaRPr lang="en-US" altLang="zh-CN" dirty="0"/>
          </a:p>
          <a:p>
            <a:pPr lvl="1"/>
            <a:r>
              <a:rPr lang="zh-CN" altLang="en-US" dirty="0"/>
              <a:t>源程序解析为指令流</a:t>
            </a:r>
            <a:endParaRPr lang="en-US" altLang="zh-CN" dirty="0"/>
          </a:p>
          <a:p>
            <a:pPr lvl="1"/>
            <a:r>
              <a:rPr lang="zh-CN" altLang="en-US" dirty="0"/>
              <a:t>指令流进一步抽象为</a:t>
            </a:r>
            <a:r>
              <a:rPr lang="en-US" altLang="zh-CN" dirty="0"/>
              <a:t>IR</a:t>
            </a:r>
            <a:r>
              <a:rPr lang="zh-CN" altLang="en-US" dirty="0"/>
              <a:t>流（</a:t>
            </a:r>
            <a:r>
              <a:rPr lang="en-US" altLang="zh-CN" dirty="0"/>
              <a:t>intermediate representation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IR</a:t>
            </a:r>
            <a:r>
              <a:rPr lang="zh-CN" altLang="en-US" dirty="0"/>
              <a:t>流上进行一系列优化</a:t>
            </a:r>
            <a:endParaRPr lang="en-US" altLang="zh-CN" dirty="0"/>
          </a:p>
          <a:p>
            <a:pPr lvl="1"/>
            <a:r>
              <a:rPr lang="zh-CN" altLang="en-US" dirty="0"/>
              <a:t>优化过后的</a:t>
            </a:r>
            <a:r>
              <a:rPr lang="en-US" altLang="zh-CN" dirty="0"/>
              <a:t>IR</a:t>
            </a:r>
            <a:r>
              <a:rPr lang="zh-CN" altLang="en-US" dirty="0"/>
              <a:t>流可直接解释执行，也可进一步对应到机器码，做</a:t>
            </a:r>
            <a:r>
              <a:rPr lang="en-US" altLang="zh-CN" dirty="0"/>
              <a:t>JIT</a:t>
            </a:r>
            <a:r>
              <a:rPr lang="zh-CN" altLang="en-US" dirty="0"/>
              <a:t>执行。</a:t>
            </a:r>
            <a:endParaRPr lang="en-US" altLang="zh-CN" dirty="0"/>
          </a:p>
          <a:p>
            <a:pPr lvl="2"/>
            <a:r>
              <a:rPr lang="zh-CN" altLang="en-US" dirty="0"/>
              <a:t>这一步需要设计一个简单的虚拟机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    啊这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组里就我一个人。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解决过程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Solutions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2322</Words>
  <Application>WPS 演示</Application>
  <PresentationFormat>宽屏</PresentationFormat>
  <Paragraphs>193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宋体</vt:lpstr>
      <vt:lpstr>Wingdings</vt:lpstr>
      <vt:lpstr>DejaVu Sans</vt:lpstr>
      <vt:lpstr>等线 Light</vt:lpstr>
      <vt:lpstr>C059</vt:lpstr>
      <vt:lpstr>宋体</vt:lpstr>
      <vt:lpstr>方正书宋_GBK</vt:lpstr>
      <vt:lpstr>等线</vt:lpstr>
      <vt:lpstr>微软雅黑</vt:lpstr>
      <vt:lpstr>方正黑体_GBK</vt:lpstr>
      <vt:lpstr>Arial Unicode MS</vt:lpstr>
      <vt:lpstr>Cambria Math</vt:lpstr>
      <vt:lpstr>DejaVu Math TeX Gyre</vt:lpstr>
      <vt:lpstr>Noto Sans Symbols2</vt:lpstr>
      <vt:lpstr>Office 主题​​</vt:lpstr>
      <vt:lpstr>JIT解释器从入门到跑路</vt:lpstr>
      <vt:lpstr>思路</vt:lpstr>
      <vt:lpstr>选取语言</vt:lpstr>
      <vt:lpstr>Brainfxxk速览</vt:lpstr>
      <vt:lpstr>Brainfxxk速览</vt:lpstr>
      <vt:lpstr>问题分解</vt:lpstr>
      <vt:lpstr>分工</vt:lpstr>
      <vt:lpstr>分工</vt:lpstr>
      <vt:lpstr>解决过程</vt:lpstr>
      <vt:lpstr>解析源程序</vt:lpstr>
      <vt:lpstr>产生IR</vt:lpstr>
      <vt:lpstr>无用循环删除</vt:lpstr>
      <vt:lpstr>LOAD优化</vt:lpstr>
      <vt:lpstr>冗余语句优化</vt:lpstr>
      <vt:lpstr>偏移量优化</vt:lpstr>
      <vt:lpstr>乘法优化</vt:lpstr>
      <vt:lpstr>整理</vt:lpstr>
      <vt:lpstr>设计虚拟机</vt:lpstr>
      <vt:lpstr>可视化结果</vt:lpstr>
      <vt:lpstr>CLI可视化</vt:lpstr>
      <vt:lpstr>GUI可视化</vt:lpstr>
      <vt:lpstr>结论</vt:lpstr>
      <vt:lpstr>结论</vt:lpstr>
      <vt:lpstr>致谢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来写个JIT解释器吧</dc:title>
  <dc:creator>AkaiwaUshio</dc:creator>
  <cp:lastModifiedBy>ushio</cp:lastModifiedBy>
  <cp:revision>157</cp:revision>
  <dcterms:created xsi:type="dcterms:W3CDTF">2022-12-13T13:36:14Z</dcterms:created>
  <dcterms:modified xsi:type="dcterms:W3CDTF">2022-12-13T13:36:14Z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2052-11.1.0.11664</vt:lpwstr>
  </property>
</Properties>
</file>