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 id="274" r:id="rId16"/>
    <p:sldId id="270" r:id="rId17"/>
    <p:sldId id="271" r:id="rId18"/>
    <p:sldId id="272" r:id="rId19"/>
    <p:sldId id="273" r:id="rId20"/>
    <p:sldId id="275" r:id="rId21"/>
    <p:sldId id="276" r:id="rId22"/>
    <p:sldId id="277" r:id="rId23"/>
    <p:sldId id="278"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varScale="1">
        <p:scale>
          <a:sx n="91" d="100"/>
          <a:sy n="91" d="100"/>
        </p:scale>
        <p:origin x="13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A1F93A2-E7CC-470C-ADB5-437A7907BEA4}" type="datetimeFigureOut">
              <a:rPr kumimoji="1" lang="ja-JP" altLang="en-US" smtClean="0"/>
              <a:t>2019/7/4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05F00C1-2E28-4D73-9D67-C9C6DEF2EB07}" type="slidenum">
              <a:rPr kumimoji="1" lang="ja-JP" altLang="en-US" smtClean="0"/>
              <a:t>‹#›</a:t>
            </a:fld>
            <a:endParaRPr kumimoji="1" lang="ja-JP" altLang="en-US" dirty="0"/>
          </a:p>
        </p:txBody>
      </p:sp>
    </p:spTree>
    <p:extLst>
      <p:ext uri="{BB962C8B-B14F-4D97-AF65-F5344CB8AC3E}">
        <p14:creationId xmlns:p14="http://schemas.microsoft.com/office/powerpoint/2010/main" val="287759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A1F93A2-E7CC-470C-ADB5-437A7907BEA4}" type="datetimeFigureOut">
              <a:rPr kumimoji="1" lang="ja-JP" altLang="en-US" smtClean="0"/>
              <a:t>2019/7/4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05F00C1-2E28-4D73-9D67-C9C6DEF2EB07}" type="slidenum">
              <a:rPr kumimoji="1" lang="ja-JP" altLang="en-US" smtClean="0"/>
              <a:t>‹#›</a:t>
            </a:fld>
            <a:endParaRPr kumimoji="1" lang="ja-JP" altLang="en-US" dirty="0"/>
          </a:p>
        </p:txBody>
      </p:sp>
    </p:spTree>
    <p:extLst>
      <p:ext uri="{BB962C8B-B14F-4D97-AF65-F5344CB8AC3E}">
        <p14:creationId xmlns:p14="http://schemas.microsoft.com/office/powerpoint/2010/main" val="1725434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A1F93A2-E7CC-470C-ADB5-437A7907BEA4}" type="datetimeFigureOut">
              <a:rPr kumimoji="1" lang="ja-JP" altLang="en-US" smtClean="0"/>
              <a:t>2019/7/4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05F00C1-2E28-4D73-9D67-C9C6DEF2EB07}" type="slidenum">
              <a:rPr kumimoji="1" lang="ja-JP" altLang="en-US" smtClean="0"/>
              <a:t>‹#›</a:t>
            </a:fld>
            <a:endParaRPr kumimoji="1" lang="ja-JP" altLang="en-US" dirty="0"/>
          </a:p>
        </p:txBody>
      </p:sp>
    </p:spTree>
    <p:extLst>
      <p:ext uri="{BB962C8B-B14F-4D97-AF65-F5344CB8AC3E}">
        <p14:creationId xmlns:p14="http://schemas.microsoft.com/office/powerpoint/2010/main" val="2494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10515600" cy="1325563"/>
          </a:xfrm>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838200" y="1479175"/>
            <a:ext cx="10515600" cy="5242299"/>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8A1F93A2-E7CC-470C-ADB5-437A7907BEA4}" type="datetimeFigureOut">
              <a:rPr kumimoji="1" lang="ja-JP" altLang="en-US" smtClean="0"/>
              <a:t>2019/7/4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05F00C1-2E28-4D73-9D67-C9C6DEF2EB07}" type="slidenum">
              <a:rPr kumimoji="1" lang="ja-JP" altLang="en-US" smtClean="0"/>
              <a:t>‹#›</a:t>
            </a:fld>
            <a:endParaRPr kumimoji="1" lang="ja-JP" altLang="en-US" dirty="0"/>
          </a:p>
        </p:txBody>
      </p:sp>
    </p:spTree>
    <p:extLst>
      <p:ext uri="{BB962C8B-B14F-4D97-AF65-F5344CB8AC3E}">
        <p14:creationId xmlns:p14="http://schemas.microsoft.com/office/powerpoint/2010/main" val="4066879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A1F93A2-E7CC-470C-ADB5-437A7907BEA4}" type="datetimeFigureOut">
              <a:rPr kumimoji="1" lang="ja-JP" altLang="en-US" smtClean="0"/>
              <a:t>2019/7/4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05F00C1-2E28-4D73-9D67-C9C6DEF2EB07}" type="slidenum">
              <a:rPr kumimoji="1" lang="ja-JP" altLang="en-US" smtClean="0"/>
              <a:t>‹#›</a:t>
            </a:fld>
            <a:endParaRPr kumimoji="1" lang="ja-JP" altLang="en-US" dirty="0"/>
          </a:p>
        </p:txBody>
      </p:sp>
    </p:spTree>
    <p:extLst>
      <p:ext uri="{BB962C8B-B14F-4D97-AF65-F5344CB8AC3E}">
        <p14:creationId xmlns:p14="http://schemas.microsoft.com/office/powerpoint/2010/main" val="346358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A1F93A2-E7CC-470C-ADB5-437A7907BEA4}" type="datetimeFigureOut">
              <a:rPr kumimoji="1" lang="ja-JP" altLang="en-US" smtClean="0"/>
              <a:t>2019/7/4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05F00C1-2E28-4D73-9D67-C9C6DEF2EB07}" type="slidenum">
              <a:rPr kumimoji="1" lang="ja-JP" altLang="en-US" smtClean="0"/>
              <a:t>‹#›</a:t>
            </a:fld>
            <a:endParaRPr kumimoji="1" lang="ja-JP" altLang="en-US" dirty="0"/>
          </a:p>
        </p:txBody>
      </p:sp>
    </p:spTree>
    <p:extLst>
      <p:ext uri="{BB962C8B-B14F-4D97-AF65-F5344CB8AC3E}">
        <p14:creationId xmlns:p14="http://schemas.microsoft.com/office/powerpoint/2010/main" val="80971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A1F93A2-E7CC-470C-ADB5-437A7907BEA4}" type="datetimeFigureOut">
              <a:rPr kumimoji="1" lang="ja-JP" altLang="en-US" smtClean="0"/>
              <a:t>2019/7/4</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05F00C1-2E28-4D73-9D67-C9C6DEF2EB07}" type="slidenum">
              <a:rPr kumimoji="1" lang="ja-JP" altLang="en-US" smtClean="0"/>
              <a:t>‹#›</a:t>
            </a:fld>
            <a:endParaRPr kumimoji="1" lang="ja-JP" altLang="en-US" dirty="0"/>
          </a:p>
        </p:txBody>
      </p:sp>
    </p:spTree>
    <p:extLst>
      <p:ext uri="{BB962C8B-B14F-4D97-AF65-F5344CB8AC3E}">
        <p14:creationId xmlns:p14="http://schemas.microsoft.com/office/powerpoint/2010/main" val="2969467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A1F93A2-E7CC-470C-ADB5-437A7907BEA4}" type="datetimeFigureOut">
              <a:rPr kumimoji="1" lang="ja-JP" altLang="en-US" smtClean="0"/>
              <a:t>2019/7/4</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05F00C1-2E28-4D73-9D67-C9C6DEF2EB07}" type="slidenum">
              <a:rPr kumimoji="1" lang="ja-JP" altLang="en-US" smtClean="0"/>
              <a:t>‹#›</a:t>
            </a:fld>
            <a:endParaRPr kumimoji="1" lang="ja-JP" altLang="en-US" dirty="0"/>
          </a:p>
        </p:txBody>
      </p:sp>
    </p:spTree>
    <p:extLst>
      <p:ext uri="{BB962C8B-B14F-4D97-AF65-F5344CB8AC3E}">
        <p14:creationId xmlns:p14="http://schemas.microsoft.com/office/powerpoint/2010/main" val="995774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A1F93A2-E7CC-470C-ADB5-437A7907BEA4}" type="datetimeFigureOut">
              <a:rPr kumimoji="1" lang="ja-JP" altLang="en-US" smtClean="0"/>
              <a:t>2019/7/4</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05F00C1-2E28-4D73-9D67-C9C6DEF2EB07}" type="slidenum">
              <a:rPr kumimoji="1" lang="ja-JP" altLang="en-US" smtClean="0"/>
              <a:t>‹#›</a:t>
            </a:fld>
            <a:endParaRPr kumimoji="1" lang="ja-JP" altLang="en-US" dirty="0"/>
          </a:p>
        </p:txBody>
      </p:sp>
    </p:spTree>
    <p:extLst>
      <p:ext uri="{BB962C8B-B14F-4D97-AF65-F5344CB8AC3E}">
        <p14:creationId xmlns:p14="http://schemas.microsoft.com/office/powerpoint/2010/main" val="375048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A1F93A2-E7CC-470C-ADB5-437A7907BEA4}" type="datetimeFigureOut">
              <a:rPr kumimoji="1" lang="ja-JP" altLang="en-US" smtClean="0"/>
              <a:t>2019/7/4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05F00C1-2E28-4D73-9D67-C9C6DEF2EB07}" type="slidenum">
              <a:rPr kumimoji="1" lang="ja-JP" altLang="en-US" smtClean="0"/>
              <a:t>‹#›</a:t>
            </a:fld>
            <a:endParaRPr kumimoji="1" lang="ja-JP" altLang="en-US" dirty="0"/>
          </a:p>
        </p:txBody>
      </p:sp>
    </p:spTree>
    <p:extLst>
      <p:ext uri="{BB962C8B-B14F-4D97-AF65-F5344CB8AC3E}">
        <p14:creationId xmlns:p14="http://schemas.microsoft.com/office/powerpoint/2010/main" val="2513419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A1F93A2-E7CC-470C-ADB5-437A7907BEA4}" type="datetimeFigureOut">
              <a:rPr kumimoji="1" lang="ja-JP" altLang="en-US" smtClean="0"/>
              <a:t>2019/7/4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05F00C1-2E28-4D73-9D67-C9C6DEF2EB07}" type="slidenum">
              <a:rPr kumimoji="1" lang="ja-JP" altLang="en-US" smtClean="0"/>
              <a:t>‹#›</a:t>
            </a:fld>
            <a:endParaRPr kumimoji="1" lang="ja-JP" altLang="en-US" dirty="0"/>
          </a:p>
        </p:txBody>
      </p:sp>
    </p:spTree>
    <p:extLst>
      <p:ext uri="{BB962C8B-B14F-4D97-AF65-F5344CB8AC3E}">
        <p14:creationId xmlns:p14="http://schemas.microsoft.com/office/powerpoint/2010/main" val="1453294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F93A2-E7CC-470C-ADB5-437A7907BEA4}" type="datetimeFigureOut">
              <a:rPr kumimoji="1" lang="ja-JP" altLang="en-US" smtClean="0"/>
              <a:t>2019/7/4</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F00C1-2E28-4D73-9D67-C9C6DEF2EB07}" type="slidenum">
              <a:rPr kumimoji="1" lang="ja-JP" altLang="en-US" smtClean="0"/>
              <a:t>‹#›</a:t>
            </a:fld>
            <a:endParaRPr kumimoji="1" lang="ja-JP" altLang="en-US" dirty="0"/>
          </a:p>
        </p:txBody>
      </p:sp>
    </p:spTree>
    <p:extLst>
      <p:ext uri="{BB962C8B-B14F-4D97-AF65-F5344CB8AC3E}">
        <p14:creationId xmlns:p14="http://schemas.microsoft.com/office/powerpoint/2010/main" val="1909890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800" dirty="0"/>
              <a:t>はじめてのディープラーニング</a:t>
            </a:r>
            <a:endParaRPr kumimoji="1" lang="ja-JP" altLang="en-US" sz="4800" dirty="0"/>
          </a:p>
        </p:txBody>
      </p:sp>
      <p:sp>
        <p:nvSpPr>
          <p:cNvPr id="3" name="サブタイトル 2"/>
          <p:cNvSpPr>
            <a:spLocks noGrp="1"/>
          </p:cNvSpPr>
          <p:nvPr>
            <p:ph type="subTitle" idx="1"/>
          </p:nvPr>
        </p:nvSpPr>
        <p:spPr/>
        <p:txBody>
          <a:bodyPr/>
          <a:lstStyle/>
          <a:p>
            <a:r>
              <a:rPr lang="ja-JP" altLang="en-US" dirty="0"/>
              <a:t>第三章：ディープラーニングに必要な数学</a:t>
            </a:r>
            <a:endParaRPr kumimoji="1" lang="ja-JP" altLang="en-US" dirty="0"/>
          </a:p>
        </p:txBody>
      </p:sp>
    </p:spTree>
    <p:extLst>
      <p:ext uri="{BB962C8B-B14F-4D97-AF65-F5344CB8AC3E}">
        <p14:creationId xmlns:p14="http://schemas.microsoft.com/office/powerpoint/2010/main" val="2246808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A31F83-3A68-49AE-BABB-31045E3D0600}"/>
              </a:ext>
            </a:extLst>
          </p:cNvPr>
          <p:cNvSpPr>
            <a:spLocks noGrp="1"/>
          </p:cNvSpPr>
          <p:nvPr>
            <p:ph type="title"/>
          </p:nvPr>
        </p:nvSpPr>
        <p:spPr/>
        <p:txBody>
          <a:bodyPr/>
          <a:lstStyle/>
          <a:p>
            <a:r>
              <a:rPr kumimoji="1" lang="ja-JP" altLang="en-US" dirty="0"/>
              <a:t>行列の積　その二</a:t>
            </a:r>
          </a:p>
        </p:txBody>
      </p:sp>
      <p:sp>
        <p:nvSpPr>
          <p:cNvPr id="3" name="コンテンツ プレースホルダー 2">
            <a:extLst>
              <a:ext uri="{FF2B5EF4-FFF2-40B4-BE49-F238E27FC236}">
                <a16:creationId xmlns:a16="http://schemas.microsoft.com/office/drawing/2014/main" id="{F44F95C7-5661-435D-A1CF-485BCDFCDDA4}"/>
              </a:ext>
            </a:extLst>
          </p:cNvPr>
          <p:cNvSpPr>
            <a:spLocks noGrp="1"/>
          </p:cNvSpPr>
          <p:nvPr>
            <p:ph idx="1"/>
          </p:nvPr>
        </p:nvSpPr>
        <p:spPr/>
        <p:txBody>
          <a:bodyPr/>
          <a:lstStyle/>
          <a:p>
            <a:r>
              <a:rPr kumimoji="1" lang="ja-JP" altLang="en-US" dirty="0"/>
              <a:t>行列*行列（ドット積）</a:t>
            </a:r>
            <a:endParaRPr kumimoji="1" lang="en-US" altLang="ja-JP" dirty="0"/>
          </a:p>
          <a:p>
            <a:pPr lvl="1"/>
            <a:r>
              <a:rPr lang="en-US" altLang="ja-JP" dirty="0"/>
              <a:t>84</a:t>
            </a:r>
            <a:r>
              <a:rPr lang="ja-JP" altLang="en-US" dirty="0"/>
              <a:t>ページ一番上の例の</a:t>
            </a:r>
            <a:r>
              <a:rPr lang="en-US" altLang="ja-JP" dirty="0"/>
              <a:t>3</a:t>
            </a:r>
            <a:r>
              <a:rPr lang="ja-JP" altLang="en-US" dirty="0"/>
              <a:t>行目を日本語で表現すると</a:t>
            </a:r>
            <a:r>
              <a:rPr lang="en-US" altLang="ja-JP" dirty="0"/>
              <a:t>…</a:t>
            </a:r>
          </a:p>
          <a:p>
            <a:pPr marL="914400" lvl="2" indent="0">
              <a:buNone/>
            </a:pPr>
            <a:r>
              <a:rPr lang="ja-JP" altLang="en-US" dirty="0"/>
              <a:t>（</a:t>
            </a:r>
            <a:r>
              <a:rPr lang="en-US" altLang="ja-JP" dirty="0"/>
              <a:t>A</a:t>
            </a:r>
            <a:r>
              <a:rPr lang="ja-JP" altLang="en-US" dirty="0"/>
              <a:t>の</a:t>
            </a:r>
            <a:r>
              <a:rPr lang="en-US" altLang="ja-JP" dirty="0"/>
              <a:t>1</a:t>
            </a:r>
            <a:r>
              <a:rPr lang="ja-JP" altLang="en-US" dirty="0"/>
              <a:t>行*</a:t>
            </a:r>
            <a:r>
              <a:rPr lang="en-US" altLang="ja-JP" dirty="0"/>
              <a:t>B</a:t>
            </a:r>
            <a:r>
              <a:rPr lang="ja-JP" altLang="en-US" dirty="0"/>
              <a:t>の</a:t>
            </a:r>
            <a:r>
              <a:rPr lang="en-US" altLang="ja-JP" dirty="0"/>
              <a:t>1</a:t>
            </a:r>
            <a:r>
              <a:rPr lang="ja-JP" altLang="en-US" dirty="0"/>
              <a:t>列の総和）（</a:t>
            </a:r>
            <a:r>
              <a:rPr lang="en-US" altLang="ja-JP" dirty="0"/>
              <a:t>A</a:t>
            </a:r>
            <a:r>
              <a:rPr lang="ja-JP" altLang="en-US" dirty="0"/>
              <a:t>の</a:t>
            </a:r>
            <a:r>
              <a:rPr lang="en-US" altLang="ja-JP" dirty="0"/>
              <a:t>1</a:t>
            </a:r>
            <a:r>
              <a:rPr lang="ja-JP" altLang="en-US" dirty="0"/>
              <a:t>行*</a:t>
            </a:r>
            <a:r>
              <a:rPr lang="en-US" altLang="ja-JP" dirty="0"/>
              <a:t>B</a:t>
            </a:r>
            <a:r>
              <a:rPr lang="ja-JP" altLang="en-US" dirty="0"/>
              <a:t>の</a:t>
            </a:r>
            <a:r>
              <a:rPr lang="en-US" altLang="ja-JP" dirty="0"/>
              <a:t>2</a:t>
            </a:r>
            <a:r>
              <a:rPr lang="ja-JP" altLang="en-US" dirty="0"/>
              <a:t>列の総和）</a:t>
            </a:r>
            <a:endParaRPr lang="en-US" altLang="ja-JP" dirty="0"/>
          </a:p>
          <a:p>
            <a:pPr marL="914400" lvl="2" indent="0">
              <a:buNone/>
            </a:pPr>
            <a:r>
              <a:rPr lang="ja-JP" altLang="en-US" dirty="0"/>
              <a:t>（</a:t>
            </a:r>
            <a:r>
              <a:rPr lang="en-US" altLang="ja-JP" dirty="0"/>
              <a:t>A</a:t>
            </a:r>
            <a:r>
              <a:rPr lang="ja-JP" altLang="en-US" dirty="0"/>
              <a:t>の</a:t>
            </a:r>
            <a:r>
              <a:rPr lang="en-US" altLang="ja-JP" dirty="0"/>
              <a:t>2</a:t>
            </a:r>
            <a:r>
              <a:rPr lang="ja-JP" altLang="en-US" dirty="0"/>
              <a:t>行*</a:t>
            </a:r>
            <a:r>
              <a:rPr lang="en-US" altLang="ja-JP" dirty="0"/>
              <a:t>B</a:t>
            </a:r>
            <a:r>
              <a:rPr lang="ja-JP" altLang="en-US" dirty="0"/>
              <a:t>の</a:t>
            </a:r>
            <a:r>
              <a:rPr lang="en-US" altLang="ja-JP" dirty="0"/>
              <a:t>1</a:t>
            </a:r>
            <a:r>
              <a:rPr lang="ja-JP" altLang="en-US" dirty="0"/>
              <a:t>列の総和）（</a:t>
            </a:r>
            <a:r>
              <a:rPr lang="en-US" altLang="ja-JP" dirty="0"/>
              <a:t>A</a:t>
            </a:r>
            <a:r>
              <a:rPr lang="ja-JP" altLang="en-US" dirty="0"/>
              <a:t>の</a:t>
            </a:r>
            <a:r>
              <a:rPr lang="en-US" altLang="ja-JP" dirty="0"/>
              <a:t>2</a:t>
            </a:r>
            <a:r>
              <a:rPr lang="ja-JP" altLang="en-US" dirty="0"/>
              <a:t>行*</a:t>
            </a:r>
            <a:r>
              <a:rPr lang="en-US" altLang="ja-JP" dirty="0"/>
              <a:t>B</a:t>
            </a:r>
            <a:r>
              <a:rPr lang="ja-JP" altLang="en-US" dirty="0"/>
              <a:t>の</a:t>
            </a:r>
            <a:r>
              <a:rPr lang="en-US" altLang="ja-JP" dirty="0"/>
              <a:t>2</a:t>
            </a:r>
            <a:r>
              <a:rPr lang="ja-JP" altLang="en-US" dirty="0"/>
              <a:t>列の総和）</a:t>
            </a:r>
            <a:endParaRPr lang="en-US" altLang="ja-JP" dirty="0"/>
          </a:p>
          <a:p>
            <a:pPr marL="914400" lvl="2" indent="0">
              <a:buNone/>
            </a:pPr>
            <a:endParaRPr lang="en-US" altLang="ja-JP" dirty="0"/>
          </a:p>
          <a:p>
            <a:pPr lvl="1"/>
            <a:r>
              <a:rPr lang="en-US" altLang="ja-JP" dirty="0"/>
              <a:t>Python</a:t>
            </a:r>
            <a:r>
              <a:rPr lang="ja-JP" altLang="en-US" dirty="0"/>
              <a:t>では</a:t>
            </a:r>
            <a:r>
              <a:rPr lang="en-US" altLang="ja-JP" dirty="0">
                <a:solidFill>
                  <a:srgbClr val="FF0000"/>
                </a:solidFill>
              </a:rPr>
              <a:t>numpy.dot(A,B)</a:t>
            </a:r>
            <a:r>
              <a:rPr lang="ja-JP" altLang="en-US" dirty="0"/>
              <a:t>と表現できる</a:t>
            </a:r>
            <a:endParaRPr lang="en-US" altLang="ja-JP" dirty="0"/>
          </a:p>
          <a:p>
            <a:pPr lvl="1"/>
            <a:r>
              <a:rPr lang="en-US" altLang="ja-JP" dirty="0">
                <a:solidFill>
                  <a:srgbClr val="FF0000"/>
                </a:solidFill>
              </a:rPr>
              <a:t>A</a:t>
            </a:r>
            <a:r>
              <a:rPr lang="ja-JP" altLang="en-US" dirty="0">
                <a:solidFill>
                  <a:srgbClr val="FF0000"/>
                </a:solidFill>
              </a:rPr>
              <a:t>の行数と</a:t>
            </a:r>
            <a:r>
              <a:rPr lang="en-US" altLang="ja-JP" dirty="0">
                <a:solidFill>
                  <a:srgbClr val="FF0000"/>
                </a:solidFill>
              </a:rPr>
              <a:t>B</a:t>
            </a:r>
            <a:r>
              <a:rPr lang="ja-JP" altLang="en-US" dirty="0">
                <a:solidFill>
                  <a:srgbClr val="FF0000"/>
                </a:solidFill>
              </a:rPr>
              <a:t>の列数が合わないといけない</a:t>
            </a:r>
            <a:endParaRPr lang="en-US" altLang="ja-JP" dirty="0">
              <a:solidFill>
                <a:srgbClr val="FF0000"/>
              </a:solidFill>
            </a:endParaRPr>
          </a:p>
          <a:p>
            <a:pPr lvl="2"/>
            <a:r>
              <a:rPr lang="ja-JP" altLang="en-US" dirty="0"/>
              <a:t>あと、</a:t>
            </a:r>
            <a:r>
              <a:rPr lang="en-US" altLang="ja-JP" dirty="0">
                <a:solidFill>
                  <a:srgbClr val="FF0000"/>
                </a:solidFill>
              </a:rPr>
              <a:t>A</a:t>
            </a:r>
            <a:r>
              <a:rPr lang="ja-JP" altLang="en-US" dirty="0">
                <a:solidFill>
                  <a:srgbClr val="FF0000"/>
                </a:solidFill>
              </a:rPr>
              <a:t>と</a:t>
            </a:r>
            <a:r>
              <a:rPr lang="en-US" altLang="ja-JP" dirty="0">
                <a:solidFill>
                  <a:srgbClr val="FF0000"/>
                </a:solidFill>
              </a:rPr>
              <a:t>B</a:t>
            </a:r>
            <a:r>
              <a:rPr lang="ja-JP" altLang="en-US" dirty="0">
                <a:solidFill>
                  <a:srgbClr val="FF0000"/>
                </a:solidFill>
              </a:rPr>
              <a:t>を入れ替えると答えが変わってしまう</a:t>
            </a:r>
            <a:endParaRPr lang="en-US" altLang="ja-JP" dirty="0">
              <a:solidFill>
                <a:srgbClr val="FF0000"/>
              </a:solidFill>
            </a:endParaRPr>
          </a:p>
          <a:p>
            <a:pPr lvl="1"/>
            <a:r>
              <a:rPr lang="ja-JP" altLang="en-US" dirty="0"/>
              <a:t>理解しにくい部分なので別の表現を次のスライドで示す</a:t>
            </a:r>
            <a:endParaRPr lang="en-US" altLang="ja-JP" dirty="0"/>
          </a:p>
          <a:p>
            <a:pPr lvl="1"/>
            <a:endParaRPr lang="en-US" altLang="ja-JP" dirty="0"/>
          </a:p>
          <a:p>
            <a:r>
              <a:rPr lang="ja-JP" altLang="en-US" dirty="0"/>
              <a:t>行列*ベクター</a:t>
            </a:r>
            <a:endParaRPr lang="en-US" altLang="ja-JP" dirty="0"/>
          </a:p>
          <a:p>
            <a:pPr lvl="1"/>
            <a:r>
              <a:rPr lang="ja-JP" altLang="en-US" dirty="0"/>
              <a:t>ベクター側を</a:t>
            </a:r>
            <a:r>
              <a:rPr lang="en-US" altLang="ja-JP" dirty="0">
                <a:solidFill>
                  <a:srgbClr val="FF0000"/>
                </a:solidFill>
              </a:rPr>
              <a:t>1</a:t>
            </a:r>
            <a:r>
              <a:rPr lang="ja-JP" altLang="en-US" dirty="0">
                <a:solidFill>
                  <a:srgbClr val="FF0000"/>
                </a:solidFill>
              </a:rPr>
              <a:t>行の行列と解釈して演算を行う</a:t>
            </a:r>
            <a:r>
              <a:rPr lang="ja-JP" altLang="en-US" dirty="0"/>
              <a:t>。</a:t>
            </a:r>
            <a:endParaRPr lang="en-US" altLang="ja-JP" dirty="0"/>
          </a:p>
          <a:p>
            <a:pPr lvl="2"/>
            <a:r>
              <a:rPr lang="ja-JP" altLang="en-US" dirty="0"/>
              <a:t>それ以外に言うこと</a:t>
            </a:r>
            <a:r>
              <a:rPr lang="ja-JP" altLang="en-US" dirty="0" err="1"/>
              <a:t>な</a:t>
            </a:r>
            <a:r>
              <a:rPr lang="ja-JP" altLang="en-US" dirty="0"/>
              <a:t>さげ</a:t>
            </a:r>
            <a:endParaRPr lang="en-US" altLang="ja-JP" dirty="0"/>
          </a:p>
        </p:txBody>
      </p:sp>
    </p:spTree>
    <p:extLst>
      <p:ext uri="{BB962C8B-B14F-4D97-AF65-F5344CB8AC3E}">
        <p14:creationId xmlns:p14="http://schemas.microsoft.com/office/powerpoint/2010/main" val="297015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テキスト が含まれている画像&#10;&#10;高い精度で生成された説明">
            <a:extLst>
              <a:ext uri="{FF2B5EF4-FFF2-40B4-BE49-F238E27FC236}">
                <a16:creationId xmlns:a16="http://schemas.microsoft.com/office/drawing/2014/main" id="{54B86CDB-DAAD-47F7-910A-A5C7A034D8D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97" t="2257" r="13125" b="6337"/>
          <a:stretch/>
        </p:blipFill>
        <p:spPr>
          <a:xfrm>
            <a:off x="2628551" y="129814"/>
            <a:ext cx="5601048" cy="3441531"/>
          </a:xfrm>
        </p:spPr>
      </p:pic>
      <p:pic>
        <p:nvPicPr>
          <p:cNvPr id="7" name="図 6">
            <a:extLst>
              <a:ext uri="{FF2B5EF4-FFF2-40B4-BE49-F238E27FC236}">
                <a16:creationId xmlns:a16="http://schemas.microsoft.com/office/drawing/2014/main" id="{D9B976B2-7F70-422B-85FB-B51A5E27AA1D}"/>
              </a:ext>
            </a:extLst>
          </p:cNvPr>
          <p:cNvPicPr>
            <a:picLocks noChangeAspect="1"/>
          </p:cNvPicPr>
          <p:nvPr/>
        </p:nvPicPr>
        <p:blipFill rotWithShape="1">
          <a:blip r:embed="rId3">
            <a:extLst>
              <a:ext uri="{28A0092B-C50C-407E-A947-70E740481C1C}">
                <a14:useLocalDpi xmlns:a14="http://schemas.microsoft.com/office/drawing/2010/main" val="0"/>
              </a:ext>
            </a:extLst>
          </a:blip>
          <a:srcRect l="11427" t="18743" r="43423" b="41947"/>
          <a:stretch/>
        </p:blipFill>
        <p:spPr>
          <a:xfrm>
            <a:off x="2628551" y="4383487"/>
            <a:ext cx="4093828" cy="2004970"/>
          </a:xfrm>
          <a:prstGeom prst="rect">
            <a:avLst/>
          </a:prstGeom>
        </p:spPr>
      </p:pic>
    </p:spTree>
    <p:extLst>
      <p:ext uri="{BB962C8B-B14F-4D97-AF65-F5344CB8AC3E}">
        <p14:creationId xmlns:p14="http://schemas.microsoft.com/office/powerpoint/2010/main" val="1041670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7A25DB-C182-4509-9B8D-AB41E1195E97}"/>
              </a:ext>
            </a:extLst>
          </p:cNvPr>
          <p:cNvSpPr>
            <a:spLocks noGrp="1"/>
          </p:cNvSpPr>
          <p:nvPr>
            <p:ph type="title"/>
          </p:nvPr>
        </p:nvSpPr>
        <p:spPr/>
        <p:txBody>
          <a:bodyPr/>
          <a:lstStyle/>
          <a:p>
            <a:r>
              <a:rPr kumimoji="1" lang="ja-JP" altLang="en-US" dirty="0"/>
              <a:t>行列の転置</a:t>
            </a:r>
          </a:p>
        </p:txBody>
      </p:sp>
      <p:sp>
        <p:nvSpPr>
          <p:cNvPr id="3" name="コンテンツ プレースホルダー 2">
            <a:extLst>
              <a:ext uri="{FF2B5EF4-FFF2-40B4-BE49-F238E27FC236}">
                <a16:creationId xmlns:a16="http://schemas.microsoft.com/office/drawing/2014/main" id="{C9690DCF-13C1-49F7-BBE0-083DA9B7434E}"/>
              </a:ext>
            </a:extLst>
          </p:cNvPr>
          <p:cNvSpPr>
            <a:spLocks noGrp="1"/>
          </p:cNvSpPr>
          <p:nvPr>
            <p:ph idx="1"/>
          </p:nvPr>
        </p:nvSpPr>
        <p:spPr/>
        <p:txBody>
          <a:bodyPr/>
          <a:lstStyle/>
          <a:p>
            <a:r>
              <a:rPr kumimoji="1" lang="ja-JP" altLang="en-US" dirty="0"/>
              <a:t>行と列を入れ替える</a:t>
            </a:r>
            <a:endParaRPr kumimoji="1" lang="en-US" altLang="ja-JP" dirty="0"/>
          </a:p>
          <a:p>
            <a:endParaRPr lang="en-US" altLang="ja-JP" dirty="0"/>
          </a:p>
          <a:p>
            <a:r>
              <a:rPr lang="ja-JP" altLang="en-US" dirty="0"/>
              <a:t>そのままだとドット積を行えないときに役立つ</a:t>
            </a:r>
            <a:endParaRPr lang="en-US" altLang="ja-JP" dirty="0"/>
          </a:p>
          <a:p>
            <a:pPr lvl="1"/>
            <a:r>
              <a:rPr kumimoji="1" lang="en-US" altLang="ja-JP" dirty="0"/>
              <a:t>2</a:t>
            </a:r>
            <a:r>
              <a:rPr kumimoji="1" lang="ja-JP" altLang="en-US" dirty="0"/>
              <a:t>*</a:t>
            </a:r>
            <a:r>
              <a:rPr kumimoji="1" lang="en-US" altLang="ja-JP" dirty="0"/>
              <a:t>3</a:t>
            </a:r>
            <a:r>
              <a:rPr kumimoji="1" lang="ja-JP" altLang="en-US" dirty="0"/>
              <a:t>の行列と</a:t>
            </a:r>
            <a:r>
              <a:rPr kumimoji="1" lang="en-US" altLang="ja-JP" dirty="0"/>
              <a:t>2</a:t>
            </a:r>
            <a:r>
              <a:rPr kumimoji="1" lang="ja-JP" altLang="en-US" dirty="0"/>
              <a:t>*</a:t>
            </a:r>
            <a:r>
              <a:rPr kumimoji="1" lang="en-US" altLang="ja-JP" dirty="0"/>
              <a:t>3</a:t>
            </a:r>
            <a:r>
              <a:rPr kumimoji="1" lang="ja-JP" altLang="en-US" dirty="0"/>
              <a:t>の行列はドット積が行えないが、</a:t>
            </a:r>
            <a:r>
              <a:rPr kumimoji="1" lang="ja-JP" altLang="en-US" dirty="0">
                <a:solidFill>
                  <a:srgbClr val="FF0000"/>
                </a:solidFill>
              </a:rPr>
              <a:t>片方を</a:t>
            </a:r>
            <a:r>
              <a:rPr kumimoji="1" lang="en-US" altLang="ja-JP" dirty="0">
                <a:solidFill>
                  <a:srgbClr val="FF0000"/>
                </a:solidFill>
              </a:rPr>
              <a:t>3</a:t>
            </a:r>
            <a:r>
              <a:rPr kumimoji="1" lang="ja-JP" altLang="en-US" dirty="0">
                <a:solidFill>
                  <a:srgbClr val="FF0000"/>
                </a:solidFill>
              </a:rPr>
              <a:t>*</a:t>
            </a:r>
            <a:r>
              <a:rPr kumimoji="1" lang="en-US" altLang="ja-JP" dirty="0">
                <a:solidFill>
                  <a:srgbClr val="FF0000"/>
                </a:solidFill>
              </a:rPr>
              <a:t>2</a:t>
            </a:r>
            <a:r>
              <a:rPr kumimoji="1" lang="ja-JP" altLang="en-US" dirty="0">
                <a:solidFill>
                  <a:srgbClr val="FF0000"/>
                </a:solidFill>
              </a:rPr>
              <a:t>に変換すれば</a:t>
            </a:r>
            <a:r>
              <a:rPr kumimoji="1" lang="en-US" altLang="ja-JP" dirty="0">
                <a:solidFill>
                  <a:srgbClr val="FF0000"/>
                </a:solidFill>
              </a:rPr>
              <a:t>2</a:t>
            </a:r>
            <a:r>
              <a:rPr kumimoji="1" lang="ja-JP" altLang="en-US" dirty="0">
                <a:solidFill>
                  <a:srgbClr val="FF0000"/>
                </a:solidFill>
              </a:rPr>
              <a:t>*</a:t>
            </a:r>
            <a:r>
              <a:rPr kumimoji="1" lang="en-US" altLang="ja-JP" dirty="0">
                <a:solidFill>
                  <a:srgbClr val="FF0000"/>
                </a:solidFill>
              </a:rPr>
              <a:t>3</a:t>
            </a:r>
            <a:r>
              <a:rPr kumimoji="1" lang="ja-JP" altLang="en-US" dirty="0">
                <a:solidFill>
                  <a:srgbClr val="FF0000"/>
                </a:solidFill>
              </a:rPr>
              <a:t>・</a:t>
            </a:r>
            <a:r>
              <a:rPr kumimoji="1" lang="en-US" altLang="ja-JP" dirty="0">
                <a:solidFill>
                  <a:srgbClr val="FF0000"/>
                </a:solidFill>
              </a:rPr>
              <a:t>3</a:t>
            </a:r>
            <a:r>
              <a:rPr kumimoji="1" lang="ja-JP" altLang="en-US" dirty="0">
                <a:solidFill>
                  <a:srgbClr val="FF0000"/>
                </a:solidFill>
              </a:rPr>
              <a:t>*</a:t>
            </a:r>
            <a:r>
              <a:rPr kumimoji="1" lang="en-US" altLang="ja-JP" dirty="0">
                <a:solidFill>
                  <a:srgbClr val="FF0000"/>
                </a:solidFill>
              </a:rPr>
              <a:t>2</a:t>
            </a:r>
            <a:r>
              <a:rPr kumimoji="1" lang="ja-JP" altLang="en-US" dirty="0">
                <a:solidFill>
                  <a:srgbClr val="FF0000"/>
                </a:solidFill>
              </a:rPr>
              <a:t>でドット積が可能になる</a:t>
            </a:r>
            <a:r>
              <a:rPr kumimoji="1" lang="ja-JP" altLang="en-US" dirty="0"/>
              <a:t>。よかったね。</a:t>
            </a:r>
            <a:endParaRPr kumimoji="1" lang="en-US" altLang="ja-JP" dirty="0"/>
          </a:p>
          <a:p>
            <a:pPr lvl="1"/>
            <a:endParaRPr lang="en-US" altLang="ja-JP" dirty="0"/>
          </a:p>
          <a:p>
            <a:r>
              <a:rPr lang="en-US" altLang="ja-JP" dirty="0" err="1">
                <a:solidFill>
                  <a:srgbClr val="FF0000"/>
                </a:solidFill>
              </a:rPr>
              <a:t>numpy</a:t>
            </a:r>
            <a:r>
              <a:rPr kumimoji="1" lang="en-US" altLang="ja-JP" dirty="0" err="1">
                <a:solidFill>
                  <a:srgbClr val="FF0000"/>
                </a:solidFill>
              </a:rPr>
              <a:t>.array.T</a:t>
            </a:r>
            <a:r>
              <a:rPr kumimoji="1" lang="ja-JP" altLang="en-US" dirty="0"/>
              <a:t>で転置された</a:t>
            </a:r>
            <a:r>
              <a:rPr kumimoji="1" lang="en-US" altLang="ja-JP" dirty="0"/>
              <a:t>array</a:t>
            </a:r>
            <a:r>
              <a:rPr kumimoji="1" lang="ja-JP" altLang="en-US" dirty="0"/>
              <a:t>を取得できる</a:t>
            </a:r>
            <a:endParaRPr kumimoji="1" lang="en-US" altLang="ja-JP" dirty="0"/>
          </a:p>
          <a:p>
            <a:pPr lvl="1"/>
            <a:r>
              <a:rPr kumimoji="1" lang="ja-JP" altLang="en-US" dirty="0"/>
              <a:t>ドット積できない</a:t>
            </a:r>
            <a:r>
              <a:rPr lang="ja-JP" altLang="en-US" dirty="0"/>
              <a:t>時は転置してみては？</a:t>
            </a:r>
            <a:endParaRPr kumimoji="1" lang="ja-JP" altLang="en-US" dirty="0"/>
          </a:p>
        </p:txBody>
      </p:sp>
    </p:spTree>
    <p:extLst>
      <p:ext uri="{BB962C8B-B14F-4D97-AF65-F5344CB8AC3E}">
        <p14:creationId xmlns:p14="http://schemas.microsoft.com/office/powerpoint/2010/main" val="858930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94D75E-F666-4281-9869-F3106442AF02}"/>
              </a:ext>
            </a:extLst>
          </p:cNvPr>
          <p:cNvSpPr>
            <a:spLocks noGrp="1"/>
          </p:cNvSpPr>
          <p:nvPr>
            <p:ph type="title"/>
          </p:nvPr>
        </p:nvSpPr>
        <p:spPr/>
        <p:txBody>
          <a:bodyPr/>
          <a:lstStyle/>
          <a:p>
            <a:r>
              <a:rPr kumimoji="1" lang="ja-JP" altLang="en-US" dirty="0"/>
              <a:t>微分</a:t>
            </a:r>
          </a:p>
        </p:txBody>
      </p:sp>
      <p:sp>
        <p:nvSpPr>
          <p:cNvPr id="3" name="コンテンツ プレースホルダー 2">
            <a:extLst>
              <a:ext uri="{FF2B5EF4-FFF2-40B4-BE49-F238E27FC236}">
                <a16:creationId xmlns:a16="http://schemas.microsoft.com/office/drawing/2014/main" id="{1EE79765-E9D8-434E-89F2-739011182CA7}"/>
              </a:ext>
            </a:extLst>
          </p:cNvPr>
          <p:cNvSpPr>
            <a:spLocks noGrp="1"/>
          </p:cNvSpPr>
          <p:nvPr>
            <p:ph idx="1"/>
          </p:nvPr>
        </p:nvSpPr>
        <p:spPr/>
        <p:txBody>
          <a:bodyPr/>
          <a:lstStyle/>
          <a:p>
            <a:r>
              <a:rPr kumimoji="1" lang="ja-JP" altLang="en-US" dirty="0"/>
              <a:t>ある関数における各点上の変化の割合を</a:t>
            </a:r>
            <a:r>
              <a:rPr lang="ja-JP" altLang="en-US" dirty="0"/>
              <a:t>求めること</a:t>
            </a:r>
            <a:endParaRPr lang="en-US" altLang="ja-JP" dirty="0"/>
          </a:p>
          <a:p>
            <a:pPr lvl="1"/>
            <a:r>
              <a:rPr lang="ja-JP" altLang="en-US" dirty="0"/>
              <a:t>二次関数の接線も出る。というかこっちがメイン。</a:t>
            </a:r>
            <a:endParaRPr lang="en-US" altLang="ja-JP" dirty="0"/>
          </a:p>
          <a:p>
            <a:endParaRPr kumimoji="1" lang="en-US" altLang="ja-JP" dirty="0"/>
          </a:p>
          <a:p>
            <a:r>
              <a:rPr kumimoji="1" lang="ja-JP" altLang="en-US" dirty="0"/>
              <a:t>一応極限の概念が出てくるので解説</a:t>
            </a:r>
            <a:endParaRPr kumimoji="1" lang="en-US" altLang="ja-JP" dirty="0"/>
          </a:p>
          <a:p>
            <a:endParaRPr lang="en-US" altLang="ja-JP" dirty="0"/>
          </a:p>
          <a:p>
            <a:r>
              <a:rPr kumimoji="1" lang="ja-JP" altLang="en-US" dirty="0"/>
              <a:t>極限とは？</a:t>
            </a:r>
            <a:endParaRPr kumimoji="1" lang="en-US" altLang="ja-JP" dirty="0"/>
          </a:p>
          <a:p>
            <a:pPr lvl="1"/>
            <a:r>
              <a:rPr lang="en-US" altLang="ja-JP" dirty="0"/>
              <a:t>89</a:t>
            </a:r>
            <a:r>
              <a:rPr lang="ja-JP" altLang="en-US" dirty="0"/>
              <a:t>ページにある</a:t>
            </a:r>
            <a:r>
              <a:rPr lang="en-US" altLang="ja-JP" dirty="0" err="1"/>
              <a:t>lim</a:t>
            </a:r>
            <a:r>
              <a:rPr lang="ja-JP" altLang="en-US" dirty="0"/>
              <a:t>とかいうやつ</a:t>
            </a:r>
            <a:endParaRPr lang="en-US" altLang="ja-JP" dirty="0"/>
          </a:p>
          <a:p>
            <a:pPr lvl="1"/>
            <a:r>
              <a:rPr kumimoji="1" lang="en-US" altLang="ja-JP" dirty="0">
                <a:solidFill>
                  <a:srgbClr val="FF0000"/>
                </a:solidFill>
              </a:rPr>
              <a:t>Lim</a:t>
            </a:r>
            <a:r>
              <a:rPr kumimoji="1" lang="ja-JP" altLang="en-US" dirty="0">
                <a:solidFill>
                  <a:srgbClr val="FF0000"/>
                </a:solidFill>
              </a:rPr>
              <a:t>の下にある指示に従って右の式を解く</a:t>
            </a:r>
            <a:endParaRPr kumimoji="1" lang="en-US" altLang="ja-JP" dirty="0">
              <a:solidFill>
                <a:srgbClr val="FF0000"/>
              </a:solidFill>
            </a:endParaRPr>
          </a:p>
          <a:p>
            <a:pPr lvl="2"/>
            <a:r>
              <a:rPr lang="ja-JP" altLang="en-US" dirty="0">
                <a:solidFill>
                  <a:srgbClr val="FF0000"/>
                </a:solidFill>
              </a:rPr>
              <a:t>微分だと大体０に近づけろと言われる</a:t>
            </a:r>
            <a:endParaRPr lang="en-US" altLang="ja-JP" dirty="0">
              <a:solidFill>
                <a:srgbClr val="FF0000"/>
              </a:solidFill>
            </a:endParaRPr>
          </a:p>
          <a:p>
            <a:pPr lvl="2"/>
            <a:r>
              <a:rPr kumimoji="1" lang="ja-JP" altLang="en-US" dirty="0"/>
              <a:t>“０にする”じゃないところがミソ</a:t>
            </a:r>
            <a:endParaRPr kumimoji="1" lang="en-US" altLang="ja-JP" dirty="0"/>
          </a:p>
        </p:txBody>
      </p:sp>
    </p:spTree>
    <p:extLst>
      <p:ext uri="{BB962C8B-B14F-4D97-AF65-F5344CB8AC3E}">
        <p14:creationId xmlns:p14="http://schemas.microsoft.com/office/powerpoint/2010/main" val="3699294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F4041-82AB-4A33-9D7E-755B1A5BBEF1}"/>
              </a:ext>
            </a:extLst>
          </p:cNvPr>
          <p:cNvSpPr>
            <a:spLocks noGrp="1"/>
          </p:cNvSpPr>
          <p:nvPr>
            <p:ph type="title"/>
          </p:nvPr>
        </p:nvSpPr>
        <p:spPr/>
        <p:txBody>
          <a:bodyPr/>
          <a:lstStyle/>
          <a:p>
            <a:r>
              <a:rPr kumimoji="1" lang="ja-JP" altLang="en-US" dirty="0"/>
              <a:t>常微分</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338D794-BF80-46BE-BC42-DF92FCE47F90}"/>
                  </a:ext>
                </a:extLst>
              </p:cNvPr>
              <p:cNvSpPr>
                <a:spLocks noGrp="1"/>
              </p:cNvSpPr>
              <p:nvPr>
                <p:ph idx="1"/>
              </p:nvPr>
            </p:nvSpPr>
            <p:spPr/>
            <p:txBody>
              <a:bodyPr/>
              <a:lstStyle/>
              <a:p>
                <a:r>
                  <a:rPr kumimoji="1" lang="ja-JP" altLang="en-US" dirty="0"/>
                  <a:t>ある関数</a:t>
                </a:r>
                <a:r>
                  <a:rPr kumimoji="1" lang="en-US" altLang="ja-JP" dirty="0"/>
                  <a:t>f(x)</a:t>
                </a:r>
                <a:r>
                  <a:rPr kumimoji="1" lang="ja-JP" altLang="en-US" dirty="0"/>
                  <a:t>について、その関数の</a:t>
                </a:r>
                <a:r>
                  <a:rPr kumimoji="1" lang="ja-JP" altLang="en-US" dirty="0">
                    <a:solidFill>
                      <a:srgbClr val="FF0000"/>
                    </a:solidFill>
                  </a:rPr>
                  <a:t>微小な範囲</a:t>
                </a:r>
                <a:r>
                  <a:rPr kumimoji="1" lang="en-US" altLang="ja-JP" dirty="0">
                    <a:solidFill>
                      <a:srgbClr val="FF0000"/>
                    </a:solidFill>
                  </a:rPr>
                  <a:t>dx</a:t>
                </a:r>
                <a:r>
                  <a:rPr kumimoji="1" lang="ja-JP" altLang="en-US" dirty="0">
                    <a:solidFill>
                      <a:srgbClr val="FF0000"/>
                    </a:solidFill>
                  </a:rPr>
                  <a:t>と</a:t>
                </a:r>
                <a:r>
                  <a:rPr lang="ja-JP" altLang="en-US" dirty="0">
                    <a:solidFill>
                      <a:srgbClr val="FF0000"/>
                    </a:solidFill>
                  </a:rPr>
                  <a:t>その範囲</a:t>
                </a:r>
                <a:r>
                  <a:rPr kumimoji="1" lang="ja-JP" altLang="en-US" dirty="0">
                    <a:solidFill>
                      <a:srgbClr val="FF0000"/>
                    </a:solidFill>
                  </a:rPr>
                  <a:t>における</a:t>
                </a:r>
                <a:r>
                  <a:rPr kumimoji="1" lang="en-US" altLang="ja-JP" dirty="0">
                    <a:solidFill>
                      <a:srgbClr val="FF0000"/>
                    </a:solidFill>
                  </a:rPr>
                  <a:t>f(x)</a:t>
                </a:r>
                <a:r>
                  <a:rPr kumimoji="1" lang="ja-JP" altLang="en-US" dirty="0">
                    <a:solidFill>
                      <a:srgbClr val="FF0000"/>
                    </a:solidFill>
                  </a:rPr>
                  <a:t>の変化量を</a:t>
                </a:r>
                <a:r>
                  <a:rPr lang="ja-JP" altLang="en-US" dirty="0">
                    <a:solidFill>
                      <a:srgbClr val="FF0000"/>
                    </a:solidFill>
                  </a:rPr>
                  <a:t>用いて</a:t>
                </a:r>
                <a:r>
                  <a:rPr lang="en-US" altLang="ja-JP" dirty="0">
                    <a:solidFill>
                      <a:srgbClr val="FF0000"/>
                    </a:solidFill>
                  </a:rPr>
                  <a:t>f’(x)</a:t>
                </a:r>
                <a:r>
                  <a:rPr lang="ja-JP" altLang="en-US" dirty="0"/>
                  <a:t>を求めること</a:t>
                </a:r>
                <a:endParaRPr lang="en-US" altLang="ja-JP" dirty="0"/>
              </a:p>
              <a:p>
                <a:pPr lvl="1"/>
                <a:r>
                  <a:rPr lang="ja-JP" altLang="en-US" dirty="0"/>
                  <a:t>定義なので文章が抽象的すぎる</a:t>
                </a:r>
                <a:r>
                  <a:rPr lang="en-US" altLang="ja-JP" dirty="0"/>
                  <a:t>…</a:t>
                </a:r>
                <a:endParaRPr kumimoji="1" lang="en-US" altLang="ja-JP" dirty="0"/>
              </a:p>
              <a:p>
                <a:pPr lvl="1"/>
                <a:endParaRPr lang="en-US" altLang="ja-JP" dirty="0"/>
              </a:p>
              <a:p>
                <a14:m>
                  <m:oMath xmlns:m="http://schemas.openxmlformats.org/officeDocument/2006/math">
                    <m:r>
                      <a:rPr kumimoji="1" lang="en-US" altLang="ja-JP" b="0" i="1" smtClean="0">
                        <a:latin typeface="Cambria Math" panose="02040503050406030204" pitchFamily="18" charset="0"/>
                      </a:rPr>
                      <m:t>𝑦</m:t>
                    </m:r>
                    <m:r>
                      <a:rPr kumimoji="1" lang="en-US" altLang="ja-JP" i="1" smtClean="0">
                        <a:latin typeface="Cambria Math" panose="02040503050406030204" pitchFamily="18" charset="0"/>
                      </a:rPr>
                      <m:t>=</m:t>
                    </m:r>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i="1" smtClean="0">
                            <a:latin typeface="Cambria Math" panose="02040503050406030204" pitchFamily="18" charset="0"/>
                          </a:rPr>
                          <m:t>2</m:t>
                        </m:r>
                      </m:sup>
                    </m:sSup>
                  </m:oMath>
                </a14:m>
                <a:r>
                  <a:rPr kumimoji="1" lang="ja-JP" altLang="en-US" dirty="0"/>
                  <a:t>という二次関数がある。</a:t>
                </a:r>
                <a:r>
                  <a:rPr lang="en-US" altLang="ja-JP" dirty="0">
                    <a:solidFill>
                      <a:srgbClr val="FF0000"/>
                    </a:solidFill>
                  </a:rPr>
                  <a:t>x</a:t>
                </a:r>
                <a:r>
                  <a:rPr kumimoji="1" lang="en-US" altLang="ja-JP" dirty="0">
                    <a:solidFill>
                      <a:srgbClr val="FF0000"/>
                    </a:solidFill>
                  </a:rPr>
                  <a:t>=2</a:t>
                </a:r>
                <a:r>
                  <a:rPr kumimoji="1" lang="ja-JP" altLang="en-US" dirty="0">
                    <a:solidFill>
                      <a:srgbClr val="FF0000"/>
                    </a:solidFill>
                  </a:rPr>
                  <a:t>の時と</a:t>
                </a:r>
                <a:r>
                  <a:rPr kumimoji="1" lang="en-US" altLang="ja-JP" dirty="0">
                    <a:solidFill>
                      <a:srgbClr val="FF0000"/>
                    </a:solidFill>
                  </a:rPr>
                  <a:t>x=2.00001</a:t>
                </a:r>
                <a:r>
                  <a:rPr kumimoji="1" lang="ja-JP" altLang="en-US" dirty="0">
                    <a:solidFill>
                      <a:srgbClr val="FF0000"/>
                    </a:solidFill>
                  </a:rPr>
                  <a:t>の時の</a:t>
                </a:r>
                <a:r>
                  <a:rPr kumimoji="1" lang="en-US" altLang="ja-JP" dirty="0">
                    <a:solidFill>
                      <a:srgbClr val="FF0000"/>
                    </a:solidFill>
                  </a:rPr>
                  <a:t>y</a:t>
                </a:r>
                <a:r>
                  <a:rPr kumimoji="1" lang="ja-JP" altLang="en-US" dirty="0">
                    <a:solidFill>
                      <a:srgbClr val="FF0000"/>
                    </a:solidFill>
                  </a:rPr>
                  <a:t>の値を使うと</a:t>
                </a:r>
                <a:r>
                  <a:rPr kumimoji="1" lang="en-US" altLang="ja-JP" dirty="0">
                    <a:solidFill>
                      <a:srgbClr val="FF0000"/>
                    </a:solidFill>
                  </a:rPr>
                  <a:t>y=2x</a:t>
                </a:r>
                <a:r>
                  <a:rPr kumimoji="1" lang="ja-JP" altLang="en-US" dirty="0">
                    <a:solidFill>
                      <a:srgbClr val="FF0000"/>
                    </a:solidFill>
                  </a:rPr>
                  <a:t>という一次関数ができた</a:t>
                </a:r>
                <a:r>
                  <a:rPr kumimoji="1" lang="ja-JP" altLang="en-US" dirty="0"/>
                  <a:t>。</a:t>
                </a:r>
                <a:endParaRPr kumimoji="1" lang="en-US" altLang="ja-JP" dirty="0"/>
              </a:p>
              <a:p>
                <a:pPr lvl="1"/>
                <a:r>
                  <a:rPr lang="ja-JP" altLang="en-US" dirty="0"/>
                  <a:t>具体例になってしまったけど、</a:t>
                </a:r>
                <a:r>
                  <a:rPr lang="ja-JP" altLang="en-US" dirty="0">
                    <a:solidFill>
                      <a:srgbClr val="FF0000"/>
                    </a:solidFill>
                  </a:rPr>
                  <a:t>このような操作が常微分</a:t>
                </a:r>
                <a:r>
                  <a:rPr lang="ja-JP" altLang="en-US" dirty="0"/>
                  <a:t>。</a:t>
                </a:r>
                <a:endParaRPr lang="en-US" altLang="ja-JP" dirty="0"/>
              </a:p>
              <a:p>
                <a:pPr lvl="1"/>
                <a:endParaRPr lang="en-US" altLang="ja-JP" dirty="0"/>
              </a:p>
              <a:p>
                <a:r>
                  <a:rPr lang="ja-JP" altLang="en-US" dirty="0"/>
                  <a:t>先の具体例を一般化すると、</a:t>
                </a:r>
                <a14:m>
                  <m:oMath xmlns:m="http://schemas.openxmlformats.org/officeDocument/2006/math">
                    <m:f>
                      <m:fPr>
                        <m:ctrlPr>
                          <a:rPr lang="en-US" altLang="ja-JP" i="1" smtClean="0">
                            <a:solidFill>
                              <a:srgbClr val="FF0000"/>
                            </a:solidFill>
                            <a:latin typeface="Cambria Math" panose="02040503050406030204" pitchFamily="18" charset="0"/>
                          </a:rPr>
                        </m:ctrlPr>
                      </m:fPr>
                      <m:num>
                        <m:r>
                          <a:rPr lang="en-US" altLang="ja-JP" i="1" smtClean="0">
                            <a:solidFill>
                              <a:srgbClr val="FF0000"/>
                            </a:solidFill>
                            <a:latin typeface="Cambria Math" panose="02040503050406030204" pitchFamily="18" charset="0"/>
                          </a:rPr>
                          <m:t>𝑑</m:t>
                        </m:r>
                      </m:num>
                      <m:den>
                        <m:r>
                          <a:rPr lang="en-US" altLang="ja-JP" i="1" smtClean="0">
                            <a:solidFill>
                              <a:srgbClr val="FF0000"/>
                            </a:solidFill>
                            <a:latin typeface="Cambria Math" panose="02040503050406030204" pitchFamily="18" charset="0"/>
                          </a:rPr>
                          <m:t>𝑑𝑥</m:t>
                        </m:r>
                      </m:den>
                    </m:f>
                    <m:r>
                      <m:rPr>
                        <m:sty m:val="p"/>
                      </m:rPr>
                      <a:rPr lang="en-US" altLang="ja-JP" b="0" i="0" smtClean="0">
                        <a:solidFill>
                          <a:srgbClr val="FF0000"/>
                        </a:solidFill>
                        <a:latin typeface="Cambria Math" panose="02040503050406030204" pitchFamily="18" charset="0"/>
                      </a:rPr>
                      <m:t>f</m:t>
                    </m:r>
                    <m:d>
                      <m:dPr>
                        <m:ctrlPr>
                          <a:rPr lang="en-US" altLang="ja-JP" b="0" i="0" smtClean="0">
                            <a:solidFill>
                              <a:srgbClr val="FF0000"/>
                            </a:solidFill>
                            <a:latin typeface="Cambria Math" panose="02040503050406030204" pitchFamily="18" charset="0"/>
                          </a:rPr>
                        </m:ctrlPr>
                      </m:dPr>
                      <m:e>
                        <m:r>
                          <m:rPr>
                            <m:sty m:val="p"/>
                          </m:rPr>
                          <a:rPr lang="en-US" altLang="ja-JP" b="0" i="0" smtClean="0">
                            <a:solidFill>
                              <a:srgbClr val="FF0000"/>
                            </a:solidFill>
                            <a:latin typeface="Cambria Math" panose="02040503050406030204" pitchFamily="18" charset="0"/>
                          </a:rPr>
                          <m:t>x</m:t>
                        </m:r>
                      </m:e>
                    </m:d>
                    <m:r>
                      <a:rPr lang="en-US" altLang="ja-JP" b="0" i="0" smtClean="0">
                        <a:solidFill>
                          <a:srgbClr val="FF0000"/>
                        </a:solidFill>
                        <a:latin typeface="Cambria Math" panose="02040503050406030204" pitchFamily="18" charset="0"/>
                      </a:rPr>
                      <m:t>=</m:t>
                    </m:r>
                    <m:r>
                      <m:rPr>
                        <m:sty m:val="p"/>
                      </m:rPr>
                      <a:rPr lang="en-US" altLang="ja-JP" b="0" i="0" smtClean="0">
                        <a:solidFill>
                          <a:srgbClr val="FF0000"/>
                        </a:solidFill>
                        <a:latin typeface="Cambria Math" panose="02040503050406030204" pitchFamily="18" charset="0"/>
                      </a:rPr>
                      <m:t>r</m:t>
                    </m:r>
                    <m:sSup>
                      <m:sSupPr>
                        <m:ctrlPr>
                          <a:rPr lang="en-US" altLang="ja-JP" dirty="0" smtClean="0">
                            <a:solidFill>
                              <a:srgbClr val="FF0000"/>
                            </a:solidFill>
                            <a:latin typeface="Cambria Math" panose="02040503050406030204" pitchFamily="18" charset="0"/>
                          </a:rPr>
                        </m:ctrlPr>
                      </m:sSupPr>
                      <m:e>
                        <m:r>
                          <a:rPr lang="en-US" altLang="ja-JP" b="0" i="1" dirty="0" smtClean="0">
                            <a:solidFill>
                              <a:srgbClr val="FF0000"/>
                            </a:solidFill>
                            <a:latin typeface="Cambria Math" panose="02040503050406030204" pitchFamily="18" charset="0"/>
                          </a:rPr>
                          <m:t>𝑥</m:t>
                        </m:r>
                      </m:e>
                      <m:sup>
                        <m:r>
                          <a:rPr lang="en-US" altLang="ja-JP" i="1" dirty="0">
                            <a:solidFill>
                              <a:srgbClr val="FF0000"/>
                            </a:solidFill>
                            <a:latin typeface="Cambria Math" panose="02040503050406030204" pitchFamily="18" charset="0"/>
                          </a:rPr>
                          <m:t>𝑟</m:t>
                        </m:r>
                        <m:r>
                          <a:rPr lang="en-US" altLang="ja-JP" b="0" i="1" dirty="0" smtClean="0">
                            <a:solidFill>
                              <a:srgbClr val="FF0000"/>
                            </a:solidFill>
                            <a:latin typeface="Cambria Math" panose="02040503050406030204" pitchFamily="18" charset="0"/>
                          </a:rPr>
                          <m:t>−1</m:t>
                        </m:r>
                      </m:sup>
                    </m:sSup>
                  </m:oMath>
                </a14:m>
                <a:r>
                  <a:rPr lang="ja-JP" altLang="en-US" dirty="0"/>
                  <a:t>となる</a:t>
                </a:r>
                <a:endParaRPr lang="en-US" altLang="ja-JP" dirty="0"/>
              </a:p>
              <a:p>
                <a:pPr lvl="1"/>
                <a14:m>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𝑑</m:t>
                        </m:r>
                      </m:num>
                      <m:den>
                        <m:r>
                          <a:rPr lang="en-US" altLang="ja-JP" i="1">
                            <a:latin typeface="Cambria Math" panose="02040503050406030204" pitchFamily="18" charset="0"/>
                          </a:rPr>
                          <m:t>𝑑𝑥</m:t>
                        </m:r>
                      </m:den>
                    </m:f>
                  </m:oMath>
                </a14:m>
                <a:r>
                  <a:rPr lang="ja-JP" altLang="en-US" dirty="0"/>
                  <a:t>は「右にあるやつを微分するぞ！」という意味。</a:t>
                </a:r>
                <a:endParaRPr lang="en-US" altLang="ja-JP" dirty="0"/>
              </a:p>
              <a:p>
                <a:endParaRPr kumimoji="1" lang="en-US" altLang="ja-JP" dirty="0"/>
              </a:p>
              <a:p>
                <a:endParaRPr kumimoji="1" lang="en-US" altLang="ja-JP" dirty="0"/>
              </a:p>
            </p:txBody>
          </p:sp>
        </mc:Choice>
        <mc:Fallback>
          <p:sp>
            <p:nvSpPr>
              <p:cNvPr id="3" name="コンテンツ プレースホルダー 2">
                <a:extLst>
                  <a:ext uri="{FF2B5EF4-FFF2-40B4-BE49-F238E27FC236}">
                    <a16:creationId xmlns:a16="http://schemas.microsoft.com/office/drawing/2014/main" id="{F338D794-BF80-46BE-BC42-DF92FCE47F90}"/>
                  </a:ext>
                </a:extLst>
              </p:cNvPr>
              <p:cNvSpPr>
                <a:spLocks noGrp="1" noRot="1" noChangeAspect="1" noMove="1" noResize="1" noEditPoints="1" noAdjustHandles="1" noChangeArrowheads="1" noChangeShapeType="1" noTextEdit="1"/>
              </p:cNvSpPr>
              <p:nvPr>
                <p:ph idx="1"/>
              </p:nvPr>
            </p:nvSpPr>
            <p:spPr>
              <a:blipFill>
                <a:blip r:embed="rId2"/>
                <a:stretch>
                  <a:fillRect l="-1043" t="-19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998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E22A7-7ADA-4E48-9904-911A6B7D4B93}"/>
              </a:ext>
            </a:extLst>
          </p:cNvPr>
          <p:cNvSpPr>
            <a:spLocks noGrp="1"/>
          </p:cNvSpPr>
          <p:nvPr>
            <p:ph type="title"/>
          </p:nvPr>
        </p:nvSpPr>
        <p:spPr/>
        <p:txBody>
          <a:bodyPr/>
          <a:lstStyle/>
          <a:p>
            <a:r>
              <a:rPr kumimoji="1" lang="ja-JP" altLang="en-US" dirty="0"/>
              <a:t>常微分の持つ意味</a:t>
            </a:r>
          </a:p>
        </p:txBody>
      </p:sp>
      <p:sp>
        <p:nvSpPr>
          <p:cNvPr id="3" name="コンテンツ プレースホルダー 2">
            <a:extLst>
              <a:ext uri="{FF2B5EF4-FFF2-40B4-BE49-F238E27FC236}">
                <a16:creationId xmlns:a16="http://schemas.microsoft.com/office/drawing/2014/main" id="{0537F4B4-BCA3-453C-A921-F9D367D754FD}"/>
              </a:ext>
            </a:extLst>
          </p:cNvPr>
          <p:cNvSpPr>
            <a:spLocks noGrp="1"/>
          </p:cNvSpPr>
          <p:nvPr>
            <p:ph idx="1"/>
          </p:nvPr>
        </p:nvSpPr>
        <p:spPr/>
        <p:txBody>
          <a:bodyPr/>
          <a:lstStyle/>
          <a:p>
            <a:r>
              <a:rPr kumimoji="1" lang="ja-JP" altLang="en-US" dirty="0"/>
              <a:t>ある単一変数の関数のある点において</a:t>
            </a:r>
            <a:r>
              <a:rPr lang="ja-JP" altLang="en-US" dirty="0"/>
              <a:t>の</a:t>
            </a:r>
            <a:r>
              <a:rPr kumimoji="1" lang="ja-JP" altLang="en-US" dirty="0">
                <a:solidFill>
                  <a:srgbClr val="FF0000"/>
                </a:solidFill>
              </a:rPr>
              <a:t>接線（勾配）を求めることができる</a:t>
            </a:r>
            <a:r>
              <a:rPr kumimoji="1" lang="ja-JP" altLang="en-US" dirty="0"/>
              <a:t>。</a:t>
            </a:r>
            <a:endParaRPr kumimoji="1" lang="en-US" altLang="ja-JP" dirty="0"/>
          </a:p>
          <a:p>
            <a:pPr lvl="1"/>
            <a:r>
              <a:rPr kumimoji="1" lang="ja-JP" altLang="en-US" dirty="0"/>
              <a:t>点</a:t>
            </a:r>
            <a:r>
              <a:rPr kumimoji="1" lang="en-US" altLang="ja-JP" dirty="0"/>
              <a:t>(</a:t>
            </a:r>
            <a:r>
              <a:rPr kumimoji="1" lang="en-US" altLang="ja-JP" dirty="0" err="1"/>
              <a:t>a,f</a:t>
            </a:r>
            <a:r>
              <a:rPr kumimoji="1" lang="en-US" altLang="ja-JP" dirty="0"/>
              <a:t>(a</a:t>
            </a:r>
            <a:r>
              <a:rPr lang="en-US" altLang="ja-JP" dirty="0"/>
              <a:t>))</a:t>
            </a:r>
            <a:r>
              <a:rPr lang="ja-JP" altLang="en-US" dirty="0"/>
              <a:t>における勾配は</a:t>
            </a:r>
            <a:r>
              <a:rPr lang="en-US" altLang="ja-JP" dirty="0"/>
              <a:t>f’(a)</a:t>
            </a:r>
            <a:r>
              <a:rPr lang="ja-JP" altLang="en-US" dirty="0"/>
              <a:t>ということ。</a:t>
            </a:r>
            <a:endParaRPr lang="en-US" altLang="ja-JP" dirty="0"/>
          </a:p>
          <a:p>
            <a:pPr lvl="1"/>
            <a:endParaRPr kumimoji="1" lang="en-US" altLang="ja-JP" dirty="0"/>
          </a:p>
          <a:p>
            <a:r>
              <a:rPr lang="ja-JP" altLang="en-US" dirty="0"/>
              <a:t>勾配降下法というアルゴリズムで活躍する</a:t>
            </a:r>
            <a:endParaRPr lang="en-US" altLang="ja-JP" dirty="0"/>
          </a:p>
          <a:p>
            <a:pPr lvl="1"/>
            <a:r>
              <a:rPr kumimoji="1" lang="ja-JP" altLang="en-US" dirty="0"/>
              <a:t>今後の活躍に期待。</a:t>
            </a:r>
          </a:p>
        </p:txBody>
      </p:sp>
    </p:spTree>
    <p:extLst>
      <p:ext uri="{BB962C8B-B14F-4D97-AF65-F5344CB8AC3E}">
        <p14:creationId xmlns:p14="http://schemas.microsoft.com/office/powerpoint/2010/main" val="4291606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58C69-AB15-4BDA-910E-C03B83BECE39}"/>
              </a:ext>
            </a:extLst>
          </p:cNvPr>
          <p:cNvSpPr>
            <a:spLocks noGrp="1"/>
          </p:cNvSpPr>
          <p:nvPr>
            <p:ph type="title"/>
          </p:nvPr>
        </p:nvSpPr>
        <p:spPr/>
        <p:txBody>
          <a:bodyPr/>
          <a:lstStyle/>
          <a:p>
            <a:r>
              <a:rPr kumimoji="1" lang="ja-JP" altLang="en-US" dirty="0"/>
              <a:t>微分の</a:t>
            </a:r>
            <a:r>
              <a:rPr lang="ja-JP" altLang="en-US" dirty="0"/>
              <a:t>性質</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7A32EA0-B128-41EE-AC17-267CB56186C2}"/>
                  </a:ext>
                </a:extLst>
              </p:cNvPr>
              <p:cNvSpPr>
                <a:spLocks noGrp="1"/>
              </p:cNvSpPr>
              <p:nvPr>
                <p:ph idx="1"/>
              </p:nvPr>
            </p:nvSpPr>
            <p:spPr>
              <a:xfrm>
                <a:off x="838200" y="1479175"/>
                <a:ext cx="10515600" cy="5242299"/>
              </a:xfrm>
            </p:spPr>
            <p:txBody>
              <a:bodyPr/>
              <a:lstStyle/>
              <a:p>
                <a:r>
                  <a:rPr kumimoji="1" lang="ja-JP" altLang="en-US" dirty="0"/>
                  <a:t>加減算</a:t>
                </a:r>
                <a:endParaRPr kumimoji="1" lang="en-US" altLang="ja-JP" i="1" dirty="0">
                  <a:latin typeface="Cambria Math" panose="02040503050406030204" pitchFamily="18" charset="0"/>
                </a:endParaRPr>
              </a:p>
              <a:p>
                <a:pPr lvl="1"/>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m:t>
                        </m:r>
                      </m:num>
                      <m:den>
                        <m:r>
                          <a:rPr kumimoji="1" lang="en-US" altLang="ja-JP" i="1" smtClean="0">
                            <a:latin typeface="Cambria Math" panose="02040503050406030204" pitchFamily="18" charset="0"/>
                          </a:rPr>
                          <m:t>𝑑𝑥</m:t>
                        </m:r>
                      </m:den>
                    </m:f>
                    <m:d>
                      <m:dPr>
                        <m:ctrlPr>
                          <a:rPr kumimoji="1" lang="en-US" altLang="ja-JP" b="0" i="0" smtClean="0">
                            <a:latin typeface="Cambria Math" panose="02040503050406030204" pitchFamily="18" charset="0"/>
                          </a:rPr>
                        </m:ctrlPr>
                      </m:dPr>
                      <m:e>
                        <m:r>
                          <m:rPr>
                            <m:sty m:val="p"/>
                          </m:rPr>
                          <a:rPr kumimoji="1" lang="en-US" altLang="ja-JP" b="0" i="0" smtClean="0">
                            <a:latin typeface="Cambria Math" panose="02040503050406030204" pitchFamily="18" charset="0"/>
                          </a:rPr>
                          <m:t>f</m:t>
                        </m:r>
                        <m:d>
                          <m:dPr>
                            <m:ctrlPr>
                              <a:rPr kumimoji="1" lang="en-US" altLang="ja-JP" b="0" i="0" smtClean="0">
                                <a:latin typeface="Cambria Math" panose="02040503050406030204" pitchFamily="18" charset="0"/>
                              </a:rPr>
                            </m:ctrlPr>
                          </m:dPr>
                          <m:e>
                            <m:r>
                              <m:rPr>
                                <m:sty m:val="p"/>
                              </m:rPr>
                              <a:rPr kumimoji="1" lang="en-US" altLang="ja-JP" b="0" i="0" smtClean="0">
                                <a:latin typeface="Cambria Math" panose="02040503050406030204" pitchFamily="18" charset="0"/>
                              </a:rPr>
                              <m:t>x</m:t>
                            </m:r>
                          </m:e>
                        </m:d>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g</m:t>
                        </m:r>
                        <m:d>
                          <m:dPr>
                            <m:ctrlPr>
                              <a:rPr kumimoji="1" lang="en-US" altLang="ja-JP" b="0" i="0" smtClean="0">
                                <a:latin typeface="Cambria Math" panose="02040503050406030204" pitchFamily="18" charset="0"/>
                              </a:rPr>
                            </m:ctrlPr>
                          </m:dPr>
                          <m:e>
                            <m:r>
                              <m:rPr>
                                <m:sty m:val="p"/>
                              </m:rPr>
                              <a:rPr kumimoji="1" lang="en-US" altLang="ja-JP" b="0" i="0" smtClean="0">
                                <a:latin typeface="Cambria Math" panose="02040503050406030204" pitchFamily="18" charset="0"/>
                              </a:rPr>
                              <m:t>x</m:t>
                            </m:r>
                          </m:e>
                        </m:d>
                      </m:e>
                    </m:d>
                    <m:r>
                      <a:rPr kumimoji="1" lang="en-US" altLang="ja-JP" b="0" i="0"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𝑑</m:t>
                        </m:r>
                      </m:num>
                      <m:den>
                        <m:r>
                          <a:rPr lang="en-US" altLang="ja-JP" i="1">
                            <a:latin typeface="Cambria Math" panose="02040503050406030204" pitchFamily="18" charset="0"/>
                          </a:rPr>
                          <m:t>𝑑𝑥</m:t>
                        </m:r>
                      </m:den>
                    </m:f>
                    <m:r>
                      <m:rPr>
                        <m:sty m:val="p"/>
                      </m:rPr>
                      <a:rPr lang="en-US" altLang="ja-JP" b="0" i="0" smtClean="0">
                        <a:latin typeface="Cambria Math" panose="02040503050406030204" pitchFamily="18" charset="0"/>
                      </a:rPr>
                      <m:t>f</m:t>
                    </m:r>
                    <m:d>
                      <m:dPr>
                        <m:ctrlPr>
                          <a:rPr lang="en-US" altLang="ja-JP" b="0" i="0" smtClean="0">
                            <a:latin typeface="Cambria Math" panose="02040503050406030204" pitchFamily="18" charset="0"/>
                          </a:rPr>
                        </m:ctrlPr>
                      </m:dPr>
                      <m:e>
                        <m:r>
                          <m:rPr>
                            <m:sty m:val="p"/>
                          </m:rPr>
                          <a:rPr lang="en-US" altLang="ja-JP" b="0" i="0" smtClean="0">
                            <a:latin typeface="Cambria Math" panose="02040503050406030204" pitchFamily="18" charset="0"/>
                          </a:rPr>
                          <m:t>x</m:t>
                        </m:r>
                      </m:e>
                    </m:d>
                    <m:r>
                      <a:rPr lang="en-US" altLang="ja-JP" b="0" i="0"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𝑑</m:t>
                        </m:r>
                      </m:num>
                      <m:den>
                        <m:r>
                          <a:rPr lang="en-US" altLang="ja-JP" i="1">
                            <a:latin typeface="Cambria Math" panose="02040503050406030204" pitchFamily="18" charset="0"/>
                          </a:rPr>
                          <m:t>𝑑𝑥</m:t>
                        </m:r>
                      </m:den>
                    </m:f>
                    <m:r>
                      <m:rPr>
                        <m:sty m:val="p"/>
                      </m:rPr>
                      <a:rPr lang="en-US" altLang="ja-JP" b="0" i="0" smtClean="0">
                        <a:latin typeface="Cambria Math" panose="02040503050406030204" pitchFamily="18" charset="0"/>
                      </a:rPr>
                      <m:t>g</m:t>
                    </m:r>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x</m:t>
                    </m:r>
                    <m:r>
                      <a:rPr lang="en-US" altLang="ja-JP" b="0" i="0" smtClean="0">
                        <a:latin typeface="Cambria Math" panose="02040503050406030204" pitchFamily="18" charset="0"/>
                      </a:rPr>
                      <m:t>)</m:t>
                    </m:r>
                  </m:oMath>
                </a14:m>
                <a:endParaRPr kumimoji="1" lang="en-US" altLang="ja-JP" dirty="0"/>
              </a:p>
              <a:p>
                <a:pPr lvl="1"/>
                <a:r>
                  <a:rPr lang="ja-JP" altLang="en-US" dirty="0">
                    <a:solidFill>
                      <a:srgbClr val="FF0000"/>
                    </a:solidFill>
                  </a:rPr>
                  <a:t>足してから微分しても、微分してから足しても同じ</a:t>
                </a:r>
                <a:endParaRPr lang="en-US" altLang="ja-JP" dirty="0">
                  <a:solidFill>
                    <a:srgbClr val="FF0000"/>
                  </a:solidFill>
                </a:endParaRPr>
              </a:p>
              <a:p>
                <a:pPr lvl="1"/>
                <a:endParaRPr lang="en-US" altLang="ja-JP" dirty="0">
                  <a:solidFill>
                    <a:srgbClr val="FF0000"/>
                  </a:solidFill>
                </a:endParaRPr>
              </a:p>
              <a:p>
                <a:r>
                  <a:rPr lang="ja-JP" altLang="en-US" dirty="0"/>
                  <a:t>定数の扱い</a:t>
                </a:r>
                <a:endParaRPr lang="en-US" altLang="ja-JP" dirty="0"/>
              </a:p>
              <a:p>
                <a:pPr lvl="1"/>
                <a14:m>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𝑑</m:t>
                        </m:r>
                      </m:num>
                      <m:den>
                        <m:r>
                          <a:rPr lang="en-US" altLang="ja-JP" i="1">
                            <a:latin typeface="Cambria Math" panose="02040503050406030204" pitchFamily="18" charset="0"/>
                          </a:rPr>
                          <m:t>𝑑𝑥</m:t>
                        </m:r>
                      </m:den>
                    </m:f>
                    <m:r>
                      <a:rPr lang="en-US" altLang="ja-JP" i="1">
                        <a:latin typeface="Cambria Math" panose="02040503050406030204" pitchFamily="18" charset="0"/>
                      </a:rPr>
                      <m:t> </m:t>
                    </m:r>
                    <m:r>
                      <m:rPr>
                        <m:sty m:val="p"/>
                      </m:rPr>
                      <a:rPr lang="en-US" altLang="ja-JP" b="0" i="0" smtClean="0">
                        <a:latin typeface="Cambria Math" panose="02040503050406030204" pitchFamily="18" charset="0"/>
                      </a:rPr>
                      <m:t>k</m:t>
                    </m:r>
                    <m:r>
                      <m:rPr>
                        <m:sty m:val="p"/>
                      </m:rPr>
                      <a:rPr lang="en-US" altLang="ja-JP">
                        <a:latin typeface="Cambria Math" panose="02040503050406030204" pitchFamily="18" charset="0"/>
                      </a:rPr>
                      <m:t>f</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e>
                    </m:d>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k</m:t>
                    </m:r>
                    <m:f>
                      <m:fPr>
                        <m:ctrlPr>
                          <a:rPr lang="en-US" altLang="ja-JP" i="1">
                            <a:latin typeface="Cambria Math" panose="02040503050406030204" pitchFamily="18" charset="0"/>
                          </a:rPr>
                        </m:ctrlPr>
                      </m:fPr>
                      <m:num>
                        <m:r>
                          <a:rPr lang="en-US" altLang="ja-JP" i="1">
                            <a:latin typeface="Cambria Math" panose="02040503050406030204" pitchFamily="18" charset="0"/>
                          </a:rPr>
                          <m:t>𝑑</m:t>
                        </m:r>
                      </m:num>
                      <m:den>
                        <m:r>
                          <a:rPr lang="en-US" altLang="ja-JP" i="1">
                            <a:latin typeface="Cambria Math" panose="02040503050406030204" pitchFamily="18" charset="0"/>
                          </a:rPr>
                          <m:t>𝑑𝑥</m:t>
                        </m:r>
                      </m:den>
                    </m:f>
                    <m:r>
                      <a:rPr lang="en-US" altLang="ja-JP" i="1">
                        <a:latin typeface="Cambria Math" panose="02040503050406030204" pitchFamily="18" charset="0"/>
                      </a:rPr>
                      <m:t> </m:t>
                    </m:r>
                    <m:r>
                      <m:rPr>
                        <m:sty m:val="p"/>
                      </m:rPr>
                      <a:rPr lang="en-US" altLang="ja-JP">
                        <a:latin typeface="Cambria Math" panose="02040503050406030204" pitchFamily="18" charset="0"/>
                      </a:rPr>
                      <m:t>f</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e>
                    </m:d>
                  </m:oMath>
                </a14:m>
                <a:endParaRPr lang="en-US" altLang="ja-JP" dirty="0"/>
              </a:p>
              <a:p>
                <a:pPr lvl="1"/>
                <a:r>
                  <a:rPr lang="ja-JP" altLang="en-US" dirty="0">
                    <a:solidFill>
                      <a:srgbClr val="FF0000"/>
                    </a:solidFill>
                  </a:rPr>
                  <a:t>定数は後から掛けても先に掛けても良い</a:t>
                </a:r>
                <a:endParaRPr lang="en-US" altLang="ja-JP" dirty="0">
                  <a:solidFill>
                    <a:srgbClr val="FF0000"/>
                  </a:solidFill>
                </a:endParaRPr>
              </a:p>
              <a:p>
                <a:pPr lvl="1"/>
                <a:endParaRPr kumimoji="1" lang="en-US" altLang="ja-JP" dirty="0"/>
              </a:p>
              <a:p>
                <a:r>
                  <a:rPr kumimoji="1" lang="ja-JP" altLang="en-US" dirty="0"/>
                  <a:t>乗除算</a:t>
                </a:r>
                <a:endParaRPr kumimoji="1" lang="en-US" altLang="ja-JP" dirty="0"/>
              </a:p>
              <a:p>
                <a:pPr lvl="1"/>
                <a14:m>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𝑑</m:t>
                        </m:r>
                      </m:num>
                      <m:den>
                        <m:r>
                          <a:rPr lang="en-US" altLang="ja-JP" i="1">
                            <a:latin typeface="Cambria Math" panose="02040503050406030204" pitchFamily="18" charset="0"/>
                          </a:rPr>
                          <m:t>𝑑𝑥</m:t>
                        </m:r>
                      </m:den>
                    </m:f>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f</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e>
                        </m:d>
                        <m:r>
                          <m:rPr>
                            <m:sty m:val="p"/>
                          </m:rPr>
                          <a:rPr lang="en-US" altLang="ja-JP">
                            <a:latin typeface="Cambria Math" panose="02040503050406030204" pitchFamily="18" charset="0"/>
                          </a:rPr>
                          <m:t>g</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e>
                        </m:d>
                      </m:e>
                    </m:d>
                    <m:r>
                      <a:rPr lang="en-US" altLang="ja-JP">
                        <a:latin typeface="Cambria Math" panose="02040503050406030204" pitchFamily="18" charset="0"/>
                      </a:rPr>
                      <m:t>=</m:t>
                    </m:r>
                    <m:r>
                      <m:rPr>
                        <m:sty m:val="p"/>
                      </m:rPr>
                      <a:rPr lang="en-US" altLang="ja-JP">
                        <a:latin typeface="Cambria Math" panose="02040503050406030204" pitchFamily="18" charset="0"/>
                      </a:rPr>
                      <m:t>g</m:t>
                    </m:r>
                    <m:r>
                      <a:rPr lang="en-US" altLang="ja-JP">
                        <a:latin typeface="Cambria Math" panose="02040503050406030204" pitchFamily="18" charset="0"/>
                      </a:rPr>
                      <m:t>(</m:t>
                    </m:r>
                    <m:r>
                      <m:rPr>
                        <m:sty m:val="p"/>
                      </m:rPr>
                      <a:rPr lang="en-US" altLang="ja-JP">
                        <a:latin typeface="Cambria Math" panose="02040503050406030204" pitchFamily="18" charset="0"/>
                      </a:rPr>
                      <m:t>x</m:t>
                    </m:r>
                    <m:r>
                      <a:rPr lang="en-US" altLang="ja-JP">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𝑑</m:t>
                        </m:r>
                      </m:num>
                      <m:den>
                        <m:r>
                          <a:rPr lang="en-US" altLang="ja-JP" i="1">
                            <a:latin typeface="Cambria Math" panose="02040503050406030204" pitchFamily="18" charset="0"/>
                          </a:rPr>
                          <m:t>𝑑𝑥</m:t>
                        </m:r>
                      </m:den>
                    </m:f>
                    <m:r>
                      <m:rPr>
                        <m:sty m:val="p"/>
                      </m:rPr>
                      <a:rPr lang="en-US" altLang="ja-JP">
                        <a:latin typeface="Cambria Math" panose="02040503050406030204" pitchFamily="18" charset="0"/>
                      </a:rPr>
                      <m:t>f</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e>
                    </m:d>
                    <m:r>
                      <a:rPr lang="en-US" altLang="ja-JP">
                        <a:latin typeface="Cambria Math" panose="02040503050406030204" pitchFamily="18" charset="0"/>
                      </a:rPr>
                      <m:t>+</m:t>
                    </m:r>
                    <m:r>
                      <m:rPr>
                        <m:sty m:val="p"/>
                      </m:rPr>
                      <a:rPr lang="en-US" altLang="ja-JP">
                        <a:latin typeface="Cambria Math" panose="02040503050406030204" pitchFamily="18" charset="0"/>
                      </a:rPr>
                      <m:t>f</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e>
                    </m:d>
                    <m:f>
                      <m:fPr>
                        <m:ctrlPr>
                          <a:rPr lang="en-US" altLang="ja-JP" i="1">
                            <a:latin typeface="Cambria Math" panose="02040503050406030204" pitchFamily="18" charset="0"/>
                          </a:rPr>
                        </m:ctrlPr>
                      </m:fPr>
                      <m:num>
                        <m:r>
                          <a:rPr lang="en-US" altLang="ja-JP" i="1">
                            <a:latin typeface="Cambria Math" panose="02040503050406030204" pitchFamily="18" charset="0"/>
                          </a:rPr>
                          <m:t>𝑑</m:t>
                        </m:r>
                      </m:num>
                      <m:den>
                        <m:r>
                          <a:rPr lang="en-US" altLang="ja-JP" i="1">
                            <a:latin typeface="Cambria Math" panose="02040503050406030204" pitchFamily="18" charset="0"/>
                          </a:rPr>
                          <m:t>𝑑𝑥</m:t>
                        </m:r>
                      </m:den>
                    </m:f>
                    <m:r>
                      <m:rPr>
                        <m:sty m:val="p"/>
                      </m:rPr>
                      <a:rPr lang="en-US" altLang="ja-JP">
                        <a:latin typeface="Cambria Math" panose="02040503050406030204" pitchFamily="18" charset="0"/>
                      </a:rPr>
                      <m:t>g</m:t>
                    </m:r>
                    <m:r>
                      <a:rPr lang="en-US" altLang="ja-JP">
                        <a:latin typeface="Cambria Math" panose="02040503050406030204" pitchFamily="18" charset="0"/>
                      </a:rPr>
                      <m:t>(</m:t>
                    </m:r>
                    <m:r>
                      <m:rPr>
                        <m:sty m:val="p"/>
                      </m:rPr>
                      <a:rPr lang="en-US" altLang="ja-JP">
                        <a:latin typeface="Cambria Math" panose="02040503050406030204" pitchFamily="18" charset="0"/>
                      </a:rPr>
                      <m:t>x</m:t>
                    </m:r>
                    <m:r>
                      <a:rPr lang="en-US" altLang="ja-JP">
                        <a:latin typeface="Cambria Math" panose="02040503050406030204" pitchFamily="18" charset="0"/>
                      </a:rPr>
                      <m:t>)</m:t>
                    </m:r>
                  </m:oMath>
                </a14:m>
                <a:endParaRPr lang="en-US" altLang="ja-JP" dirty="0"/>
              </a:p>
              <a:p>
                <a:pPr lvl="1"/>
                <a:r>
                  <a:rPr lang="ja-JP" altLang="en-US" dirty="0">
                    <a:solidFill>
                      <a:srgbClr val="FF0000"/>
                    </a:solidFill>
                  </a:rPr>
                  <a:t>お互いにお互いを定数として扱っていると考えると楽</a:t>
                </a:r>
                <a:endParaRPr lang="en-US" altLang="ja-JP" dirty="0">
                  <a:solidFill>
                    <a:srgbClr val="FF0000"/>
                  </a:solidFill>
                </a:endParaRPr>
              </a:p>
            </p:txBody>
          </p:sp>
        </mc:Choice>
        <mc:Fallback>
          <p:sp>
            <p:nvSpPr>
              <p:cNvPr id="3" name="コンテンツ プレースホルダー 2">
                <a:extLst>
                  <a:ext uri="{FF2B5EF4-FFF2-40B4-BE49-F238E27FC236}">
                    <a16:creationId xmlns:a16="http://schemas.microsoft.com/office/drawing/2014/main" id="{47A32EA0-B128-41EE-AC17-267CB56186C2}"/>
                  </a:ext>
                </a:extLst>
              </p:cNvPr>
              <p:cNvSpPr>
                <a:spLocks noGrp="1" noRot="1" noChangeAspect="1" noMove="1" noResize="1" noEditPoints="1" noAdjustHandles="1" noChangeArrowheads="1" noChangeShapeType="1" noTextEdit="1"/>
              </p:cNvSpPr>
              <p:nvPr>
                <p:ph idx="1"/>
              </p:nvPr>
            </p:nvSpPr>
            <p:spPr>
              <a:xfrm>
                <a:off x="838200" y="1479175"/>
                <a:ext cx="10515600" cy="5242299"/>
              </a:xfrm>
              <a:blipFill>
                <a:blip r:embed="rId2"/>
                <a:stretch>
                  <a:fillRect l="-1043" t="-19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665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3B7BC-6375-4C54-A751-4888F39924C5}"/>
              </a:ext>
            </a:extLst>
          </p:cNvPr>
          <p:cNvSpPr>
            <a:spLocks noGrp="1"/>
          </p:cNvSpPr>
          <p:nvPr>
            <p:ph type="title"/>
          </p:nvPr>
        </p:nvSpPr>
        <p:spPr/>
        <p:txBody>
          <a:bodyPr/>
          <a:lstStyle/>
          <a:p>
            <a:r>
              <a:rPr kumimoji="1" lang="ja-JP" altLang="en-US" dirty="0"/>
              <a:t>微分の性質　</a:t>
            </a:r>
            <a:r>
              <a:rPr kumimoji="1" lang="en-US" altLang="ja-JP" dirty="0"/>
              <a:t>2</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487666A-CC9D-4BE5-B769-CC7339308E33}"/>
                  </a:ext>
                </a:extLst>
              </p:cNvPr>
              <p:cNvSpPr>
                <a:spLocks noGrp="1"/>
              </p:cNvSpPr>
              <p:nvPr>
                <p:ph idx="1"/>
              </p:nvPr>
            </p:nvSpPr>
            <p:spPr/>
            <p:txBody>
              <a:bodyPr/>
              <a:lstStyle/>
              <a:p>
                <a:r>
                  <a:rPr kumimoji="1" lang="ja-JP" altLang="en-US" dirty="0"/>
                  <a:t>累乗</a:t>
                </a:r>
                <a:endParaRPr kumimoji="1" lang="en-US" altLang="ja-JP" dirty="0"/>
              </a:p>
              <a:p>
                <a:pPr lvl="1"/>
                <a14:m>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𝑑</m:t>
                        </m:r>
                      </m:num>
                      <m:den>
                        <m:r>
                          <a:rPr lang="en-US" altLang="ja-JP" i="1">
                            <a:latin typeface="Cambria Math" panose="02040503050406030204" pitchFamily="18" charset="0"/>
                          </a:rPr>
                          <m:t>𝑑𝑥</m:t>
                        </m:r>
                      </m:den>
                    </m:f>
                    <m:sSup>
                      <m:sSupPr>
                        <m:ctrlPr>
                          <a:rPr kumimoji="1" lang="ja-JP" altLang="en-US" dirty="0" smtClean="0">
                            <a:latin typeface="Cambria Math" panose="02040503050406030204" pitchFamily="18" charset="0"/>
                          </a:rPr>
                        </m:ctrlPr>
                      </m:sSupPr>
                      <m:e>
                        <m:r>
                          <a:rPr kumimoji="1" lang="ja-JP" altLang="en-US" i="1" dirty="0">
                            <a:latin typeface="Cambria Math" panose="02040503050406030204" pitchFamily="18" charset="0"/>
                          </a:rPr>
                          <m:t>𝑟</m:t>
                        </m:r>
                      </m:e>
                      <m:sup>
                        <m:r>
                          <a:rPr kumimoji="1" lang="ja-JP" altLang="en-US" i="1" dirty="0">
                            <a:latin typeface="Cambria Math" panose="02040503050406030204" pitchFamily="18" charset="0"/>
                          </a:rPr>
                          <m:t>𝑥</m:t>
                        </m:r>
                      </m:sup>
                    </m:sSup>
                    <m:r>
                      <a:rPr kumimoji="1" lang="en-US" altLang="ja-JP" b="0" i="0" dirty="0" smtClean="0">
                        <a:latin typeface="Cambria Math" panose="02040503050406030204" pitchFamily="18" charset="0"/>
                      </a:rPr>
                      <m:t>=</m:t>
                    </m:r>
                  </m:oMath>
                </a14:m>
                <a:r>
                  <a:rPr lang="ja-JP" altLang="en-US" dirty="0"/>
                  <a:t> </a:t>
                </a:r>
                <a14:m>
                  <m:oMath xmlns:m="http://schemas.openxmlformats.org/officeDocument/2006/math">
                    <m:sSup>
                      <m:sSupPr>
                        <m:ctrlPr>
                          <a:rPr lang="ja-JP" altLang="en-US" i="1" dirty="0">
                            <a:latin typeface="Cambria Math" panose="02040503050406030204" pitchFamily="18" charset="0"/>
                          </a:rPr>
                        </m:ctrlPr>
                      </m:sSupPr>
                      <m:e>
                        <m:r>
                          <a:rPr lang="ja-JP" altLang="en-US" i="1" dirty="0">
                            <a:latin typeface="Cambria Math" panose="02040503050406030204" pitchFamily="18" charset="0"/>
                          </a:rPr>
                          <m:t>𝑟</m:t>
                        </m:r>
                      </m:e>
                      <m:sup>
                        <m:r>
                          <a:rPr lang="ja-JP" altLang="en-US" i="1" dirty="0">
                            <a:latin typeface="Cambria Math" panose="02040503050406030204" pitchFamily="18" charset="0"/>
                          </a:rPr>
                          <m:t>𝑥</m:t>
                        </m:r>
                      </m:sup>
                    </m:sSup>
                    <m:r>
                      <m:rPr>
                        <m:sty m:val="p"/>
                      </m:rPr>
                      <a:rPr lang="en-US" altLang="ja-JP" b="0" i="0" dirty="0" smtClean="0">
                        <a:latin typeface="Cambria Math" panose="02040503050406030204" pitchFamily="18" charset="0"/>
                      </a:rPr>
                      <m:t>log</m:t>
                    </m:r>
                    <m:r>
                      <a:rPr lang="en-US" altLang="ja-JP" b="0" i="0" dirty="0" smtClean="0">
                        <a:latin typeface="Cambria Math" panose="02040503050406030204" pitchFamily="18" charset="0"/>
                      </a:rPr>
                      <m:t> </m:t>
                    </m:r>
                    <m:r>
                      <m:rPr>
                        <m:sty m:val="p"/>
                      </m:rPr>
                      <a:rPr lang="en-US" altLang="ja-JP" b="0" i="0" dirty="0" smtClean="0">
                        <a:latin typeface="Cambria Math" panose="02040503050406030204" pitchFamily="18" charset="0"/>
                      </a:rPr>
                      <m:t>r</m:t>
                    </m:r>
                  </m:oMath>
                </a14:m>
                <a:endParaRPr lang="en-US" altLang="ja-JP" b="0" dirty="0"/>
              </a:p>
              <a:p>
                <a:pPr lvl="1"/>
                <a:r>
                  <a:rPr lang="ja-JP" altLang="en-US" b="0" dirty="0">
                    <a:solidFill>
                      <a:srgbClr val="FF0000"/>
                    </a:solidFill>
                  </a:rPr>
                  <a:t>指数関数では</a:t>
                </a:r>
                <a:r>
                  <a:rPr lang="en-US" altLang="ja-JP" b="0" dirty="0">
                    <a:solidFill>
                      <a:srgbClr val="FF0000"/>
                    </a:solidFill>
                  </a:rPr>
                  <a:t>log r </a:t>
                </a:r>
                <a:r>
                  <a:rPr lang="ja-JP" altLang="en-US" b="0" dirty="0">
                    <a:solidFill>
                      <a:srgbClr val="FF0000"/>
                    </a:solidFill>
                  </a:rPr>
                  <a:t>が出てくる。指数は減らないので注意。</a:t>
                </a:r>
                <a:endParaRPr lang="en-US" altLang="ja-JP" b="0" dirty="0">
                  <a:solidFill>
                    <a:srgbClr val="FF0000"/>
                  </a:solidFill>
                </a:endParaRPr>
              </a:p>
              <a:p>
                <a:pPr lvl="1"/>
                <a:endParaRPr lang="en-US" altLang="ja-JP" dirty="0"/>
              </a:p>
              <a:p>
                <a:r>
                  <a:rPr lang="ja-JP" altLang="en-US" b="0" dirty="0"/>
                  <a:t>ネイピア数の見所さん</a:t>
                </a:r>
                <a:endParaRPr lang="en-US" altLang="ja-JP" b="0" dirty="0"/>
              </a:p>
              <a:p>
                <a:pPr lvl="1"/>
                <a:r>
                  <a:rPr lang="ja-JP" altLang="en-US" dirty="0"/>
                  <a:t>累乗の微分の際、</a:t>
                </a:r>
                <a:r>
                  <a:rPr lang="ja-JP" altLang="en-US" dirty="0">
                    <a:solidFill>
                      <a:srgbClr val="FF0000"/>
                    </a:solidFill>
                  </a:rPr>
                  <a:t>底が</a:t>
                </a:r>
                <a:r>
                  <a:rPr lang="en-US" altLang="ja-JP" dirty="0">
                    <a:solidFill>
                      <a:srgbClr val="FF0000"/>
                    </a:solidFill>
                  </a:rPr>
                  <a:t>e</a:t>
                </a:r>
                <a:r>
                  <a:rPr lang="ja-JP" altLang="en-US" dirty="0">
                    <a:solidFill>
                      <a:srgbClr val="FF0000"/>
                    </a:solidFill>
                  </a:rPr>
                  <a:t>なら、</a:t>
                </a:r>
                <a:r>
                  <a:rPr lang="en-US" altLang="ja-JP" dirty="0">
                    <a:solidFill>
                      <a:srgbClr val="FF0000"/>
                    </a:solidFill>
                  </a:rPr>
                  <a:t>log e</a:t>
                </a:r>
                <a:r>
                  <a:rPr lang="ja-JP" altLang="en-US" dirty="0">
                    <a:solidFill>
                      <a:srgbClr val="FF0000"/>
                    </a:solidFill>
                  </a:rPr>
                  <a:t>＝</a:t>
                </a:r>
                <a:r>
                  <a:rPr lang="en-US" altLang="ja-JP" dirty="0">
                    <a:solidFill>
                      <a:srgbClr val="FF0000"/>
                    </a:solidFill>
                  </a:rPr>
                  <a:t>1</a:t>
                </a:r>
                <a:r>
                  <a:rPr lang="ja-JP" altLang="en-US" dirty="0" err="1">
                    <a:solidFill>
                      <a:srgbClr val="FF0000"/>
                    </a:solidFill>
                  </a:rPr>
                  <a:t>なの</a:t>
                </a:r>
                <a:r>
                  <a:rPr lang="ja-JP" altLang="en-US" dirty="0">
                    <a:solidFill>
                      <a:srgbClr val="FF0000"/>
                    </a:solidFill>
                  </a:rPr>
                  <a:t>で</a:t>
                </a:r>
                <a14:m>
                  <m:oMath xmlns:m="http://schemas.openxmlformats.org/officeDocument/2006/math">
                    <m:f>
                      <m:fPr>
                        <m:ctrlPr>
                          <a:rPr lang="en-US" altLang="ja-JP" i="1">
                            <a:solidFill>
                              <a:srgbClr val="FF0000"/>
                            </a:solidFill>
                            <a:latin typeface="Cambria Math" panose="02040503050406030204" pitchFamily="18" charset="0"/>
                          </a:rPr>
                        </m:ctrlPr>
                      </m:fPr>
                      <m:num>
                        <m:r>
                          <a:rPr lang="en-US" altLang="ja-JP" i="1">
                            <a:solidFill>
                              <a:srgbClr val="FF0000"/>
                            </a:solidFill>
                            <a:latin typeface="Cambria Math" panose="02040503050406030204" pitchFamily="18" charset="0"/>
                          </a:rPr>
                          <m:t>𝑑</m:t>
                        </m:r>
                      </m:num>
                      <m:den>
                        <m:r>
                          <a:rPr lang="en-US" altLang="ja-JP" i="1">
                            <a:solidFill>
                              <a:srgbClr val="FF0000"/>
                            </a:solidFill>
                            <a:latin typeface="Cambria Math" panose="02040503050406030204" pitchFamily="18" charset="0"/>
                          </a:rPr>
                          <m:t>𝑑𝑥</m:t>
                        </m:r>
                      </m:den>
                    </m:f>
                    <m:sSup>
                      <m:sSupPr>
                        <m:ctrlPr>
                          <a:rPr lang="ja-JP" altLang="en-US" i="1" dirty="0">
                            <a:solidFill>
                              <a:srgbClr val="FF0000"/>
                            </a:solidFill>
                            <a:latin typeface="Cambria Math" panose="02040503050406030204" pitchFamily="18" charset="0"/>
                          </a:rPr>
                        </m:ctrlPr>
                      </m:sSupPr>
                      <m:e>
                        <m:r>
                          <a:rPr lang="en-US" altLang="ja-JP" b="0" i="1" dirty="0" smtClean="0">
                            <a:solidFill>
                              <a:srgbClr val="FF0000"/>
                            </a:solidFill>
                            <a:latin typeface="Cambria Math" panose="02040503050406030204" pitchFamily="18" charset="0"/>
                          </a:rPr>
                          <m:t>𝑒</m:t>
                        </m:r>
                      </m:e>
                      <m:sup>
                        <m:r>
                          <a:rPr lang="ja-JP" altLang="en-US" i="1" dirty="0">
                            <a:solidFill>
                              <a:srgbClr val="FF0000"/>
                            </a:solidFill>
                            <a:latin typeface="Cambria Math" panose="02040503050406030204" pitchFamily="18" charset="0"/>
                          </a:rPr>
                          <m:t>𝑥</m:t>
                        </m:r>
                      </m:sup>
                    </m:sSup>
                    <m:r>
                      <a:rPr lang="en-US" altLang="ja-JP" dirty="0">
                        <a:solidFill>
                          <a:srgbClr val="FF0000"/>
                        </a:solidFill>
                        <a:latin typeface="Cambria Math" panose="02040503050406030204" pitchFamily="18" charset="0"/>
                      </a:rPr>
                      <m:t>=</m:t>
                    </m:r>
                  </m:oMath>
                </a14:m>
                <a:r>
                  <a:rPr lang="ja-JP" altLang="en-US" dirty="0">
                    <a:solidFill>
                      <a:srgbClr val="FF0000"/>
                    </a:solidFill>
                  </a:rPr>
                  <a:t> </a:t>
                </a:r>
                <a14:m>
                  <m:oMath xmlns:m="http://schemas.openxmlformats.org/officeDocument/2006/math">
                    <m:sSup>
                      <m:sSupPr>
                        <m:ctrlPr>
                          <a:rPr lang="ja-JP" altLang="en-US" i="1" dirty="0">
                            <a:solidFill>
                              <a:srgbClr val="FF0000"/>
                            </a:solidFill>
                            <a:latin typeface="Cambria Math" panose="02040503050406030204" pitchFamily="18" charset="0"/>
                          </a:rPr>
                        </m:ctrlPr>
                      </m:sSupPr>
                      <m:e>
                        <m:r>
                          <a:rPr lang="en-US" altLang="ja-JP" b="0" i="1" dirty="0" smtClean="0">
                            <a:solidFill>
                              <a:srgbClr val="FF0000"/>
                            </a:solidFill>
                            <a:latin typeface="Cambria Math" panose="02040503050406030204" pitchFamily="18" charset="0"/>
                          </a:rPr>
                          <m:t>𝑒</m:t>
                        </m:r>
                      </m:e>
                      <m:sup>
                        <m:r>
                          <a:rPr lang="ja-JP" altLang="en-US" i="1" dirty="0">
                            <a:solidFill>
                              <a:srgbClr val="FF0000"/>
                            </a:solidFill>
                            <a:latin typeface="Cambria Math" panose="02040503050406030204" pitchFamily="18" charset="0"/>
                          </a:rPr>
                          <m:t>𝑥</m:t>
                        </m:r>
                      </m:sup>
                    </m:sSup>
                    <m:r>
                      <a:rPr lang="ja-JP" altLang="en-US" i="1" dirty="0">
                        <a:solidFill>
                          <a:srgbClr val="FF0000"/>
                        </a:solidFill>
                        <a:latin typeface="Cambria Math" panose="02040503050406030204" pitchFamily="18" charset="0"/>
                      </a:rPr>
                      <m:t>が</m:t>
                    </m:r>
                  </m:oMath>
                </a14:m>
                <a:r>
                  <a:rPr lang="ja-JP" altLang="en-US" b="0" dirty="0">
                    <a:solidFill>
                      <a:srgbClr val="FF0000"/>
                    </a:solidFill>
                  </a:rPr>
                  <a:t>成り立つ</a:t>
                </a:r>
                <a:endParaRPr lang="en-US" altLang="ja-JP" b="0" dirty="0"/>
              </a:p>
            </p:txBody>
          </p:sp>
        </mc:Choice>
        <mc:Fallback>
          <p:sp>
            <p:nvSpPr>
              <p:cNvPr id="3" name="コンテンツ プレースホルダー 2">
                <a:extLst>
                  <a:ext uri="{FF2B5EF4-FFF2-40B4-BE49-F238E27FC236}">
                    <a16:creationId xmlns:a16="http://schemas.microsoft.com/office/drawing/2014/main" id="{A487666A-CC9D-4BE5-B769-CC7339308E33}"/>
                  </a:ext>
                </a:extLst>
              </p:cNvPr>
              <p:cNvSpPr>
                <a:spLocks noGrp="1" noRot="1" noChangeAspect="1" noMove="1" noResize="1" noEditPoints="1" noAdjustHandles="1" noChangeArrowheads="1" noChangeShapeType="1" noTextEdit="1"/>
              </p:cNvSpPr>
              <p:nvPr>
                <p:ph idx="1"/>
              </p:nvPr>
            </p:nvSpPr>
            <p:spPr>
              <a:blipFill>
                <a:blip r:embed="rId2"/>
                <a:stretch>
                  <a:fillRect l="-1043" t="-19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2291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ADB016-7187-406E-9BAE-4DE927D2EBC3}"/>
              </a:ext>
            </a:extLst>
          </p:cNvPr>
          <p:cNvSpPr>
            <a:spLocks noGrp="1"/>
          </p:cNvSpPr>
          <p:nvPr>
            <p:ph type="title"/>
          </p:nvPr>
        </p:nvSpPr>
        <p:spPr/>
        <p:txBody>
          <a:bodyPr/>
          <a:lstStyle/>
          <a:p>
            <a:r>
              <a:rPr kumimoji="1" lang="ja-JP" altLang="en-US" dirty="0"/>
              <a:t>合成関数</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2576DA1-F267-45D4-90C5-E5517B1E783A}"/>
                  </a:ext>
                </a:extLst>
              </p:cNvPr>
              <p:cNvSpPr>
                <a:spLocks noGrp="1"/>
              </p:cNvSpPr>
              <p:nvPr>
                <p:ph idx="1"/>
              </p:nvPr>
            </p:nvSpPr>
            <p:spPr/>
            <p:txBody>
              <a:bodyPr/>
              <a:lstStyle/>
              <a:p>
                <a:r>
                  <a:rPr lang="ja-JP" altLang="en-US" dirty="0">
                    <a:solidFill>
                      <a:srgbClr val="FF0000"/>
                    </a:solidFill>
                  </a:rPr>
                  <a:t>一つの関数が他の関数を内包している状態</a:t>
                </a:r>
                <a:r>
                  <a:rPr lang="ja-JP" altLang="en-US" dirty="0"/>
                  <a:t>のこと。</a:t>
                </a:r>
                <a:endParaRPr lang="en-US" altLang="ja-JP" dirty="0"/>
              </a:p>
              <a:p>
                <a:pPr lvl="1"/>
                <a:r>
                  <a:rPr lang="ja-JP" altLang="en-US" dirty="0"/>
                  <a:t>定義です。最終的にはこれを自分で思いつける様にすると便利。</a:t>
                </a:r>
                <a:endParaRPr lang="en-US" altLang="ja-JP" dirty="0"/>
              </a:p>
              <a:p>
                <a:pPr lvl="1"/>
                <a:endParaRPr lang="en-US" altLang="ja-JP" dirty="0"/>
              </a:p>
              <a:p>
                <a:r>
                  <a:rPr lang="en-US" altLang="ja-JP" dirty="0"/>
                  <a:t> </a:t>
                </a:r>
                <a14:m>
                  <m:oMath xmlns:m="http://schemas.openxmlformats.org/officeDocument/2006/math">
                    <m:sSup>
                      <m:sSupPr>
                        <m:ctrlPr>
                          <a:rPr lang="pt-BR" altLang="ja-JP" i="1" smtClean="0">
                            <a:latin typeface="Cambria Math" panose="02040503050406030204" pitchFamily="18" charset="0"/>
                          </a:rPr>
                        </m:ctrlPr>
                      </m:sSupPr>
                      <m:e>
                        <m:r>
                          <a:rPr lang="en-US" altLang="ja-JP" b="0" i="1" smtClean="0">
                            <a:latin typeface="Cambria Math" panose="02040503050406030204" pitchFamily="18" charset="0"/>
                          </a:rPr>
                          <m:t>𝑦</m:t>
                        </m:r>
                      </m:e>
                      <m:sup>
                        <m:r>
                          <a:rPr lang="pt-BR" altLang="ja-JP" i="1" smtClean="0">
                            <a:latin typeface="Cambria Math" panose="02040503050406030204" pitchFamily="18" charset="0"/>
                          </a:rPr>
                          <m:t>2</m:t>
                        </m:r>
                      </m:sup>
                    </m:sSup>
                    <m:r>
                      <a:rPr lang="pt-BR" altLang="ja-JP" i="1" smtClean="0">
                        <a:latin typeface="Cambria Math" panose="02040503050406030204" pitchFamily="18" charset="0"/>
                      </a:rPr>
                      <m:t>=</m:t>
                    </m:r>
                    <m:sSup>
                      <m:sSupPr>
                        <m:ctrlPr>
                          <a:rPr lang="pt-BR" altLang="ja-JP" i="1" smtClean="0">
                            <a:latin typeface="Cambria Math" panose="02040503050406030204" pitchFamily="18" charset="0"/>
                          </a:rPr>
                        </m:ctrlPr>
                      </m:sSupPr>
                      <m:e>
                        <m:r>
                          <a:rPr lang="en-US" altLang="ja-JP" b="0" i="1" smtClean="0">
                            <a:latin typeface="Cambria Math" panose="02040503050406030204" pitchFamily="18" charset="0"/>
                          </a:rPr>
                          <m:t>𝑎</m:t>
                        </m:r>
                      </m:e>
                      <m:sup>
                        <m:r>
                          <a:rPr lang="pt-BR" altLang="ja-JP" i="1" smtClean="0">
                            <a:latin typeface="Cambria Math" panose="02040503050406030204" pitchFamily="18" charset="0"/>
                          </a:rPr>
                          <m:t>2</m:t>
                        </m:r>
                      </m:sup>
                    </m:sSup>
                  </m:oMath>
                </a14:m>
                <a:r>
                  <a:rPr lang="en-US" altLang="ja-JP" dirty="0"/>
                  <a:t> </a:t>
                </a:r>
                <a:r>
                  <a:rPr lang="ja-JP" altLang="en-US" dirty="0"/>
                  <a:t>かつ </a:t>
                </a:r>
                <a14:m>
                  <m:oMath xmlns:m="http://schemas.openxmlformats.org/officeDocument/2006/math">
                    <m:r>
                      <a:rPr lang="en-US" altLang="ja-JP" i="1" dirty="0" smtClean="0">
                        <a:latin typeface="Cambria Math" panose="02040503050406030204" pitchFamily="18" charset="0"/>
                      </a:rPr>
                      <m:t>𝑎</m:t>
                    </m:r>
                    <m:r>
                      <a:rPr lang="en-US" altLang="ja-JP" i="0" dirty="0" smtClean="0">
                        <a:latin typeface="Cambria Math" panose="02040503050406030204" pitchFamily="18" charset="0"/>
                      </a:rPr>
                      <m:t>=3</m:t>
                    </m:r>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𝑥</m:t>
                        </m:r>
                      </m:e>
                      <m:sup>
                        <m:r>
                          <a:rPr lang="en-US" altLang="ja-JP" i="0" dirty="0" smtClean="0">
                            <a:latin typeface="Cambria Math" panose="02040503050406030204" pitchFamily="18" charset="0"/>
                          </a:rPr>
                          <m:t>2</m:t>
                        </m:r>
                      </m:sup>
                    </m:sSup>
                    <m:r>
                      <a:rPr lang="en-US" altLang="ja-JP" i="0" dirty="0" smtClean="0">
                        <a:latin typeface="Cambria Math" panose="02040503050406030204" pitchFamily="18" charset="0"/>
                      </a:rPr>
                      <m:t>+</m:t>
                    </m:r>
                    <m:r>
                      <a:rPr lang="en-US" altLang="ja-JP" i="1" dirty="0" smtClean="0">
                        <a:latin typeface="Cambria Math" panose="02040503050406030204" pitchFamily="18" charset="0"/>
                      </a:rPr>
                      <m:t>𝑥</m:t>
                    </m:r>
                    <m:r>
                      <a:rPr lang="en-US" altLang="ja-JP" i="0" dirty="0" smtClean="0">
                        <a:latin typeface="Cambria Math" panose="02040503050406030204" pitchFamily="18" charset="0"/>
                      </a:rPr>
                      <m:t>+4</m:t>
                    </m:r>
                  </m:oMath>
                </a14:m>
                <a:r>
                  <a:rPr lang="en-US" altLang="ja-JP" dirty="0"/>
                  <a:t> </a:t>
                </a:r>
                <a:r>
                  <a:rPr lang="ja-JP" altLang="en-US" dirty="0"/>
                  <a:t>みたいな状態</a:t>
                </a:r>
                <a:endParaRPr lang="en-US" altLang="ja-JP" dirty="0"/>
              </a:p>
              <a:p>
                <a:pPr lvl="1"/>
                <a:endParaRPr lang="en-US" altLang="ja-JP" dirty="0"/>
              </a:p>
              <a:p>
                <a:r>
                  <a:rPr lang="ja-JP" altLang="en-US" dirty="0"/>
                  <a:t>何でそんなことするの？？</a:t>
                </a:r>
                <a:endParaRPr lang="en-US" altLang="ja-JP" dirty="0"/>
              </a:p>
              <a:p>
                <a:pPr lvl="1"/>
                <a:r>
                  <a:rPr lang="ja-JP" altLang="en-US" dirty="0"/>
                  <a:t>連鎖律で使うから</a:t>
                </a:r>
                <a:r>
                  <a:rPr lang="en-US" altLang="ja-JP" dirty="0"/>
                  <a:t>…</a:t>
                </a:r>
                <a:r>
                  <a:rPr lang="ja-JP" altLang="en-US" dirty="0"/>
                  <a:t>ゆるして</a:t>
                </a:r>
                <a:r>
                  <a:rPr lang="en-US" altLang="ja-JP" dirty="0"/>
                  <a:t>…</a:t>
                </a:r>
              </a:p>
            </p:txBody>
          </p:sp>
        </mc:Choice>
        <mc:Fallback>
          <p:sp>
            <p:nvSpPr>
              <p:cNvPr id="3" name="コンテンツ プレースホルダー 2">
                <a:extLst>
                  <a:ext uri="{FF2B5EF4-FFF2-40B4-BE49-F238E27FC236}">
                    <a16:creationId xmlns:a16="http://schemas.microsoft.com/office/drawing/2014/main" id="{C2576DA1-F267-45D4-90C5-E5517B1E783A}"/>
                  </a:ext>
                </a:extLst>
              </p:cNvPr>
              <p:cNvSpPr>
                <a:spLocks noGrp="1" noRot="1" noChangeAspect="1" noMove="1" noResize="1" noEditPoints="1" noAdjustHandles="1" noChangeArrowheads="1" noChangeShapeType="1" noTextEdit="1"/>
              </p:cNvSpPr>
              <p:nvPr>
                <p:ph idx="1"/>
              </p:nvPr>
            </p:nvSpPr>
            <p:spPr>
              <a:blipFill>
                <a:blip r:embed="rId2"/>
                <a:stretch>
                  <a:fillRect l="-1043" t="-19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249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7A3D8D-F73C-4275-A2A5-4B582D78B06B}"/>
              </a:ext>
            </a:extLst>
          </p:cNvPr>
          <p:cNvSpPr>
            <a:spLocks noGrp="1"/>
          </p:cNvSpPr>
          <p:nvPr>
            <p:ph type="title"/>
          </p:nvPr>
        </p:nvSpPr>
        <p:spPr/>
        <p:txBody>
          <a:bodyPr/>
          <a:lstStyle/>
          <a:p>
            <a:r>
              <a:rPr kumimoji="1" lang="ja-JP" altLang="en-US" dirty="0"/>
              <a:t>連鎖律</a:t>
            </a:r>
          </a:p>
        </p:txBody>
      </p:sp>
      <p:sp>
        <p:nvSpPr>
          <p:cNvPr id="3" name="コンテンツ プレースホルダー 2">
            <a:extLst>
              <a:ext uri="{FF2B5EF4-FFF2-40B4-BE49-F238E27FC236}">
                <a16:creationId xmlns:a16="http://schemas.microsoft.com/office/drawing/2014/main" id="{F9CBF807-2E03-4501-A195-B7B66358E006}"/>
              </a:ext>
            </a:extLst>
          </p:cNvPr>
          <p:cNvSpPr>
            <a:spLocks noGrp="1"/>
          </p:cNvSpPr>
          <p:nvPr>
            <p:ph idx="1"/>
          </p:nvPr>
        </p:nvSpPr>
        <p:spPr/>
        <p:txBody>
          <a:bodyPr/>
          <a:lstStyle/>
          <a:p>
            <a:r>
              <a:rPr kumimoji="1" lang="ja-JP" altLang="en-US" dirty="0"/>
              <a:t>合成関数の微分は</a:t>
            </a:r>
            <a:r>
              <a:rPr kumimoji="1" lang="ja-JP" altLang="en-US" dirty="0">
                <a:solidFill>
                  <a:srgbClr val="FF0000"/>
                </a:solidFill>
              </a:rPr>
              <a:t>それを構成する関数の導関数の積</a:t>
            </a:r>
            <a:r>
              <a:rPr kumimoji="1" lang="ja-JP" altLang="en-US" dirty="0"/>
              <a:t>で表せる</a:t>
            </a:r>
            <a:endParaRPr kumimoji="1" lang="en-US" altLang="ja-JP" dirty="0"/>
          </a:p>
          <a:p>
            <a:pPr lvl="1"/>
            <a:r>
              <a:rPr lang="ja-JP" altLang="en-US" dirty="0"/>
              <a:t>定義タイムです</a:t>
            </a:r>
            <a:endParaRPr lang="en-US" altLang="ja-JP" dirty="0"/>
          </a:p>
          <a:p>
            <a:pPr lvl="1"/>
            <a:endParaRPr kumimoji="1" lang="en-US" altLang="ja-JP" dirty="0"/>
          </a:p>
          <a:p>
            <a:r>
              <a:rPr kumimoji="1" lang="ja-JP" altLang="en-US" dirty="0"/>
              <a:t>何ができるかというと、合成関数の中の変数で微分できる</a:t>
            </a:r>
            <a:endParaRPr kumimoji="1" lang="en-US" altLang="ja-JP" dirty="0"/>
          </a:p>
          <a:p>
            <a:pPr lvl="1"/>
            <a:r>
              <a:rPr lang="ja-JP" altLang="en-US" dirty="0"/>
              <a:t>前の例だと、</a:t>
            </a:r>
            <a:r>
              <a:rPr lang="en-US" altLang="ja-JP" dirty="0">
                <a:solidFill>
                  <a:srgbClr val="FF0000"/>
                </a:solidFill>
              </a:rPr>
              <a:t>y</a:t>
            </a:r>
            <a:r>
              <a:rPr lang="ja-JP" altLang="en-US" dirty="0">
                <a:solidFill>
                  <a:srgbClr val="FF0000"/>
                </a:solidFill>
              </a:rPr>
              <a:t>を</a:t>
            </a:r>
            <a:r>
              <a:rPr lang="en-US" altLang="ja-JP" dirty="0">
                <a:solidFill>
                  <a:srgbClr val="FF0000"/>
                </a:solidFill>
              </a:rPr>
              <a:t>x</a:t>
            </a:r>
            <a:r>
              <a:rPr lang="ja-JP" altLang="en-US" dirty="0">
                <a:solidFill>
                  <a:srgbClr val="FF0000"/>
                </a:solidFill>
              </a:rPr>
              <a:t>で微分できる</a:t>
            </a:r>
            <a:r>
              <a:rPr lang="ja-JP" altLang="en-US" dirty="0"/>
              <a:t>ということ。</a:t>
            </a:r>
            <a:endParaRPr lang="en-US" altLang="ja-JP" dirty="0"/>
          </a:p>
          <a:p>
            <a:pPr lvl="2"/>
            <a:r>
              <a:rPr kumimoji="1" lang="ja-JP" altLang="en-US" dirty="0"/>
              <a:t>自分で</a:t>
            </a:r>
            <a:r>
              <a:rPr kumimoji="1" lang="en-US" altLang="ja-JP" dirty="0"/>
              <a:t>a</a:t>
            </a:r>
            <a:r>
              <a:rPr kumimoji="1" lang="ja-JP" altLang="en-US" dirty="0"/>
              <a:t>に</a:t>
            </a:r>
            <a:r>
              <a:rPr kumimoji="1" lang="en-US" altLang="ja-JP" dirty="0"/>
              <a:t>x</a:t>
            </a:r>
            <a:r>
              <a:rPr kumimoji="1" lang="ja-JP" altLang="en-US" dirty="0"/>
              <a:t>を入れたんだから感覚的にも正しいことは分かるはず</a:t>
            </a:r>
            <a:endParaRPr kumimoji="1" lang="en-US" altLang="ja-JP" dirty="0"/>
          </a:p>
          <a:p>
            <a:endParaRPr kumimoji="1" lang="en-US" altLang="ja-JP" dirty="0"/>
          </a:p>
          <a:p>
            <a:r>
              <a:rPr lang="en-US" altLang="ja-JP" dirty="0"/>
              <a:t>5</a:t>
            </a:r>
            <a:r>
              <a:rPr lang="ja-JP" altLang="en-US" dirty="0"/>
              <a:t>章：バックプロパゲーションで活躍するらしい</a:t>
            </a:r>
            <a:endParaRPr lang="en-US" altLang="ja-JP" dirty="0"/>
          </a:p>
          <a:p>
            <a:pPr lvl="1"/>
            <a:r>
              <a:rPr lang="ja-JP" altLang="en-US" dirty="0"/>
              <a:t>今後の活躍に期待</a:t>
            </a:r>
            <a:endParaRPr lang="en-US" altLang="ja-JP" dirty="0"/>
          </a:p>
        </p:txBody>
      </p:sp>
    </p:spTree>
    <p:extLst>
      <p:ext uri="{BB962C8B-B14F-4D97-AF65-F5344CB8AC3E}">
        <p14:creationId xmlns:p14="http://schemas.microsoft.com/office/powerpoint/2010/main" val="281613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kumimoji="1" lang="ja-JP" altLang="en-US" dirty="0"/>
              <a:t>総和</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14:m>
                  <m:oMath xmlns:m="http://schemas.openxmlformats.org/officeDocument/2006/math">
                    <m:r>
                      <a:rPr kumimoji="1" lang="ja-JP" altLang="en-US" i="1" dirty="0" smtClean="0">
                        <a:latin typeface="Cambria Math" panose="02040503050406030204" pitchFamily="18" charset="0"/>
                      </a:rPr>
                      <m:t>𝑆</m:t>
                    </m:r>
                    <m:r>
                      <a:rPr kumimoji="1" lang="ja-JP" altLang="en-US" i="0" dirty="0">
                        <a:latin typeface="Cambria Math" panose="02040503050406030204" pitchFamily="18" charset="0"/>
                      </a:rPr>
                      <m:t>=</m:t>
                    </m:r>
                    <m:sSub>
                      <m:sSubPr>
                        <m:ctrlPr>
                          <a:rPr kumimoji="1" lang="ja-JP" altLang="en-US" i="1" dirty="0">
                            <a:latin typeface="Cambria Math" panose="02040503050406030204" pitchFamily="18" charset="0"/>
                          </a:rPr>
                        </m:ctrlPr>
                      </m:sSubPr>
                      <m:e>
                        <m:r>
                          <a:rPr kumimoji="1" lang="ja-JP" altLang="en-US" i="1" dirty="0">
                            <a:latin typeface="Cambria Math" panose="02040503050406030204" pitchFamily="18" charset="0"/>
                          </a:rPr>
                          <m:t>𝑎</m:t>
                        </m:r>
                      </m:e>
                      <m:sub>
                        <m:r>
                          <a:rPr lang="en-US" altLang="ja-JP" i="1" dirty="0" smtClean="0">
                            <a:latin typeface="Cambria Math" panose="02040503050406030204" pitchFamily="18" charset="0"/>
                          </a:rPr>
                          <m:t>0</m:t>
                        </m:r>
                      </m:sub>
                    </m:sSub>
                    <m:r>
                      <a:rPr kumimoji="1" lang="ja-JP" altLang="en-US" i="0" dirty="0">
                        <a:latin typeface="Cambria Math" panose="02040503050406030204" pitchFamily="18" charset="0"/>
                      </a:rPr>
                      <m:t>+</m:t>
                    </m:r>
                    <m:sSub>
                      <m:sSubPr>
                        <m:ctrlPr>
                          <a:rPr kumimoji="1" lang="ja-JP" altLang="en-US" i="1" dirty="0">
                            <a:latin typeface="Cambria Math" panose="02040503050406030204" pitchFamily="18" charset="0"/>
                          </a:rPr>
                        </m:ctrlPr>
                      </m:sSubPr>
                      <m:e>
                        <m:r>
                          <a:rPr kumimoji="1" lang="ja-JP" altLang="en-US" i="1" dirty="0">
                            <a:latin typeface="Cambria Math" panose="02040503050406030204" pitchFamily="18" charset="0"/>
                          </a:rPr>
                          <m:t>𝑎</m:t>
                        </m:r>
                      </m:e>
                      <m:sub>
                        <m:r>
                          <a:rPr kumimoji="1" lang="ja-JP" altLang="en-US" i="0" dirty="0">
                            <a:latin typeface="Cambria Math" panose="02040503050406030204" pitchFamily="18" charset="0"/>
                          </a:rPr>
                          <m:t>1</m:t>
                        </m:r>
                      </m:sub>
                    </m:sSub>
                    <m:r>
                      <a:rPr kumimoji="1" lang="ja-JP" altLang="en-US" i="0" dirty="0">
                        <a:latin typeface="Cambria Math" panose="02040503050406030204" pitchFamily="18" charset="0"/>
                      </a:rPr>
                      <m:t>…</m:t>
                    </m:r>
                    <m:sSub>
                      <m:sSubPr>
                        <m:ctrlPr>
                          <a:rPr kumimoji="1" lang="ja-JP" altLang="en-US" i="1" dirty="0">
                            <a:latin typeface="Cambria Math" panose="02040503050406030204" pitchFamily="18" charset="0"/>
                          </a:rPr>
                        </m:ctrlPr>
                      </m:sSubPr>
                      <m:e>
                        <m:r>
                          <a:rPr kumimoji="1" lang="ja-JP" altLang="en-US" i="1" dirty="0">
                            <a:latin typeface="Cambria Math" panose="02040503050406030204" pitchFamily="18" charset="0"/>
                          </a:rPr>
                          <m:t>𝑎</m:t>
                        </m:r>
                      </m:e>
                      <m:sub>
                        <m:r>
                          <a:rPr kumimoji="1" lang="ja-JP" altLang="en-US" i="1" dirty="0">
                            <a:latin typeface="Cambria Math" panose="02040503050406030204" pitchFamily="18" charset="0"/>
                          </a:rPr>
                          <m:t>𝑛</m:t>
                        </m:r>
                      </m:sub>
                    </m:sSub>
                  </m:oMath>
                </a14:m>
                <a:endParaRPr kumimoji="1" lang="en-US" altLang="ja-JP" dirty="0"/>
              </a:p>
              <a:p>
                <a:pPr lvl="1"/>
                <a14:m>
                  <m:oMath xmlns:m="http://schemas.openxmlformats.org/officeDocument/2006/math">
                    <m:sSub>
                      <m:sSubPr>
                        <m:ctrlPr>
                          <a:rPr lang="ja-JP" altLang="en-US" i="1" dirty="0">
                            <a:latin typeface="Cambria Math" panose="02040503050406030204" pitchFamily="18" charset="0"/>
                          </a:rPr>
                        </m:ctrlPr>
                      </m:sSubPr>
                      <m:e>
                        <m:r>
                          <a:rPr lang="ja-JP" altLang="en-US" i="1" dirty="0">
                            <a:latin typeface="Cambria Math" panose="02040503050406030204" pitchFamily="18" charset="0"/>
                          </a:rPr>
                          <m:t>𝑎</m:t>
                        </m:r>
                      </m:e>
                      <m:sub>
                        <m:r>
                          <a:rPr lang="en-US" altLang="ja-JP" i="1" dirty="0" smtClean="0">
                            <a:latin typeface="Cambria Math" panose="02040503050406030204" pitchFamily="18" charset="0"/>
                          </a:rPr>
                          <m:t>0</m:t>
                        </m:r>
                      </m:sub>
                    </m:sSub>
                  </m:oMath>
                </a14:m>
                <a:r>
                  <a:rPr kumimoji="1" lang="ja-JP" altLang="en-US" dirty="0"/>
                  <a:t>から</a:t>
                </a:r>
                <a14:m>
                  <m:oMath xmlns:m="http://schemas.openxmlformats.org/officeDocument/2006/math">
                    <m:sSub>
                      <m:sSubPr>
                        <m:ctrlPr>
                          <a:rPr lang="ja-JP" altLang="en-US" i="1" dirty="0">
                            <a:latin typeface="Cambria Math" panose="02040503050406030204" pitchFamily="18" charset="0"/>
                          </a:rPr>
                        </m:ctrlPr>
                      </m:sSubPr>
                      <m:e>
                        <m:r>
                          <a:rPr lang="ja-JP" altLang="en-US" i="1" dirty="0">
                            <a:latin typeface="Cambria Math" panose="02040503050406030204" pitchFamily="18" charset="0"/>
                          </a:rPr>
                          <m:t>𝑎</m:t>
                        </m:r>
                      </m:e>
                      <m:sub>
                        <m:r>
                          <a:rPr lang="ja-JP" altLang="en-US" i="1" dirty="0">
                            <a:latin typeface="Cambria Math" panose="02040503050406030204" pitchFamily="18" charset="0"/>
                          </a:rPr>
                          <m:t>𝑛</m:t>
                        </m:r>
                      </m:sub>
                    </m:sSub>
                  </m:oMath>
                </a14:m>
                <a:r>
                  <a:rPr kumimoji="1" lang="ja-JP" altLang="en-US" dirty="0"/>
                  <a:t>までの総和</a:t>
                </a:r>
                <a:endParaRPr kumimoji="1" lang="en-US" altLang="ja-JP" dirty="0"/>
              </a:p>
              <a:p>
                <a:endParaRPr lang="en-US" altLang="ja-JP" dirty="0"/>
              </a:p>
              <a:p>
                <a14:m>
                  <m:oMath xmlns:m="http://schemas.openxmlformats.org/officeDocument/2006/math">
                    <m:r>
                      <a:rPr kumimoji="1" lang="en-US" altLang="ja-JP" i="1" dirty="0" smtClean="0">
                        <a:latin typeface="Cambria Math" panose="02040503050406030204" pitchFamily="18" charset="0"/>
                      </a:rPr>
                      <m:t>𝑁</m:t>
                    </m:r>
                    <m:r>
                      <a:rPr kumimoji="1" lang="en-US" altLang="ja-JP" i="0" dirty="0" smtClean="0">
                        <a:latin typeface="Cambria Math" panose="02040503050406030204" pitchFamily="18" charset="0"/>
                      </a:rPr>
                      <m:t>=</m:t>
                    </m:r>
                    <m:sSub>
                      <m:sSubPr>
                        <m:ctrlPr>
                          <a:rPr kumimoji="1" lang="en-US" altLang="ja-JP" i="1" dirty="0" smtClean="0">
                            <a:latin typeface="Cambria Math" panose="02040503050406030204" pitchFamily="18" charset="0"/>
                          </a:rPr>
                        </m:ctrlPr>
                      </m:sSubPr>
                      <m:e>
                        <m:r>
                          <a:rPr kumimoji="1" lang="en-US" altLang="ja-JP" i="1" dirty="0" smtClean="0">
                            <a:latin typeface="Cambria Math" panose="02040503050406030204" pitchFamily="18" charset="0"/>
                          </a:rPr>
                          <m:t>𝑎</m:t>
                        </m:r>
                      </m:e>
                      <m:sub>
                        <m:r>
                          <a:rPr kumimoji="1" lang="en-US" altLang="ja-JP" i="0" dirty="0" smtClean="0">
                            <a:latin typeface="Cambria Math" panose="02040503050406030204" pitchFamily="18" charset="0"/>
                          </a:rPr>
                          <m:t>0</m:t>
                        </m:r>
                      </m:sub>
                    </m:sSub>
                    <m:r>
                      <a:rPr kumimoji="1" lang="en-US" altLang="ja-JP" i="0" dirty="0" smtClean="0">
                        <a:latin typeface="Cambria Math" panose="02040503050406030204" pitchFamily="18" charset="0"/>
                      </a:rPr>
                      <m:t>+</m:t>
                    </m:r>
                    <m:sSub>
                      <m:sSubPr>
                        <m:ctrlPr>
                          <a:rPr kumimoji="1" lang="en-US" altLang="ja-JP" i="1" dirty="0" smtClean="0">
                            <a:latin typeface="Cambria Math" panose="02040503050406030204" pitchFamily="18" charset="0"/>
                          </a:rPr>
                        </m:ctrlPr>
                      </m:sSubPr>
                      <m:e>
                        <m:r>
                          <a:rPr kumimoji="1" lang="en-US" altLang="ja-JP" i="1" dirty="0" smtClean="0">
                            <a:latin typeface="Cambria Math" panose="02040503050406030204" pitchFamily="18" charset="0"/>
                          </a:rPr>
                          <m:t>𝑎</m:t>
                        </m:r>
                      </m:e>
                      <m:sub>
                        <m:r>
                          <a:rPr kumimoji="1" lang="en-US" altLang="ja-JP" i="0" dirty="0" smtClean="0">
                            <a:latin typeface="Cambria Math" panose="02040503050406030204" pitchFamily="18" charset="0"/>
                          </a:rPr>
                          <m:t>1</m:t>
                        </m:r>
                      </m:sub>
                    </m:sSub>
                    <m:r>
                      <a:rPr kumimoji="1" lang="en-US" altLang="ja-JP" i="0" dirty="0" smtClean="0">
                        <a:latin typeface="Cambria Math" panose="02040503050406030204" pitchFamily="18" charset="0"/>
                      </a:rPr>
                      <m:t>+…+</m:t>
                    </m:r>
                    <m:sSub>
                      <m:sSubPr>
                        <m:ctrlPr>
                          <a:rPr kumimoji="1" lang="en-US" altLang="ja-JP" i="1" dirty="0" smtClean="0">
                            <a:latin typeface="Cambria Math" panose="02040503050406030204" pitchFamily="18" charset="0"/>
                          </a:rPr>
                        </m:ctrlPr>
                      </m:sSubPr>
                      <m:e>
                        <m:r>
                          <a:rPr kumimoji="1" lang="en-US" altLang="ja-JP" i="1" dirty="0" smtClean="0">
                            <a:latin typeface="Cambria Math" panose="02040503050406030204" pitchFamily="18" charset="0"/>
                          </a:rPr>
                          <m:t>𝑎</m:t>
                        </m:r>
                      </m:e>
                      <m:sub>
                        <m:r>
                          <a:rPr kumimoji="1" lang="en-US" altLang="ja-JP" i="1" dirty="0" smtClean="0">
                            <a:latin typeface="Cambria Math" panose="02040503050406030204" pitchFamily="18" charset="0"/>
                          </a:rPr>
                          <m:t>𝑛</m:t>
                        </m:r>
                      </m:sub>
                    </m:sSub>
                    <m:r>
                      <a:rPr kumimoji="1" lang="en-US" altLang="ja-JP" i="0" dirty="0" smtClean="0">
                        <a:latin typeface="Cambria Math" panose="02040503050406030204" pitchFamily="18" charset="0"/>
                      </a:rPr>
                      <m:t>+3</m:t>
                    </m:r>
                    <m:sSup>
                      <m:sSupPr>
                        <m:ctrlPr>
                          <a:rPr kumimoji="1" lang="en-US" altLang="ja-JP" i="1" dirty="0" smtClean="0">
                            <a:latin typeface="Cambria Math" panose="02040503050406030204" pitchFamily="18" charset="0"/>
                          </a:rPr>
                        </m:ctrlPr>
                      </m:sSupPr>
                      <m:e>
                        <m:r>
                          <a:rPr kumimoji="1" lang="en-US" altLang="ja-JP" i="1" dirty="0" smtClean="0">
                            <a:latin typeface="Cambria Math" panose="02040503050406030204" pitchFamily="18" charset="0"/>
                          </a:rPr>
                          <m:t>𝑎</m:t>
                        </m:r>
                      </m:e>
                      <m:sup>
                        <m:r>
                          <a:rPr kumimoji="1" lang="en-US" altLang="ja-JP" i="0" dirty="0" smtClean="0">
                            <a:latin typeface="Cambria Math" panose="02040503050406030204" pitchFamily="18" charset="0"/>
                          </a:rPr>
                          <m:t>′</m:t>
                        </m:r>
                      </m:sup>
                    </m:sSup>
                    <m:r>
                      <a:rPr kumimoji="1" lang="en-US" altLang="ja-JP" i="0" dirty="0" smtClean="0">
                        <a:latin typeface="Cambria Math" panose="02040503050406030204" pitchFamily="18" charset="0"/>
                      </a:rPr>
                      <m:t>−</m:t>
                    </m:r>
                    <m:sSup>
                      <m:sSupPr>
                        <m:ctrlPr>
                          <a:rPr kumimoji="1" lang="en-US" altLang="ja-JP" i="1" dirty="0" smtClean="0">
                            <a:latin typeface="Cambria Math" panose="02040503050406030204" pitchFamily="18" charset="0"/>
                          </a:rPr>
                        </m:ctrlPr>
                      </m:sSupPr>
                      <m:e>
                        <m:r>
                          <a:rPr kumimoji="1" lang="en-US" altLang="ja-JP" i="1" dirty="0" smtClean="0">
                            <a:latin typeface="Cambria Math" panose="02040503050406030204" pitchFamily="18" charset="0"/>
                          </a:rPr>
                          <m:t>h</m:t>
                        </m:r>
                      </m:e>
                      <m:sup>
                        <m:r>
                          <a:rPr kumimoji="1" lang="en-US" altLang="ja-JP" i="1" dirty="0" smtClean="0">
                            <a:latin typeface="Cambria Math" panose="02040503050406030204" pitchFamily="18" charset="0"/>
                          </a:rPr>
                          <m:t>𝑛</m:t>
                        </m:r>
                      </m:sup>
                    </m:sSup>
                  </m:oMath>
                </a14:m>
                <a:endParaRPr kumimoji="1" lang="en-US" altLang="ja-JP" dirty="0"/>
              </a:p>
              <a:p>
                <a:pPr lvl="1"/>
                <a:r>
                  <a:rPr lang="ja-JP" altLang="en-US" dirty="0"/>
                  <a:t>ちょっと見づらい（総和と他の項の境目が見づらい）</a:t>
                </a:r>
                <a:endParaRPr lang="en-US" altLang="ja-JP" dirty="0"/>
              </a:p>
              <a:p>
                <a:endParaRPr lang="en-US" altLang="ja-JP" dirty="0"/>
              </a:p>
              <a:p>
                <a:r>
                  <a:rPr lang="ja-JP" altLang="en-US" dirty="0"/>
                  <a:t>そこで</a:t>
                </a:r>
                <a14:m>
                  <m:oMath xmlns:m="http://schemas.openxmlformats.org/officeDocument/2006/math">
                    <m:r>
                      <a:rPr lang="en-US" altLang="ja-JP" i="1" dirty="0" smtClean="0">
                        <a:latin typeface="Cambria Math" panose="02040503050406030204" pitchFamily="18" charset="0"/>
                      </a:rPr>
                      <m:t>𝛴</m:t>
                    </m:r>
                  </m:oMath>
                </a14:m>
                <a:r>
                  <a:rPr lang="en-US" altLang="ja-JP" dirty="0"/>
                  <a:t>(</a:t>
                </a:r>
                <a:r>
                  <a:rPr lang="ja-JP" altLang="en-US" dirty="0"/>
                  <a:t>シグマ</a:t>
                </a:r>
                <a:r>
                  <a:rPr lang="en-US" altLang="ja-JP" dirty="0"/>
                  <a:t>)</a:t>
                </a:r>
                <a:r>
                  <a:rPr lang="ja-JP" altLang="en-US" dirty="0"/>
                  <a:t>を使ってみる</a:t>
                </a:r>
                <a:endParaRPr lang="en-US" altLang="ja-JP" dirty="0"/>
              </a:p>
              <a:p>
                <a:endParaRPr kumimoji="1" lang="en-US" altLang="ja-JP" dirty="0"/>
              </a:p>
              <a:p>
                <a14:m>
                  <m:oMath xmlns:m="http://schemas.openxmlformats.org/officeDocument/2006/math">
                    <m:nary>
                      <m:naryPr>
                        <m:chr m:val="∑"/>
                        <m:limLoc m:val="undOvr"/>
                        <m:grow m:val="on"/>
                        <m:ctrlPr>
                          <a:rPr kumimoji="1" lang="en-US" altLang="ja-JP" i="1" dirty="0" smtClean="0">
                            <a:latin typeface="Cambria Math" panose="02040503050406030204" pitchFamily="18" charset="0"/>
                          </a:rPr>
                        </m:ctrlPr>
                      </m:naryPr>
                      <m:sub>
                        <m:r>
                          <a:rPr kumimoji="1" lang="en-US" altLang="ja-JP" i="1" dirty="0" smtClean="0">
                            <a:latin typeface="Cambria Math" panose="02040503050406030204" pitchFamily="18" charset="0"/>
                          </a:rPr>
                          <m:t>𝑘</m:t>
                        </m:r>
                        <m:r>
                          <a:rPr kumimoji="1" lang="en-US" altLang="ja-JP" i="0" dirty="0" smtClean="0">
                            <a:latin typeface="Cambria Math" panose="02040503050406030204" pitchFamily="18" charset="0"/>
                          </a:rPr>
                          <m:t>=1</m:t>
                        </m:r>
                      </m:sub>
                      <m:sup>
                        <m:r>
                          <a:rPr kumimoji="1" lang="en-US" altLang="ja-JP" i="1" dirty="0" smtClean="0">
                            <a:latin typeface="Cambria Math" panose="02040503050406030204" pitchFamily="18" charset="0"/>
                          </a:rPr>
                          <m:t>𝑛</m:t>
                        </m:r>
                      </m:sup>
                      <m:e>
                        <m:sSub>
                          <m:sSubPr>
                            <m:ctrlPr>
                              <a:rPr kumimoji="1" lang="en-US" altLang="ja-JP" i="1" dirty="0" smtClean="0">
                                <a:latin typeface="Cambria Math" panose="02040503050406030204" pitchFamily="18" charset="0"/>
                              </a:rPr>
                            </m:ctrlPr>
                          </m:sSubPr>
                          <m:e>
                            <m:r>
                              <a:rPr kumimoji="1" lang="en-US" altLang="ja-JP" i="1" dirty="0" smtClean="0">
                                <a:latin typeface="Cambria Math" panose="02040503050406030204" pitchFamily="18" charset="0"/>
                              </a:rPr>
                              <m:t>𝑎</m:t>
                            </m:r>
                          </m:e>
                          <m:sub>
                            <m:r>
                              <a:rPr kumimoji="1" lang="en-US" altLang="ja-JP" i="1" dirty="0" smtClean="0">
                                <a:latin typeface="Cambria Math" panose="02040503050406030204" pitchFamily="18" charset="0"/>
                              </a:rPr>
                              <m:t>𝑘</m:t>
                            </m:r>
                          </m:sub>
                        </m:sSub>
                      </m:e>
                    </m:nary>
                  </m:oMath>
                </a14:m>
                <a:endParaRPr kumimoji="1" lang="en-US" altLang="ja-JP" dirty="0"/>
              </a:p>
              <a:p>
                <a:pPr lvl="1"/>
                <a:r>
                  <a:rPr kumimoji="1" lang="ja-JP" altLang="en-US" dirty="0"/>
                  <a:t>まとまって見える。</a:t>
                </a:r>
                <a:endParaRPr kumimoji="1" lang="en-US" altLang="ja-JP" dirty="0"/>
              </a:p>
              <a:p>
                <a:pPr lvl="1"/>
                <a:r>
                  <a:rPr lang="ja-JP" altLang="en-US" dirty="0"/>
                  <a:t>この例なら「</a:t>
                </a:r>
                <a14:m>
                  <m:oMath xmlns:m="http://schemas.openxmlformats.org/officeDocument/2006/math">
                    <m:r>
                      <a:rPr lang="ja-JP" altLang="en-US" i="1" smtClean="0">
                        <a:latin typeface="Cambria Math" panose="02040503050406030204" pitchFamily="18" charset="0"/>
                      </a:rPr>
                      <m:t>𝑘</m:t>
                    </m:r>
                  </m:oMath>
                </a14:m>
                <a:r>
                  <a:rPr lang="ja-JP" altLang="en-US" dirty="0"/>
                  <a:t>が</a:t>
                </a:r>
                <a:r>
                  <a:rPr lang="en-US" altLang="ja-JP" dirty="0"/>
                  <a:t>1</a:t>
                </a:r>
                <a:r>
                  <a:rPr lang="ja-JP" altLang="en-US" dirty="0"/>
                  <a:t>から</a:t>
                </a:r>
                <a14:m>
                  <m:oMath xmlns:m="http://schemas.openxmlformats.org/officeDocument/2006/math">
                    <m:r>
                      <a:rPr lang="ja-JP" altLang="en-US" i="1" smtClean="0">
                        <a:latin typeface="Cambria Math" panose="02040503050406030204" pitchFamily="18" charset="0"/>
                      </a:rPr>
                      <m:t>𝑛</m:t>
                    </m:r>
                  </m:oMath>
                </a14:m>
                <a:r>
                  <a:rPr lang="ja-JP" altLang="en-US" dirty="0"/>
                  <a:t>であるときの各</a:t>
                </a:r>
                <a14:m>
                  <m:oMath xmlns:m="http://schemas.openxmlformats.org/officeDocument/2006/math">
                    <m:sSub>
                      <m:sSubPr>
                        <m:ctrlPr>
                          <a:rPr lang="ja-JP" altLang="en-US" i="1" smtClean="0">
                            <a:latin typeface="Cambria Math" panose="02040503050406030204" pitchFamily="18" charset="0"/>
                          </a:rPr>
                        </m:ctrlPr>
                      </m:sSubPr>
                      <m:e>
                        <m:r>
                          <a:rPr lang="ja-JP" altLang="en-US" i="1" smtClean="0">
                            <a:latin typeface="Cambria Math" panose="02040503050406030204" pitchFamily="18" charset="0"/>
                          </a:rPr>
                          <m:t>𝑎</m:t>
                        </m:r>
                      </m:e>
                      <m:sub>
                        <m:r>
                          <a:rPr lang="ja-JP" altLang="en-US" i="1" smtClean="0">
                            <a:latin typeface="Cambria Math" panose="02040503050406030204" pitchFamily="18" charset="0"/>
                          </a:rPr>
                          <m:t>𝑘</m:t>
                        </m:r>
                      </m:sub>
                    </m:sSub>
                  </m:oMath>
                </a14:m>
                <a:r>
                  <a:rPr lang="ja-JP" altLang="en-US" dirty="0"/>
                  <a:t>の総和」</a:t>
                </a:r>
                <a:endParaRPr kumimoji="1"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1043" b="-233"/>
                </a:stretch>
              </a:blipFill>
            </p:spPr>
            <p:txBody>
              <a:bodyPr/>
              <a:lstStyle/>
              <a:p>
                <a:r>
                  <a:rPr lang="ja-JP" altLang="en-US">
                    <a:noFill/>
                  </a:rPr>
                  <a:t> </a:t>
                </a:r>
              </a:p>
            </p:txBody>
          </p:sp>
        </mc:Fallback>
      </mc:AlternateContent>
      <p:sp>
        <p:nvSpPr>
          <p:cNvPr id="4" name="テキスト ボックス 3"/>
          <p:cNvSpPr txBox="1"/>
          <p:nvPr/>
        </p:nvSpPr>
        <p:spPr>
          <a:xfrm>
            <a:off x="5641041" y="2971800"/>
            <a:ext cx="65" cy="276999"/>
          </a:xfrm>
          <a:prstGeom prst="rect">
            <a:avLst/>
          </a:prstGeom>
          <a:noFill/>
        </p:spPr>
        <p:txBody>
          <a:bodyPr wrap="none" lIns="0" tIns="0" rIns="0" bIns="0" rtlCol="0">
            <a:spAutoFit/>
          </a:bodyPr>
          <a:lstStyle/>
          <a:p>
            <a:endParaRPr kumimoji="1" lang="ja-JP" altLang="en-US" dirty="0"/>
          </a:p>
        </p:txBody>
      </p:sp>
    </p:spTree>
    <p:extLst>
      <p:ext uri="{BB962C8B-B14F-4D97-AF65-F5344CB8AC3E}">
        <p14:creationId xmlns:p14="http://schemas.microsoft.com/office/powerpoint/2010/main" val="3649672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4CF36-0BF5-407C-88DB-9D2A6E00A363}"/>
              </a:ext>
            </a:extLst>
          </p:cNvPr>
          <p:cNvSpPr>
            <a:spLocks noGrp="1"/>
          </p:cNvSpPr>
          <p:nvPr>
            <p:ph type="title"/>
          </p:nvPr>
        </p:nvSpPr>
        <p:spPr/>
        <p:txBody>
          <a:bodyPr/>
          <a:lstStyle/>
          <a:p>
            <a:r>
              <a:rPr kumimoji="1" lang="ja-JP" altLang="en-US" dirty="0"/>
              <a:t>偏微分</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9958269-1B07-4552-837A-66FC0DBC6211}"/>
                  </a:ext>
                </a:extLst>
              </p:cNvPr>
              <p:cNvSpPr>
                <a:spLocks noGrp="1"/>
              </p:cNvSpPr>
              <p:nvPr>
                <p:ph idx="1"/>
              </p:nvPr>
            </p:nvSpPr>
            <p:spPr/>
            <p:txBody>
              <a:bodyPr>
                <a:normAutofit/>
              </a:bodyPr>
              <a:lstStyle/>
              <a:p>
                <a:r>
                  <a:rPr kumimoji="1" lang="ja-JP" altLang="en-US" dirty="0"/>
                  <a:t>今までの</a:t>
                </a:r>
                <a:r>
                  <a:rPr lang="ja-JP" altLang="en-US" dirty="0"/>
                  <a:t>関数：</a:t>
                </a:r>
                <a14:m>
                  <m:oMath xmlns:m="http://schemas.openxmlformats.org/officeDocument/2006/math">
                    <m:r>
                      <a:rPr kumimoji="1" lang="en-US" altLang="ja-JP" i="1" smtClean="0">
                        <a:latin typeface="Cambria Math" panose="02040503050406030204" pitchFamily="18" charset="0"/>
                      </a:rPr>
                      <m:t>𝑦</m:t>
                    </m:r>
                    <m:r>
                      <a:rPr kumimoji="1" lang="en-US" altLang="ja-JP" i="0" smtClean="0">
                        <a:latin typeface="Cambria Math" panose="02040503050406030204" pitchFamily="18" charset="0"/>
                      </a:rPr>
                      <m:t>=</m:t>
                    </m:r>
                    <m:sSup>
                      <m:sSupPr>
                        <m:ctrlPr>
                          <a:rPr kumimoji="1" lang="en-US" altLang="ja-JP" i="1" smtClean="0">
                            <a:latin typeface="Cambria Math" panose="02040503050406030204" pitchFamily="18" charset="0"/>
                          </a:rPr>
                        </m:ctrlPr>
                      </m:sSupPr>
                      <m:e>
                        <m:r>
                          <a:rPr kumimoji="1" lang="en-US" altLang="ja-JP" i="1" smtClean="0">
                            <a:latin typeface="Cambria Math" panose="02040503050406030204" pitchFamily="18" charset="0"/>
                          </a:rPr>
                          <m:t>𝑥</m:t>
                        </m:r>
                      </m:e>
                      <m:sup>
                        <m:r>
                          <a:rPr kumimoji="1" lang="en-US" altLang="ja-JP" i="0" smtClean="0">
                            <a:latin typeface="Cambria Math" panose="02040503050406030204" pitchFamily="18" charset="0"/>
                          </a:rPr>
                          <m:t>2</m:t>
                        </m:r>
                      </m:sup>
                    </m:sSup>
                    <m:r>
                      <a:rPr kumimoji="1" lang="en-US" altLang="ja-JP" i="0" smtClean="0">
                        <a:latin typeface="Cambria Math" panose="02040503050406030204" pitchFamily="18" charset="0"/>
                      </a:rPr>
                      <m:t>+3</m:t>
                    </m:r>
                    <m:r>
                      <a:rPr kumimoji="1" lang="en-US" altLang="ja-JP" i="1" smtClean="0">
                        <a:latin typeface="Cambria Math" panose="02040503050406030204" pitchFamily="18" charset="0"/>
                      </a:rPr>
                      <m:t>𝑥</m:t>
                    </m:r>
                    <m:r>
                      <a:rPr kumimoji="1" lang="en-US" altLang="ja-JP" i="0" smtClean="0">
                        <a:latin typeface="Cambria Math" panose="02040503050406030204" pitchFamily="18" charset="0"/>
                      </a:rPr>
                      <m:t>+2</m:t>
                    </m:r>
                  </m:oMath>
                </a14:m>
                <a:endParaRPr kumimoji="1" lang="en-US" altLang="ja-JP" dirty="0"/>
              </a:p>
              <a:p>
                <a:r>
                  <a:rPr kumimoji="1" lang="ja-JP" altLang="en-US" dirty="0"/>
                  <a:t>ここからの関数：</a:t>
                </a:r>
                <a14:m>
                  <m:oMath xmlns:m="http://schemas.openxmlformats.org/officeDocument/2006/math">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+6</m:t>
                    </m:r>
                  </m:oMath>
                </a14:m>
                <a:endParaRPr kumimoji="1" lang="en-US" altLang="ja-JP" dirty="0"/>
              </a:p>
              <a:p>
                <a:pPr lvl="1"/>
                <a:r>
                  <a:rPr kumimoji="1" lang="ja-JP" altLang="en-US" dirty="0">
                    <a:solidFill>
                      <a:srgbClr val="FF0000"/>
                    </a:solidFill>
                  </a:rPr>
                  <a:t>変数が複数個になります！</a:t>
                </a:r>
                <a:endParaRPr kumimoji="1" lang="en-US" altLang="ja-JP" dirty="0">
                  <a:solidFill>
                    <a:srgbClr val="FF0000"/>
                  </a:solidFill>
                </a:endParaRPr>
              </a:p>
              <a:p>
                <a:pPr lvl="1"/>
                <a:endParaRPr lang="en-US" altLang="ja-JP" dirty="0"/>
              </a:p>
              <a:p>
                <a:r>
                  <a:rPr kumimoji="1" lang="ja-JP" altLang="en-US" dirty="0"/>
                  <a:t>偏微分とは、変数が複数ある関数に対して、</a:t>
                </a:r>
                <a:r>
                  <a:rPr kumimoji="1" lang="en-US" altLang="ja-JP" dirty="0">
                    <a:solidFill>
                      <a:srgbClr val="FF0000"/>
                    </a:solidFill>
                  </a:rPr>
                  <a:t>1</a:t>
                </a:r>
                <a:r>
                  <a:rPr kumimoji="1" lang="ja-JP" altLang="en-US" dirty="0" err="1">
                    <a:solidFill>
                      <a:srgbClr val="FF0000"/>
                    </a:solidFill>
                  </a:rPr>
                  <a:t>つの</a:t>
                </a:r>
                <a:r>
                  <a:rPr kumimoji="1" lang="ja-JP" altLang="en-US" dirty="0">
                    <a:solidFill>
                      <a:srgbClr val="FF0000"/>
                    </a:solidFill>
                  </a:rPr>
                  <a:t>変数のみについての微分を行うこと</a:t>
                </a:r>
                <a:r>
                  <a:rPr kumimoji="1" lang="ja-JP" altLang="en-US" dirty="0"/>
                  <a:t>である</a:t>
                </a:r>
                <a:endParaRPr kumimoji="1" lang="en-US" altLang="ja-JP" dirty="0"/>
              </a:p>
              <a:p>
                <a:pPr lvl="1"/>
                <a:r>
                  <a:rPr lang="ja-JP" altLang="en-US" dirty="0"/>
                  <a:t>他の変数は定数として扱う</a:t>
                </a:r>
                <a:endParaRPr lang="en-US" altLang="ja-JP" dirty="0"/>
              </a:p>
              <a:p>
                <a:pPr lvl="2"/>
                <a:r>
                  <a:rPr lang="ja-JP" altLang="en-US" dirty="0"/>
                  <a:t>つまり、常微分とほぼ変わらない。</a:t>
                </a:r>
                <a:endParaRPr lang="en-US" altLang="ja-JP" dirty="0"/>
              </a:p>
              <a:p>
                <a:pPr lvl="1"/>
                <a:r>
                  <a:rPr lang="ja-JP" altLang="en-US" dirty="0"/>
                  <a:t>この微分で導出した関数を「偏導関数」と呼ぶ</a:t>
                </a:r>
                <a:endParaRPr lang="en-US" altLang="ja-JP" dirty="0"/>
              </a:p>
              <a:p>
                <a:pPr lvl="1"/>
                <a:endParaRPr lang="en-US" altLang="ja-JP" dirty="0"/>
              </a:p>
              <a:p>
                <a:r>
                  <a:rPr lang="ja-JP" altLang="en-US" dirty="0"/>
                  <a:t>これも</a:t>
                </a:r>
                <a:r>
                  <a:rPr lang="en-US" altLang="ja-JP" dirty="0"/>
                  <a:t>5</a:t>
                </a:r>
                <a:r>
                  <a:rPr lang="ja-JP" altLang="en-US" dirty="0"/>
                  <a:t>章で使うらしい</a:t>
                </a:r>
                <a:endParaRPr lang="en-US" altLang="ja-JP" dirty="0"/>
              </a:p>
            </p:txBody>
          </p:sp>
        </mc:Choice>
        <mc:Fallback>
          <p:sp>
            <p:nvSpPr>
              <p:cNvPr id="3" name="コンテンツ プレースホルダー 2">
                <a:extLst>
                  <a:ext uri="{FF2B5EF4-FFF2-40B4-BE49-F238E27FC236}">
                    <a16:creationId xmlns:a16="http://schemas.microsoft.com/office/drawing/2014/main" id="{69958269-1B07-4552-837A-66FC0DBC6211}"/>
                  </a:ext>
                </a:extLst>
              </p:cNvPr>
              <p:cNvSpPr>
                <a:spLocks noGrp="1" noRot="1" noChangeAspect="1" noMove="1" noResize="1" noEditPoints="1" noAdjustHandles="1" noChangeArrowheads="1" noChangeShapeType="1" noTextEdit="1"/>
              </p:cNvSpPr>
              <p:nvPr>
                <p:ph idx="1"/>
              </p:nvPr>
            </p:nvSpPr>
            <p:spPr>
              <a:blipFill>
                <a:blip r:embed="rId2"/>
                <a:stretch>
                  <a:fillRect l="-1043" t="-19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61641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F7F46-CEA4-4828-AC26-8E201AE806D4}"/>
              </a:ext>
            </a:extLst>
          </p:cNvPr>
          <p:cNvSpPr>
            <a:spLocks noGrp="1"/>
          </p:cNvSpPr>
          <p:nvPr>
            <p:ph type="title"/>
          </p:nvPr>
        </p:nvSpPr>
        <p:spPr/>
        <p:txBody>
          <a:bodyPr/>
          <a:lstStyle/>
          <a:p>
            <a:r>
              <a:rPr kumimoji="1" lang="ja-JP" altLang="en-US" dirty="0"/>
              <a:t>全微分</a:t>
            </a:r>
          </a:p>
        </p:txBody>
      </p:sp>
      <p:sp>
        <p:nvSpPr>
          <p:cNvPr id="3" name="コンテンツ プレースホルダー 2">
            <a:extLst>
              <a:ext uri="{FF2B5EF4-FFF2-40B4-BE49-F238E27FC236}">
                <a16:creationId xmlns:a16="http://schemas.microsoft.com/office/drawing/2014/main" id="{A67A369B-D3A4-4BE6-A54B-0CCC2CB988B8}"/>
              </a:ext>
            </a:extLst>
          </p:cNvPr>
          <p:cNvSpPr>
            <a:spLocks noGrp="1"/>
          </p:cNvSpPr>
          <p:nvPr>
            <p:ph idx="1"/>
          </p:nvPr>
        </p:nvSpPr>
        <p:spPr/>
        <p:txBody>
          <a:bodyPr/>
          <a:lstStyle/>
          <a:p>
            <a:r>
              <a:rPr lang="ja-JP" altLang="en-US" dirty="0"/>
              <a:t>複数の変数を持つ関数の全ての変数の変化に対する、関数の値の変化の割合を求めること</a:t>
            </a:r>
            <a:endParaRPr lang="en-US" altLang="ja-JP" dirty="0"/>
          </a:p>
          <a:p>
            <a:endParaRPr lang="en-US" altLang="ja-JP" dirty="0"/>
          </a:p>
          <a:p>
            <a:r>
              <a:rPr lang="ja-JP" altLang="en-US" dirty="0"/>
              <a:t>難しそうな式が書いてありますが、以下の流れをやってるだけ</a:t>
            </a:r>
            <a:endParaRPr lang="en-US" altLang="ja-JP" dirty="0"/>
          </a:p>
          <a:p>
            <a:pPr lvl="1"/>
            <a:r>
              <a:rPr lang="ja-JP" altLang="en-US" dirty="0"/>
              <a:t>変化量＝変化後－変化前</a:t>
            </a:r>
            <a:endParaRPr lang="en-US" altLang="ja-JP" dirty="0"/>
          </a:p>
          <a:p>
            <a:pPr lvl="1"/>
            <a:r>
              <a:rPr lang="ja-JP" altLang="en-US" dirty="0"/>
              <a:t>値を変更しない変形で偏微分の式に近づけてく</a:t>
            </a:r>
            <a:endParaRPr lang="en-US" altLang="ja-JP" dirty="0"/>
          </a:p>
          <a:p>
            <a:pPr lvl="1"/>
            <a:r>
              <a:rPr lang="ja-JP" altLang="en-US" dirty="0"/>
              <a:t>極限を取って微小な変化量とみなし、不要な項を無視する</a:t>
            </a:r>
            <a:endParaRPr lang="en-US" altLang="ja-JP" dirty="0"/>
          </a:p>
          <a:p>
            <a:pPr lvl="1"/>
            <a:r>
              <a:rPr lang="ja-JP" altLang="en-US" dirty="0"/>
              <a:t>偏微分の部分を定義に則って置換する</a:t>
            </a:r>
            <a:endParaRPr lang="en-US" altLang="ja-JP" dirty="0"/>
          </a:p>
          <a:p>
            <a:endParaRPr kumimoji="1" lang="en-US" altLang="ja-JP" dirty="0"/>
          </a:p>
          <a:p>
            <a:r>
              <a:rPr kumimoji="1" lang="ja-JP" altLang="en-US" dirty="0"/>
              <a:t>最終的に</a:t>
            </a:r>
            <a:r>
              <a:rPr lang="ja-JP" altLang="en-US" dirty="0"/>
              <a:t>は全変数の微小な変化量にその変数の偏微分をかけた物の総和になります</a:t>
            </a:r>
            <a:endParaRPr lang="en-US" altLang="ja-JP" dirty="0"/>
          </a:p>
        </p:txBody>
      </p:sp>
    </p:spTree>
    <p:extLst>
      <p:ext uri="{BB962C8B-B14F-4D97-AF65-F5344CB8AC3E}">
        <p14:creationId xmlns:p14="http://schemas.microsoft.com/office/powerpoint/2010/main" val="3432840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3B068C-FBEC-459D-813C-65E33FCA8DF7}"/>
              </a:ext>
            </a:extLst>
          </p:cNvPr>
          <p:cNvSpPr>
            <a:spLocks noGrp="1"/>
          </p:cNvSpPr>
          <p:nvPr>
            <p:ph type="title"/>
          </p:nvPr>
        </p:nvSpPr>
        <p:spPr/>
        <p:txBody>
          <a:bodyPr/>
          <a:lstStyle/>
          <a:p>
            <a:r>
              <a:rPr kumimoji="1" lang="ja-JP" altLang="en-US" dirty="0"/>
              <a:t>多変数の連鎖律</a:t>
            </a:r>
          </a:p>
        </p:txBody>
      </p:sp>
      <p:sp>
        <p:nvSpPr>
          <p:cNvPr id="3" name="コンテンツ プレースホルダー 2">
            <a:extLst>
              <a:ext uri="{FF2B5EF4-FFF2-40B4-BE49-F238E27FC236}">
                <a16:creationId xmlns:a16="http://schemas.microsoft.com/office/drawing/2014/main" id="{F6943A9B-9510-4929-9EE4-3BDE430FA530}"/>
              </a:ext>
            </a:extLst>
          </p:cNvPr>
          <p:cNvSpPr>
            <a:spLocks noGrp="1"/>
          </p:cNvSpPr>
          <p:nvPr>
            <p:ph idx="1"/>
          </p:nvPr>
        </p:nvSpPr>
        <p:spPr/>
        <p:txBody>
          <a:bodyPr>
            <a:normAutofit/>
          </a:bodyPr>
          <a:lstStyle/>
          <a:p>
            <a:r>
              <a:rPr kumimoji="1" lang="ja-JP" altLang="en-US" dirty="0"/>
              <a:t>全微分に連鎖律を適用するとどうなるのか？</a:t>
            </a:r>
            <a:endParaRPr kumimoji="1" lang="en-US" altLang="ja-JP" dirty="0"/>
          </a:p>
          <a:p>
            <a:pPr lvl="1"/>
            <a:r>
              <a:rPr lang="ja-JP" altLang="en-US" dirty="0"/>
              <a:t>普通に各変数が関数に変化するのでより複雑になります</a:t>
            </a:r>
            <a:endParaRPr lang="en-US" altLang="ja-JP" dirty="0"/>
          </a:p>
          <a:p>
            <a:pPr lvl="1"/>
            <a:endParaRPr kumimoji="1" lang="en-US" altLang="ja-JP" dirty="0"/>
          </a:p>
          <a:p>
            <a:r>
              <a:rPr lang="ja-JP" altLang="en-US" dirty="0"/>
              <a:t>各合成関数の構成要素が一つの変数の場合</a:t>
            </a:r>
            <a:endParaRPr lang="en-US" altLang="ja-JP" dirty="0"/>
          </a:p>
          <a:p>
            <a:pPr lvl="1"/>
            <a:r>
              <a:rPr kumimoji="1" lang="ja-JP" altLang="en-US" dirty="0"/>
              <a:t>教科書の</a:t>
            </a:r>
            <a:r>
              <a:rPr kumimoji="1" lang="en-US" altLang="ja-JP" dirty="0"/>
              <a:t>96</a:t>
            </a:r>
            <a:r>
              <a:rPr kumimoji="1" lang="ja-JP" altLang="en-US" dirty="0"/>
              <a:t>ページ</a:t>
            </a:r>
            <a:r>
              <a:rPr lang="ja-JP" altLang="en-US" dirty="0"/>
              <a:t>上の例</a:t>
            </a:r>
            <a:endParaRPr lang="en-US" altLang="ja-JP" dirty="0"/>
          </a:p>
          <a:p>
            <a:pPr lvl="1"/>
            <a:r>
              <a:rPr kumimoji="1" lang="en-US" altLang="ja-JP" dirty="0"/>
              <a:t>z</a:t>
            </a:r>
            <a:r>
              <a:rPr kumimoji="1" lang="ja-JP" altLang="en-US" dirty="0"/>
              <a:t>を</a:t>
            </a:r>
            <a:r>
              <a:rPr kumimoji="1" lang="en-US" altLang="ja-JP" dirty="0"/>
              <a:t>x</a:t>
            </a:r>
            <a:r>
              <a:rPr kumimoji="1" lang="ja-JP" altLang="en-US" dirty="0"/>
              <a:t>について微分できるようになる</a:t>
            </a:r>
            <a:endParaRPr kumimoji="1" lang="en-US" altLang="ja-JP" dirty="0"/>
          </a:p>
          <a:p>
            <a:pPr lvl="1"/>
            <a:r>
              <a:rPr kumimoji="1" lang="ja-JP" altLang="en-US" dirty="0"/>
              <a:t>各合成関数が普通に連鎖律で解決される。</a:t>
            </a:r>
            <a:endParaRPr kumimoji="1" lang="en-US" altLang="ja-JP" dirty="0"/>
          </a:p>
          <a:p>
            <a:pPr lvl="1"/>
            <a:r>
              <a:rPr lang="ja-JP" altLang="en-US" dirty="0"/>
              <a:t>最終的に連鎖律で解決された各項の総和になる</a:t>
            </a:r>
            <a:endParaRPr lang="en-US" altLang="ja-JP" dirty="0"/>
          </a:p>
          <a:p>
            <a:endParaRPr lang="en-US" altLang="ja-JP" dirty="0"/>
          </a:p>
          <a:p>
            <a:r>
              <a:rPr lang="ja-JP" altLang="en-US" dirty="0"/>
              <a:t>各合成関数の構成要素が複数の変数の場合</a:t>
            </a:r>
            <a:endParaRPr lang="en-US" altLang="ja-JP" dirty="0"/>
          </a:p>
          <a:p>
            <a:pPr lvl="1"/>
            <a:r>
              <a:rPr lang="ja-JP" altLang="en-US" dirty="0"/>
              <a:t>二次元配列の様に変数の数だけ上記の操作が行われる</a:t>
            </a:r>
            <a:endParaRPr lang="en-US" altLang="ja-JP" dirty="0"/>
          </a:p>
          <a:p>
            <a:pPr lvl="2"/>
            <a:r>
              <a:rPr lang="ja-JP" altLang="en-US" dirty="0"/>
              <a:t>というか行列積にできる</a:t>
            </a:r>
            <a:endParaRPr lang="en-US" altLang="ja-JP" dirty="0"/>
          </a:p>
          <a:p>
            <a:pPr lvl="2"/>
            <a:endParaRPr lang="en-US" altLang="ja-JP" dirty="0"/>
          </a:p>
        </p:txBody>
      </p:sp>
    </p:spTree>
    <p:extLst>
      <p:ext uri="{BB962C8B-B14F-4D97-AF65-F5344CB8AC3E}">
        <p14:creationId xmlns:p14="http://schemas.microsoft.com/office/powerpoint/2010/main" val="2980924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8E635-DFB7-4A10-BBD0-389F267F8C12}"/>
              </a:ext>
            </a:extLst>
          </p:cNvPr>
          <p:cNvSpPr>
            <a:spLocks noGrp="1"/>
          </p:cNvSpPr>
          <p:nvPr>
            <p:ph type="title"/>
          </p:nvPr>
        </p:nvSpPr>
        <p:spPr/>
        <p:txBody>
          <a:bodyPr/>
          <a:lstStyle/>
          <a:p>
            <a:r>
              <a:rPr kumimoji="1" lang="ja-JP" altLang="en-US" dirty="0"/>
              <a:t>正規分布</a:t>
            </a:r>
          </a:p>
        </p:txBody>
      </p:sp>
      <p:sp>
        <p:nvSpPr>
          <p:cNvPr id="3" name="コンテンツ プレースホルダー 2">
            <a:extLst>
              <a:ext uri="{FF2B5EF4-FFF2-40B4-BE49-F238E27FC236}">
                <a16:creationId xmlns:a16="http://schemas.microsoft.com/office/drawing/2014/main" id="{25CF6E2C-4CEA-47AB-A948-945B6A448B50}"/>
              </a:ext>
            </a:extLst>
          </p:cNvPr>
          <p:cNvSpPr>
            <a:spLocks noGrp="1"/>
          </p:cNvSpPr>
          <p:nvPr>
            <p:ph idx="1"/>
          </p:nvPr>
        </p:nvSpPr>
        <p:spPr/>
        <p:txBody>
          <a:bodyPr/>
          <a:lstStyle/>
          <a:p>
            <a:r>
              <a:rPr kumimoji="1" lang="ja-JP" altLang="en-US" dirty="0"/>
              <a:t>ゲーム数学辺りでやったエンカウントのアレ</a:t>
            </a:r>
            <a:endParaRPr kumimoji="1" lang="en-US" altLang="ja-JP" dirty="0"/>
          </a:p>
          <a:p>
            <a:pPr lvl="1"/>
            <a:r>
              <a:rPr lang="ja-JP" altLang="en-US" dirty="0"/>
              <a:t>平均値を中心にエンカウントするようにしたはず</a:t>
            </a:r>
            <a:endParaRPr lang="en-US" altLang="ja-JP" dirty="0"/>
          </a:p>
          <a:p>
            <a:pPr lvl="1"/>
            <a:endParaRPr kumimoji="1" lang="en-US" altLang="ja-JP" dirty="0"/>
          </a:p>
          <a:p>
            <a:r>
              <a:rPr kumimoji="1" lang="ja-JP" altLang="en-US" dirty="0"/>
              <a:t>本の方には何か小難しい式が書いてありますが</a:t>
            </a:r>
            <a:endParaRPr kumimoji="1" lang="en-US" altLang="ja-JP" dirty="0"/>
          </a:p>
          <a:p>
            <a:pPr lvl="1"/>
            <a:r>
              <a:rPr lang="en-US" altLang="ja-JP" dirty="0"/>
              <a:t>μ</a:t>
            </a:r>
            <a:r>
              <a:rPr kumimoji="1" lang="ja-JP" altLang="en-US" dirty="0"/>
              <a:t>は平均値、</a:t>
            </a:r>
            <a:r>
              <a:rPr kumimoji="1" lang="en-US" altLang="ja-JP" dirty="0"/>
              <a:t>ρ</a:t>
            </a:r>
            <a:r>
              <a:rPr kumimoji="1" lang="ja-JP" altLang="en-US" dirty="0"/>
              <a:t>はばらつき度ぐらいで抑えとけば</a:t>
            </a:r>
            <a:r>
              <a:rPr kumimoji="1" lang="en-US" altLang="ja-JP" dirty="0"/>
              <a:t>OK</a:t>
            </a:r>
            <a:r>
              <a:rPr kumimoji="1" lang="ja-JP" altLang="en-US" dirty="0"/>
              <a:t>なはず</a:t>
            </a:r>
            <a:endParaRPr lang="en-US" altLang="ja-JP" dirty="0"/>
          </a:p>
          <a:p>
            <a:pPr lvl="1"/>
            <a:endParaRPr kumimoji="1" lang="en-US" altLang="ja-JP" dirty="0"/>
          </a:p>
          <a:p>
            <a:pPr lvl="1"/>
            <a:endParaRPr lang="en-US" altLang="ja-JP" dirty="0"/>
          </a:p>
          <a:p>
            <a:r>
              <a:rPr kumimoji="1" lang="en-US" altLang="ja-JP" dirty="0"/>
              <a:t>Python</a:t>
            </a:r>
            <a:r>
              <a:rPr kumimoji="1" lang="ja-JP" altLang="en-US" dirty="0"/>
              <a:t>では</a:t>
            </a:r>
            <a:r>
              <a:rPr kumimoji="1" lang="en-US" altLang="ja-JP" dirty="0" err="1"/>
              <a:t>nampy.random.nomal</a:t>
            </a:r>
            <a:r>
              <a:rPr kumimoji="1" lang="en-US" altLang="ja-JP" dirty="0"/>
              <a:t>(</a:t>
            </a:r>
            <a:r>
              <a:rPr kumimoji="1" lang="en-US" altLang="ja-JP" dirty="0" err="1"/>
              <a:t>μ,ρ,amount</a:t>
            </a:r>
            <a:r>
              <a:rPr kumimoji="1" lang="en-US" altLang="ja-JP" dirty="0"/>
              <a:t>)</a:t>
            </a:r>
            <a:r>
              <a:rPr kumimoji="1" lang="ja-JP" altLang="en-US" dirty="0"/>
              <a:t>で表現する</a:t>
            </a:r>
            <a:endParaRPr kumimoji="1" lang="en-US" altLang="ja-JP" dirty="0"/>
          </a:p>
          <a:p>
            <a:endParaRPr lang="en-US" altLang="ja-JP" dirty="0"/>
          </a:p>
          <a:p>
            <a:r>
              <a:rPr kumimoji="1" lang="ja-JP" altLang="en-US" dirty="0"/>
              <a:t>ニューラルネットワークの初期値に用いられるようです</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134801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a:t>
            </a:r>
            <a:r>
              <a:rPr kumimoji="1" lang="ja-JP" altLang="en-US" dirty="0"/>
              <a:t>総和</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lang="ja-JP" altLang="en-US" dirty="0"/>
                  <a:t>どうやって実装するか</a:t>
                </a:r>
                <a:endParaRPr lang="en-US" altLang="ja-JP" dirty="0"/>
              </a:p>
              <a:p>
                <a:pPr lvl="1"/>
                <a:r>
                  <a:rPr kumimoji="1" lang="ja-JP" altLang="en-US" dirty="0"/>
                  <a:t>といっても大体みんなやったことあるはず</a:t>
                </a:r>
                <a:endParaRPr kumimoji="1" lang="en-US" altLang="ja-JP" dirty="0"/>
              </a:p>
              <a:p>
                <a:pPr lvl="1"/>
                <a:endParaRPr lang="en-US" altLang="ja-JP" dirty="0"/>
              </a:p>
              <a:p>
                <a:r>
                  <a:rPr kumimoji="1" lang="ja-JP" altLang="en-US" dirty="0"/>
                  <a:t>一応なじみ深い</a:t>
                </a:r>
                <a:r>
                  <a:rPr kumimoji="1" lang="en-US" altLang="ja-JP" dirty="0"/>
                  <a:t>C</a:t>
                </a:r>
                <a:r>
                  <a:rPr lang="ja-JP" altLang="en-US" dirty="0"/>
                  <a:t>言語</a:t>
                </a:r>
                <a:r>
                  <a:rPr kumimoji="1" lang="ja-JP" altLang="en-US" dirty="0"/>
                  <a:t>の例</a:t>
                </a:r>
                <a:r>
                  <a:rPr lang="ja-JP" altLang="en-US" dirty="0"/>
                  <a:t>→</a:t>
                </a:r>
                <a:endParaRPr lang="en-US" altLang="ja-JP" dirty="0"/>
              </a:p>
              <a:p>
                <a:pPr lvl="1"/>
                <a:r>
                  <a:rPr lang="ja-JP" altLang="en-US" dirty="0"/>
                  <a:t>割とくどい表記をする必要がある</a:t>
                </a:r>
                <a:endParaRPr lang="en-US" altLang="ja-JP" dirty="0"/>
              </a:p>
              <a:p>
                <a:pPr marL="457200" lvl="1" indent="0">
                  <a:buNone/>
                </a:pPr>
                <a:endParaRPr lang="en-US" altLang="ja-JP" dirty="0"/>
              </a:p>
              <a:p>
                <a:r>
                  <a:rPr lang="en-US" altLang="ja-JP" dirty="0"/>
                  <a:t>Python</a:t>
                </a:r>
                <a:r>
                  <a:rPr lang="ja-JP" altLang="en-US" dirty="0" err="1"/>
                  <a:t>での</a:t>
                </a:r>
                <a:r>
                  <a:rPr lang="ja-JP" altLang="en-US" dirty="0"/>
                  <a:t>実装は本の方見てくれ</a:t>
                </a:r>
                <a:endParaRPr lang="en-US" altLang="ja-JP" dirty="0"/>
              </a:p>
              <a:p>
                <a:pPr lvl="1"/>
                <a:r>
                  <a:rPr lang="ja-JP" altLang="en-US" dirty="0">
                    <a:solidFill>
                      <a:srgbClr val="FF0000"/>
                    </a:solidFill>
                  </a:rPr>
                  <a:t>無駄にネストが深くならなくて良い</a:t>
                </a:r>
                <a:endParaRPr lang="en-US" altLang="ja-JP" dirty="0">
                  <a:solidFill>
                    <a:srgbClr val="FF0000"/>
                  </a:solidFill>
                </a:endParaRPr>
              </a:p>
              <a:p>
                <a:pPr lvl="2"/>
                <a:r>
                  <a:rPr lang="en-US" altLang="ja-JP" dirty="0"/>
                  <a:t>Python</a:t>
                </a:r>
                <a:r>
                  <a:rPr lang="ja-JP" altLang="en-US" dirty="0"/>
                  <a:t>「配列の次元が増えるとネストが深くなる言語があるってマジ！？」</a:t>
                </a:r>
                <a:endParaRPr lang="en-US" altLang="ja-JP" dirty="0"/>
              </a:p>
              <a:p>
                <a:pPr lvl="1"/>
                <a14:m>
                  <m:oMath xmlns:m="http://schemas.openxmlformats.org/officeDocument/2006/math">
                    <m:nary>
                      <m:naryPr>
                        <m:chr m:val="∑"/>
                        <m:limLoc m:val="undOvr"/>
                        <m:grow m:val="on"/>
                        <m:ctrlPr>
                          <a:rPr lang="en-US" altLang="ja-JP" i="1" dirty="0">
                            <a:latin typeface="Cambria Math" panose="02040503050406030204" pitchFamily="18" charset="0"/>
                          </a:rPr>
                        </m:ctrlPr>
                      </m:naryPr>
                      <m:sub>
                        <m:r>
                          <a:rPr lang="en-US" altLang="ja-JP" i="1" dirty="0">
                            <a:latin typeface="Cambria Math" panose="02040503050406030204" pitchFamily="18" charset="0"/>
                          </a:rPr>
                          <m:t>𝑘</m:t>
                        </m:r>
                        <m:r>
                          <a:rPr lang="en-US" altLang="ja-JP" dirty="0">
                            <a:latin typeface="Cambria Math" panose="02040503050406030204" pitchFamily="18" charset="0"/>
                          </a:rPr>
                          <m:t>=1</m:t>
                        </m:r>
                      </m:sub>
                      <m:sup>
                        <m:r>
                          <a:rPr lang="en-US" altLang="ja-JP" i="1" dirty="0">
                            <a:latin typeface="Cambria Math" panose="02040503050406030204" pitchFamily="18" charset="0"/>
                          </a:rPr>
                          <m:t>𝑛</m:t>
                        </m:r>
                      </m:sup>
                      <m:e>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𝑎</m:t>
                            </m:r>
                          </m:e>
                          <m:sub>
                            <m:r>
                              <a:rPr lang="en-US" altLang="ja-JP" i="1" dirty="0">
                                <a:latin typeface="Cambria Math" panose="02040503050406030204" pitchFamily="18" charset="0"/>
                              </a:rPr>
                              <m:t>𝑘</m:t>
                            </m:r>
                          </m:sub>
                        </m:sSub>
                      </m:e>
                    </m:nary>
                    <m:sSub>
                      <m:sSubPr>
                        <m:ctrlPr>
                          <a:rPr kumimoji="1" lang="en-US" altLang="ja-JP" i="1" dirty="0" smtClean="0">
                            <a:latin typeface="Cambria Math" panose="02040503050406030204" pitchFamily="18" charset="0"/>
                          </a:rPr>
                        </m:ctrlPr>
                      </m:sSubPr>
                      <m:e>
                        <m:r>
                          <a:rPr kumimoji="1" lang="en-US" altLang="ja-JP" i="1" dirty="0" smtClean="0">
                            <a:latin typeface="Cambria Math" panose="02040503050406030204" pitchFamily="18" charset="0"/>
                          </a:rPr>
                          <m:t>𝑏</m:t>
                        </m:r>
                      </m:e>
                      <m:sub>
                        <m:r>
                          <a:rPr kumimoji="1" lang="en-US" altLang="ja-JP" i="1" dirty="0" smtClean="0">
                            <a:latin typeface="Cambria Math" panose="02040503050406030204" pitchFamily="18" charset="0"/>
                          </a:rPr>
                          <m:t>𝑘</m:t>
                        </m:r>
                      </m:sub>
                    </m:sSub>
                  </m:oMath>
                </a14:m>
                <a:r>
                  <a:rPr kumimoji="1" lang="ja-JP" altLang="en-US" dirty="0"/>
                  <a:t>　とか多少複雑になっても一行で書ける</a:t>
                </a:r>
                <a:endParaRPr kumimoji="1"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1043" t="-1977"/>
                </a:stretch>
              </a:blipFill>
            </p:spPr>
            <p:txBody>
              <a:bodyPr/>
              <a:lstStyle/>
              <a:p>
                <a:r>
                  <a:rPr lang="ja-JP" altLang="en-US">
                    <a:noFill/>
                  </a:rPr>
                  <a:t> </a:t>
                </a:r>
              </a:p>
            </p:txBody>
          </p:sp>
        </mc:Fallback>
      </mc:AlternateContent>
      <p:sp>
        <p:nvSpPr>
          <p:cNvPr id="4" name="テキスト ボックス 3"/>
          <p:cNvSpPr txBox="1"/>
          <p:nvPr/>
        </p:nvSpPr>
        <p:spPr>
          <a:xfrm>
            <a:off x="7533146" y="1283720"/>
            <a:ext cx="4328887" cy="2862322"/>
          </a:xfrm>
          <a:prstGeom prst="rect">
            <a:avLst/>
          </a:prstGeom>
          <a:solidFill>
            <a:schemeClr val="tx1">
              <a:lumMod val="95000"/>
              <a:lumOff val="5000"/>
            </a:schemeClr>
          </a:solidFill>
        </p:spPr>
        <p:txBody>
          <a:bodyPr wrap="square" rtlCol="0">
            <a:spAutoFit/>
          </a:bodyPr>
          <a:lstStyle/>
          <a:p>
            <a:r>
              <a:rPr lang="en-US" altLang="ja-JP" b="0" dirty="0">
                <a:solidFill>
                  <a:srgbClr val="569CD6"/>
                </a:solidFill>
                <a:effectLst/>
                <a:latin typeface="Consolas" panose="020B0609020204030204" pitchFamily="49" charset="0"/>
              </a:rPr>
              <a:t>void</a:t>
            </a:r>
            <a:r>
              <a:rPr lang="en-US" altLang="ja-JP" b="0" dirty="0">
                <a:solidFill>
                  <a:srgbClr val="D4D4D4"/>
                </a:solidFill>
                <a:effectLst/>
                <a:latin typeface="Consolas" panose="020B0609020204030204" pitchFamily="49" charset="0"/>
              </a:rPr>
              <a:t> </a:t>
            </a:r>
            <a:r>
              <a:rPr lang="en-US" altLang="ja-JP" b="0" dirty="0">
                <a:solidFill>
                  <a:srgbClr val="DCDCAA"/>
                </a:solidFill>
                <a:effectLst/>
                <a:latin typeface="Consolas" panose="020B0609020204030204" pitchFamily="49" charset="0"/>
              </a:rPr>
              <a:t>main</a:t>
            </a:r>
            <a:r>
              <a:rPr lang="en-US" altLang="ja-JP" b="0" dirty="0">
                <a:solidFill>
                  <a:srgbClr val="D4D4D4"/>
                </a:solidFill>
                <a:effectLst/>
                <a:latin typeface="Consolas" panose="020B0609020204030204" pitchFamily="49" charset="0"/>
              </a:rPr>
              <a:t> (</a:t>
            </a:r>
            <a:r>
              <a:rPr lang="en-US" altLang="ja-JP" b="0" dirty="0">
                <a:solidFill>
                  <a:srgbClr val="569CD6"/>
                </a:solidFill>
                <a:effectLst/>
                <a:latin typeface="Consolas" panose="020B0609020204030204" pitchFamily="49" charset="0"/>
              </a:rPr>
              <a:t>void</a:t>
            </a:r>
            <a:r>
              <a:rPr lang="en-US" altLang="ja-JP" b="0" dirty="0">
                <a:solidFill>
                  <a:srgbClr val="D4D4D4"/>
                </a:solidFill>
                <a:effectLst/>
                <a:latin typeface="Consolas" panose="020B0609020204030204" pitchFamily="49" charset="0"/>
              </a:rPr>
              <a:t>)</a:t>
            </a:r>
          </a:p>
          <a:p>
            <a:r>
              <a:rPr lang="en-US" altLang="ja-JP" b="0" dirty="0">
                <a:solidFill>
                  <a:srgbClr val="D4D4D4"/>
                </a:solidFill>
                <a:effectLst/>
                <a:latin typeface="Consolas" panose="020B0609020204030204" pitchFamily="49" charset="0"/>
              </a:rPr>
              <a:t>{</a:t>
            </a:r>
          </a:p>
          <a:p>
            <a:r>
              <a:rPr lang="ja-JP" altLang="en-US" dirty="0">
                <a:solidFill>
                  <a:srgbClr val="569CD6"/>
                </a:solidFill>
                <a:latin typeface="Consolas" panose="020B0609020204030204" pitchFamily="49" charset="0"/>
              </a:rPr>
              <a:t>  </a:t>
            </a:r>
            <a:r>
              <a:rPr lang="en-US" altLang="ja-JP" b="0" dirty="0">
                <a:solidFill>
                  <a:srgbClr val="569CD6"/>
                </a:solidFill>
                <a:effectLst/>
                <a:latin typeface="Consolas" panose="020B0609020204030204" pitchFamily="49" charset="0"/>
              </a:rPr>
              <a:t>int</a:t>
            </a:r>
            <a:r>
              <a:rPr lang="en-US" altLang="ja-JP" b="0" dirty="0">
                <a:solidFill>
                  <a:srgbClr val="D4D4D4"/>
                </a:solidFill>
                <a:effectLst/>
                <a:latin typeface="Consolas" panose="020B0609020204030204" pitchFamily="49" charset="0"/>
              </a:rPr>
              <a:t> a[]={</a:t>
            </a:r>
            <a:r>
              <a:rPr lang="en-US" altLang="ja-JP" b="0" dirty="0">
                <a:solidFill>
                  <a:srgbClr val="B5CEA8"/>
                </a:solidFill>
                <a:effectLst/>
                <a:latin typeface="Consolas" panose="020B0609020204030204" pitchFamily="49" charset="0"/>
              </a:rPr>
              <a:t>1</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2</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3</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4</a:t>
            </a:r>
            <a:r>
              <a:rPr lang="en-US" altLang="ja-JP" b="0" dirty="0">
                <a:solidFill>
                  <a:srgbClr val="D4D4D4"/>
                </a:solidFill>
                <a:effectLst/>
                <a:latin typeface="Consolas" panose="020B0609020204030204" pitchFamily="49" charset="0"/>
              </a:rPr>
              <a:t>,</a:t>
            </a:r>
            <a:r>
              <a:rPr lang="en-US" altLang="ja-JP" b="0" dirty="0">
                <a:solidFill>
                  <a:srgbClr val="B5CEA8"/>
                </a:solidFill>
                <a:effectLst/>
                <a:latin typeface="Consolas" panose="020B0609020204030204" pitchFamily="49" charset="0"/>
              </a:rPr>
              <a:t>5</a:t>
            </a:r>
            <a:r>
              <a:rPr lang="en-US" altLang="ja-JP" b="0" dirty="0">
                <a:solidFill>
                  <a:srgbClr val="D4D4D4"/>
                </a:solidFill>
                <a:effectLst/>
                <a:latin typeface="Consolas" panose="020B0609020204030204" pitchFamily="49" charset="0"/>
              </a:rPr>
              <a:t>};</a:t>
            </a:r>
          </a:p>
          <a:p>
            <a:r>
              <a:rPr lang="en-US" altLang="ja-JP" b="0" dirty="0">
                <a:solidFill>
                  <a:srgbClr val="569CD6"/>
                </a:solidFill>
                <a:effectLst/>
                <a:latin typeface="Consolas" panose="020B0609020204030204" pitchFamily="49" charset="0"/>
              </a:rPr>
              <a:t>  int</a:t>
            </a:r>
            <a:r>
              <a:rPr lang="en-US" altLang="ja-JP" b="0" dirty="0">
                <a:solidFill>
                  <a:srgbClr val="D4D4D4"/>
                </a:solidFill>
                <a:effectLst/>
                <a:latin typeface="Consolas" panose="020B0609020204030204" pitchFamily="49" charset="0"/>
              </a:rPr>
              <a:t> sum=</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b="0" dirty="0">
                <a:solidFill>
                  <a:srgbClr val="6A9955"/>
                </a:solidFill>
                <a:effectLst/>
                <a:latin typeface="Consolas" panose="020B0609020204030204" pitchFamily="49" charset="0"/>
              </a:rPr>
              <a:t>//</a:t>
            </a:r>
            <a:r>
              <a:rPr lang="ja-JP" altLang="en-US" b="0" dirty="0">
                <a:solidFill>
                  <a:srgbClr val="6A9955"/>
                </a:solidFill>
                <a:effectLst/>
                <a:latin typeface="Consolas" panose="020B0609020204030204" pitchFamily="49" charset="0"/>
              </a:rPr>
              <a:t>ここから</a:t>
            </a:r>
            <a:endParaRPr lang="en-US" altLang="ja-JP" b="0" dirty="0">
              <a:solidFill>
                <a:srgbClr val="D4D4D4"/>
              </a:solidFill>
              <a:effectLst/>
              <a:latin typeface="Consolas" panose="020B0609020204030204" pitchFamily="49" charset="0"/>
            </a:endParaRPr>
          </a:p>
          <a:p>
            <a:r>
              <a:rPr lang="en-US" altLang="ja-JP" b="0" dirty="0">
                <a:solidFill>
                  <a:srgbClr val="C586C0"/>
                </a:solidFill>
                <a:effectLst/>
                <a:latin typeface="Consolas" panose="020B0609020204030204" pitchFamily="49" charset="0"/>
              </a:rPr>
              <a:t>  for</a:t>
            </a:r>
            <a:r>
              <a:rPr lang="en-US" altLang="ja-JP" b="0" dirty="0">
                <a:solidFill>
                  <a:srgbClr val="D4D4D4"/>
                </a:solidFill>
                <a:effectLst/>
                <a:latin typeface="Consolas" panose="020B0609020204030204" pitchFamily="49" charset="0"/>
              </a:rPr>
              <a:t>(</a:t>
            </a:r>
            <a:r>
              <a:rPr lang="en-US" altLang="ja-JP" b="0" dirty="0">
                <a:solidFill>
                  <a:srgbClr val="569CD6"/>
                </a:solidFill>
                <a:effectLst/>
                <a:latin typeface="Consolas" panose="020B0609020204030204" pitchFamily="49" charset="0"/>
              </a:rPr>
              <a:t>int</a:t>
            </a:r>
            <a:r>
              <a:rPr lang="en-US" altLang="ja-JP" dirty="0">
                <a:solidFill>
                  <a:srgbClr val="D4D4D4"/>
                </a:solidFill>
                <a:latin typeface="Consolas" panose="020B0609020204030204" pitchFamily="49" charset="0"/>
              </a:rPr>
              <a:t> </a:t>
            </a:r>
            <a:r>
              <a:rPr lang="en-US" altLang="ja-JP" b="0" dirty="0">
                <a:solidFill>
                  <a:srgbClr val="D4D4D4"/>
                </a:solidFill>
                <a:effectLst/>
                <a:latin typeface="Consolas" panose="020B0609020204030204" pitchFamily="49" charset="0"/>
              </a:rPr>
              <a:t>i=</a:t>
            </a:r>
            <a:r>
              <a:rPr lang="en-US" altLang="ja-JP" b="0" dirty="0">
                <a:solidFill>
                  <a:srgbClr val="B5CEA8"/>
                </a:solidFill>
                <a:effectLst/>
                <a:latin typeface="Consolas" panose="020B0609020204030204" pitchFamily="49" charset="0"/>
              </a:rPr>
              <a:t>0</a:t>
            </a:r>
            <a:r>
              <a:rPr lang="en-US" altLang="ja-JP" b="0" dirty="0">
                <a:solidFill>
                  <a:srgbClr val="D4D4D4"/>
                </a:solidFill>
                <a:effectLst/>
                <a:latin typeface="Consolas" panose="020B0609020204030204" pitchFamily="49" charset="0"/>
              </a:rPr>
              <a:t>;i&lt;</a:t>
            </a:r>
            <a:r>
              <a:rPr lang="en-US" altLang="ja-JP" b="0" dirty="0">
                <a:solidFill>
                  <a:srgbClr val="DCDCAA"/>
                </a:solidFill>
                <a:effectLst/>
                <a:latin typeface="Consolas" panose="020B0609020204030204" pitchFamily="49" charset="0"/>
              </a:rPr>
              <a:t>_countof</a:t>
            </a:r>
            <a:r>
              <a:rPr lang="en-US" altLang="ja-JP" b="0" dirty="0">
                <a:solidFill>
                  <a:srgbClr val="D4D4D4"/>
                </a:solidFill>
                <a:effectLst/>
                <a:latin typeface="Consolas" panose="020B0609020204030204" pitchFamily="49" charset="0"/>
              </a:rPr>
              <a:t>(a);i++)</a:t>
            </a:r>
          </a:p>
          <a:p>
            <a:r>
              <a:rPr lang="en-US" altLang="ja-JP" b="0" dirty="0">
                <a:solidFill>
                  <a:srgbClr val="D4D4D4"/>
                </a:solidFill>
                <a:effectLst/>
                <a:latin typeface="Consolas" panose="020B0609020204030204" pitchFamily="49" charset="0"/>
              </a:rPr>
              <a:t>  {</a:t>
            </a:r>
          </a:p>
          <a:p>
            <a:r>
              <a:rPr lang="en-US" altLang="ja-JP" b="0" dirty="0">
                <a:solidFill>
                  <a:srgbClr val="D4D4D4"/>
                </a:solidFill>
                <a:effectLst/>
                <a:latin typeface="Consolas" panose="020B0609020204030204" pitchFamily="49" charset="0"/>
              </a:rPr>
              <a:t>    sum+=</a:t>
            </a:r>
            <a:r>
              <a:rPr lang="en-US" altLang="ja-JP" b="0" dirty="0">
                <a:solidFill>
                  <a:srgbClr val="9CDCFE"/>
                </a:solidFill>
                <a:effectLst/>
                <a:latin typeface="Consolas" panose="020B0609020204030204" pitchFamily="49" charset="0"/>
              </a:rPr>
              <a:t>a</a:t>
            </a:r>
            <a:r>
              <a:rPr lang="en-US" altLang="ja-JP" b="0" dirty="0">
                <a:solidFill>
                  <a:srgbClr val="D4D4D4"/>
                </a:solidFill>
                <a:effectLst/>
                <a:latin typeface="Consolas" panose="020B0609020204030204" pitchFamily="49" charset="0"/>
              </a:rPr>
              <a:t>[i];</a:t>
            </a:r>
          </a:p>
          <a:p>
            <a:r>
              <a:rPr lang="en-US" altLang="ja-JP" b="0" dirty="0">
                <a:solidFill>
                  <a:srgbClr val="D4D4D4"/>
                </a:solidFill>
                <a:effectLst/>
                <a:latin typeface="Consolas" panose="020B0609020204030204" pitchFamily="49" charset="0"/>
              </a:rPr>
              <a:t>  }</a:t>
            </a:r>
            <a:r>
              <a:rPr lang="ja-JP" altLang="en-US" b="0" dirty="0">
                <a:solidFill>
                  <a:srgbClr val="6A9955"/>
                </a:solidFill>
                <a:effectLst/>
                <a:latin typeface="Consolas" panose="020B0609020204030204" pitchFamily="49" charset="0"/>
              </a:rPr>
              <a:t> </a:t>
            </a:r>
            <a:r>
              <a:rPr lang="en-US" altLang="ja-JP" b="0" dirty="0">
                <a:solidFill>
                  <a:srgbClr val="6A9955"/>
                </a:solidFill>
                <a:effectLst/>
                <a:latin typeface="Consolas" panose="020B0609020204030204" pitchFamily="49" charset="0"/>
              </a:rPr>
              <a:t>//</a:t>
            </a:r>
            <a:r>
              <a:rPr lang="ja-JP" altLang="en-US" b="0" dirty="0">
                <a:solidFill>
                  <a:srgbClr val="6A9955"/>
                </a:solidFill>
                <a:effectLst/>
                <a:latin typeface="Consolas" panose="020B0609020204030204" pitchFamily="49" charset="0"/>
              </a:rPr>
              <a:t>ここまでが総和を求めるコード</a:t>
            </a:r>
            <a:endParaRPr lang="en-US" altLang="ja-JP" b="0" dirty="0">
              <a:solidFill>
                <a:srgbClr val="D4D4D4"/>
              </a:solidFill>
              <a:effectLst/>
              <a:latin typeface="Consolas" panose="020B0609020204030204" pitchFamily="49" charset="0"/>
            </a:endParaRPr>
          </a:p>
          <a:p>
            <a:r>
              <a:rPr lang="en-US" altLang="ja-JP"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82164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60E82B37-F79D-4050-A7C3-9DB9B28A7C77}"/>
                  </a:ext>
                </a:extLst>
              </p:cNvPr>
              <p:cNvSpPr>
                <a:spLocks noGrp="1"/>
              </p:cNvSpPr>
              <p:nvPr>
                <p:ph type="title"/>
              </p:nvPr>
            </p:nvSpPr>
            <p:spPr/>
            <p:txBody>
              <a:bodyPr/>
              <a:lstStyle/>
              <a:p>
                <a:r>
                  <a:rPr kumimoji="1" lang="en-US" altLang="ja-JP" dirty="0"/>
                  <a:t>2.</a:t>
                </a:r>
                <a:r>
                  <a:rPr kumimoji="1" lang="ja-JP" altLang="en-US" dirty="0"/>
                  <a:t>ネイピア数</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ℯ</m:t>
                    </m:r>
                  </m:oMath>
                </a14:m>
                <a:endParaRPr kumimoji="1" lang="ja-JP" altLang="en-US" dirty="0"/>
              </a:p>
            </p:txBody>
          </p:sp>
        </mc:Choice>
        <mc:Fallback xmlns="">
          <p:sp>
            <p:nvSpPr>
              <p:cNvPr id="2" name="タイトル 1">
                <a:extLst>
                  <a:ext uri="{FF2B5EF4-FFF2-40B4-BE49-F238E27FC236}">
                    <a16:creationId xmlns:a16="http://schemas.microsoft.com/office/drawing/2014/main" id="{60E82B37-F79D-4050-A7C3-9DB9B28A7C77}"/>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D4361DF-988F-45B7-82F3-83A1FF830A22}"/>
                  </a:ext>
                </a:extLst>
              </p:cNvPr>
              <p:cNvSpPr>
                <a:spLocks noGrp="1"/>
              </p:cNvSpPr>
              <p:nvPr>
                <p:ph idx="1"/>
              </p:nvPr>
            </p:nvSpPr>
            <p:spPr/>
            <p:txBody>
              <a:bodyPr/>
              <a:lstStyle/>
              <a:p>
                <a:r>
                  <a:rPr kumimoji="1" lang="en-US" altLang="ja-JP" dirty="0"/>
                  <a:t>2.718…</a:t>
                </a:r>
                <a:r>
                  <a:rPr lang="ja-JP" altLang="en-US" dirty="0"/>
                  <a:t>といった感じに続く超越数。</a:t>
                </a:r>
                <a:endParaRPr lang="en-US" altLang="ja-JP" dirty="0"/>
              </a:p>
              <a:p>
                <a:pPr lvl="1"/>
                <a:r>
                  <a:rPr lang="ja-JP" altLang="en-US" dirty="0"/>
                  <a:t>超越数≒</a:t>
                </a:r>
                <a:r>
                  <a:rPr lang="en-US" altLang="ja-JP" dirty="0"/>
                  <a:t>n</a:t>
                </a:r>
                <a:r>
                  <a:rPr lang="ja-JP" altLang="en-US" dirty="0"/>
                  <a:t>次方程式で表せない数。身近な所だと</a:t>
                </a:r>
                <a:r>
                  <a:rPr lang="en-US" altLang="ja-JP" dirty="0"/>
                  <a:t>π</a:t>
                </a:r>
                <a:r>
                  <a:rPr lang="ja-JP" altLang="en-US" dirty="0"/>
                  <a:t>も超越数。</a:t>
                </a:r>
                <a:endParaRPr lang="en-US" altLang="ja-JP" dirty="0"/>
              </a:p>
              <a:p>
                <a:endParaRPr kumimoji="1" lang="en-US" altLang="ja-JP" dirty="0"/>
              </a:p>
              <a:p>
                <a14:m>
                  <m:oMath xmlns:m="http://schemas.openxmlformats.org/officeDocument/2006/math">
                    <m:r>
                      <a:rPr kumimoji="1" lang="en-US" altLang="ja-JP" b="0" i="1" smtClean="0">
                        <a:solidFill>
                          <a:srgbClr val="FF0000"/>
                        </a:solidFill>
                        <a:latin typeface="Cambria Math" panose="02040503050406030204" pitchFamily="18" charset="0"/>
                      </a:rPr>
                      <m:t>𝑦</m:t>
                    </m:r>
                    <m:r>
                      <a:rPr kumimoji="1" lang="en-US" altLang="ja-JP" b="0" i="1" smtClean="0">
                        <a:solidFill>
                          <a:srgbClr val="FF0000"/>
                        </a:solidFill>
                        <a:latin typeface="Cambria Math" panose="02040503050406030204" pitchFamily="18" charset="0"/>
                      </a:rPr>
                      <m:t>=</m:t>
                    </m:r>
                    <m:sSup>
                      <m:sSupPr>
                        <m:ctrlPr>
                          <a:rPr kumimoji="1" lang="en-US" altLang="ja-JP" b="0" i="1" smtClean="0">
                            <a:solidFill>
                              <a:srgbClr val="FF0000"/>
                            </a:solidFill>
                            <a:latin typeface="Cambria Math" panose="02040503050406030204" pitchFamily="18" charset="0"/>
                          </a:rPr>
                        </m:ctrlPr>
                      </m:sSupPr>
                      <m:e>
                        <m:r>
                          <a:rPr kumimoji="1" lang="en-US" altLang="ja-JP" b="0" i="1" smtClean="0">
                            <a:solidFill>
                              <a:srgbClr val="FF0000"/>
                            </a:solidFill>
                            <a:latin typeface="Cambria Math" panose="02040503050406030204" pitchFamily="18" charset="0"/>
                          </a:rPr>
                          <m:t>𝑒</m:t>
                        </m:r>
                      </m:e>
                      <m:sup>
                        <m:r>
                          <a:rPr kumimoji="1" lang="en-US" altLang="ja-JP" b="0" i="1" smtClean="0">
                            <a:solidFill>
                              <a:srgbClr val="FF0000"/>
                            </a:solidFill>
                            <a:latin typeface="Cambria Math" panose="02040503050406030204" pitchFamily="18" charset="0"/>
                          </a:rPr>
                          <m:t>𝑥</m:t>
                        </m:r>
                      </m:sup>
                    </m:sSup>
                    <m:r>
                      <a:rPr lang="ja-JP" altLang="en-US" i="1">
                        <a:latin typeface="Cambria Math" panose="02040503050406030204" pitchFamily="18" charset="0"/>
                      </a:rPr>
                      <m:t>という形で</m:t>
                    </m:r>
                  </m:oMath>
                </a14:m>
                <a:r>
                  <a:rPr kumimoji="1" lang="ja-JP" altLang="en-US" dirty="0"/>
                  <a:t>よく使われる</a:t>
                </a:r>
                <a:endParaRPr kumimoji="1" lang="en-US" altLang="ja-JP" dirty="0"/>
              </a:p>
              <a:p>
                <a:pPr lvl="1"/>
                <a:r>
                  <a:rPr lang="ja-JP" altLang="en-US" dirty="0">
                    <a:solidFill>
                      <a:srgbClr val="FF0000"/>
                    </a:solidFill>
                  </a:rPr>
                  <a:t>微分しても</a:t>
                </a:r>
                <a14:m>
                  <m:oMath xmlns:m="http://schemas.openxmlformats.org/officeDocument/2006/math">
                    <m:r>
                      <a:rPr lang="en-US" altLang="ja-JP" i="1">
                        <a:solidFill>
                          <a:srgbClr val="FF0000"/>
                        </a:solidFill>
                        <a:latin typeface="Cambria Math" panose="02040503050406030204" pitchFamily="18" charset="0"/>
                      </a:rPr>
                      <m:t>𝑦</m:t>
                    </m:r>
                    <m:r>
                      <a:rPr lang="en-US" altLang="ja-JP" i="1">
                        <a:solidFill>
                          <a:srgbClr val="FF0000"/>
                        </a:solidFill>
                        <a:latin typeface="Cambria Math" panose="02040503050406030204" pitchFamily="18" charset="0"/>
                      </a:rPr>
                      <m:t>=</m:t>
                    </m:r>
                    <m:sSup>
                      <m:sSupPr>
                        <m:ctrlPr>
                          <a:rPr lang="en-US" altLang="ja-JP" i="1">
                            <a:solidFill>
                              <a:srgbClr val="FF0000"/>
                            </a:solidFill>
                            <a:latin typeface="Cambria Math" panose="02040503050406030204" pitchFamily="18" charset="0"/>
                          </a:rPr>
                        </m:ctrlPr>
                      </m:sSupPr>
                      <m:e>
                        <m:r>
                          <a:rPr lang="en-US" altLang="ja-JP" i="1">
                            <a:solidFill>
                              <a:srgbClr val="FF0000"/>
                            </a:solidFill>
                            <a:latin typeface="Cambria Math" panose="02040503050406030204" pitchFamily="18" charset="0"/>
                          </a:rPr>
                          <m:t>𝑒</m:t>
                        </m:r>
                      </m:e>
                      <m:sup>
                        <m:r>
                          <a:rPr lang="en-US" altLang="ja-JP" i="1">
                            <a:solidFill>
                              <a:srgbClr val="FF0000"/>
                            </a:solidFill>
                            <a:latin typeface="Cambria Math" panose="02040503050406030204" pitchFamily="18" charset="0"/>
                          </a:rPr>
                          <m:t>𝑥</m:t>
                        </m:r>
                      </m:sup>
                    </m:sSup>
                  </m:oMath>
                </a14:m>
                <a:r>
                  <a:rPr kumimoji="1" lang="ja-JP" altLang="en-US" dirty="0" err="1">
                    <a:solidFill>
                      <a:srgbClr val="FF0000"/>
                    </a:solidFill>
                  </a:rPr>
                  <a:t>のま</a:t>
                </a:r>
                <a:r>
                  <a:rPr kumimoji="1" lang="ja-JP" altLang="en-US" dirty="0">
                    <a:solidFill>
                      <a:srgbClr val="FF0000"/>
                    </a:solidFill>
                  </a:rPr>
                  <a:t>まなんだ</a:t>
                </a:r>
                <a:r>
                  <a:rPr kumimoji="1" lang="en-US" altLang="ja-JP" dirty="0">
                    <a:solidFill>
                      <a:srgbClr val="FF0000"/>
                    </a:solidFill>
                  </a:rPr>
                  <a:t>…</a:t>
                </a:r>
              </a:p>
              <a:p>
                <a:pPr lvl="1"/>
                <a:r>
                  <a:rPr lang="ja-JP" altLang="en-US" dirty="0"/>
                  <a:t>今はとりあえず覚えとこう</a:t>
                </a:r>
                <a:endParaRPr lang="en-US" altLang="ja-JP" dirty="0"/>
              </a:p>
              <a:p>
                <a:endParaRPr kumimoji="1" lang="en-US" altLang="ja-JP" dirty="0"/>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𝑥</m:t>
                        </m:r>
                      </m:sup>
                    </m:sSup>
                    <m:r>
                      <a:rPr lang="ja-JP" altLang="en-US" i="1" smtClean="0">
                        <a:latin typeface="Cambria Math" panose="02040503050406030204" pitchFamily="18" charset="0"/>
                      </a:rPr>
                      <m:t>を</m:t>
                    </m:r>
                    <m:r>
                      <m:rPr>
                        <m:nor/>
                      </m:rPr>
                      <a:rPr lang="en-US" altLang="ja-JP" dirty="0"/>
                      <m:t>Python</m:t>
                    </m:r>
                    <m:r>
                      <a:rPr lang="ja-JP" altLang="en-US" i="1" dirty="0" smtClean="0">
                        <a:latin typeface="Cambria Math" panose="02040503050406030204" pitchFamily="18" charset="0"/>
                      </a:rPr>
                      <m:t>では</m:t>
                    </m:r>
                  </m:oMath>
                </a14:m>
                <a:r>
                  <a:rPr lang="en-US" altLang="ja-JP" dirty="0" err="1">
                    <a:solidFill>
                      <a:srgbClr val="FF0000"/>
                    </a:solidFill>
                  </a:rPr>
                  <a:t>numpy</a:t>
                </a:r>
                <a:r>
                  <a:rPr kumimoji="1" lang="en-US" altLang="ja-JP" dirty="0" err="1">
                    <a:solidFill>
                      <a:srgbClr val="FF0000"/>
                    </a:solidFill>
                  </a:rPr>
                  <a:t>.exp</a:t>
                </a:r>
                <a:r>
                  <a:rPr kumimoji="1" lang="en-US" altLang="ja-JP" dirty="0">
                    <a:solidFill>
                      <a:srgbClr val="FF0000"/>
                    </a:solidFill>
                  </a:rPr>
                  <a:t>(x)</a:t>
                </a:r>
                <a:r>
                  <a:rPr kumimoji="1" lang="ja-JP" altLang="en-US" dirty="0"/>
                  <a:t>で表現する</a:t>
                </a:r>
                <a:endParaRPr kumimoji="1" lang="en-US" altLang="ja-JP" dirty="0"/>
              </a:p>
              <a:p>
                <a:pPr lvl="1"/>
                <a:r>
                  <a:rPr lang="en-US" altLang="ja-JP" dirty="0"/>
                  <a:t>x</a:t>
                </a:r>
                <a:r>
                  <a:rPr lang="ja-JP" altLang="en-US" dirty="0"/>
                  <a:t>は指数。もちろん</a:t>
                </a:r>
                <a:r>
                  <a:rPr lang="en-US" altLang="ja-JP" dirty="0"/>
                  <a:t>x=1</a:t>
                </a:r>
                <a:r>
                  <a:rPr lang="ja-JP" altLang="en-US" dirty="0"/>
                  <a:t>ならネイピア数</a:t>
                </a:r>
                <a:r>
                  <a:rPr lang="en-US" altLang="ja-JP" dirty="0"/>
                  <a:t>e</a:t>
                </a:r>
                <a:r>
                  <a:rPr lang="ja-JP" altLang="en-US" dirty="0"/>
                  <a:t>が返ってくる。</a:t>
                </a:r>
                <a:endParaRPr lang="en-US" altLang="ja-JP" dirty="0"/>
              </a:p>
              <a:p>
                <a:pPr lvl="2"/>
                <a:r>
                  <a:rPr lang="ja-JP" altLang="en-US" dirty="0"/>
                  <a:t>そんなことしなくても</a:t>
                </a:r>
                <a:r>
                  <a:rPr lang="en-US" altLang="ja-JP" dirty="0" err="1">
                    <a:solidFill>
                      <a:srgbClr val="FF0000"/>
                    </a:solidFill>
                  </a:rPr>
                  <a:t>numpy.e</a:t>
                </a:r>
                <a:r>
                  <a:rPr lang="ja-JP" altLang="en-US" dirty="0"/>
                  <a:t>で取得できるが</a:t>
                </a:r>
                <a:endParaRPr lang="en-US" altLang="ja-JP" dirty="0"/>
              </a:p>
              <a:p>
                <a:endParaRPr lang="en-US" altLang="ja-JP" dirty="0"/>
              </a:p>
              <a:p>
                <a:endParaRPr lang="en-US" altLang="ja-JP" dirty="0"/>
              </a:p>
              <a:p>
                <a:pPr lvl="1"/>
                <a:endParaRPr kumimoji="1" lang="en-US" altLang="ja-JP" dirty="0"/>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9D4361DF-988F-45B7-82F3-83A1FF830A22}"/>
                  </a:ext>
                </a:extLst>
              </p:cNvPr>
              <p:cNvSpPr>
                <a:spLocks noGrp="1" noRot="1" noChangeAspect="1" noMove="1" noResize="1" noEditPoints="1" noAdjustHandles="1" noChangeArrowheads="1" noChangeShapeType="1" noTextEdit="1"/>
              </p:cNvSpPr>
              <p:nvPr>
                <p:ph idx="1"/>
              </p:nvPr>
            </p:nvSpPr>
            <p:spPr>
              <a:blipFill>
                <a:blip r:embed="rId3"/>
                <a:stretch>
                  <a:fillRect l="-1043" t="-19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319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D7841AED-CDF1-4FD8-8F3A-B65428AC971D}"/>
                  </a:ext>
                </a:extLst>
              </p:cNvPr>
              <p:cNvSpPr>
                <a:spLocks noGrp="1"/>
              </p:cNvSpPr>
              <p:nvPr>
                <p:ph type="title"/>
              </p:nvPr>
            </p:nvSpPr>
            <p:spPr/>
            <p:txBody>
              <a:bodyPr/>
              <a:lstStyle/>
              <a:p>
                <a:r>
                  <a:rPr kumimoji="1" lang="en-US" altLang="ja-JP" dirty="0"/>
                  <a:t>3.</a:t>
                </a:r>
                <a:r>
                  <a:rPr kumimoji="1" lang="ja-JP" altLang="en-US" dirty="0"/>
                  <a:t>自然対数</a:t>
                </a:r>
                <a14:m>
                  <m:oMath xmlns:m="http://schemas.openxmlformats.org/officeDocument/2006/math">
                    <m:func>
                      <m:funcPr>
                        <m:ctrlPr>
                          <a:rPr kumimoji="1" lang="en-US" altLang="ja-JP" i="1" smtClean="0">
                            <a:latin typeface="Cambria Math" panose="02040503050406030204" pitchFamily="18" charset="0"/>
                          </a:rPr>
                        </m:ctrlPr>
                      </m:funcPr>
                      <m:fName>
                        <m:sSub>
                          <m:sSubPr>
                            <m:ctrlPr>
                              <a:rPr kumimoji="1" lang="en-US" altLang="ja-JP" i="1" smtClean="0">
                                <a:latin typeface="Cambria Math" panose="02040503050406030204" pitchFamily="18" charset="0"/>
                              </a:rPr>
                            </m:ctrlPr>
                          </m:sSubPr>
                          <m:e>
                            <m:r>
                              <a:rPr kumimoji="1" lang="en-US" altLang="ja-JP" b="0" i="0" smtClean="0">
                                <a:latin typeface="Cambria Math" panose="02040503050406030204" pitchFamily="18" charset="0"/>
                              </a:rPr>
                              <m:t> </m:t>
                            </m:r>
                            <m:r>
                              <m:rPr>
                                <m:sty m:val="p"/>
                              </m:rPr>
                              <a:rPr kumimoji="1" lang="en-US" altLang="ja-JP" i="0" smtClean="0">
                                <a:latin typeface="Cambria Math" panose="02040503050406030204" pitchFamily="18" charset="0"/>
                              </a:rPr>
                              <m:t>log</m:t>
                            </m:r>
                          </m:e>
                          <m:sub>
                            <m:r>
                              <a:rPr kumimoji="1" lang="en-US" altLang="ja-JP" b="0" i="1" smtClean="0">
                                <a:latin typeface="Cambria Math" panose="02040503050406030204" pitchFamily="18" charset="0"/>
                              </a:rPr>
                              <m:t>𝑒</m:t>
                            </m:r>
                          </m:sub>
                        </m:sSub>
                      </m:fName>
                      <m:e>
                        <m:r>
                          <a:rPr kumimoji="1" lang="en-US" altLang="ja-JP" b="0" i="1" smtClean="0">
                            <a:solidFill>
                              <a:schemeClr val="bg1"/>
                            </a:solidFill>
                            <a:latin typeface="Cambria Math" panose="02040503050406030204" pitchFamily="18" charset="0"/>
                          </a:rPr>
                          <m:t>3</m:t>
                        </m:r>
                      </m:e>
                    </m:func>
                  </m:oMath>
                </a14:m>
                <a:endParaRPr kumimoji="1" lang="ja-JP" altLang="en-US" dirty="0"/>
              </a:p>
            </p:txBody>
          </p:sp>
        </mc:Choice>
        <mc:Fallback xmlns="">
          <p:sp>
            <p:nvSpPr>
              <p:cNvPr id="2" name="タイトル 1">
                <a:extLst>
                  <a:ext uri="{FF2B5EF4-FFF2-40B4-BE49-F238E27FC236}">
                    <a16:creationId xmlns:a16="http://schemas.microsoft.com/office/drawing/2014/main" id="{D7841AED-CDF1-4FD8-8F3A-B65428AC971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4D8B5D8-1093-4DCC-A15C-0CB7637C8552}"/>
                  </a:ext>
                </a:extLst>
              </p:cNvPr>
              <p:cNvSpPr>
                <a:spLocks noGrp="1"/>
              </p:cNvSpPr>
              <p:nvPr>
                <p:ph idx="1"/>
              </p:nvPr>
            </p:nvSpPr>
            <p:spPr/>
            <p:txBody>
              <a:bodyPr>
                <a:normAutofit/>
              </a:bodyPr>
              <a:lstStyle/>
              <a:p>
                <a:r>
                  <a:rPr lang="ja-JP" altLang="en-US" dirty="0"/>
                  <a:t>ここでは省略して</a:t>
                </a:r>
                <a14:m>
                  <m:oMath xmlns:m="http://schemas.openxmlformats.org/officeDocument/2006/math">
                    <m:r>
                      <m:rPr>
                        <m:sty m:val="p"/>
                      </m:rPr>
                      <a:rPr lang="en-US" altLang="ja-JP">
                        <a:latin typeface="Cambria Math" panose="02040503050406030204" pitchFamily="18" charset="0"/>
                      </a:rPr>
                      <m:t>log</m:t>
                    </m:r>
                  </m:oMath>
                </a14:m>
                <a:r>
                  <a:rPr kumimoji="1" lang="ja-JP" altLang="en-US" dirty="0"/>
                  <a:t>と書く</a:t>
                </a:r>
                <a:endParaRPr kumimoji="1" lang="en-US" altLang="ja-JP" dirty="0"/>
              </a:p>
              <a:p>
                <a:pPr lvl="1"/>
                <a:r>
                  <a:rPr lang="ja-JP" altLang="en-US" dirty="0"/>
                  <a:t>余談だが他分野</a:t>
                </a:r>
                <a14:m>
                  <m:oMath xmlns:m="http://schemas.openxmlformats.org/officeDocument/2006/math">
                    <m:r>
                      <a:rPr lang="ja-JP" altLang="en-US" i="1" dirty="0">
                        <a:latin typeface="Cambria Math" panose="02040503050406030204" pitchFamily="18" charset="0"/>
                      </a:rPr>
                      <m:t>では</m:t>
                    </m:r>
                    <m:r>
                      <m:rPr>
                        <m:sty m:val="p"/>
                      </m:rPr>
                      <a:rPr lang="en-US" altLang="ja-JP">
                        <a:latin typeface="Cambria Math" panose="02040503050406030204" pitchFamily="18" charset="0"/>
                      </a:rPr>
                      <m:t>log</m:t>
                    </m:r>
                  </m:oMath>
                </a14:m>
                <a:r>
                  <a:rPr lang="ja-JP" altLang="en-US"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 </m:t>
                        </m:r>
                        <m:r>
                          <m:rPr>
                            <m:sty m:val="p"/>
                          </m:rPr>
                          <a:rPr lang="en-US" altLang="ja-JP">
                            <a:latin typeface="Cambria Math" panose="02040503050406030204" pitchFamily="18" charset="0"/>
                          </a:rPr>
                          <m:t>log</m:t>
                        </m:r>
                      </m:e>
                      <m:sub>
                        <m:r>
                          <a:rPr lang="en-US" altLang="ja-JP" i="1">
                            <a:latin typeface="Cambria Math" panose="02040503050406030204" pitchFamily="18" charset="0"/>
                          </a:rPr>
                          <m:t>𝑒</m:t>
                        </m:r>
                      </m:sub>
                    </m:sSub>
                    <m:r>
                      <a:rPr lang="ja-JP" altLang="en-US" i="1">
                        <a:latin typeface="Cambria Math" panose="02040503050406030204" pitchFamily="18" charset="0"/>
                      </a:rPr>
                      <m:t>でない</m:t>
                    </m:r>
                  </m:oMath>
                </a14:m>
                <a:r>
                  <a:rPr lang="ja-JP" altLang="en-US" dirty="0"/>
                  <a:t>場合がある。注意すること。</a:t>
                </a:r>
                <a:endParaRPr lang="en-US" altLang="ja-JP" dirty="0"/>
              </a:p>
              <a:p>
                <a:endParaRPr lang="en-US" altLang="ja-JP" dirty="0"/>
              </a:p>
              <a:p>
                <a:r>
                  <a:rPr kumimoji="1" lang="ja-JP" altLang="en-US" dirty="0"/>
                  <a:t>そもそも対数とは</a:t>
                </a:r>
                <a:endParaRPr kumimoji="1" lang="en-US" altLang="ja-JP" dirty="0"/>
              </a:p>
              <a:p>
                <a:pPr lvl="1"/>
                <a:r>
                  <a:rPr lang="ja-JP" altLang="en-US" dirty="0"/>
                  <a:t>べき乗の逆演算の一つ</a:t>
                </a:r>
                <a:endParaRPr lang="en-US" altLang="ja-JP" dirty="0"/>
              </a:p>
              <a:p>
                <a:pPr lvl="1"/>
                <a:r>
                  <a:rPr kumimoji="1" lang="ja-JP" altLang="en-US" i="1" dirty="0">
                    <a:latin typeface="Cambria Math" panose="02040503050406030204" pitchFamily="18" charset="0"/>
                  </a:rPr>
                  <a:t>「</a:t>
                </a:r>
                <a:r>
                  <a:rPr kumimoji="1" lang="en-US" altLang="ja-JP" i="1" dirty="0">
                    <a:latin typeface="Cambria Math" panose="02040503050406030204" pitchFamily="18" charset="0"/>
                  </a:rPr>
                  <a:t>x</a:t>
                </a:r>
                <a:r>
                  <a:rPr kumimoji="1" lang="ja-JP" altLang="en-US" i="1" dirty="0">
                    <a:latin typeface="Cambria Math" panose="02040503050406030204" pitchFamily="18" charset="0"/>
                  </a:rPr>
                  <a:t>を</a:t>
                </a:r>
                <a:r>
                  <a:rPr kumimoji="1" lang="en-US" altLang="ja-JP" i="1" dirty="0">
                    <a:latin typeface="Cambria Math" panose="02040503050406030204" pitchFamily="18" charset="0"/>
                  </a:rPr>
                  <a:t>n</a:t>
                </a:r>
                <a:r>
                  <a:rPr kumimoji="1" lang="ja-JP" altLang="en-US" i="1" dirty="0">
                    <a:latin typeface="Cambria Math" panose="02040503050406030204" pitchFamily="18" charset="0"/>
                  </a:rPr>
                  <a:t>乗したら</a:t>
                </a:r>
                <a:r>
                  <a:rPr kumimoji="1" lang="en-US" altLang="ja-JP" i="1" dirty="0">
                    <a:latin typeface="Cambria Math" panose="02040503050406030204" pitchFamily="18" charset="0"/>
                  </a:rPr>
                  <a:t>y</a:t>
                </a:r>
                <a:r>
                  <a:rPr kumimoji="1" lang="ja-JP" altLang="en-US" i="1" dirty="0">
                    <a:latin typeface="Cambria Math" panose="02040503050406030204" pitchFamily="18" charset="0"/>
                  </a:rPr>
                  <a:t>になったんだけど、</a:t>
                </a:r>
                <a:r>
                  <a:rPr kumimoji="1" lang="en-US" altLang="ja-JP" i="1" dirty="0">
                    <a:latin typeface="Cambria Math" panose="02040503050406030204" pitchFamily="18" charset="0"/>
                  </a:rPr>
                  <a:t>n</a:t>
                </a:r>
                <a:r>
                  <a:rPr kumimoji="1" lang="ja-JP" altLang="en-US" i="1" dirty="0">
                    <a:latin typeface="Cambria Math" panose="02040503050406030204" pitchFamily="18" charset="0"/>
                  </a:rPr>
                  <a:t>が思い出せねぇんだ</a:t>
                </a:r>
                <a:r>
                  <a:rPr kumimoji="1" lang="en-US" altLang="ja-JP" i="1" dirty="0">
                    <a:latin typeface="Cambria Math" panose="02040503050406030204" pitchFamily="18" charset="0"/>
                  </a:rPr>
                  <a:t>…</a:t>
                </a:r>
                <a:r>
                  <a:rPr kumimoji="1" lang="ja-JP" altLang="en-US" i="1" dirty="0">
                    <a:latin typeface="Cambria Math" panose="02040503050406030204" pitchFamily="18" charset="0"/>
                  </a:rPr>
                  <a:t>」</a:t>
                </a:r>
                <a:endParaRPr kumimoji="1" lang="en-US" altLang="ja-JP" i="1" dirty="0">
                  <a:latin typeface="Cambria Math" panose="02040503050406030204" pitchFamily="18" charset="0"/>
                </a:endParaRPr>
              </a:p>
              <a:p>
                <a:pPr lvl="2"/>
                <a:r>
                  <a:rPr lang="ja-JP" altLang="en-US" dirty="0">
                    <a:latin typeface="Cambria Math" panose="02040503050406030204" pitchFamily="18" charset="0"/>
                  </a:rPr>
                  <a:t>というときに使うこともなくはない</a:t>
                </a:r>
                <a:r>
                  <a:rPr lang="en-US" altLang="ja-JP" dirty="0">
                    <a:latin typeface="Cambria Math" panose="02040503050406030204" pitchFamily="18" charset="0"/>
                  </a:rPr>
                  <a:t>…</a:t>
                </a:r>
                <a:r>
                  <a:rPr lang="ja-JP" altLang="en-US" dirty="0">
                    <a:latin typeface="Cambria Math" panose="02040503050406030204" pitchFamily="18" charset="0"/>
                  </a:rPr>
                  <a:t>？</a:t>
                </a:r>
                <a:endParaRPr kumimoji="1" lang="en-US" altLang="ja-JP" dirty="0">
                  <a:latin typeface="Cambria Math" panose="02040503050406030204" pitchFamily="18" charset="0"/>
                </a:endParaRPr>
              </a:p>
              <a:p>
                <a:pPr lvl="1"/>
                <a14:m>
                  <m:oMath xmlns:m="http://schemas.openxmlformats.org/officeDocument/2006/math">
                    <m:func>
                      <m:funcPr>
                        <m:ctrlPr>
                          <a:rPr kumimoji="1" lang="en-US" altLang="ja-JP" i="1" smtClean="0">
                            <a:latin typeface="Cambria Math" panose="02040503050406030204" pitchFamily="18" charset="0"/>
                          </a:rPr>
                        </m:ctrlPr>
                      </m:funcPr>
                      <m:fName>
                        <m:sSub>
                          <m:sSubPr>
                            <m:ctrlPr>
                              <a:rPr kumimoji="1" lang="en-US" altLang="ja-JP" i="1" smtClean="0">
                                <a:latin typeface="Cambria Math" panose="02040503050406030204" pitchFamily="18" charset="0"/>
                              </a:rPr>
                            </m:ctrlPr>
                          </m:sSubPr>
                          <m:e>
                            <m:r>
                              <m:rPr>
                                <m:sty m:val="p"/>
                              </m:rPr>
                              <a:rPr kumimoji="1" lang="en-US" altLang="ja-JP" i="0" smtClean="0">
                                <a:latin typeface="Cambria Math" panose="02040503050406030204" pitchFamily="18" charset="0"/>
                              </a:rPr>
                              <m:t>log</m:t>
                            </m:r>
                          </m:e>
                          <m:sub>
                            <m:r>
                              <a:rPr kumimoji="1" lang="en-US" altLang="ja-JP" b="0" i="1" smtClean="0">
                                <a:latin typeface="Cambria Math" panose="02040503050406030204" pitchFamily="18" charset="0"/>
                              </a:rPr>
                              <m:t>𝑎</m:t>
                            </m:r>
                          </m:sub>
                        </m:sSub>
                      </m:fName>
                      <m:e>
                        <m:r>
                          <a:rPr kumimoji="1" lang="en-US" altLang="ja-JP" b="0" i="1" smtClean="0">
                            <a:latin typeface="Cambria Math" panose="02040503050406030204" pitchFamily="18" charset="0"/>
                          </a:rPr>
                          <m:t>𝑏</m:t>
                        </m:r>
                      </m:e>
                    </m:func>
                  </m:oMath>
                </a14:m>
                <a:r>
                  <a:rPr kumimoji="1" lang="en-US" altLang="ja-JP" dirty="0"/>
                  <a:t> </a:t>
                </a:r>
                <a:r>
                  <a:rPr lang="en-US" altLang="ja-JP" dirty="0"/>
                  <a:t>…a</a:t>
                </a:r>
                <a:r>
                  <a:rPr lang="ja-JP" altLang="en-US" dirty="0"/>
                  <a:t>を</a:t>
                </a:r>
                <a:r>
                  <a:rPr lang="en-US" altLang="ja-JP" dirty="0"/>
                  <a:t>b</a:t>
                </a:r>
                <a:r>
                  <a:rPr lang="ja-JP" altLang="en-US" dirty="0"/>
                  <a:t>にする指数。</a:t>
                </a:r>
                <a:r>
                  <a:rPr lang="en-US" altLang="ja-JP" dirty="0"/>
                  <a:t>a=3,b=9</a:t>
                </a:r>
                <a:r>
                  <a:rPr lang="ja-JP" altLang="en-US" dirty="0"/>
                  <a:t>なら</a:t>
                </a:r>
                <a14:m>
                  <m:oMath xmlns:m="http://schemas.openxmlformats.org/officeDocument/2006/math">
                    <m:func>
                      <m:funcPr>
                        <m:ctrlPr>
                          <a:rPr lang="en-US" altLang="ja-JP" i="1">
                            <a:latin typeface="Cambria Math" panose="02040503050406030204" pitchFamily="18" charset="0"/>
                          </a:rPr>
                        </m:ctrlPr>
                      </m:funcPr>
                      <m:fNa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log</m:t>
                            </m:r>
                          </m:e>
                          <m:sub>
                            <m:r>
                              <a:rPr lang="en-US" altLang="ja-JP" i="1">
                                <a:latin typeface="Cambria Math" panose="02040503050406030204" pitchFamily="18" charset="0"/>
                              </a:rPr>
                              <m:t>𝑎</m:t>
                            </m:r>
                          </m:sub>
                        </m:sSub>
                      </m:fName>
                      <m:e>
                        <m:r>
                          <a:rPr lang="en-US" altLang="ja-JP" i="1">
                            <a:latin typeface="Cambria Math" panose="02040503050406030204" pitchFamily="18" charset="0"/>
                          </a:rPr>
                          <m:t>𝑏</m:t>
                        </m:r>
                      </m:e>
                    </m:func>
                    <m:r>
                      <a:rPr lang="pt-BR" altLang="ja-JP" i="1">
                        <a:latin typeface="Cambria Math" panose="02040503050406030204" pitchFamily="18" charset="0"/>
                      </a:rPr>
                      <m:t>=</m:t>
                    </m:r>
                    <m:r>
                      <a:rPr lang="en-US" altLang="ja-JP" b="0" i="1" smtClean="0">
                        <a:latin typeface="Cambria Math" panose="02040503050406030204" pitchFamily="18" charset="0"/>
                      </a:rPr>
                      <m:t>2</m:t>
                    </m:r>
                  </m:oMath>
                </a14:m>
                <a:r>
                  <a:rPr lang="ja-JP" altLang="en-US" dirty="0"/>
                  <a:t>になる</a:t>
                </a:r>
                <a:endParaRPr lang="en-US" altLang="ja-JP" dirty="0"/>
              </a:p>
              <a:p>
                <a:pPr lvl="1"/>
                <a:r>
                  <a:rPr lang="ja-JP" altLang="en-US" dirty="0"/>
                  <a:t>つまり、</a:t>
                </a:r>
                <a:r>
                  <a:rPr lang="en-US" altLang="ja-JP" dirty="0"/>
                  <a:t> </a:t>
                </a:r>
                <a14:m>
                  <m:oMath xmlns:m="http://schemas.openxmlformats.org/officeDocument/2006/math">
                    <m:func>
                      <m:funcPr>
                        <m:ctrlPr>
                          <a:rPr lang="en-US" altLang="ja-JP" i="1" smtClean="0">
                            <a:solidFill>
                              <a:srgbClr val="FF0000"/>
                            </a:solidFill>
                            <a:latin typeface="Cambria Math" panose="02040503050406030204" pitchFamily="18" charset="0"/>
                          </a:rPr>
                        </m:ctrlPr>
                      </m:funcPr>
                      <m:fName>
                        <m:sSub>
                          <m:sSubPr>
                            <m:ctrlPr>
                              <a:rPr lang="en-US" altLang="ja-JP" i="1">
                                <a:solidFill>
                                  <a:srgbClr val="FF0000"/>
                                </a:solidFill>
                                <a:latin typeface="Cambria Math" panose="02040503050406030204" pitchFamily="18" charset="0"/>
                              </a:rPr>
                            </m:ctrlPr>
                          </m:sSubPr>
                          <m:e>
                            <m:r>
                              <m:rPr>
                                <m:sty m:val="p"/>
                              </m:rPr>
                              <a:rPr lang="en-US" altLang="ja-JP">
                                <a:solidFill>
                                  <a:srgbClr val="FF0000"/>
                                </a:solidFill>
                                <a:latin typeface="Cambria Math" panose="02040503050406030204" pitchFamily="18" charset="0"/>
                              </a:rPr>
                              <m:t>log</m:t>
                            </m:r>
                          </m:e>
                          <m:sub>
                            <m:r>
                              <a:rPr lang="en-US" altLang="ja-JP" i="1">
                                <a:solidFill>
                                  <a:srgbClr val="FF0000"/>
                                </a:solidFill>
                                <a:latin typeface="Cambria Math" panose="02040503050406030204" pitchFamily="18" charset="0"/>
                              </a:rPr>
                              <m:t>𝑎</m:t>
                            </m:r>
                          </m:sub>
                        </m:sSub>
                      </m:fName>
                      <m:e>
                        <m:r>
                          <a:rPr lang="en-US" altLang="ja-JP" i="1">
                            <a:solidFill>
                              <a:srgbClr val="FF0000"/>
                            </a:solidFill>
                            <a:latin typeface="Cambria Math" panose="02040503050406030204" pitchFamily="18" charset="0"/>
                          </a:rPr>
                          <m:t>𝑏</m:t>
                        </m:r>
                        <m:r>
                          <a:rPr lang="en-US" altLang="ja-JP" b="0" i="1" smtClean="0">
                            <a:solidFill>
                              <a:srgbClr val="FF0000"/>
                            </a:solidFill>
                            <a:latin typeface="Cambria Math" panose="02040503050406030204" pitchFamily="18" charset="0"/>
                          </a:rPr>
                          <m:t>=</m:t>
                        </m:r>
                        <m:r>
                          <a:rPr lang="en-US" altLang="ja-JP" b="0" i="1" smtClean="0">
                            <a:solidFill>
                              <a:srgbClr val="FF0000"/>
                            </a:solidFill>
                            <a:latin typeface="Cambria Math" panose="02040503050406030204" pitchFamily="18" charset="0"/>
                          </a:rPr>
                          <m:t>𝑐</m:t>
                        </m:r>
                        <m:r>
                          <a:rPr lang="en-US" altLang="ja-JP" b="0" i="1" smtClean="0">
                            <a:solidFill>
                              <a:srgbClr val="FF0000"/>
                            </a:solidFill>
                            <a:latin typeface="Cambria Math" panose="02040503050406030204" pitchFamily="18" charset="0"/>
                          </a:rPr>
                          <m:t> </m:t>
                        </m:r>
                        <m:r>
                          <a:rPr lang="ja-JP" altLang="en-US" i="1">
                            <a:solidFill>
                              <a:srgbClr val="FF0000"/>
                            </a:solidFill>
                            <a:latin typeface="Cambria Math" panose="02040503050406030204" pitchFamily="18" charset="0"/>
                          </a:rPr>
                          <m:t>ならば</m:t>
                        </m:r>
                        <m:r>
                          <a:rPr lang="ja-JP" altLang="en-US" i="1" smtClean="0">
                            <a:solidFill>
                              <a:srgbClr val="FF0000"/>
                            </a:solidFill>
                            <a:latin typeface="Cambria Math" panose="02040503050406030204" pitchFamily="18" charset="0"/>
                          </a:rPr>
                          <m:t>、</m:t>
                        </m:r>
                        <m:sSup>
                          <m:sSupPr>
                            <m:ctrlPr>
                              <a:rPr lang="pt-BR" altLang="ja-JP" b="0" i="1" smtClean="0">
                                <a:solidFill>
                                  <a:srgbClr val="FF0000"/>
                                </a:solidFill>
                                <a:latin typeface="Cambria Math" panose="02040503050406030204" pitchFamily="18" charset="0"/>
                              </a:rPr>
                            </m:ctrlPr>
                          </m:sSupPr>
                          <m:e>
                            <m:r>
                              <a:rPr lang="pt-BR" altLang="ja-JP" b="0" i="1" smtClean="0">
                                <a:solidFill>
                                  <a:srgbClr val="FF0000"/>
                                </a:solidFill>
                                <a:latin typeface="Cambria Math" panose="02040503050406030204" pitchFamily="18" charset="0"/>
                              </a:rPr>
                              <m:t>𝑎</m:t>
                            </m:r>
                          </m:e>
                          <m:sup>
                            <m:r>
                              <a:rPr lang="en-US" altLang="ja-JP" b="0" i="1" smtClean="0">
                                <a:solidFill>
                                  <a:srgbClr val="FF0000"/>
                                </a:solidFill>
                                <a:latin typeface="Cambria Math" panose="02040503050406030204" pitchFamily="18" charset="0"/>
                              </a:rPr>
                              <m:t>𝑐</m:t>
                            </m:r>
                          </m:sup>
                        </m:sSup>
                        <m:r>
                          <a:rPr lang="pt-BR" altLang="ja-JP" b="0" i="1" smtClean="0">
                            <a:solidFill>
                              <a:srgbClr val="FF0000"/>
                            </a:solidFill>
                            <a:latin typeface="Cambria Math" panose="02040503050406030204" pitchFamily="18" charset="0"/>
                          </a:rPr>
                          <m:t>=</m:t>
                        </m:r>
                        <m:r>
                          <a:rPr lang="en-US" altLang="ja-JP" b="0" i="1" smtClean="0">
                            <a:solidFill>
                              <a:srgbClr val="FF0000"/>
                            </a:solidFill>
                            <a:latin typeface="Cambria Math" panose="02040503050406030204" pitchFamily="18" charset="0"/>
                          </a:rPr>
                          <m:t>𝑏</m:t>
                        </m:r>
                      </m:e>
                    </m:func>
                  </m:oMath>
                </a14:m>
                <a:endParaRPr lang="en-US" altLang="ja-JP" dirty="0"/>
              </a:p>
              <a:p>
                <a:endParaRPr lang="en-US" altLang="ja-JP" dirty="0"/>
              </a:p>
              <a:p>
                <a:r>
                  <a:rPr lang="en-US" altLang="ja-JP" dirty="0"/>
                  <a:t>python</a:t>
                </a:r>
                <a:r>
                  <a:rPr lang="ja-JP" altLang="en-US" dirty="0"/>
                  <a:t>では</a:t>
                </a:r>
                <a14:m>
                  <m:oMath xmlns:m="http://schemas.openxmlformats.org/officeDocument/2006/math">
                    <m:func>
                      <m:funcPr>
                        <m:ctrlPr>
                          <a:rPr lang="en-US" altLang="ja-JP" i="1">
                            <a:latin typeface="Cambria Math" panose="02040503050406030204" pitchFamily="18" charset="0"/>
                          </a:rPr>
                        </m:ctrlPr>
                      </m:funcPr>
                      <m:fName>
                        <m:sSub>
                          <m:sSubPr>
                            <m:ctrlPr>
                              <a:rPr lang="en-US" altLang="ja-JP" i="1">
                                <a:latin typeface="Cambria Math" panose="02040503050406030204" pitchFamily="18" charset="0"/>
                              </a:rPr>
                            </m:ctrlPr>
                          </m:sSubPr>
                          <m:e>
                            <m:r>
                              <a:rPr lang="en-US" altLang="ja-JP">
                                <a:latin typeface="Cambria Math" panose="02040503050406030204" pitchFamily="18" charset="0"/>
                              </a:rPr>
                              <m:t> </m:t>
                            </m:r>
                            <m:r>
                              <m:rPr>
                                <m:sty m:val="p"/>
                              </m:rPr>
                              <a:rPr lang="en-US" altLang="ja-JP">
                                <a:latin typeface="Cambria Math" panose="02040503050406030204" pitchFamily="18" charset="0"/>
                              </a:rPr>
                              <m:t>log</m:t>
                            </m:r>
                          </m:e>
                          <m:sub>
                            <m:r>
                              <a:rPr lang="en-US" altLang="ja-JP" i="1">
                                <a:latin typeface="Cambria Math" panose="02040503050406030204" pitchFamily="18" charset="0"/>
                              </a:rPr>
                              <m:t>𝑒</m:t>
                            </m:r>
                          </m:sub>
                        </m:sSub>
                      </m:fName>
                      <m:e>
                        <m:r>
                          <a:rPr lang="en-US" altLang="ja-JP" i="1">
                            <a:latin typeface="Cambria Math" panose="02040503050406030204" pitchFamily="18" charset="0"/>
                          </a:rPr>
                          <m:t>𝑦</m:t>
                        </m:r>
                      </m:e>
                    </m:func>
                    <m:r>
                      <a:rPr lang="en-US" altLang="ja-JP" i="1">
                        <a:latin typeface="Cambria Math" panose="02040503050406030204" pitchFamily="18" charset="0"/>
                      </a:rPr>
                      <m:t> </m:t>
                    </m:r>
                    <m:r>
                      <a:rPr lang="ja-JP" altLang="en-US" i="1" smtClean="0">
                        <a:latin typeface="Cambria Math" panose="02040503050406030204" pitchFamily="18" charset="0"/>
                      </a:rPr>
                      <m:t>を</m:t>
                    </m:r>
                  </m:oMath>
                </a14:m>
                <a:r>
                  <a:rPr lang="en-US" altLang="ja-JP" dirty="0">
                    <a:solidFill>
                      <a:srgbClr val="FF0000"/>
                    </a:solidFill>
                  </a:rPr>
                  <a:t>np.log(y)</a:t>
                </a:r>
                <a:r>
                  <a:rPr lang="ja-JP" altLang="en-US" dirty="0"/>
                  <a:t>と表現する</a:t>
                </a:r>
                <a:endParaRPr lang="en-US" altLang="ja-JP" dirty="0"/>
              </a:p>
            </p:txBody>
          </p:sp>
        </mc:Choice>
        <mc:Fallback>
          <p:sp>
            <p:nvSpPr>
              <p:cNvPr id="3" name="コンテンツ プレースホルダー 2">
                <a:extLst>
                  <a:ext uri="{FF2B5EF4-FFF2-40B4-BE49-F238E27FC236}">
                    <a16:creationId xmlns:a16="http://schemas.microsoft.com/office/drawing/2014/main" id="{54D8B5D8-1093-4DCC-A15C-0CB7637C8552}"/>
                  </a:ext>
                </a:extLst>
              </p:cNvPr>
              <p:cNvSpPr>
                <a:spLocks noGrp="1" noRot="1" noChangeAspect="1" noMove="1" noResize="1" noEditPoints="1" noAdjustHandles="1" noChangeArrowheads="1" noChangeShapeType="1" noTextEdit="1"/>
              </p:cNvSpPr>
              <p:nvPr>
                <p:ph idx="1"/>
              </p:nvPr>
            </p:nvSpPr>
            <p:spPr>
              <a:blipFill>
                <a:blip r:embed="rId3"/>
                <a:stretch>
                  <a:fillRect l="-1043" t="-19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23449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94B081-97C4-46C5-8C31-B33504569ABA}"/>
              </a:ext>
            </a:extLst>
          </p:cNvPr>
          <p:cNvSpPr>
            <a:spLocks noGrp="1"/>
          </p:cNvSpPr>
          <p:nvPr>
            <p:ph type="title"/>
          </p:nvPr>
        </p:nvSpPr>
        <p:spPr/>
        <p:txBody>
          <a:bodyPr/>
          <a:lstStyle/>
          <a:p>
            <a:r>
              <a:rPr kumimoji="1" lang="ja-JP" altLang="en-US" dirty="0"/>
              <a:t>ここまでのまとめ</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AC00D92-732A-4031-9088-87F741EF5E6E}"/>
                  </a:ext>
                </a:extLst>
              </p:cNvPr>
              <p:cNvSpPr>
                <a:spLocks noGrp="1"/>
              </p:cNvSpPr>
              <p:nvPr>
                <p:ph idx="1"/>
              </p:nvPr>
            </p:nvSpPr>
            <p:spPr/>
            <p:txBody>
              <a:bodyPr/>
              <a:lstStyle/>
              <a:p>
                <a:r>
                  <a:rPr kumimoji="1" lang="ja-JP" altLang="en-US" dirty="0"/>
                  <a:t>シグマ　</a:t>
                </a:r>
                <a14:m>
                  <m:oMath xmlns:m="http://schemas.openxmlformats.org/officeDocument/2006/math">
                    <m:r>
                      <a:rPr lang="en-US" altLang="ja-JP" i="1" dirty="0">
                        <a:latin typeface="Cambria Math" panose="02040503050406030204" pitchFamily="18" charset="0"/>
                      </a:rPr>
                      <m:t>𝛴</m:t>
                    </m:r>
                  </m:oMath>
                </a14:m>
                <a:endParaRPr kumimoji="1" lang="en-US" altLang="ja-JP" dirty="0"/>
              </a:p>
              <a:p>
                <a:pPr lvl="1"/>
                <a:r>
                  <a:rPr lang="ja-JP" altLang="en-US" dirty="0"/>
                  <a:t>総和を求める。</a:t>
                </a:r>
                <a:endParaRPr lang="en-US" altLang="ja-JP" dirty="0"/>
              </a:p>
              <a:p>
                <a:pPr lvl="1"/>
                <a:r>
                  <a:rPr kumimoji="1" lang="en-US" altLang="ja-JP" dirty="0"/>
                  <a:t>Python</a:t>
                </a:r>
                <a:r>
                  <a:rPr kumimoji="1" lang="ja-JP" altLang="en-US" dirty="0"/>
                  <a:t>だと</a:t>
                </a:r>
                <a:r>
                  <a:rPr kumimoji="1" lang="en-US" altLang="ja-JP" dirty="0" err="1"/>
                  <a:t>numpy.sum</a:t>
                </a:r>
                <a:r>
                  <a:rPr lang="en-US" altLang="ja-JP" dirty="0"/>
                  <a:t>(array)</a:t>
                </a:r>
              </a:p>
              <a:p>
                <a:pPr lvl="1"/>
                <a:endParaRPr kumimoji="1" lang="en-US" altLang="ja-JP" dirty="0"/>
              </a:p>
              <a:p>
                <a:r>
                  <a:rPr kumimoji="1" lang="ja-JP" altLang="en-US" dirty="0"/>
                  <a:t>ネイピア数　</a:t>
                </a:r>
                <a:r>
                  <a:rPr kumimoji="1" lang="en-US" altLang="ja-JP" dirty="0" err="1"/>
                  <a:t>e</a:t>
                </a:r>
                <a:endParaRPr kumimoji="1" lang="en-US" altLang="ja-JP" dirty="0"/>
              </a:p>
              <a:p>
                <a:pPr lvl="1"/>
                <a:r>
                  <a:rPr kumimoji="1" lang="ja-JP" altLang="en-US" dirty="0"/>
                  <a:t>微分界のやべー奴</a:t>
                </a:r>
                <a:endParaRPr kumimoji="1" lang="en-US" altLang="ja-JP" dirty="0"/>
              </a:p>
              <a:p>
                <a:pPr lvl="1"/>
                <a:r>
                  <a:rPr lang="en-US" altLang="ja-JP" dirty="0" err="1"/>
                  <a:t>nampy.e</a:t>
                </a:r>
                <a:r>
                  <a:rPr lang="ja-JP" altLang="en-US" dirty="0"/>
                  <a:t>で</a:t>
                </a:r>
                <a:r>
                  <a:rPr lang="en-US" altLang="ja-JP" dirty="0"/>
                  <a:t>e</a:t>
                </a:r>
                <a:r>
                  <a:rPr lang="ja-JP" altLang="en-US" dirty="0"/>
                  <a:t>そのものを、</a:t>
                </a:r>
                <a:r>
                  <a:rPr lang="en-US" altLang="ja-JP" dirty="0" err="1"/>
                  <a:t>n</a:t>
                </a:r>
                <a:r>
                  <a:rPr kumimoji="1" lang="en-US" altLang="ja-JP" dirty="0" err="1"/>
                  <a:t>ampy.exp</a:t>
                </a:r>
                <a:r>
                  <a:rPr kumimoji="1" lang="en-US" altLang="ja-JP" dirty="0"/>
                  <a:t>(x)</a:t>
                </a:r>
                <a:r>
                  <a:rPr kumimoji="1" lang="ja-JP" altLang="en-US" dirty="0"/>
                  <a:t>で</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𝑥</m:t>
                        </m:r>
                      </m:sup>
                    </m:sSup>
                  </m:oMath>
                </a14:m>
                <a:r>
                  <a:rPr kumimoji="1" lang="ja-JP" altLang="en-US" dirty="0"/>
                  <a:t>を得られる</a:t>
                </a:r>
                <a:endParaRPr kumimoji="1" lang="en-US" altLang="ja-JP" dirty="0"/>
              </a:p>
              <a:p>
                <a:pPr lvl="1"/>
                <a:endParaRPr lang="en-US" altLang="ja-JP" dirty="0"/>
              </a:p>
              <a:p>
                <a:r>
                  <a:rPr kumimoji="1" lang="ja-JP" altLang="en-US" dirty="0"/>
                  <a:t>自然対数</a:t>
                </a:r>
                <a14:m>
                  <m:oMath xmlns:m="http://schemas.openxmlformats.org/officeDocument/2006/math">
                    <m:sSub>
                      <m:sSubPr>
                        <m:ctrlPr>
                          <a:rPr lang="en-US" altLang="ja-JP" i="1">
                            <a:latin typeface="Cambria Math" panose="02040503050406030204" pitchFamily="18" charset="0"/>
                          </a:rPr>
                        </m:ctrlPr>
                      </m:sSubPr>
                      <m:e>
                        <m:r>
                          <a:rPr lang="en-US" altLang="ja-JP">
                            <a:latin typeface="Cambria Math" panose="02040503050406030204" pitchFamily="18" charset="0"/>
                          </a:rPr>
                          <m:t> </m:t>
                        </m:r>
                        <m:r>
                          <m:rPr>
                            <m:sty m:val="p"/>
                          </m:rPr>
                          <a:rPr lang="en-US" altLang="ja-JP">
                            <a:latin typeface="Cambria Math" panose="02040503050406030204" pitchFamily="18" charset="0"/>
                          </a:rPr>
                          <m:t>log</m:t>
                        </m:r>
                      </m:e>
                      <m:sub>
                        <m:r>
                          <a:rPr lang="en-US" altLang="ja-JP" i="1">
                            <a:latin typeface="Cambria Math" panose="02040503050406030204" pitchFamily="18" charset="0"/>
                          </a:rPr>
                          <m:t>𝑒</m:t>
                        </m:r>
                      </m:sub>
                    </m:sSub>
                  </m:oMath>
                </a14:m>
                <a:r>
                  <a:rPr kumimoji="1" lang="ja-JP" altLang="en-US" dirty="0"/>
                  <a:t> </a:t>
                </a:r>
                <a:endParaRPr kumimoji="1" lang="en-US" altLang="ja-JP" dirty="0"/>
              </a:p>
              <a:p>
                <a:pPr lvl="1"/>
                <a14:m>
                  <m:oMath xmlns:m="http://schemas.openxmlformats.org/officeDocument/2006/math">
                    <m:func>
                      <m:funcPr>
                        <m:ctrlPr>
                          <a:rPr lang="en-US" altLang="ja-JP" i="1">
                            <a:latin typeface="Cambria Math" panose="02040503050406030204" pitchFamily="18" charset="0"/>
                          </a:rPr>
                        </m:ctrlPr>
                      </m:funcPr>
                      <m:fName>
                        <m:sSub>
                          <m:sSubPr>
                            <m:ctrlPr>
                              <a:rPr lang="en-US" altLang="ja-JP" i="1">
                                <a:latin typeface="Cambria Math" panose="02040503050406030204" pitchFamily="18" charset="0"/>
                              </a:rPr>
                            </m:ctrlPr>
                          </m:sSubPr>
                          <m:e>
                            <m:r>
                              <m:rPr>
                                <m:nor/>
                              </m:rPr>
                              <a:rPr lang="en-US" altLang="ja-JP" dirty="0"/>
                              <m:t>Python</m:t>
                            </m:r>
                            <m:r>
                              <m:rPr>
                                <m:nor/>
                              </m:rPr>
                              <a:rPr lang="ja-JP" altLang="en-US" dirty="0"/>
                              <m:t>だと</m:t>
                            </m:r>
                            <m:r>
                              <m:rPr>
                                <m:sty m:val="p"/>
                              </m:rPr>
                              <a:rPr lang="en-US" altLang="ja-JP">
                                <a:latin typeface="Cambria Math" panose="02040503050406030204" pitchFamily="18" charset="0"/>
                              </a:rPr>
                              <m:t>log</m:t>
                            </m:r>
                          </m:e>
                          <m:sub>
                            <m:r>
                              <a:rPr lang="en-US" altLang="ja-JP" i="1">
                                <a:latin typeface="Cambria Math" panose="02040503050406030204" pitchFamily="18" charset="0"/>
                              </a:rPr>
                              <m:t>𝑒</m:t>
                            </m:r>
                          </m:sub>
                        </m:sSub>
                      </m:fName>
                      <m:e>
                        <m:r>
                          <a:rPr lang="en-US" altLang="ja-JP" i="1">
                            <a:latin typeface="Cambria Math" panose="02040503050406030204" pitchFamily="18" charset="0"/>
                          </a:rPr>
                          <m:t>𝑦</m:t>
                        </m:r>
                      </m:e>
                    </m:func>
                    <m:r>
                      <a:rPr lang="en-US" altLang="ja-JP" i="1">
                        <a:latin typeface="Cambria Math" panose="02040503050406030204" pitchFamily="18" charset="0"/>
                      </a:rPr>
                      <m:t> </m:t>
                    </m:r>
                    <m:r>
                      <a:rPr lang="ja-JP" altLang="en-US" i="1">
                        <a:latin typeface="Cambria Math" panose="02040503050406030204" pitchFamily="18" charset="0"/>
                      </a:rPr>
                      <m:t>を</m:t>
                    </m:r>
                  </m:oMath>
                </a14:m>
                <a:r>
                  <a:rPr lang="en-US" altLang="ja-JP" dirty="0"/>
                  <a:t>np.log(y)</a:t>
                </a:r>
                <a:r>
                  <a:rPr lang="ja-JP" altLang="en-US" dirty="0"/>
                  <a:t>と表現する</a:t>
                </a:r>
                <a:endParaRPr kumimoji="1" lang="ja-JP" altLang="en-US" dirty="0"/>
              </a:p>
            </p:txBody>
          </p:sp>
        </mc:Choice>
        <mc:Fallback>
          <p:sp>
            <p:nvSpPr>
              <p:cNvPr id="3" name="コンテンツ プレースホルダー 2">
                <a:extLst>
                  <a:ext uri="{FF2B5EF4-FFF2-40B4-BE49-F238E27FC236}">
                    <a16:creationId xmlns:a16="http://schemas.microsoft.com/office/drawing/2014/main" id="{9AC00D92-732A-4031-9088-87F741EF5E6E}"/>
                  </a:ext>
                </a:extLst>
              </p:cNvPr>
              <p:cNvSpPr>
                <a:spLocks noGrp="1" noRot="1" noChangeAspect="1" noMove="1" noResize="1" noEditPoints="1" noAdjustHandles="1" noChangeArrowheads="1" noChangeShapeType="1" noTextEdit="1"/>
              </p:cNvSpPr>
              <p:nvPr>
                <p:ph idx="1"/>
              </p:nvPr>
            </p:nvSpPr>
            <p:spPr>
              <a:blipFill>
                <a:blip r:embed="rId2"/>
                <a:stretch>
                  <a:fillRect l="-1043" t="-19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03382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5B4A4-CAE2-47D9-9ADB-7D977A6766A3}"/>
              </a:ext>
            </a:extLst>
          </p:cNvPr>
          <p:cNvSpPr>
            <a:spLocks noGrp="1"/>
          </p:cNvSpPr>
          <p:nvPr>
            <p:ph type="title"/>
          </p:nvPr>
        </p:nvSpPr>
        <p:spPr/>
        <p:txBody>
          <a:bodyPr/>
          <a:lstStyle/>
          <a:p>
            <a:r>
              <a:rPr kumimoji="1" lang="ja-JP" altLang="en-US" dirty="0"/>
              <a:t>スカラーとベクトル</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EA3850F-878D-480A-BE1E-880EEC6B93A4}"/>
                  </a:ext>
                </a:extLst>
              </p:cNvPr>
              <p:cNvSpPr>
                <a:spLocks noGrp="1"/>
              </p:cNvSpPr>
              <p:nvPr>
                <p:ph idx="1"/>
              </p:nvPr>
            </p:nvSpPr>
            <p:spPr/>
            <p:txBody>
              <a:bodyPr/>
              <a:lstStyle/>
              <a:p>
                <a:r>
                  <a:rPr kumimoji="1" lang="ja-JP" altLang="en-US" dirty="0"/>
                  <a:t>スカラー</a:t>
                </a:r>
                <a:endParaRPr kumimoji="1" lang="en-US" altLang="ja-JP" dirty="0"/>
              </a:p>
              <a:p>
                <a:pPr lvl="1"/>
                <a:r>
                  <a:rPr lang="ja-JP" altLang="en-US" dirty="0">
                    <a:solidFill>
                      <a:srgbClr val="FF0000"/>
                    </a:solidFill>
                  </a:rPr>
                  <a:t>一つの値</a:t>
                </a:r>
                <a:endParaRPr lang="en-US" altLang="ja-JP" dirty="0">
                  <a:solidFill>
                    <a:srgbClr val="FF0000"/>
                  </a:solidFill>
                </a:endParaRPr>
              </a:p>
              <a:p>
                <a:pPr lvl="1"/>
                <a:r>
                  <a:rPr lang="ja-JP" altLang="en-US" dirty="0"/>
                  <a:t>数直線上に存在している</a:t>
                </a:r>
                <a:endParaRPr lang="en-US" altLang="ja-JP" dirty="0"/>
              </a:p>
              <a:p>
                <a:pPr lvl="1"/>
                <a:r>
                  <a:rPr lang="ja-JP" altLang="en-US" dirty="0"/>
                  <a:t>正の値と負の値と０</a:t>
                </a:r>
                <a:endParaRPr lang="en-US" altLang="ja-JP" dirty="0"/>
              </a:p>
              <a:p>
                <a:pPr lvl="1"/>
                <a:r>
                  <a:rPr lang="ja-JP" altLang="en-US" dirty="0"/>
                  <a:t>ここでは</a:t>
                </a:r>
                <a:r>
                  <a:rPr lang="en-US" altLang="ja-JP" dirty="0"/>
                  <a:t>a</a:t>
                </a:r>
                <a:r>
                  <a:rPr lang="ja-JP" altLang="en-US" dirty="0"/>
                  <a:t>とか</a:t>
                </a:r>
                <a14:m>
                  <m:oMath xmlns:m="http://schemas.openxmlformats.org/officeDocument/2006/math">
                    <m:r>
                      <a:rPr lang="ja-JP" altLang="en-US" i="1" smtClean="0">
                        <a:latin typeface="Cambria Math" panose="02040503050406030204" pitchFamily="18" charset="0"/>
                      </a:rPr>
                      <m:t>𝛾</m:t>
                    </m:r>
                    <m:r>
                      <a:rPr lang="ja-JP" altLang="en-US" i="1">
                        <a:latin typeface="Cambria Math" panose="02040503050406030204" pitchFamily="18" charset="0"/>
                      </a:rPr>
                      <m:t>（</m:t>
                    </m:r>
                    <m:r>
                      <a:rPr lang="ja-JP" altLang="en-US" i="1" smtClean="0">
                        <a:latin typeface="Cambria Math" panose="02040503050406030204" pitchFamily="18" charset="0"/>
                      </a:rPr>
                      <m:t>要は</m:t>
                    </m:r>
                    <m:r>
                      <a:rPr lang="ja-JP" altLang="en-US" i="1">
                        <a:latin typeface="Cambria Math" panose="02040503050406030204" pitchFamily="18" charset="0"/>
                      </a:rPr>
                      <m:t>小文字）</m:t>
                    </m:r>
                  </m:oMath>
                </a14:m>
                <a:r>
                  <a:rPr lang="ja-JP" altLang="en-US" dirty="0"/>
                  <a:t>で示される</a:t>
                </a:r>
                <a:endParaRPr lang="en-US" altLang="ja-JP" dirty="0"/>
              </a:p>
              <a:p>
                <a:pPr lvl="1"/>
                <a:endParaRPr lang="en-US" altLang="ja-JP" dirty="0"/>
              </a:p>
              <a:p>
                <a:r>
                  <a:rPr lang="ja-JP" altLang="en-US" dirty="0"/>
                  <a:t>ベクトル</a:t>
                </a:r>
                <a:endParaRPr lang="en-US" altLang="ja-JP" dirty="0"/>
              </a:p>
              <a:p>
                <a:pPr lvl="1"/>
                <a:r>
                  <a:rPr lang="ja-JP" altLang="en-US" dirty="0">
                    <a:solidFill>
                      <a:srgbClr val="FF0000"/>
                    </a:solidFill>
                  </a:rPr>
                  <a:t>スカラー</a:t>
                </a:r>
                <a:r>
                  <a:rPr lang="en-US" altLang="ja-JP" dirty="0">
                    <a:solidFill>
                      <a:srgbClr val="FF0000"/>
                    </a:solidFill>
                  </a:rPr>
                  <a:t>n</a:t>
                </a:r>
                <a:r>
                  <a:rPr lang="ja-JP" altLang="en-US" dirty="0">
                    <a:solidFill>
                      <a:srgbClr val="FF0000"/>
                    </a:solidFill>
                  </a:rPr>
                  <a:t>個で構成される一次元配列</a:t>
                </a:r>
                <a:endParaRPr lang="en-US" altLang="ja-JP" dirty="0">
                  <a:solidFill>
                    <a:srgbClr val="FF0000"/>
                  </a:solidFill>
                </a:endParaRPr>
              </a:p>
              <a:p>
                <a:pPr lvl="1"/>
                <a:r>
                  <a:rPr lang="ja-JP" altLang="en-US" dirty="0"/>
                  <a:t>数直線上に存在するとは限らない</a:t>
                </a:r>
                <a:endParaRPr lang="en-US" altLang="ja-JP" dirty="0"/>
              </a:p>
              <a:p>
                <a:pPr lvl="1"/>
                <a:r>
                  <a:rPr lang="ja-JP" altLang="en-US" dirty="0"/>
                  <a:t>多分</a:t>
                </a:r>
                <a:r>
                  <a:rPr lang="en-US" altLang="ja-JP" dirty="0"/>
                  <a:t>std::vector</a:t>
                </a:r>
                <a:r>
                  <a:rPr lang="ja-JP" altLang="en-US" dirty="0"/>
                  <a:t>の語源（</a:t>
                </a:r>
                <a:r>
                  <a:rPr lang="en-US" altLang="ja-JP" dirty="0"/>
                  <a:t>99.9</a:t>
                </a:r>
                <a:r>
                  <a:rPr lang="ja-JP" altLang="en-US" dirty="0"/>
                  <a:t>％ぐらいの自信がある）</a:t>
                </a:r>
                <a:endParaRPr lang="en-US" altLang="ja-JP" dirty="0"/>
              </a:p>
              <a:p>
                <a:pPr lvl="1"/>
                <a:r>
                  <a:rPr lang="ja-JP" altLang="en-US" dirty="0"/>
                  <a:t>ここでは</a:t>
                </a:r>
                <a14:m>
                  <m:oMath xmlns:m="http://schemas.openxmlformats.org/officeDocument/2006/math">
                    <m:acc>
                      <m:accPr>
                        <m:chr m:val="⃗"/>
                        <m:ctrlPr>
                          <a:rPr lang="ja-JP" altLang="en-US" i="1" smtClean="0">
                            <a:latin typeface="Cambria Math" panose="02040503050406030204" pitchFamily="18" charset="0"/>
                          </a:rPr>
                        </m:ctrlPr>
                      </m:accPr>
                      <m:e>
                        <m:r>
                          <a:rPr lang="ja-JP" altLang="en-US" i="1" smtClean="0">
                            <a:latin typeface="Cambria Math" panose="02040503050406030204" pitchFamily="18" charset="0"/>
                          </a:rPr>
                          <m:t>𝑝</m:t>
                        </m:r>
                      </m:e>
                    </m:acc>
                    <m:r>
                      <a:rPr lang="ja-JP" altLang="en-US" i="1">
                        <a:latin typeface="Cambria Math" panose="02040503050406030204" pitchFamily="18" charset="0"/>
                      </a:rPr>
                      <m:t>のように</m:t>
                    </m:r>
                    <m:r>
                      <a:rPr lang="ja-JP" altLang="en-US" i="1">
                        <a:latin typeface="Cambria Math" panose="02040503050406030204" pitchFamily="18" charset="0"/>
                      </a:rPr>
                      <m:t>矢印の乗った</m:t>
                    </m:r>
                  </m:oMath>
                </a14:m>
                <a:r>
                  <a:rPr lang="ja-JP" altLang="en-US" dirty="0"/>
                  <a:t>小文字で示される</a:t>
                </a:r>
                <a:endParaRPr lang="en-US" altLang="ja-JP" dirty="0"/>
              </a:p>
            </p:txBody>
          </p:sp>
        </mc:Choice>
        <mc:Fallback>
          <p:sp>
            <p:nvSpPr>
              <p:cNvPr id="3" name="コンテンツ プレースホルダー 2">
                <a:extLst>
                  <a:ext uri="{FF2B5EF4-FFF2-40B4-BE49-F238E27FC236}">
                    <a16:creationId xmlns:a16="http://schemas.microsoft.com/office/drawing/2014/main" id="{AEA3850F-878D-480A-BE1E-880EEC6B93A4}"/>
                  </a:ext>
                </a:extLst>
              </p:cNvPr>
              <p:cNvSpPr>
                <a:spLocks noGrp="1" noRot="1" noChangeAspect="1" noMove="1" noResize="1" noEditPoints="1" noAdjustHandles="1" noChangeArrowheads="1" noChangeShapeType="1" noTextEdit="1"/>
              </p:cNvSpPr>
              <p:nvPr>
                <p:ph idx="1"/>
              </p:nvPr>
            </p:nvSpPr>
            <p:spPr>
              <a:blipFill>
                <a:blip r:embed="rId2"/>
                <a:stretch>
                  <a:fillRect l="-1043" t="-19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9877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A6699-5D2F-43FD-A7D6-723CC16AFB35}"/>
              </a:ext>
            </a:extLst>
          </p:cNvPr>
          <p:cNvSpPr>
            <a:spLocks noGrp="1"/>
          </p:cNvSpPr>
          <p:nvPr>
            <p:ph type="title"/>
          </p:nvPr>
        </p:nvSpPr>
        <p:spPr/>
        <p:txBody>
          <a:bodyPr/>
          <a:lstStyle/>
          <a:p>
            <a:r>
              <a:rPr kumimoji="1" lang="ja-JP" altLang="en-US" dirty="0"/>
              <a:t>行列、テンソル</a:t>
            </a:r>
          </a:p>
        </p:txBody>
      </p:sp>
      <p:sp>
        <p:nvSpPr>
          <p:cNvPr id="3" name="コンテンツ プレースホルダー 2">
            <a:extLst>
              <a:ext uri="{FF2B5EF4-FFF2-40B4-BE49-F238E27FC236}">
                <a16:creationId xmlns:a16="http://schemas.microsoft.com/office/drawing/2014/main" id="{888AB89C-70F4-4618-857B-FAF754AE7080}"/>
              </a:ext>
            </a:extLst>
          </p:cNvPr>
          <p:cNvSpPr>
            <a:spLocks noGrp="1"/>
          </p:cNvSpPr>
          <p:nvPr>
            <p:ph idx="1"/>
          </p:nvPr>
        </p:nvSpPr>
        <p:spPr/>
        <p:txBody>
          <a:bodyPr/>
          <a:lstStyle/>
          <a:p>
            <a:r>
              <a:rPr kumimoji="1" lang="ja-JP" altLang="en-US" dirty="0"/>
              <a:t>行列</a:t>
            </a:r>
            <a:endParaRPr kumimoji="1" lang="en-US" altLang="ja-JP" dirty="0"/>
          </a:p>
          <a:p>
            <a:pPr lvl="1"/>
            <a:r>
              <a:rPr lang="ja-JP" altLang="en-US" dirty="0">
                <a:solidFill>
                  <a:srgbClr val="FF0000"/>
                </a:solidFill>
              </a:rPr>
              <a:t>二次元配列</a:t>
            </a:r>
            <a:endParaRPr lang="en-US" altLang="ja-JP" dirty="0">
              <a:solidFill>
                <a:srgbClr val="FF0000"/>
              </a:solidFill>
            </a:endParaRPr>
          </a:p>
          <a:p>
            <a:pPr lvl="1"/>
            <a:r>
              <a:rPr lang="ja-JP" altLang="en-US" dirty="0"/>
              <a:t>行と列がごっちゃになりがち</a:t>
            </a:r>
            <a:endParaRPr lang="en-US" altLang="ja-JP" dirty="0"/>
          </a:p>
          <a:p>
            <a:pPr lvl="2"/>
            <a:r>
              <a:rPr kumimoji="1" lang="ja-JP" altLang="en-US" dirty="0"/>
              <a:t>本に書いてあるやつは</a:t>
            </a:r>
            <a:r>
              <a:rPr kumimoji="1" lang="en-US" altLang="ja-JP" dirty="0"/>
              <a:t>3</a:t>
            </a:r>
            <a:r>
              <a:rPr kumimoji="1" lang="ja-JP" altLang="en-US" dirty="0"/>
              <a:t>行</a:t>
            </a:r>
            <a:r>
              <a:rPr kumimoji="1" lang="en-US" altLang="ja-JP" dirty="0"/>
              <a:t>4</a:t>
            </a:r>
            <a:r>
              <a:rPr kumimoji="1" lang="ja-JP" altLang="en-US" dirty="0"/>
              <a:t>列の配列</a:t>
            </a:r>
            <a:endParaRPr kumimoji="1" lang="en-US" altLang="ja-JP" dirty="0"/>
          </a:p>
          <a:p>
            <a:pPr lvl="1"/>
            <a:r>
              <a:rPr lang="ja-JP" altLang="en-US" dirty="0"/>
              <a:t>ここではイタリックの大文字アルファベット（</a:t>
            </a:r>
            <a:r>
              <a:rPr lang="en-US" altLang="ja-JP" i="1" dirty="0"/>
              <a:t>A</a:t>
            </a:r>
            <a:r>
              <a:rPr lang="ja-JP" altLang="en-US" dirty="0"/>
              <a:t>とか。）</a:t>
            </a:r>
            <a:endParaRPr lang="en-US" altLang="ja-JP" dirty="0"/>
          </a:p>
          <a:p>
            <a:endParaRPr lang="en-US" altLang="ja-JP" dirty="0"/>
          </a:p>
          <a:p>
            <a:r>
              <a:rPr lang="ja-JP" altLang="en-US" dirty="0"/>
              <a:t>テンソル</a:t>
            </a:r>
            <a:endParaRPr lang="en-US" altLang="ja-JP" dirty="0"/>
          </a:p>
          <a:p>
            <a:pPr lvl="1"/>
            <a:r>
              <a:rPr lang="ja-JP" altLang="en-US" dirty="0"/>
              <a:t>スカラーを複数の次元に並べたもの。</a:t>
            </a:r>
            <a:r>
              <a:rPr lang="ja-JP" altLang="en-US" dirty="0">
                <a:solidFill>
                  <a:srgbClr val="FF0000"/>
                </a:solidFill>
              </a:rPr>
              <a:t>今までの</a:t>
            </a:r>
            <a:r>
              <a:rPr lang="ja-JP" altLang="en-US" dirty="0" err="1">
                <a:solidFill>
                  <a:srgbClr val="FF0000"/>
                </a:solidFill>
              </a:rPr>
              <a:t>は</a:t>
            </a:r>
            <a:r>
              <a:rPr lang="ja-JP" altLang="en-US" dirty="0">
                <a:solidFill>
                  <a:srgbClr val="FF0000"/>
                </a:solidFill>
              </a:rPr>
              <a:t>全部テンソル。</a:t>
            </a:r>
            <a:endParaRPr lang="en-US" altLang="ja-JP" dirty="0">
              <a:solidFill>
                <a:srgbClr val="FF0000"/>
              </a:solidFill>
            </a:endParaRPr>
          </a:p>
          <a:p>
            <a:pPr lvl="2"/>
            <a:r>
              <a:rPr lang="en-US" altLang="ja-JP" dirty="0"/>
              <a:t>1</a:t>
            </a:r>
            <a:r>
              <a:rPr lang="ja-JP" altLang="en-US" dirty="0"/>
              <a:t>次元でも良いのでスカラーもテンソルの一種と言える</a:t>
            </a:r>
            <a:endParaRPr lang="en-US" altLang="ja-JP" dirty="0"/>
          </a:p>
          <a:p>
            <a:pPr lvl="1"/>
            <a:r>
              <a:rPr lang="ja-JP" altLang="en-US" dirty="0"/>
              <a:t>スカラーは</a:t>
            </a:r>
            <a:r>
              <a:rPr lang="en-US" altLang="ja-JP" dirty="0"/>
              <a:t>0</a:t>
            </a:r>
            <a:r>
              <a:rPr lang="ja-JP" altLang="en-US" dirty="0"/>
              <a:t>階、ベクトルは</a:t>
            </a:r>
            <a:r>
              <a:rPr lang="en-US" altLang="ja-JP" dirty="0"/>
              <a:t>1</a:t>
            </a:r>
            <a:r>
              <a:rPr lang="ja-JP" altLang="en-US" dirty="0"/>
              <a:t>階</a:t>
            </a:r>
            <a:r>
              <a:rPr lang="en-US" altLang="ja-JP" dirty="0"/>
              <a:t>…</a:t>
            </a:r>
            <a:r>
              <a:rPr lang="ja-JP" altLang="en-US" dirty="0"/>
              <a:t>と数える。</a:t>
            </a:r>
            <a:r>
              <a:rPr lang="en-US" altLang="ja-JP" dirty="0">
                <a:solidFill>
                  <a:srgbClr val="FF0000"/>
                </a:solidFill>
              </a:rPr>
              <a:t>N</a:t>
            </a:r>
            <a:r>
              <a:rPr lang="ja-JP" altLang="en-US" dirty="0">
                <a:solidFill>
                  <a:srgbClr val="FF0000"/>
                </a:solidFill>
              </a:rPr>
              <a:t>次元配列は</a:t>
            </a:r>
            <a:r>
              <a:rPr lang="en-US" altLang="ja-JP" dirty="0">
                <a:solidFill>
                  <a:srgbClr val="FF0000"/>
                </a:solidFill>
              </a:rPr>
              <a:t>N</a:t>
            </a:r>
            <a:r>
              <a:rPr lang="ja-JP" altLang="en-US" dirty="0">
                <a:solidFill>
                  <a:srgbClr val="FF0000"/>
                </a:solidFill>
              </a:rPr>
              <a:t>階。</a:t>
            </a:r>
            <a:endParaRPr lang="en-US" altLang="ja-JP" dirty="0">
              <a:solidFill>
                <a:srgbClr val="FF0000"/>
              </a:solidFill>
            </a:endParaRPr>
          </a:p>
          <a:p>
            <a:pPr lvl="1"/>
            <a:r>
              <a:rPr lang="en-US" altLang="ja-JP" dirty="0">
                <a:solidFill>
                  <a:srgbClr val="FF0000"/>
                </a:solidFill>
              </a:rPr>
              <a:t>Python</a:t>
            </a:r>
            <a:r>
              <a:rPr lang="ja-JP" altLang="en-US" dirty="0">
                <a:solidFill>
                  <a:srgbClr val="FF0000"/>
                </a:solidFill>
              </a:rPr>
              <a:t>では</a:t>
            </a:r>
            <a:r>
              <a:rPr lang="en-US" altLang="ja-JP" dirty="0">
                <a:solidFill>
                  <a:srgbClr val="FF0000"/>
                </a:solidFill>
              </a:rPr>
              <a:t>0</a:t>
            </a:r>
            <a:r>
              <a:rPr lang="ja-JP" altLang="en-US" dirty="0">
                <a:solidFill>
                  <a:srgbClr val="FF0000"/>
                </a:solidFill>
              </a:rPr>
              <a:t>階以外のテンソルの階数を変換可能</a:t>
            </a:r>
            <a:endParaRPr lang="en-US" altLang="ja-JP" dirty="0">
              <a:solidFill>
                <a:srgbClr val="FF0000"/>
              </a:solidFill>
            </a:endParaRPr>
          </a:p>
          <a:p>
            <a:pPr lvl="2"/>
            <a:r>
              <a:rPr lang="en-US" altLang="ja-JP" dirty="0"/>
              <a:t>A[12]</a:t>
            </a:r>
            <a:r>
              <a:rPr lang="ja-JP" altLang="en-US" dirty="0"/>
              <a:t>を</a:t>
            </a:r>
            <a:r>
              <a:rPr lang="en-US" altLang="ja-JP" dirty="0"/>
              <a:t>A[3][4]</a:t>
            </a:r>
            <a:r>
              <a:rPr lang="ja-JP" altLang="en-US" dirty="0"/>
              <a:t>にしたり、</a:t>
            </a:r>
            <a:r>
              <a:rPr lang="en-US" altLang="ja-JP" dirty="0"/>
              <a:t>A[2][2][3]</a:t>
            </a:r>
            <a:r>
              <a:rPr lang="ja-JP" altLang="en-US" dirty="0"/>
              <a:t>にしたり</a:t>
            </a:r>
            <a:r>
              <a:rPr lang="en-US" altLang="ja-JP" dirty="0"/>
              <a:t>…</a:t>
            </a:r>
          </a:p>
          <a:p>
            <a:pPr lvl="3"/>
            <a:r>
              <a:rPr lang="ja-JP" altLang="en-US" dirty="0">
                <a:solidFill>
                  <a:srgbClr val="FF0000"/>
                </a:solidFill>
              </a:rPr>
              <a:t>要素数を合わせる必要はあります</a:t>
            </a:r>
            <a:endParaRPr lang="en-US" altLang="ja-JP" dirty="0">
              <a:solidFill>
                <a:srgbClr val="FF0000"/>
              </a:solidFill>
            </a:endParaRPr>
          </a:p>
        </p:txBody>
      </p:sp>
    </p:spTree>
    <p:extLst>
      <p:ext uri="{BB962C8B-B14F-4D97-AF65-F5344CB8AC3E}">
        <p14:creationId xmlns:p14="http://schemas.microsoft.com/office/powerpoint/2010/main" val="114672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79D997-FC7D-4C6F-AF35-5982C3A820DC}"/>
              </a:ext>
            </a:extLst>
          </p:cNvPr>
          <p:cNvSpPr>
            <a:spLocks noGrp="1"/>
          </p:cNvSpPr>
          <p:nvPr>
            <p:ph type="title"/>
          </p:nvPr>
        </p:nvSpPr>
        <p:spPr/>
        <p:txBody>
          <a:bodyPr/>
          <a:lstStyle/>
          <a:p>
            <a:r>
              <a:rPr kumimoji="1" lang="ja-JP" altLang="en-US" dirty="0"/>
              <a:t>行列の積　その一</a:t>
            </a:r>
          </a:p>
        </p:txBody>
      </p:sp>
      <p:sp>
        <p:nvSpPr>
          <p:cNvPr id="3" name="コンテンツ プレースホルダー 2">
            <a:extLst>
              <a:ext uri="{FF2B5EF4-FFF2-40B4-BE49-F238E27FC236}">
                <a16:creationId xmlns:a16="http://schemas.microsoft.com/office/drawing/2014/main" id="{015FEBFC-3DB2-488D-AB07-0EB7969FF49D}"/>
              </a:ext>
            </a:extLst>
          </p:cNvPr>
          <p:cNvSpPr>
            <a:spLocks noGrp="1"/>
          </p:cNvSpPr>
          <p:nvPr>
            <p:ph idx="1"/>
          </p:nvPr>
        </p:nvSpPr>
        <p:spPr/>
        <p:txBody>
          <a:bodyPr/>
          <a:lstStyle/>
          <a:p>
            <a:r>
              <a:rPr lang="ja-JP" altLang="en-US" dirty="0"/>
              <a:t>行列*スカラー</a:t>
            </a:r>
            <a:endParaRPr lang="en-US" altLang="ja-JP" dirty="0"/>
          </a:p>
          <a:p>
            <a:pPr lvl="1"/>
            <a:r>
              <a:rPr lang="ja-JP" altLang="en-US" dirty="0"/>
              <a:t>行列側の</a:t>
            </a:r>
            <a:r>
              <a:rPr lang="ja-JP" altLang="en-US" dirty="0">
                <a:solidFill>
                  <a:srgbClr val="FF0000"/>
                </a:solidFill>
              </a:rPr>
              <a:t>全要素にスカラーの値が掛かります</a:t>
            </a:r>
            <a:endParaRPr kumimoji="1" lang="en-US" altLang="ja-JP" dirty="0">
              <a:solidFill>
                <a:srgbClr val="FF0000"/>
              </a:solidFill>
            </a:endParaRPr>
          </a:p>
          <a:p>
            <a:pPr lvl="1"/>
            <a:r>
              <a:rPr kumimoji="1" lang="en-US" altLang="ja-JP" dirty="0"/>
              <a:t>python</a:t>
            </a:r>
            <a:r>
              <a:rPr kumimoji="1" lang="ja-JP" altLang="en-US" dirty="0"/>
              <a:t>では　</a:t>
            </a:r>
            <a:r>
              <a:rPr kumimoji="1" lang="en-US" altLang="ja-JP" dirty="0">
                <a:solidFill>
                  <a:srgbClr val="FF0000"/>
                </a:solidFill>
              </a:rPr>
              <a:t>n</a:t>
            </a:r>
            <a:r>
              <a:rPr kumimoji="1" lang="ja-JP" altLang="en-US" dirty="0">
                <a:solidFill>
                  <a:srgbClr val="FF0000"/>
                </a:solidFill>
              </a:rPr>
              <a:t>*</a:t>
            </a:r>
            <a:r>
              <a:rPr kumimoji="1" lang="en-US" altLang="ja-JP" i="1" dirty="0">
                <a:solidFill>
                  <a:srgbClr val="FF0000"/>
                </a:solidFill>
              </a:rPr>
              <a:t>A</a:t>
            </a:r>
            <a:r>
              <a:rPr kumimoji="1" lang="ja-JP" altLang="en-US" i="1" dirty="0"/>
              <a:t>　</a:t>
            </a:r>
            <a:r>
              <a:rPr kumimoji="1" lang="ja-JP" altLang="en-US" dirty="0"/>
              <a:t>と表現できます</a:t>
            </a:r>
            <a:endParaRPr lang="en-US" altLang="ja-JP" dirty="0"/>
          </a:p>
          <a:p>
            <a:endParaRPr kumimoji="1" lang="en-US" altLang="ja-JP" dirty="0"/>
          </a:p>
          <a:p>
            <a:r>
              <a:rPr lang="ja-JP" altLang="en-US" dirty="0"/>
              <a:t>行列*行列（アダマール積）</a:t>
            </a:r>
            <a:endParaRPr lang="en-US" altLang="ja-JP" dirty="0"/>
          </a:p>
          <a:p>
            <a:pPr lvl="1"/>
            <a:r>
              <a:rPr lang="ja-JP" altLang="en-US" dirty="0">
                <a:solidFill>
                  <a:srgbClr val="FF0000"/>
                </a:solidFill>
              </a:rPr>
              <a:t>同一箇所の要素同士の積を計算します</a:t>
            </a:r>
            <a:endParaRPr lang="en-US" altLang="ja-JP" dirty="0">
              <a:solidFill>
                <a:srgbClr val="FF0000"/>
              </a:solidFill>
            </a:endParaRPr>
          </a:p>
          <a:p>
            <a:pPr lvl="1"/>
            <a:r>
              <a:rPr lang="en-US" altLang="ja-JP" dirty="0"/>
              <a:t>python</a:t>
            </a:r>
            <a:r>
              <a:rPr lang="ja-JP" altLang="en-US" dirty="0"/>
              <a:t>では　</a:t>
            </a:r>
            <a:r>
              <a:rPr lang="en-US" altLang="ja-JP" i="1" dirty="0">
                <a:solidFill>
                  <a:srgbClr val="FF0000"/>
                </a:solidFill>
              </a:rPr>
              <a:t>B</a:t>
            </a:r>
            <a:r>
              <a:rPr lang="ja-JP" altLang="en-US" i="1" dirty="0">
                <a:solidFill>
                  <a:srgbClr val="FF0000"/>
                </a:solidFill>
              </a:rPr>
              <a:t> </a:t>
            </a:r>
            <a:r>
              <a:rPr lang="ja-JP" altLang="en-US" dirty="0">
                <a:solidFill>
                  <a:srgbClr val="FF0000"/>
                </a:solidFill>
              </a:rPr>
              <a:t>*</a:t>
            </a:r>
            <a:r>
              <a:rPr lang="en-US" altLang="ja-JP" i="1" dirty="0">
                <a:solidFill>
                  <a:srgbClr val="FF0000"/>
                </a:solidFill>
              </a:rPr>
              <a:t>A</a:t>
            </a:r>
            <a:r>
              <a:rPr lang="ja-JP" altLang="en-US" i="1" dirty="0"/>
              <a:t>　</a:t>
            </a:r>
            <a:r>
              <a:rPr lang="ja-JP" altLang="en-US" dirty="0"/>
              <a:t>と表現できます</a:t>
            </a:r>
            <a:endParaRPr lang="en-US" altLang="ja-JP" dirty="0"/>
          </a:p>
          <a:p>
            <a:pPr lvl="1"/>
            <a:r>
              <a:rPr kumimoji="1" lang="ja-JP" altLang="en-US" dirty="0"/>
              <a:t>基本的に同一の大きさでないと無理</a:t>
            </a:r>
            <a:endParaRPr kumimoji="1" lang="en-US" altLang="ja-JP" dirty="0"/>
          </a:p>
          <a:p>
            <a:pPr lvl="2"/>
            <a:r>
              <a:rPr lang="ja-JP" altLang="en-US" dirty="0"/>
              <a:t>ブロードキャスト機能を活用すると可能になる場合もあるが</a:t>
            </a:r>
            <a:r>
              <a:rPr lang="en-US" altLang="ja-JP" dirty="0"/>
              <a:t>…</a:t>
            </a:r>
            <a:endParaRPr kumimoji="1" lang="ja-JP" altLang="en-US" dirty="0"/>
          </a:p>
        </p:txBody>
      </p:sp>
    </p:spTree>
    <p:extLst>
      <p:ext uri="{BB962C8B-B14F-4D97-AF65-F5344CB8AC3E}">
        <p14:creationId xmlns:p14="http://schemas.microsoft.com/office/powerpoint/2010/main" val="22573621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1808</Words>
  <Application>Microsoft Office PowerPoint</Application>
  <PresentationFormat>ワイド画面</PresentationFormat>
  <Paragraphs>237</Paragraphs>
  <Slides>23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游ゴシック</vt:lpstr>
      <vt:lpstr>游ゴシック Light</vt:lpstr>
      <vt:lpstr>Arial</vt:lpstr>
      <vt:lpstr>Cambria Math</vt:lpstr>
      <vt:lpstr>Consolas</vt:lpstr>
      <vt:lpstr>Office テーマ</vt:lpstr>
      <vt:lpstr>はじめてのディープラーニング</vt:lpstr>
      <vt:lpstr>1.総和</vt:lpstr>
      <vt:lpstr>1.総和</vt:lpstr>
      <vt:lpstr>2.ネイピア数e</vt:lpstr>
      <vt:lpstr>3.自然対数〖 log〗_e⁡3</vt:lpstr>
      <vt:lpstr>ここまでのまとめ</vt:lpstr>
      <vt:lpstr>スカラーとベクトル</vt:lpstr>
      <vt:lpstr>行列、テンソル</vt:lpstr>
      <vt:lpstr>行列の積　その一</vt:lpstr>
      <vt:lpstr>行列の積　その二</vt:lpstr>
      <vt:lpstr>PowerPoint プレゼンテーション</vt:lpstr>
      <vt:lpstr>行列の転置</vt:lpstr>
      <vt:lpstr>微分</vt:lpstr>
      <vt:lpstr>常微分</vt:lpstr>
      <vt:lpstr>常微分の持つ意味</vt:lpstr>
      <vt:lpstr>微分の性質</vt:lpstr>
      <vt:lpstr>微分の性質　2</vt:lpstr>
      <vt:lpstr>合成関数</vt:lpstr>
      <vt:lpstr>連鎖律</vt:lpstr>
      <vt:lpstr>偏微分</vt:lpstr>
      <vt:lpstr>全微分</vt:lpstr>
      <vt:lpstr>多変数の連鎖律</vt:lpstr>
      <vt:lpstr>正規分布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はじめてのディープラーニング</dc:title>
  <dc:creator>うし りす</dc:creator>
  <cp:lastModifiedBy>うし りす</cp:lastModifiedBy>
  <cp:revision>61</cp:revision>
  <dcterms:created xsi:type="dcterms:W3CDTF">2019-06-10T11:04:21Z</dcterms:created>
  <dcterms:modified xsi:type="dcterms:W3CDTF">2019-07-03T23:02:27Z</dcterms:modified>
</cp:coreProperties>
</file>