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4" r:id="rId4"/>
    <p:sldId id="258" r:id="rId5"/>
    <p:sldId id="259" r:id="rId6"/>
    <p:sldId id="260" r:id="rId7"/>
    <p:sldId id="261" r:id="rId8"/>
    <p:sldId id="262" r:id="rId9"/>
    <p:sldId id="265" r:id="rId10"/>
    <p:sldId id="268" r:id="rId11"/>
    <p:sldId id="263" r:id="rId12"/>
    <p:sldId id="267" r:id="rId13"/>
  </p:sldIdLst>
  <p:sldSz cx="9753600" cy="7315200"/>
  <p:notesSz cx="9753600" cy="7315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5F156-EBFF-AD4B-4633-20C047F0F31A}" v="20" dt="2025-08-19T04:59:02.432"/>
    <p1510:client id="{27D4EEFF-56F3-3C48-2A0C-7CDA4914B0B1}" v="23" dt="2025-08-19T02:32:21.766"/>
    <p1510:client id="{2FCA5386-B16B-9EF8-B73C-6A9F0F44BA28}" v="9" dt="2025-08-19T02:36:35.889"/>
    <p1510:client id="{5C1FFBF0-AADC-AD44-CDB5-D2659644BF77}" v="4" dt="2025-08-17T12:28:38.003"/>
    <p1510:client id="{FCB88826-4874-659A-12A2-5F3E50AB05BC}" v="1" dt="2025-08-19T04:54:19.0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varScale="1">
        <p:scale>
          <a:sx n="98" d="100"/>
          <a:sy n="98" d="100"/>
        </p:scale>
        <p:origin x="124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1520" y="2267712"/>
            <a:ext cx="8290560" cy="1536192"/>
          </a:xfrm>
          <a:prstGeom prst="rect">
            <a:avLst/>
          </a:prstGeom>
        </p:spPr>
        <p:txBody>
          <a:bodyPr wrap="square" lIns="0" tIns="0" rIns="0" bIns="0">
            <a:spAutoFit/>
          </a:bodyPr>
          <a:lstStyle>
            <a:lvl1pPr>
              <a:defRPr sz="42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463040" y="4096512"/>
            <a:ext cx="682752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8/6/2025</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8/6/2025</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87680" y="1682496"/>
            <a:ext cx="4242816"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23104" y="1682496"/>
            <a:ext cx="4242816"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8/6/2025</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8/6/2025</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8/6/2025</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75658" y="141867"/>
            <a:ext cx="4874545" cy="1430655"/>
          </a:xfrm>
          <a:prstGeom prst="rect">
            <a:avLst/>
          </a:prstGeom>
        </p:spPr>
        <p:txBody>
          <a:bodyPr wrap="square" lIns="0" tIns="0" rIns="0" bIns="0">
            <a:spAutoFit/>
          </a:bodyPr>
          <a:lstStyle>
            <a:lvl1pPr>
              <a:defRPr sz="4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87680" y="1682496"/>
            <a:ext cx="877824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16224" y="6803136"/>
            <a:ext cx="3121152"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0225" y="6466776"/>
            <a:ext cx="60579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10" dirty="0"/>
              <a:t>8/6/2025</a:t>
            </a:r>
          </a:p>
        </p:txBody>
      </p:sp>
      <p:sp>
        <p:nvSpPr>
          <p:cNvPr id="6" name="Holder 6"/>
          <p:cNvSpPr>
            <a:spLocks noGrp="1"/>
          </p:cNvSpPr>
          <p:nvPr>
            <p:ph type="sldNum" sz="quarter" idx="7"/>
          </p:nvPr>
        </p:nvSpPr>
        <p:spPr>
          <a:xfrm>
            <a:off x="8485733" y="6466776"/>
            <a:ext cx="1663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tensorflow.org/datasets/catalog/mni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6410" y="2910204"/>
            <a:ext cx="6826976" cy="751488"/>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tx1"/>
                </a:solidFill>
                <a:latin typeface="Times New Roman" panose="02020603050405020304" pitchFamily="18" charset="0"/>
                <a:cs typeface="Times New Roman" panose="02020603050405020304" pitchFamily="18" charset="0"/>
              </a:rPr>
              <a:t>Handwritten Digit Recognition with SVM and Image Preprocessing Techniques</a:t>
            </a:r>
            <a:endParaRPr sz="24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791180" y="4613249"/>
            <a:ext cx="3733800" cy="682238"/>
          </a:xfrm>
          <a:prstGeom prst="rect">
            <a:avLst/>
          </a:prstGeom>
        </p:spPr>
        <p:txBody>
          <a:bodyPr vert="horz" wrap="square" lIns="0" tIns="15240" rIns="0" bIns="0" rtlCol="0">
            <a:spAutoFit/>
          </a:bodyPr>
          <a:lstStyle/>
          <a:p>
            <a:pPr marL="12700">
              <a:lnSpc>
                <a:spcPts val="2600"/>
              </a:lnSpc>
              <a:spcBef>
                <a:spcPts val="120"/>
              </a:spcBef>
            </a:pPr>
            <a:r>
              <a:rPr lang="en-US" sz="2200" dirty="0">
                <a:solidFill>
                  <a:schemeClr val="tx1"/>
                </a:solidFill>
                <a:latin typeface="Times New Roman"/>
                <a:cs typeface="Times New Roman"/>
              </a:rPr>
              <a:t>Student 3: RA2311003010685</a:t>
            </a:r>
          </a:p>
          <a:p>
            <a:pPr marL="1179195">
              <a:lnSpc>
                <a:spcPts val="2600"/>
              </a:lnSpc>
            </a:pPr>
            <a:r>
              <a:rPr lang="en-US" sz="2200" spc="-20" dirty="0">
                <a:solidFill>
                  <a:schemeClr val="tx1"/>
                </a:solidFill>
                <a:latin typeface="Times New Roman"/>
                <a:cs typeface="Times New Roman"/>
              </a:rPr>
              <a:t> Divyansh Aggarwal</a:t>
            </a:r>
            <a:endParaRPr lang="en-US" sz="2200" dirty="0">
              <a:solidFill>
                <a:schemeClr val="tx1"/>
              </a:solidFill>
              <a:latin typeface="Times New Roman"/>
              <a:cs typeface="Times New Roman"/>
            </a:endParaRPr>
          </a:p>
        </p:txBody>
      </p:sp>
      <p:sp>
        <p:nvSpPr>
          <p:cNvPr id="5" name="object 5"/>
          <p:cNvSpPr txBox="1"/>
          <p:nvPr/>
        </p:nvSpPr>
        <p:spPr>
          <a:xfrm>
            <a:off x="5791180" y="6191696"/>
            <a:ext cx="3429019" cy="682238"/>
          </a:xfrm>
          <a:prstGeom prst="rect">
            <a:avLst/>
          </a:prstGeom>
        </p:spPr>
        <p:txBody>
          <a:bodyPr vert="horz" wrap="square" lIns="0" tIns="15240" rIns="0" bIns="0" rtlCol="0">
            <a:spAutoFit/>
          </a:bodyPr>
          <a:lstStyle/>
          <a:p>
            <a:pPr marL="12700">
              <a:lnSpc>
                <a:spcPts val="2600"/>
              </a:lnSpc>
              <a:spcBef>
                <a:spcPts val="120"/>
              </a:spcBef>
            </a:pPr>
            <a:r>
              <a:rPr lang="en-US" sz="2200" dirty="0">
                <a:solidFill>
                  <a:schemeClr val="tx1"/>
                </a:solidFill>
                <a:latin typeface="Times New Roman"/>
                <a:cs typeface="Times New Roman"/>
              </a:rPr>
              <a:t>Student 4: RA2311003010691</a:t>
            </a:r>
          </a:p>
          <a:p>
            <a:pPr marL="1179195">
              <a:lnSpc>
                <a:spcPts val="2600"/>
              </a:lnSpc>
            </a:pPr>
            <a:r>
              <a:rPr lang="en-US" sz="2200" spc="-20" dirty="0">
                <a:solidFill>
                  <a:schemeClr val="tx1"/>
                </a:solidFill>
                <a:latin typeface="Times New Roman"/>
                <a:cs typeface="Times New Roman"/>
              </a:rPr>
              <a:t> Gautam Kumar</a:t>
            </a:r>
            <a:endParaRPr lang="en-IN" sz="2200" dirty="0">
              <a:solidFill>
                <a:schemeClr val="tx1"/>
              </a:solidFill>
              <a:latin typeface="Times New Roman"/>
              <a:cs typeface="Times New Roman"/>
            </a:endParaRPr>
          </a:p>
        </p:txBody>
      </p:sp>
      <p:sp>
        <p:nvSpPr>
          <p:cNvPr id="6" name="object 6"/>
          <p:cNvSpPr txBox="1"/>
          <p:nvPr/>
        </p:nvSpPr>
        <p:spPr>
          <a:xfrm>
            <a:off x="2416901" y="169323"/>
            <a:ext cx="6166485" cy="2436495"/>
          </a:xfrm>
          <a:prstGeom prst="rect">
            <a:avLst/>
          </a:prstGeom>
        </p:spPr>
        <p:txBody>
          <a:bodyPr vert="horz" wrap="square" lIns="0" tIns="12700" rIns="0" bIns="0" rtlCol="0">
            <a:spAutoFit/>
          </a:bodyPr>
          <a:lstStyle/>
          <a:p>
            <a:pPr marL="12700">
              <a:lnSpc>
                <a:spcPct val="100000"/>
              </a:lnSpc>
              <a:spcBef>
                <a:spcPts val="100"/>
              </a:spcBef>
            </a:pPr>
            <a:r>
              <a:rPr sz="2000" b="1" dirty="0">
                <a:solidFill>
                  <a:schemeClr val="tx1"/>
                </a:solidFill>
                <a:latin typeface="Times New Roman"/>
                <a:cs typeface="Times New Roman"/>
              </a:rPr>
              <a:t>SRM</a:t>
            </a:r>
            <a:r>
              <a:rPr sz="2000" b="1" spc="-65" dirty="0">
                <a:solidFill>
                  <a:schemeClr val="tx1"/>
                </a:solidFill>
                <a:latin typeface="Times New Roman"/>
                <a:cs typeface="Times New Roman"/>
              </a:rPr>
              <a:t> </a:t>
            </a:r>
            <a:r>
              <a:rPr sz="2000" b="1" spc="-10" dirty="0">
                <a:solidFill>
                  <a:schemeClr val="tx1"/>
                </a:solidFill>
                <a:latin typeface="Times New Roman"/>
                <a:cs typeface="Times New Roman"/>
              </a:rPr>
              <a:t>INSTITUTE</a:t>
            </a:r>
            <a:r>
              <a:rPr sz="2000" b="1" spc="-65" dirty="0">
                <a:solidFill>
                  <a:schemeClr val="tx1"/>
                </a:solidFill>
                <a:latin typeface="Times New Roman"/>
                <a:cs typeface="Times New Roman"/>
              </a:rPr>
              <a:t> </a:t>
            </a:r>
            <a:r>
              <a:rPr sz="2000" b="1" dirty="0">
                <a:solidFill>
                  <a:schemeClr val="tx1"/>
                </a:solidFill>
                <a:latin typeface="Times New Roman"/>
                <a:cs typeface="Times New Roman"/>
              </a:rPr>
              <a:t>OF</a:t>
            </a:r>
            <a:r>
              <a:rPr sz="2000" b="1" spc="-60" dirty="0">
                <a:solidFill>
                  <a:schemeClr val="tx1"/>
                </a:solidFill>
                <a:latin typeface="Times New Roman"/>
                <a:cs typeface="Times New Roman"/>
              </a:rPr>
              <a:t> </a:t>
            </a:r>
            <a:r>
              <a:rPr sz="2000" b="1" dirty="0">
                <a:solidFill>
                  <a:schemeClr val="tx1"/>
                </a:solidFill>
                <a:latin typeface="Times New Roman"/>
                <a:cs typeface="Times New Roman"/>
              </a:rPr>
              <a:t>SCIENCE</a:t>
            </a:r>
            <a:r>
              <a:rPr sz="2000" b="1" spc="-65" dirty="0">
                <a:solidFill>
                  <a:schemeClr val="tx1"/>
                </a:solidFill>
                <a:latin typeface="Times New Roman"/>
                <a:cs typeface="Times New Roman"/>
              </a:rPr>
              <a:t> </a:t>
            </a:r>
            <a:r>
              <a:rPr sz="2000" b="1" dirty="0">
                <a:solidFill>
                  <a:schemeClr val="tx1"/>
                </a:solidFill>
                <a:latin typeface="Times New Roman"/>
                <a:cs typeface="Times New Roman"/>
              </a:rPr>
              <a:t>AND</a:t>
            </a:r>
            <a:r>
              <a:rPr sz="2000" b="1" spc="-65" dirty="0">
                <a:solidFill>
                  <a:schemeClr val="tx1"/>
                </a:solidFill>
                <a:latin typeface="Times New Roman"/>
                <a:cs typeface="Times New Roman"/>
              </a:rPr>
              <a:t> </a:t>
            </a:r>
            <a:r>
              <a:rPr sz="2000" b="1" spc="-10" dirty="0">
                <a:solidFill>
                  <a:schemeClr val="tx1"/>
                </a:solidFill>
                <a:latin typeface="Times New Roman"/>
                <a:cs typeface="Times New Roman"/>
              </a:rPr>
              <a:t>TECHNOLOGY</a:t>
            </a:r>
            <a:endParaRPr sz="2000" dirty="0">
              <a:solidFill>
                <a:schemeClr val="tx1"/>
              </a:solidFill>
              <a:latin typeface="Times New Roman"/>
              <a:cs typeface="Times New Roman"/>
            </a:endParaRPr>
          </a:p>
          <a:p>
            <a:pPr marL="69215" marR="60960" indent="1428115">
              <a:lnSpc>
                <a:spcPct val="172700"/>
              </a:lnSpc>
            </a:pPr>
            <a:r>
              <a:rPr sz="2000" b="1" dirty="0">
                <a:solidFill>
                  <a:schemeClr val="tx1"/>
                </a:solidFill>
                <a:latin typeface="Times New Roman"/>
                <a:cs typeface="Times New Roman"/>
              </a:rPr>
              <a:t>SCHOOL</a:t>
            </a:r>
            <a:r>
              <a:rPr sz="2000" b="1" spc="-30" dirty="0">
                <a:solidFill>
                  <a:schemeClr val="tx1"/>
                </a:solidFill>
                <a:latin typeface="Times New Roman"/>
                <a:cs typeface="Times New Roman"/>
              </a:rPr>
              <a:t> </a:t>
            </a:r>
            <a:r>
              <a:rPr sz="2000" b="1" dirty="0">
                <a:solidFill>
                  <a:schemeClr val="tx1"/>
                </a:solidFill>
                <a:latin typeface="Times New Roman"/>
                <a:cs typeface="Times New Roman"/>
              </a:rPr>
              <a:t>OF</a:t>
            </a:r>
            <a:r>
              <a:rPr sz="2000" b="1" spc="-20" dirty="0">
                <a:solidFill>
                  <a:schemeClr val="tx1"/>
                </a:solidFill>
                <a:latin typeface="Times New Roman"/>
                <a:cs typeface="Times New Roman"/>
              </a:rPr>
              <a:t> </a:t>
            </a:r>
            <a:r>
              <a:rPr sz="2000" b="1" spc="-10" dirty="0">
                <a:solidFill>
                  <a:schemeClr val="tx1"/>
                </a:solidFill>
                <a:latin typeface="Times New Roman"/>
                <a:cs typeface="Times New Roman"/>
              </a:rPr>
              <a:t>COMPUTING DEPARTMENT</a:t>
            </a:r>
            <a:r>
              <a:rPr sz="2000" b="1" spc="-65" dirty="0">
                <a:solidFill>
                  <a:schemeClr val="tx1"/>
                </a:solidFill>
                <a:latin typeface="Times New Roman"/>
                <a:cs typeface="Times New Roman"/>
              </a:rPr>
              <a:t> </a:t>
            </a:r>
            <a:r>
              <a:rPr sz="2000" b="1" dirty="0">
                <a:solidFill>
                  <a:schemeClr val="tx1"/>
                </a:solidFill>
                <a:latin typeface="Times New Roman"/>
                <a:cs typeface="Times New Roman"/>
              </a:rPr>
              <a:t>OF</a:t>
            </a:r>
            <a:r>
              <a:rPr sz="2000" b="1" spc="-60" dirty="0">
                <a:solidFill>
                  <a:schemeClr val="tx1"/>
                </a:solidFill>
                <a:latin typeface="Times New Roman"/>
                <a:cs typeface="Times New Roman"/>
              </a:rPr>
              <a:t> </a:t>
            </a:r>
            <a:r>
              <a:rPr sz="2000" b="1" spc="-10" dirty="0">
                <a:solidFill>
                  <a:schemeClr val="tx1"/>
                </a:solidFill>
                <a:latin typeface="Times New Roman"/>
                <a:cs typeface="Times New Roman"/>
              </a:rPr>
              <a:t>COMPUTING</a:t>
            </a:r>
            <a:r>
              <a:rPr sz="2000" b="1" spc="-60" dirty="0">
                <a:solidFill>
                  <a:schemeClr val="tx1"/>
                </a:solidFill>
                <a:latin typeface="Times New Roman"/>
                <a:cs typeface="Times New Roman"/>
              </a:rPr>
              <a:t> </a:t>
            </a:r>
            <a:r>
              <a:rPr sz="2000" b="1" spc="-10" dirty="0">
                <a:solidFill>
                  <a:schemeClr val="tx1"/>
                </a:solidFill>
                <a:latin typeface="Times New Roman"/>
                <a:cs typeface="Times New Roman"/>
              </a:rPr>
              <a:t>TECHNOLOGIES</a:t>
            </a:r>
            <a:endParaRPr sz="2000" dirty="0">
              <a:solidFill>
                <a:schemeClr val="tx1"/>
              </a:solidFill>
              <a:latin typeface="Times New Roman"/>
              <a:cs typeface="Times New Roman"/>
            </a:endParaRPr>
          </a:p>
          <a:p>
            <a:pPr marL="1801495" marR="1379855" indent="-413384">
              <a:lnSpc>
                <a:spcPct val="172700"/>
              </a:lnSpc>
            </a:pPr>
            <a:r>
              <a:rPr sz="2000" b="1" spc="-25" dirty="0">
                <a:solidFill>
                  <a:schemeClr val="tx1"/>
                </a:solidFill>
                <a:latin typeface="Times New Roman"/>
                <a:cs typeface="Times New Roman"/>
              </a:rPr>
              <a:t>21CSC305P-</a:t>
            </a:r>
            <a:r>
              <a:rPr sz="2000" b="1" dirty="0">
                <a:solidFill>
                  <a:schemeClr val="tx1"/>
                </a:solidFill>
                <a:latin typeface="Times New Roman"/>
                <a:cs typeface="Times New Roman"/>
              </a:rPr>
              <a:t>Machine</a:t>
            </a:r>
            <a:r>
              <a:rPr sz="2000" b="1" spc="-20" dirty="0">
                <a:solidFill>
                  <a:schemeClr val="tx1"/>
                </a:solidFill>
                <a:latin typeface="Times New Roman"/>
                <a:cs typeface="Times New Roman"/>
              </a:rPr>
              <a:t> </a:t>
            </a:r>
            <a:r>
              <a:rPr sz="2000" b="1" spc="-10" dirty="0">
                <a:solidFill>
                  <a:schemeClr val="tx1"/>
                </a:solidFill>
                <a:latin typeface="Times New Roman"/>
                <a:cs typeface="Times New Roman"/>
              </a:rPr>
              <a:t>Learning </a:t>
            </a:r>
            <a:r>
              <a:rPr sz="2000" b="1" dirty="0">
                <a:solidFill>
                  <a:schemeClr val="tx1"/>
                </a:solidFill>
                <a:latin typeface="Times New Roman"/>
                <a:cs typeface="Times New Roman"/>
              </a:rPr>
              <a:t>Mini</a:t>
            </a:r>
            <a:r>
              <a:rPr sz="2000" b="1" spc="-35" dirty="0">
                <a:solidFill>
                  <a:schemeClr val="tx1"/>
                </a:solidFill>
                <a:latin typeface="Times New Roman"/>
                <a:cs typeface="Times New Roman"/>
              </a:rPr>
              <a:t> </a:t>
            </a:r>
            <a:r>
              <a:rPr sz="2000" b="1" dirty="0">
                <a:solidFill>
                  <a:schemeClr val="tx1"/>
                </a:solidFill>
                <a:latin typeface="Times New Roman"/>
                <a:cs typeface="Times New Roman"/>
              </a:rPr>
              <a:t>Project</a:t>
            </a:r>
            <a:r>
              <a:rPr sz="2000" b="1" spc="-25" dirty="0">
                <a:solidFill>
                  <a:schemeClr val="tx1"/>
                </a:solidFill>
                <a:latin typeface="Times New Roman"/>
                <a:cs typeface="Times New Roman"/>
              </a:rPr>
              <a:t> </a:t>
            </a:r>
            <a:r>
              <a:rPr sz="2000" b="1" dirty="0">
                <a:solidFill>
                  <a:schemeClr val="tx1"/>
                </a:solidFill>
                <a:latin typeface="Times New Roman"/>
                <a:cs typeface="Times New Roman"/>
              </a:rPr>
              <a:t>-</a:t>
            </a:r>
            <a:r>
              <a:rPr sz="2000" b="1" spc="-25" dirty="0">
                <a:solidFill>
                  <a:schemeClr val="tx1"/>
                </a:solidFill>
                <a:latin typeface="Times New Roman"/>
                <a:cs typeface="Times New Roman"/>
              </a:rPr>
              <a:t> </a:t>
            </a:r>
            <a:r>
              <a:rPr sz="2000" b="1" dirty="0">
                <a:solidFill>
                  <a:schemeClr val="tx1"/>
                </a:solidFill>
                <a:latin typeface="Times New Roman"/>
                <a:cs typeface="Times New Roman"/>
              </a:rPr>
              <a:t>Review</a:t>
            </a:r>
            <a:r>
              <a:rPr sz="2000" b="1" spc="-30" dirty="0">
                <a:solidFill>
                  <a:schemeClr val="tx1"/>
                </a:solidFill>
                <a:latin typeface="Times New Roman"/>
                <a:cs typeface="Times New Roman"/>
              </a:rPr>
              <a:t> </a:t>
            </a:r>
            <a:r>
              <a:rPr sz="2000" b="1" spc="-50" dirty="0">
                <a:solidFill>
                  <a:schemeClr val="tx1"/>
                </a:solidFill>
                <a:latin typeface="Times New Roman"/>
                <a:cs typeface="Times New Roman"/>
              </a:rPr>
              <a:t>1</a:t>
            </a:r>
            <a:endParaRPr sz="2000" dirty="0">
              <a:solidFill>
                <a:schemeClr val="tx1"/>
              </a:solidFill>
              <a:latin typeface="Times New Roman"/>
              <a:cs typeface="Times New Roman"/>
            </a:endParaRPr>
          </a:p>
        </p:txBody>
      </p:sp>
      <p:pic>
        <p:nvPicPr>
          <p:cNvPr id="7" name="object 7"/>
          <p:cNvPicPr/>
          <p:nvPr/>
        </p:nvPicPr>
        <p:blipFill>
          <a:blip r:embed="rId2" cstate="print"/>
          <a:stretch>
            <a:fillRect/>
          </a:stretch>
        </p:blipFill>
        <p:spPr>
          <a:xfrm>
            <a:off x="59055" y="621030"/>
            <a:ext cx="1697355" cy="752474"/>
          </a:xfrm>
          <a:prstGeom prst="rect">
            <a:avLst/>
          </a:prstGeom>
        </p:spPr>
      </p:pic>
      <p:sp>
        <p:nvSpPr>
          <p:cNvPr id="8" name="object 8"/>
          <p:cNvSpPr txBox="1"/>
          <p:nvPr/>
        </p:nvSpPr>
        <p:spPr>
          <a:xfrm>
            <a:off x="967348" y="4613249"/>
            <a:ext cx="4366652" cy="682238"/>
          </a:xfrm>
          <a:prstGeom prst="rect">
            <a:avLst/>
          </a:prstGeom>
        </p:spPr>
        <p:txBody>
          <a:bodyPr vert="horz" wrap="square" lIns="0" tIns="15240" rIns="0" bIns="0" rtlCol="0">
            <a:spAutoFit/>
          </a:bodyPr>
          <a:lstStyle/>
          <a:p>
            <a:pPr marL="12700">
              <a:lnSpc>
                <a:spcPts val="2600"/>
              </a:lnSpc>
              <a:spcBef>
                <a:spcPts val="120"/>
              </a:spcBef>
            </a:pPr>
            <a:r>
              <a:rPr sz="2200" dirty="0">
                <a:solidFill>
                  <a:schemeClr val="tx1"/>
                </a:solidFill>
                <a:latin typeface="Times New Roman"/>
                <a:cs typeface="Times New Roman"/>
              </a:rPr>
              <a:t>Student 1: </a:t>
            </a:r>
            <a:r>
              <a:rPr lang="en-IN" sz="2200" dirty="0">
                <a:solidFill>
                  <a:schemeClr val="tx1"/>
                </a:solidFill>
                <a:latin typeface="Times New Roman"/>
                <a:cs typeface="Times New Roman"/>
              </a:rPr>
              <a:t>RA2311003010677</a:t>
            </a:r>
          </a:p>
          <a:p>
            <a:pPr marL="1179195">
              <a:lnSpc>
                <a:spcPts val="2600"/>
              </a:lnSpc>
            </a:pPr>
            <a:r>
              <a:rPr lang="en-IN" sz="2200" spc="-20" dirty="0">
                <a:solidFill>
                  <a:schemeClr val="tx1"/>
                </a:solidFill>
                <a:latin typeface="Times New Roman"/>
                <a:cs typeface="Times New Roman"/>
              </a:rPr>
              <a:t>Ushnish Ghoshal</a:t>
            </a:r>
            <a:endParaRPr lang="en-IN" sz="2200" dirty="0">
              <a:solidFill>
                <a:schemeClr val="tx1"/>
              </a:solidFill>
              <a:latin typeface="Times New Roman"/>
              <a:cs typeface="Times New Roman"/>
            </a:endParaRPr>
          </a:p>
        </p:txBody>
      </p:sp>
      <p:sp>
        <p:nvSpPr>
          <p:cNvPr id="9" name="object 9"/>
          <p:cNvSpPr txBox="1"/>
          <p:nvPr/>
        </p:nvSpPr>
        <p:spPr>
          <a:xfrm>
            <a:off x="967348" y="6236310"/>
            <a:ext cx="3528451" cy="682238"/>
          </a:xfrm>
          <a:prstGeom prst="rect">
            <a:avLst/>
          </a:prstGeom>
        </p:spPr>
        <p:txBody>
          <a:bodyPr vert="horz" wrap="square" lIns="0" tIns="15240" rIns="0" bIns="0" rtlCol="0">
            <a:spAutoFit/>
          </a:bodyPr>
          <a:lstStyle/>
          <a:p>
            <a:pPr marL="12700">
              <a:lnSpc>
                <a:spcPts val="2600"/>
              </a:lnSpc>
              <a:spcBef>
                <a:spcPts val="120"/>
              </a:spcBef>
            </a:pPr>
            <a:r>
              <a:rPr lang="en-US" sz="2200" dirty="0">
                <a:solidFill>
                  <a:schemeClr val="tx1"/>
                </a:solidFill>
                <a:latin typeface="Times New Roman"/>
                <a:cs typeface="Times New Roman"/>
              </a:rPr>
              <a:t>Student 2: RA2311003010679</a:t>
            </a:r>
          </a:p>
          <a:p>
            <a:pPr marL="1179195">
              <a:lnSpc>
                <a:spcPts val="2600"/>
              </a:lnSpc>
            </a:pPr>
            <a:r>
              <a:rPr lang="en-US" sz="2200" spc="-20" dirty="0">
                <a:solidFill>
                  <a:schemeClr val="tx1"/>
                </a:solidFill>
                <a:latin typeface="Times New Roman"/>
                <a:cs typeface="Times New Roman"/>
              </a:rPr>
              <a:t>Aayush Mishra</a:t>
            </a:r>
            <a:endParaRPr lang="en-US" sz="2200" dirty="0">
              <a:solidFill>
                <a:schemeClr val="tx1"/>
              </a:solidFill>
              <a:latin typeface="Times New Roman"/>
              <a:cs typeface="Times New Roman"/>
            </a:endParaRPr>
          </a:p>
        </p:txBody>
      </p:sp>
      <p:sp>
        <p:nvSpPr>
          <p:cNvPr id="10" name="object 10"/>
          <p:cNvSpPr txBox="1"/>
          <p:nvPr/>
        </p:nvSpPr>
        <p:spPr>
          <a:xfrm>
            <a:off x="8511133" y="6428676"/>
            <a:ext cx="1028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tx1"/>
                </a:solidFill>
                <a:latin typeface="Calibri"/>
                <a:cs typeface="Calibri"/>
              </a:rPr>
              <a:t>1</a:t>
            </a:r>
            <a:endParaRPr sz="1200">
              <a:solidFill>
                <a:schemeClr val="tx1"/>
              </a:solidFill>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C710D1B-5A06-0AEE-F700-050E0AB79DF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34EA5E97-E971-3E94-F1A3-962FD1D0E308}"/>
              </a:ext>
            </a:extLst>
          </p:cNvPr>
          <p:cNvSpPr>
            <a:spLocks noGrp="1"/>
          </p:cNvSpPr>
          <p:nvPr>
            <p:ph type="body" idx="1"/>
          </p:nvPr>
        </p:nvSpPr>
        <p:spPr>
          <a:xfrm>
            <a:off x="487680" y="1682496"/>
            <a:ext cx="8778240" cy="338554"/>
          </a:xfrm>
        </p:spPr>
        <p:txBody>
          <a:bodyPr wrap="square" lIns="0" tIns="0" rIns="0" bIns="0" anchor="t">
            <a:spAutoFit/>
          </a:bodyPr>
          <a:lstStyle/>
          <a:p>
            <a:pPr>
              <a:buNone/>
            </a:pPr>
            <a:endParaRPr lang="en-US" sz="2200" dirty="0">
              <a:latin typeface="Times New Roman"/>
              <a:cs typeface="Times New Roman"/>
            </a:endParaRPr>
          </a:p>
        </p:txBody>
      </p:sp>
      <p:sp>
        <p:nvSpPr>
          <p:cNvPr id="5" name="object 5">
            <a:extLst>
              <a:ext uri="{FF2B5EF4-FFF2-40B4-BE49-F238E27FC236}">
                <a16:creationId xmlns:a16="http://schemas.microsoft.com/office/drawing/2014/main" id="{22A86A55-B6A9-848F-8B35-CC220C238D8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10</a:t>
            </a:fld>
            <a:endParaRPr spc="-50" dirty="0"/>
          </a:p>
        </p:txBody>
      </p:sp>
      <p:pic>
        <p:nvPicPr>
          <p:cNvPr id="4" name="Picture 3" descr="A white text on a black background&#10;&#10;AI-generated content may be incorrect.">
            <a:extLst>
              <a:ext uri="{FF2B5EF4-FFF2-40B4-BE49-F238E27FC236}">
                <a16:creationId xmlns:a16="http://schemas.microsoft.com/office/drawing/2014/main" id="{FB34A6AC-B947-F937-0035-FB9B7D3F2B41}"/>
              </a:ext>
            </a:extLst>
          </p:cNvPr>
          <p:cNvPicPr>
            <a:picLocks noChangeAspect="1"/>
          </p:cNvPicPr>
          <p:nvPr/>
        </p:nvPicPr>
        <p:blipFill>
          <a:blip r:embed="rId2"/>
          <a:stretch>
            <a:fillRect/>
          </a:stretch>
        </p:blipFill>
        <p:spPr>
          <a:xfrm>
            <a:off x="0" y="49577"/>
            <a:ext cx="9744075" cy="7216046"/>
          </a:xfrm>
          <a:prstGeom prst="rect">
            <a:avLst/>
          </a:prstGeom>
        </p:spPr>
      </p:pic>
    </p:spTree>
    <p:extLst>
      <p:ext uri="{BB962C8B-B14F-4D97-AF65-F5344CB8AC3E}">
        <p14:creationId xmlns:p14="http://schemas.microsoft.com/office/powerpoint/2010/main" val="410793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0955" rIns="0" bIns="0" rtlCol="0">
            <a:spAutoFit/>
          </a:bodyPr>
          <a:lstStyle/>
          <a:p>
            <a:pPr marL="132080">
              <a:lnSpc>
                <a:spcPct val="100000"/>
              </a:lnSpc>
              <a:spcBef>
                <a:spcPts val="125"/>
              </a:spcBef>
            </a:pPr>
            <a:r>
              <a:rPr dirty="0"/>
              <a:t>Statistical</a:t>
            </a:r>
            <a:r>
              <a:rPr spc="-50" dirty="0"/>
              <a:t> </a:t>
            </a:r>
            <a:r>
              <a:rPr spc="-10" dirty="0"/>
              <a:t>analysis</a:t>
            </a:r>
          </a:p>
        </p:txBody>
      </p:sp>
      <p:sp>
        <p:nvSpPr>
          <p:cNvPr id="6" name="Text Placeholder 5">
            <a:extLst>
              <a:ext uri="{FF2B5EF4-FFF2-40B4-BE49-F238E27FC236}">
                <a16:creationId xmlns:a16="http://schemas.microsoft.com/office/drawing/2014/main" id="{A1023BD8-2461-29BD-169C-FAC0E78842B8}"/>
              </a:ext>
            </a:extLst>
          </p:cNvPr>
          <p:cNvSpPr>
            <a:spLocks noGrp="1"/>
          </p:cNvSpPr>
          <p:nvPr>
            <p:ph type="body" idx="1"/>
          </p:nvPr>
        </p:nvSpPr>
        <p:spPr>
          <a:xfrm>
            <a:off x="487680" y="1682496"/>
            <a:ext cx="8778240" cy="4678204"/>
          </a:xfrm>
        </p:spPr>
        <p:txBody>
          <a:bodyPr/>
          <a:lstStyle/>
          <a:p>
            <a:pPr>
              <a:buNone/>
            </a:pPr>
            <a:r>
              <a:rPr lang="en-US" sz="2200" dirty="0">
                <a:latin typeface="Times New Roman" panose="02020603050405020304" pitchFamily="18" charset="0"/>
                <a:cs typeface="Times New Roman" panose="02020603050405020304" pitchFamily="18" charset="0"/>
              </a:rPr>
              <a:t>"The MNIST dataset is analyzed to understand the distribution of digit classes and basic image characteristics before training the model."</a:t>
            </a:r>
          </a:p>
          <a:p>
            <a:pPr>
              <a:buNone/>
            </a:pPr>
            <a:endParaRPr lang="en-US" sz="2200" dirty="0">
              <a:latin typeface="Times New Roman" panose="02020603050405020304" pitchFamily="18" charset="0"/>
              <a:cs typeface="Times New Roman" panose="02020603050405020304" pitchFamily="18" charset="0"/>
            </a:endParaRPr>
          </a:p>
          <a:p>
            <a:pPr>
              <a:buNone/>
            </a:pPr>
            <a:r>
              <a:rPr lang="en-US" sz="2200" b="1" dirty="0">
                <a:latin typeface="Times New Roman" panose="02020603050405020304" pitchFamily="18" charset="0"/>
                <a:cs typeface="Times New Roman" panose="02020603050405020304" pitchFamily="18" charset="0"/>
              </a:rPr>
              <a:t>Key Insights: 📈</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Class Distribution:</a:t>
            </a:r>
            <a:r>
              <a:rPr lang="en-US" sz="2200" dirty="0">
                <a:latin typeface="Times New Roman" panose="02020603050405020304" pitchFamily="18" charset="0"/>
                <a:cs typeface="Times New Roman" panose="02020603050405020304" pitchFamily="18" charset="0"/>
              </a:rPr>
              <a:t> Each digit class (0–9) has approximately </a:t>
            </a:r>
            <a:r>
              <a:rPr lang="en-US" sz="2200" b="1" dirty="0">
                <a:latin typeface="Times New Roman" panose="02020603050405020304" pitchFamily="18" charset="0"/>
                <a:cs typeface="Times New Roman" panose="02020603050405020304" pitchFamily="18" charset="0"/>
              </a:rPr>
              <a:t>6,000 training samples</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1,000 testing samples</a:t>
            </a:r>
            <a:r>
              <a:rPr lang="en-US" sz="2200" dirty="0">
                <a:latin typeface="Times New Roman" panose="02020603050405020304" pitchFamily="18" charset="0"/>
                <a:cs typeface="Times New Roman" panose="02020603050405020304" pitchFamily="18" charset="0"/>
              </a:rPr>
              <a:t>, ensuring balanced data.</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Pixel Intensity Range:</a:t>
            </a:r>
            <a:r>
              <a:rPr lang="en-US" sz="2200" dirty="0">
                <a:latin typeface="Times New Roman" panose="02020603050405020304" pitchFamily="18" charset="0"/>
                <a:cs typeface="Times New Roman" panose="02020603050405020304" pitchFamily="18" charset="0"/>
              </a:rPr>
              <a:t> Values range from </a:t>
            </a:r>
            <a:r>
              <a:rPr lang="en-US" sz="2200" b="1" dirty="0">
                <a:latin typeface="Times New Roman" panose="02020603050405020304" pitchFamily="18" charset="0"/>
                <a:cs typeface="Times New Roman" panose="02020603050405020304" pitchFamily="18" charset="0"/>
              </a:rPr>
              <a:t>0 (black)</a:t>
            </a:r>
            <a:r>
              <a:rPr lang="en-US" sz="2200" dirty="0">
                <a:latin typeface="Times New Roman" panose="02020603050405020304" pitchFamily="18" charset="0"/>
                <a:cs typeface="Times New Roman" panose="02020603050405020304" pitchFamily="18" charset="0"/>
              </a:rPr>
              <a:t> to </a:t>
            </a:r>
            <a:r>
              <a:rPr lang="en-US" sz="2200" b="1" dirty="0">
                <a:latin typeface="Times New Roman" panose="02020603050405020304" pitchFamily="18" charset="0"/>
                <a:cs typeface="Times New Roman" panose="02020603050405020304" pitchFamily="18" charset="0"/>
              </a:rPr>
              <a:t>255 (white)</a:t>
            </a:r>
            <a:r>
              <a:rPr lang="en-US" sz="2200" dirty="0">
                <a:latin typeface="Times New Roman" panose="02020603050405020304" pitchFamily="18" charset="0"/>
                <a:cs typeface="Times New Roman" panose="02020603050405020304" pitchFamily="18" charset="0"/>
              </a:rPr>
              <a:t>, representing grayscale levels.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Average Intensity:</a:t>
            </a:r>
            <a:r>
              <a:rPr lang="en-US" sz="2200" dirty="0">
                <a:latin typeface="Times New Roman" panose="02020603050405020304" pitchFamily="18" charset="0"/>
                <a:cs typeface="Times New Roman" panose="02020603050405020304" pitchFamily="18" charset="0"/>
              </a:rPr>
              <a:t> Varies across digits due to differences in stroke thickness and writing styles.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Image Size Uniformity:</a:t>
            </a:r>
            <a:r>
              <a:rPr lang="en-US" sz="2200" dirty="0">
                <a:latin typeface="Times New Roman" panose="02020603050405020304" pitchFamily="18" charset="0"/>
                <a:cs typeface="Times New Roman" panose="02020603050405020304" pitchFamily="18" charset="0"/>
              </a:rPr>
              <a:t> All images are fixed at </a:t>
            </a:r>
            <a:r>
              <a:rPr lang="en-US" sz="2200" b="1" dirty="0">
                <a:latin typeface="Times New Roman" panose="02020603050405020304" pitchFamily="18" charset="0"/>
                <a:cs typeface="Times New Roman" panose="02020603050405020304" pitchFamily="18" charset="0"/>
              </a:rPr>
              <a:t>28 × 28 pixels</a:t>
            </a:r>
            <a:r>
              <a:rPr lang="en-US" sz="2200" dirty="0">
                <a:latin typeface="Times New Roman" panose="02020603050405020304" pitchFamily="18" charset="0"/>
                <a:cs typeface="Times New Roman" panose="02020603050405020304" pitchFamily="18" charset="0"/>
              </a:rPr>
              <a:t>, simplifying preprocessing.</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Balanced Dataset:</a:t>
            </a:r>
            <a:r>
              <a:rPr lang="en-US" sz="2200" dirty="0">
                <a:latin typeface="Times New Roman" panose="02020603050405020304" pitchFamily="18" charset="0"/>
                <a:cs typeface="Times New Roman" panose="02020603050405020304" pitchFamily="18" charset="0"/>
              </a:rPr>
              <a:t> Prevents model bias towards any particular digit.</a:t>
            </a:r>
          </a:p>
          <a:p>
            <a:endParaRPr lang="en-IN"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11</a:t>
            </a:fld>
            <a:endParaRPr spc="-50" dirty="0"/>
          </a:p>
        </p:txBody>
      </p:sp>
      <p:pic>
        <p:nvPicPr>
          <p:cNvPr id="3" name="object 3"/>
          <p:cNvPicPr/>
          <p:nvPr/>
        </p:nvPicPr>
        <p:blipFill>
          <a:blip r:embed="rId2" cstate="print"/>
          <a:stretch>
            <a:fillRect/>
          </a:stretch>
        </p:blipFill>
        <p:spPr>
          <a:xfrm>
            <a:off x="201117" y="328845"/>
            <a:ext cx="2127828" cy="717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3D9E5B8-7ACA-6BAF-71C8-1FBBF53A76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D82DA21-F9B6-907C-EA82-78FA58E69519}"/>
              </a:ext>
            </a:extLst>
          </p:cNvPr>
          <p:cNvSpPr txBox="1">
            <a:spLocks noGrp="1"/>
          </p:cNvSpPr>
          <p:nvPr>
            <p:ph type="title"/>
          </p:nvPr>
        </p:nvSpPr>
        <p:spPr>
          <a:xfrm>
            <a:off x="3175658" y="141867"/>
            <a:ext cx="4874545" cy="1061299"/>
          </a:xfrm>
          <a:prstGeom prst="rect">
            <a:avLst/>
          </a:prstGeom>
        </p:spPr>
        <p:txBody>
          <a:bodyPr vert="horz" wrap="square" lIns="0" tIns="410955" rIns="0" bIns="0" rtlCol="0">
            <a:spAutoFit/>
          </a:bodyPr>
          <a:lstStyle/>
          <a:p>
            <a:pPr marL="132080">
              <a:lnSpc>
                <a:spcPct val="100000"/>
              </a:lnSpc>
              <a:spcBef>
                <a:spcPts val="125"/>
              </a:spcBef>
            </a:pPr>
            <a:r>
              <a:rPr lang="en-US" dirty="0"/>
              <a:t>Model</a:t>
            </a:r>
            <a:r>
              <a:rPr spc="-50" dirty="0"/>
              <a:t> </a:t>
            </a:r>
            <a:r>
              <a:rPr dirty="0"/>
              <a:t>analysis</a:t>
            </a:r>
          </a:p>
        </p:txBody>
      </p:sp>
      <p:pic>
        <p:nvPicPr>
          <p:cNvPr id="3" name="object 3">
            <a:extLst>
              <a:ext uri="{FF2B5EF4-FFF2-40B4-BE49-F238E27FC236}">
                <a16:creationId xmlns:a16="http://schemas.microsoft.com/office/drawing/2014/main" id="{C1B12FB0-C812-16F8-1F82-97C21E1C25E5}"/>
              </a:ext>
            </a:extLst>
          </p:cNvPr>
          <p:cNvPicPr/>
          <p:nvPr/>
        </p:nvPicPr>
        <p:blipFill>
          <a:blip r:embed="rId2" cstate="print"/>
          <a:stretch>
            <a:fillRect/>
          </a:stretch>
        </p:blipFill>
        <p:spPr>
          <a:xfrm>
            <a:off x="201117" y="328845"/>
            <a:ext cx="2127828" cy="717930"/>
          </a:xfrm>
          <a:prstGeom prst="rect">
            <a:avLst/>
          </a:prstGeom>
        </p:spPr>
      </p:pic>
      <p:pic>
        <p:nvPicPr>
          <p:cNvPr id="4" name="Picture 3" descr="A screenshot of a graph&#10;&#10;AI-generated content may be incorrect.">
            <a:extLst>
              <a:ext uri="{FF2B5EF4-FFF2-40B4-BE49-F238E27FC236}">
                <a16:creationId xmlns:a16="http://schemas.microsoft.com/office/drawing/2014/main" id="{8A527E2E-13F7-F09B-8A98-8429807FE4AB}"/>
              </a:ext>
            </a:extLst>
          </p:cNvPr>
          <p:cNvPicPr>
            <a:picLocks noChangeAspect="1"/>
          </p:cNvPicPr>
          <p:nvPr/>
        </p:nvPicPr>
        <p:blipFill>
          <a:blip r:embed="rId3"/>
          <a:srcRect l="33145" t="-7" r="21" b="30764"/>
          <a:stretch>
            <a:fillRect/>
          </a:stretch>
        </p:blipFill>
        <p:spPr>
          <a:xfrm>
            <a:off x="710571" y="1448904"/>
            <a:ext cx="3460494" cy="5065279"/>
          </a:xfrm>
          <a:prstGeom prst="rect">
            <a:avLst/>
          </a:prstGeom>
        </p:spPr>
      </p:pic>
      <p:pic>
        <p:nvPicPr>
          <p:cNvPr id="5" name="Picture 4" descr="A green rectangle with black numbers&#10;&#10;AI-generated content may be incorrect.">
            <a:extLst>
              <a:ext uri="{FF2B5EF4-FFF2-40B4-BE49-F238E27FC236}">
                <a16:creationId xmlns:a16="http://schemas.microsoft.com/office/drawing/2014/main" id="{69667A3B-FBEC-9118-92EA-01894E75B7AD}"/>
              </a:ext>
            </a:extLst>
          </p:cNvPr>
          <p:cNvPicPr>
            <a:picLocks noChangeAspect="1"/>
          </p:cNvPicPr>
          <p:nvPr/>
        </p:nvPicPr>
        <p:blipFill>
          <a:blip r:embed="rId4"/>
          <a:stretch>
            <a:fillRect/>
          </a:stretch>
        </p:blipFill>
        <p:spPr>
          <a:xfrm>
            <a:off x="4578129" y="1833365"/>
            <a:ext cx="4690867" cy="3625359"/>
          </a:xfrm>
          <a:prstGeom prst="rect">
            <a:avLst/>
          </a:prstGeom>
        </p:spPr>
      </p:pic>
    </p:spTree>
    <p:extLst>
      <p:ext uri="{BB962C8B-B14F-4D97-AF65-F5344CB8AC3E}">
        <p14:creationId xmlns:p14="http://schemas.microsoft.com/office/powerpoint/2010/main" val="363435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0265" rIns="0" bIns="0" rtlCol="0">
            <a:spAutoFit/>
          </a:bodyPr>
          <a:lstStyle/>
          <a:p>
            <a:pPr marL="1137920">
              <a:lnSpc>
                <a:spcPct val="100000"/>
              </a:lnSpc>
              <a:spcBef>
                <a:spcPts val="95"/>
              </a:spcBef>
            </a:pPr>
            <a:r>
              <a:rPr sz="4700" spc="-10" dirty="0"/>
              <a:t>Abstract</a:t>
            </a:r>
            <a:endParaRPr sz="4700" dirty="0"/>
          </a:p>
        </p:txBody>
      </p:sp>
      <p:sp>
        <p:nvSpPr>
          <p:cNvPr id="6" name="Text Placeholder 5">
            <a:extLst>
              <a:ext uri="{FF2B5EF4-FFF2-40B4-BE49-F238E27FC236}">
                <a16:creationId xmlns:a16="http://schemas.microsoft.com/office/drawing/2014/main" id="{9FC49E1E-104F-B8B2-283C-82BE6D8F153E}"/>
              </a:ext>
            </a:extLst>
          </p:cNvPr>
          <p:cNvSpPr>
            <a:spLocks noGrp="1"/>
          </p:cNvSpPr>
          <p:nvPr>
            <p:ph type="body" idx="1"/>
          </p:nvPr>
        </p:nvSpPr>
        <p:spPr>
          <a:xfrm>
            <a:off x="487680" y="1682496"/>
            <a:ext cx="8778240" cy="3385542"/>
          </a:xfrm>
        </p:spPr>
        <p:txBody>
          <a:bodyPr/>
          <a:lstStyle/>
          <a:p>
            <a:pPr algn="just"/>
            <a:r>
              <a:rPr lang="en-US" sz="2200" dirty="0">
                <a:latin typeface="Times New Roman" panose="02020603050405020304" pitchFamily="18" charset="0"/>
                <a:cs typeface="Times New Roman" panose="02020603050405020304" pitchFamily="18" charset="0"/>
              </a:rPr>
              <a:t>This project focuses on developing a Handwritten Digit Recognition system using Support Vector Machine (SVM) as the core classification algorithm. The system leverages essential image preprocessing techniques such as grayscale conversion, noise reduction, thresholding, and feature scaling to enhance digit clarity and improve model accuracy. Using the popular MNIST dataset, the project trains the SVM model to classify digits from 0 to 9 effectively. The combination of SVM's robustness with efficient preprocessing ensures high performance in recognizing handwritten digits, demonstrating practical applications in areas like postal automation, form digitization, and OCR systems.</a:t>
            </a:r>
            <a:endParaRPr lang="en-IN" sz="22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2</a:t>
            </a:fld>
            <a:endParaRPr spc="-50" dirty="0"/>
          </a:p>
        </p:txBody>
      </p:sp>
      <p:pic>
        <p:nvPicPr>
          <p:cNvPr id="3" name="object 3"/>
          <p:cNvPicPr/>
          <p:nvPr/>
        </p:nvPicPr>
        <p:blipFill>
          <a:blip r:embed="rId2" cstate="print"/>
          <a:stretch>
            <a:fillRect/>
          </a:stretch>
        </p:blipFill>
        <p:spPr>
          <a:xfrm>
            <a:off x="310515" y="319320"/>
            <a:ext cx="2183552" cy="7367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8EB55B3-9F18-B933-6B89-7670DA274E4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78BE860-A45C-4DD8-C36B-D9E2558DB447}"/>
              </a:ext>
            </a:extLst>
          </p:cNvPr>
          <p:cNvSpPr txBox="1">
            <a:spLocks noGrp="1"/>
          </p:cNvSpPr>
          <p:nvPr>
            <p:ph type="title"/>
          </p:nvPr>
        </p:nvSpPr>
        <p:spPr>
          <a:prstGeom prst="rect">
            <a:avLst/>
          </a:prstGeom>
        </p:spPr>
        <p:txBody>
          <a:bodyPr vert="horz" wrap="square" lIns="0" tIns="77044" rIns="0" bIns="0" rtlCol="0">
            <a:spAutoFit/>
          </a:bodyPr>
          <a:lstStyle/>
          <a:p>
            <a:pPr marL="823594">
              <a:lnSpc>
                <a:spcPct val="100000"/>
              </a:lnSpc>
              <a:spcBef>
                <a:spcPts val="95"/>
              </a:spcBef>
            </a:pPr>
            <a:r>
              <a:rPr sz="4700" spc="-10" dirty="0"/>
              <a:t>Introduction</a:t>
            </a:r>
            <a:endParaRPr sz="4700" dirty="0"/>
          </a:p>
        </p:txBody>
      </p:sp>
      <p:sp>
        <p:nvSpPr>
          <p:cNvPr id="6" name="Text Placeholder 5">
            <a:extLst>
              <a:ext uri="{FF2B5EF4-FFF2-40B4-BE49-F238E27FC236}">
                <a16:creationId xmlns:a16="http://schemas.microsoft.com/office/drawing/2014/main" id="{80501DE4-9882-EE72-AC36-18FB8B935F79}"/>
              </a:ext>
            </a:extLst>
          </p:cNvPr>
          <p:cNvSpPr>
            <a:spLocks noGrp="1"/>
          </p:cNvSpPr>
          <p:nvPr>
            <p:ph type="body" idx="1"/>
          </p:nvPr>
        </p:nvSpPr>
        <p:spPr>
          <a:xfrm>
            <a:off x="4769852" y="2195602"/>
            <a:ext cx="4389120" cy="1631216"/>
          </a:xfrm>
        </p:spPr>
        <p:txBody>
          <a:bodyPr/>
          <a:lstStyle/>
          <a:p>
            <a:pPr algn="just"/>
            <a:r>
              <a:rPr lang="en-US" sz="2200" dirty="0">
                <a:latin typeface="Times New Roman" panose="02020603050405020304" pitchFamily="18" charset="0"/>
                <a:cs typeface="Times New Roman" panose="02020603050405020304" pitchFamily="18" charset="0"/>
              </a:rPr>
              <a:t>In today’s digital era, the automation of tasks involving handwritten data has become increasingly important. </a:t>
            </a:r>
          </a:p>
          <a:p>
            <a:pPr algn="just"/>
            <a:endParaRPr lang="en-US" sz="2200" dirty="0">
              <a:latin typeface="Times New Roman" panose="02020603050405020304" pitchFamily="18" charset="0"/>
              <a:cs typeface="Times New Roman" panose="02020603050405020304" pitchFamily="18" charset="0"/>
            </a:endParaRPr>
          </a:p>
          <a:p>
            <a:pPr algn="just"/>
            <a:endParaRPr lang="en-IN" dirty="0"/>
          </a:p>
        </p:txBody>
      </p:sp>
      <p:sp>
        <p:nvSpPr>
          <p:cNvPr id="5" name="object 5">
            <a:extLst>
              <a:ext uri="{FF2B5EF4-FFF2-40B4-BE49-F238E27FC236}">
                <a16:creationId xmlns:a16="http://schemas.microsoft.com/office/drawing/2014/main" id="{D5848629-FCEB-ADB3-F5D2-DC0322199EF2}"/>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3</a:t>
            </a:fld>
            <a:endParaRPr spc="-50" dirty="0"/>
          </a:p>
        </p:txBody>
      </p:sp>
      <p:pic>
        <p:nvPicPr>
          <p:cNvPr id="3" name="object 3">
            <a:extLst>
              <a:ext uri="{FF2B5EF4-FFF2-40B4-BE49-F238E27FC236}">
                <a16:creationId xmlns:a16="http://schemas.microsoft.com/office/drawing/2014/main" id="{BFA5A661-747C-3715-49CB-7CFF879F24A1}"/>
              </a:ext>
            </a:extLst>
          </p:cNvPr>
          <p:cNvPicPr/>
          <p:nvPr/>
        </p:nvPicPr>
        <p:blipFill>
          <a:blip r:embed="rId2" cstate="print"/>
          <a:stretch>
            <a:fillRect/>
          </a:stretch>
        </p:blipFill>
        <p:spPr>
          <a:xfrm>
            <a:off x="205740" y="365823"/>
            <a:ext cx="2386922" cy="805348"/>
          </a:xfrm>
          <a:prstGeom prst="rect">
            <a:avLst/>
          </a:prstGeom>
        </p:spPr>
      </p:pic>
      <p:pic>
        <p:nvPicPr>
          <p:cNvPr id="2050" name="Picture 2" descr="MNIST sample images">
            <a:extLst>
              <a:ext uri="{FF2B5EF4-FFF2-40B4-BE49-F238E27FC236}">
                <a16:creationId xmlns:a16="http://schemas.microsoft.com/office/drawing/2014/main" id="{43780489-CA5F-8982-43D1-C641184F9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28800"/>
            <a:ext cx="4238625" cy="21064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50D4FE-92E6-F8B5-4A99-DF7BEF78D9BF}"/>
              </a:ext>
            </a:extLst>
          </p:cNvPr>
          <p:cNvSpPr txBox="1"/>
          <p:nvPr/>
        </p:nvSpPr>
        <p:spPr>
          <a:xfrm>
            <a:off x="327408" y="4200757"/>
            <a:ext cx="8816591"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From processing application forms to digitizing archival documents, systems capable of accurately interpreting handwritten inputs can save significant time and resources.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Handwritten digit recognition is a key step in this process, enabling machines to convert human writing into machine-readable format.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22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7044" rIns="0" bIns="0" rtlCol="0">
            <a:spAutoFit/>
          </a:bodyPr>
          <a:lstStyle/>
          <a:p>
            <a:pPr marL="823594">
              <a:lnSpc>
                <a:spcPct val="100000"/>
              </a:lnSpc>
              <a:spcBef>
                <a:spcPts val="95"/>
              </a:spcBef>
            </a:pPr>
            <a:r>
              <a:rPr sz="4700" spc="-10" dirty="0"/>
              <a:t>Introduction</a:t>
            </a:r>
            <a:endParaRPr sz="4700" dirty="0"/>
          </a:p>
        </p:txBody>
      </p:sp>
      <p:sp>
        <p:nvSpPr>
          <p:cNvPr id="6" name="Text Placeholder 5">
            <a:extLst>
              <a:ext uri="{FF2B5EF4-FFF2-40B4-BE49-F238E27FC236}">
                <a16:creationId xmlns:a16="http://schemas.microsoft.com/office/drawing/2014/main" id="{7E31E478-C6D6-2348-18D3-F44F81286008}"/>
              </a:ext>
            </a:extLst>
          </p:cNvPr>
          <p:cNvSpPr>
            <a:spLocks noGrp="1"/>
          </p:cNvSpPr>
          <p:nvPr>
            <p:ph type="body" idx="1"/>
          </p:nvPr>
        </p:nvSpPr>
        <p:spPr>
          <a:xfrm>
            <a:off x="5791200" y="1682496"/>
            <a:ext cx="3474720" cy="4924425"/>
          </a:xfrm>
        </p:spPr>
        <p:txBody>
          <a:bodyPr/>
          <a:lstStyle/>
          <a:p>
            <a:pPr algn="just"/>
            <a:r>
              <a:rPr lang="en-US" sz="2000" dirty="0">
                <a:latin typeface="Times New Roman" panose="02020603050405020304" pitchFamily="18" charset="0"/>
                <a:cs typeface="Times New Roman" panose="02020603050405020304" pitchFamily="18" charset="0"/>
              </a:rPr>
              <a:t>This project explores the use of Support Vector Machine (SVM) combined with image preprocessing to achieve accurate recognition. Instead of relying solely on raw image data, the approach enhances input quality through preprocessing before classification, ensuring more reliable results.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work highlights how the synergy of preprocessing and SVM can be leveraged for efficient and scalable recognition systems.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4</a:t>
            </a:fld>
            <a:endParaRPr spc="-50" dirty="0"/>
          </a:p>
        </p:txBody>
      </p:sp>
      <p:pic>
        <p:nvPicPr>
          <p:cNvPr id="3" name="object 3"/>
          <p:cNvPicPr/>
          <p:nvPr/>
        </p:nvPicPr>
        <p:blipFill>
          <a:blip r:embed="rId2" cstate="print"/>
          <a:stretch>
            <a:fillRect/>
          </a:stretch>
        </p:blipFill>
        <p:spPr>
          <a:xfrm>
            <a:off x="205740" y="365823"/>
            <a:ext cx="2386922" cy="805348"/>
          </a:xfrm>
          <a:prstGeom prst="rect">
            <a:avLst/>
          </a:prstGeom>
        </p:spPr>
      </p:pic>
      <p:pic>
        <p:nvPicPr>
          <p:cNvPr id="1026" name="Picture 2" descr="The flow chart of recognition using Support Vector Machine 3.2. Experiment design 3.2.1 Dataset Information. Collecting handwritten digits dataset is a very time-consuming task. The dataset is a copy of the test set of the UCI ML hand-written digits datasets. The digits dataset consists of 1797 images, in which each image is an 8*8 pixel one representing a handwritten digit. Those images in dataset are divided into 10 classes, and each class refers to a digit, is a number in the range of 0 to 9 (fig 2). The test set was used for writer-independent testing and is the actual quality measure.">
            <a:extLst>
              <a:ext uri="{FF2B5EF4-FFF2-40B4-BE49-F238E27FC236}">
                <a16:creationId xmlns:a16="http://schemas.microsoft.com/office/drawing/2014/main" id="{15C7F099-F4B1-21AF-BD51-E7925E2EBB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667"/>
          <a:stretch>
            <a:fillRect/>
          </a:stretch>
        </p:blipFill>
        <p:spPr bwMode="auto">
          <a:xfrm>
            <a:off x="381000" y="2209800"/>
            <a:ext cx="5111303" cy="3629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6094" rIns="0" bIns="0" rtlCol="0">
            <a:spAutoFit/>
          </a:bodyPr>
          <a:lstStyle/>
          <a:p>
            <a:pPr marL="351155">
              <a:lnSpc>
                <a:spcPct val="100000"/>
              </a:lnSpc>
              <a:spcBef>
                <a:spcPts val="95"/>
              </a:spcBef>
            </a:pPr>
            <a:r>
              <a:rPr sz="4700" dirty="0"/>
              <a:t>Existing</a:t>
            </a:r>
            <a:r>
              <a:rPr sz="4700" spc="-15" dirty="0"/>
              <a:t> </a:t>
            </a:r>
            <a:r>
              <a:rPr sz="4700" spc="-10" dirty="0"/>
              <a:t>System</a:t>
            </a:r>
            <a:endParaRPr sz="4700"/>
          </a:p>
        </p:txBody>
      </p:sp>
      <p:sp>
        <p:nvSpPr>
          <p:cNvPr id="6" name="Text Placeholder 5">
            <a:extLst>
              <a:ext uri="{FF2B5EF4-FFF2-40B4-BE49-F238E27FC236}">
                <a16:creationId xmlns:a16="http://schemas.microsoft.com/office/drawing/2014/main" id="{E1C05245-DFE3-344E-8F01-063BC696A38D}"/>
              </a:ext>
            </a:extLst>
          </p:cNvPr>
          <p:cNvSpPr>
            <a:spLocks noGrp="1"/>
          </p:cNvSpPr>
          <p:nvPr>
            <p:ph type="body" idx="1"/>
          </p:nvPr>
        </p:nvSpPr>
        <p:spPr>
          <a:xfrm>
            <a:off x="487680" y="1682496"/>
            <a:ext cx="8778240" cy="5355312"/>
          </a:xfrm>
        </p:spPr>
        <p:txBody>
          <a:bodyPr/>
          <a:lstStyle/>
          <a:p>
            <a:pPr algn="just">
              <a:buNone/>
            </a:pPr>
            <a:r>
              <a:rPr lang="en-US" sz="2200" dirty="0">
                <a:latin typeface="Times New Roman" panose="02020603050405020304" pitchFamily="18" charset="0"/>
                <a:cs typeface="Times New Roman" panose="02020603050405020304" pitchFamily="18" charset="0"/>
              </a:rPr>
              <a:t>Existing systems for handwritten digit recognition often rely on:</a:t>
            </a:r>
          </a:p>
          <a:p>
            <a:pPr algn="just">
              <a:buNone/>
            </a:pP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Convolutional Neural Networks (CNNs):</a:t>
            </a:r>
            <a:r>
              <a:rPr lang="en-US" sz="2200" dirty="0">
                <a:latin typeface="Times New Roman" panose="02020603050405020304" pitchFamily="18" charset="0"/>
                <a:cs typeface="Times New Roman" panose="02020603050405020304" pitchFamily="18" charset="0"/>
              </a:rPr>
              <a:t> Deliver high accuracy but require substantial computational resources and training time.</a:t>
            </a: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k-Nearest Neighbors (k-NN):</a:t>
            </a:r>
            <a:r>
              <a:rPr lang="en-US" sz="2200" dirty="0">
                <a:latin typeface="Times New Roman" panose="02020603050405020304" pitchFamily="18" charset="0"/>
                <a:cs typeface="Times New Roman" panose="02020603050405020304" pitchFamily="18" charset="0"/>
              </a:rPr>
              <a:t> Works with basic pixel features but can be slow during the prediction phase due to distance calculations.</a:t>
            </a: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Logistic Regression or Naïve Bayes:</a:t>
            </a:r>
            <a:r>
              <a:rPr lang="en-US" sz="2200" dirty="0">
                <a:latin typeface="Times New Roman" panose="02020603050405020304" pitchFamily="18" charset="0"/>
                <a:cs typeface="Times New Roman" panose="02020603050405020304" pitchFamily="18" charset="0"/>
              </a:rPr>
              <a:t> Offer fast training and prediction but generally result in lower accuracy compared to more advanced models.</a:t>
            </a:r>
          </a:p>
          <a:p>
            <a:pPr algn="just"/>
            <a:endParaRPr lang="en-US" sz="2200" dirty="0">
              <a:latin typeface="Times New Roman" panose="02020603050405020304" pitchFamily="18" charset="0"/>
              <a:cs typeface="Times New Roman" panose="02020603050405020304" pitchFamily="18" charset="0"/>
            </a:endParaRPr>
          </a:p>
          <a:p>
            <a:pPr algn="just">
              <a:buNone/>
            </a:pPr>
            <a:r>
              <a:rPr lang="en-US" sz="2200" b="1" dirty="0">
                <a:latin typeface="Times New Roman" panose="02020603050405020304" pitchFamily="18" charset="0"/>
                <a:cs typeface="Times New Roman" panose="02020603050405020304" pitchFamily="18" charset="0"/>
              </a:rPr>
              <a:t>Limitations of Existing Systems :-</a:t>
            </a:r>
          </a:p>
          <a:p>
            <a:pPr algn="just">
              <a:buNone/>
            </a:pP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High computational requirements, particularly for deep learning models like CNNs.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Sensitivity to image noise, distortions, and variations in handwriting style.</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Reduced robustness when working with real-world, imperfect datasets.</a:t>
            </a:r>
          </a:p>
          <a:p>
            <a:pPr algn="just"/>
            <a:endParaRPr lang="en-IN"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5</a:t>
            </a:fld>
            <a:endParaRPr spc="-50" dirty="0"/>
          </a:p>
        </p:txBody>
      </p:sp>
      <p:pic>
        <p:nvPicPr>
          <p:cNvPr id="3" name="object 3"/>
          <p:cNvPicPr/>
          <p:nvPr/>
        </p:nvPicPr>
        <p:blipFill>
          <a:blip r:embed="rId2" cstate="print"/>
          <a:stretch>
            <a:fillRect/>
          </a:stretch>
        </p:blipFill>
        <p:spPr>
          <a:xfrm>
            <a:off x="224790" y="461475"/>
            <a:ext cx="2386922" cy="8053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5647" y="290745"/>
            <a:ext cx="2386922" cy="8053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162685" marR="5080" indent="-765175">
              <a:lnSpc>
                <a:spcPct val="119700"/>
              </a:lnSpc>
              <a:spcBef>
                <a:spcPts val="100"/>
              </a:spcBef>
            </a:pPr>
            <a:r>
              <a:rPr sz="3850" dirty="0"/>
              <a:t>Problem</a:t>
            </a:r>
            <a:r>
              <a:rPr sz="3850" spc="-185" dirty="0"/>
              <a:t> </a:t>
            </a:r>
            <a:r>
              <a:rPr sz="3850" dirty="0"/>
              <a:t>statement</a:t>
            </a:r>
            <a:r>
              <a:rPr sz="3850" spc="-185" dirty="0"/>
              <a:t> </a:t>
            </a:r>
            <a:r>
              <a:rPr sz="3850" spc="-25" dirty="0"/>
              <a:t>and </a:t>
            </a:r>
            <a:r>
              <a:rPr sz="3850" spc="-10" dirty="0"/>
              <a:t>Objectives</a:t>
            </a:r>
            <a:endParaRPr sz="3850" dirty="0"/>
          </a:p>
        </p:txBody>
      </p:sp>
      <p:sp>
        <p:nvSpPr>
          <p:cNvPr id="6" name="Text Placeholder 5">
            <a:extLst>
              <a:ext uri="{FF2B5EF4-FFF2-40B4-BE49-F238E27FC236}">
                <a16:creationId xmlns:a16="http://schemas.microsoft.com/office/drawing/2014/main" id="{59E3F05A-8BB0-EDF9-63B8-A71B1D44571F}"/>
              </a:ext>
            </a:extLst>
          </p:cNvPr>
          <p:cNvSpPr>
            <a:spLocks noGrp="1"/>
          </p:cNvSpPr>
          <p:nvPr>
            <p:ph type="body" idx="1"/>
          </p:nvPr>
        </p:nvSpPr>
        <p:spPr>
          <a:xfrm>
            <a:off x="487680" y="1682496"/>
            <a:ext cx="8778240" cy="4678204"/>
          </a:xfrm>
        </p:spPr>
        <p:txBody>
          <a:bodyPr/>
          <a:lstStyle/>
          <a:p>
            <a:pPr algn="just">
              <a:buNone/>
            </a:pPr>
            <a:r>
              <a:rPr lang="en-US" sz="2200" dirty="0">
                <a:latin typeface="Times New Roman" panose="02020603050405020304" pitchFamily="18" charset="0"/>
                <a:cs typeface="Times New Roman" panose="02020603050405020304" pitchFamily="18" charset="0"/>
              </a:rPr>
              <a:t>"Recognizing handwritten digits from scanned or photographed documents is challenging due to variations in handwriting style, image noise, distortions, and inconsistent image quality.“</a:t>
            </a:r>
          </a:p>
          <a:p>
            <a:pPr algn="just">
              <a:buNone/>
            </a:pPr>
            <a:endParaRPr lang="en-US" sz="2200" dirty="0">
              <a:latin typeface="Times New Roman" panose="02020603050405020304" pitchFamily="18" charset="0"/>
              <a:cs typeface="Times New Roman" panose="02020603050405020304" pitchFamily="18" charset="0"/>
            </a:endParaRPr>
          </a:p>
          <a:p>
            <a:pPr algn="just">
              <a:buNone/>
            </a:pPr>
            <a:r>
              <a:rPr lang="en-US" sz="2200" b="1" dirty="0">
                <a:latin typeface="Times New Roman" panose="02020603050405020304" pitchFamily="18" charset="0"/>
                <a:cs typeface="Times New Roman" panose="02020603050405020304" pitchFamily="18" charset="0"/>
              </a:rPr>
              <a:t>Objectives: 🎯</a:t>
            </a:r>
          </a:p>
          <a:p>
            <a:pPr algn="just">
              <a:buNone/>
            </a:pP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develop an </a:t>
            </a:r>
            <a:r>
              <a:rPr lang="en-US" sz="2200" b="1" dirty="0">
                <a:latin typeface="Times New Roman" panose="02020603050405020304" pitchFamily="18" charset="0"/>
                <a:cs typeface="Times New Roman" panose="02020603050405020304" pitchFamily="18" charset="0"/>
              </a:rPr>
              <a:t>SVM-based handwritten digit recognition system</a:t>
            </a:r>
            <a:r>
              <a:rPr lang="en-US" sz="2200" dirty="0">
                <a:latin typeface="Times New Roman" panose="02020603050405020304" pitchFamily="18" charset="0"/>
                <a:cs typeface="Times New Roman" panose="02020603050405020304" pitchFamily="18" charset="0"/>
              </a:rPr>
              <a:t> for digits 0–9.</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apply preprocessing techniques such as </a:t>
            </a:r>
            <a:r>
              <a:rPr lang="en-US" sz="2200" b="1" dirty="0">
                <a:latin typeface="Times New Roman" panose="02020603050405020304" pitchFamily="18" charset="0"/>
                <a:cs typeface="Times New Roman" panose="02020603050405020304" pitchFamily="18" charset="0"/>
              </a:rPr>
              <a:t>grayscale conversion, noise reduction, thresholding, and feature scaling</a:t>
            </a:r>
            <a:r>
              <a:rPr lang="en-US" sz="22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achieve </a:t>
            </a:r>
            <a:r>
              <a:rPr lang="en-US" sz="2200" b="1" dirty="0">
                <a:latin typeface="Times New Roman" panose="02020603050405020304" pitchFamily="18" charset="0"/>
                <a:cs typeface="Times New Roman" panose="02020603050405020304" pitchFamily="18" charset="0"/>
              </a:rPr>
              <a:t>high classification accuracy</a:t>
            </a:r>
            <a:r>
              <a:rPr lang="en-US" sz="2200" dirty="0">
                <a:latin typeface="Times New Roman" panose="02020603050405020304" pitchFamily="18" charset="0"/>
                <a:cs typeface="Times New Roman" panose="02020603050405020304" pitchFamily="18" charset="0"/>
              </a:rPr>
              <a:t> using the MNIST dataset.</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demonstrate the system’s </a:t>
            </a:r>
            <a:r>
              <a:rPr lang="en-US" sz="2200" b="1" dirty="0">
                <a:latin typeface="Times New Roman" panose="02020603050405020304" pitchFamily="18" charset="0"/>
                <a:cs typeface="Times New Roman" panose="02020603050405020304" pitchFamily="18" charset="0"/>
              </a:rPr>
              <a:t>practical efficiency in real-world OCR tasks</a:t>
            </a:r>
            <a:r>
              <a:rPr lang="en-US" sz="2200" dirty="0">
                <a:latin typeface="Times New Roman" panose="02020603050405020304" pitchFamily="18" charset="0"/>
                <a:cs typeface="Times New Roman" panose="02020603050405020304" pitchFamily="18" charset="0"/>
              </a:rPr>
              <a:t> such as form processing and postal automation.</a:t>
            </a:r>
          </a:p>
          <a:p>
            <a:pPr algn="just"/>
            <a:endParaRPr lang="en-IN"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1119" rIns="0" bIns="0" rtlCol="0">
            <a:spAutoFit/>
          </a:bodyPr>
          <a:lstStyle/>
          <a:p>
            <a:pPr marL="692785">
              <a:lnSpc>
                <a:spcPct val="100000"/>
              </a:lnSpc>
              <a:spcBef>
                <a:spcPts val="125"/>
              </a:spcBef>
            </a:pPr>
            <a:r>
              <a:rPr dirty="0"/>
              <a:t>Proposed</a:t>
            </a:r>
            <a:r>
              <a:rPr spc="-5" dirty="0"/>
              <a:t> </a:t>
            </a:r>
            <a:r>
              <a:rPr spc="-10" dirty="0"/>
              <a:t>System</a:t>
            </a:r>
          </a:p>
        </p:txBody>
      </p:sp>
      <p:sp>
        <p:nvSpPr>
          <p:cNvPr id="6" name="Text Placeholder 5">
            <a:extLst>
              <a:ext uri="{FF2B5EF4-FFF2-40B4-BE49-F238E27FC236}">
                <a16:creationId xmlns:a16="http://schemas.microsoft.com/office/drawing/2014/main" id="{4400E55A-0BBA-AE62-97BA-1970AFB212C9}"/>
              </a:ext>
            </a:extLst>
          </p:cNvPr>
          <p:cNvSpPr>
            <a:spLocks noGrp="1"/>
          </p:cNvSpPr>
          <p:nvPr>
            <p:ph type="body" idx="1"/>
          </p:nvPr>
        </p:nvSpPr>
        <p:spPr>
          <a:xfrm>
            <a:off x="487680" y="1682496"/>
            <a:ext cx="8778240" cy="4678204"/>
          </a:xfrm>
        </p:spPr>
        <p:txBody>
          <a:bodyPr/>
          <a:lstStyle/>
          <a:p>
            <a:pPr algn="just">
              <a:buNone/>
            </a:pPr>
            <a:r>
              <a:rPr lang="en-IN" sz="2200" dirty="0"/>
              <a:t>The system uses Support Vector Machine (SVM) combined with image preprocessing techniques to accurately recognize handwritten digits, ensuring improved performance and robustness over traditional methods.</a:t>
            </a:r>
          </a:p>
          <a:p>
            <a:pPr algn="just">
              <a:buNone/>
            </a:pPr>
            <a:endParaRPr lang="en-IN" sz="2200" dirty="0"/>
          </a:p>
          <a:p>
            <a:pPr algn="just">
              <a:buNone/>
            </a:pPr>
            <a:r>
              <a:rPr lang="en-IN" sz="2200" b="1" dirty="0"/>
              <a:t>Key Features: ⚙️</a:t>
            </a:r>
          </a:p>
          <a:p>
            <a:pPr algn="just">
              <a:buNone/>
            </a:pPr>
            <a:endParaRPr lang="en-IN" sz="2200" dirty="0"/>
          </a:p>
          <a:p>
            <a:pPr algn="just">
              <a:buFont typeface="Arial" panose="020B0604020202020204" pitchFamily="34" charset="0"/>
              <a:buChar char="•"/>
            </a:pPr>
            <a:r>
              <a:rPr lang="en-IN" sz="2200" b="1" dirty="0"/>
              <a:t>Support Vector Machine (SVM):</a:t>
            </a:r>
            <a:r>
              <a:rPr lang="en-IN" sz="2200" dirty="0"/>
              <a:t> A robust classifier suitable for high-dimensional image data.</a:t>
            </a:r>
          </a:p>
          <a:p>
            <a:pPr algn="just">
              <a:buFont typeface="Arial" panose="020B0604020202020204" pitchFamily="34" charset="0"/>
              <a:buChar char="•"/>
            </a:pPr>
            <a:r>
              <a:rPr lang="en-IN" sz="2200" b="1" dirty="0"/>
              <a:t>Image Preprocessing:</a:t>
            </a:r>
            <a:r>
              <a:rPr lang="en-IN" sz="2200" dirty="0"/>
              <a:t> Includes grayscale conversion, noise reduction, thresholding, and feature scaling to improve clarity and consistency.</a:t>
            </a:r>
          </a:p>
          <a:p>
            <a:pPr algn="just">
              <a:buFont typeface="Arial" panose="020B0604020202020204" pitchFamily="34" charset="0"/>
              <a:buChar char="•"/>
            </a:pPr>
            <a:r>
              <a:rPr lang="en-IN" sz="2200" b="1" dirty="0"/>
              <a:t>Dataset:</a:t>
            </a:r>
            <a:r>
              <a:rPr lang="en-IN" sz="2200" dirty="0"/>
              <a:t> Utilizes the MNIST dataset for training and testing.</a:t>
            </a:r>
          </a:p>
          <a:p>
            <a:pPr algn="just">
              <a:buFont typeface="Arial" panose="020B0604020202020204" pitchFamily="34" charset="0"/>
              <a:buChar char="•"/>
            </a:pPr>
            <a:r>
              <a:rPr lang="en-IN" sz="2200" b="1" dirty="0"/>
              <a:t>Efficiency:</a:t>
            </a:r>
            <a:r>
              <a:rPr lang="en-IN" sz="2200" dirty="0"/>
              <a:t> Delivers high accuracy while requiring less computational power compared to deep learning models like CNNs.</a:t>
            </a:r>
          </a:p>
          <a:p>
            <a:pPr algn="just"/>
            <a:endParaRPr lang="en-IN"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7</a:t>
            </a:fld>
            <a:endParaRPr spc="-50" dirty="0"/>
          </a:p>
        </p:txBody>
      </p:sp>
      <p:pic>
        <p:nvPicPr>
          <p:cNvPr id="3" name="object 3"/>
          <p:cNvPicPr/>
          <p:nvPr/>
        </p:nvPicPr>
        <p:blipFill>
          <a:blip r:embed="rId2" cstate="print"/>
          <a:stretch>
            <a:fillRect/>
          </a:stretch>
        </p:blipFill>
        <p:spPr>
          <a:xfrm>
            <a:off x="215265" y="394781"/>
            <a:ext cx="2386922" cy="8053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1316" rIns="0" bIns="0" rtlCol="0">
            <a:spAutoFit/>
          </a:bodyPr>
          <a:lstStyle/>
          <a:p>
            <a:pPr marL="12700">
              <a:lnSpc>
                <a:spcPct val="100000"/>
              </a:lnSpc>
              <a:spcBef>
                <a:spcPts val="125"/>
              </a:spcBef>
            </a:pPr>
            <a:r>
              <a:rPr dirty="0"/>
              <a:t>Dataset</a:t>
            </a:r>
            <a:r>
              <a:rPr spc="-30" dirty="0"/>
              <a:t> </a:t>
            </a:r>
            <a:r>
              <a:rPr spc="-10" dirty="0"/>
              <a:t>description</a:t>
            </a:r>
          </a:p>
        </p:txBody>
      </p:sp>
      <p:sp>
        <p:nvSpPr>
          <p:cNvPr id="6" name="Text Placeholder 5">
            <a:extLst>
              <a:ext uri="{FF2B5EF4-FFF2-40B4-BE49-F238E27FC236}">
                <a16:creationId xmlns:a16="http://schemas.microsoft.com/office/drawing/2014/main" id="{8BE2F35E-5B7B-1D61-DAA8-3F78B8F35F29}"/>
              </a:ext>
            </a:extLst>
          </p:cNvPr>
          <p:cNvSpPr>
            <a:spLocks noGrp="1"/>
          </p:cNvSpPr>
          <p:nvPr>
            <p:ph type="body" idx="1"/>
          </p:nvPr>
        </p:nvSpPr>
        <p:spPr>
          <a:xfrm>
            <a:off x="487680" y="1626274"/>
            <a:ext cx="8778240" cy="4370427"/>
          </a:xfrm>
        </p:spPr>
        <p:txBody>
          <a:bodyPr/>
          <a:lstStyle/>
          <a:p>
            <a:pPr algn="just">
              <a:buNone/>
            </a:pPr>
            <a:r>
              <a:rPr lang="en-IN" sz="2200" dirty="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MNIST (Modified National Institute of Standards and Technology) </a:t>
            </a:r>
            <a:r>
              <a:rPr lang="en-IN" sz="2200" dirty="0">
                <a:latin typeface="Times New Roman" panose="02020603050405020304" pitchFamily="18" charset="0"/>
                <a:cs typeface="Times New Roman" panose="02020603050405020304" pitchFamily="18" charset="0"/>
              </a:rPr>
              <a:t>dataset is a widely used benchmark for handwritten digit recognition tasks.</a:t>
            </a:r>
          </a:p>
          <a:p>
            <a:pPr algn="just">
              <a:buNone/>
            </a:pPr>
            <a:endParaRPr lang="en-IN" sz="2200" dirty="0">
              <a:latin typeface="Times New Roman" panose="02020603050405020304" pitchFamily="18" charset="0"/>
              <a:cs typeface="Times New Roman" panose="02020603050405020304" pitchFamily="18" charset="0"/>
            </a:endParaRPr>
          </a:p>
          <a:p>
            <a:pPr algn="just"/>
            <a:r>
              <a:rPr lang="en-IN" sz="2400" b="1" dirty="0"/>
              <a:t>📊 Dataset Details</a:t>
            </a:r>
            <a:endParaRPr lang="en-IN" sz="2400" dirty="0"/>
          </a:p>
          <a:p>
            <a:pPr marL="342900" indent="-342900" algn="just">
              <a:buFont typeface="Arial" panose="020B0604020202020204" pitchFamily="34" charset="0"/>
              <a:buChar char="•"/>
            </a:pPr>
            <a:r>
              <a:rPr lang="en-IN" sz="2200" b="1" dirty="0"/>
              <a:t>Dataset Link:</a:t>
            </a:r>
            <a:r>
              <a:rPr lang="en-IN" sz="2200" dirty="0"/>
              <a:t> </a:t>
            </a:r>
            <a:r>
              <a:rPr lang="en-IN" sz="2200" dirty="0">
                <a:hlinkClick r:id="rId2"/>
              </a:rPr>
              <a:t>MNIST – TensorFlow Datasets</a:t>
            </a:r>
            <a:endParaRPr lang="en-IN" sz="2200" dirty="0"/>
          </a:p>
          <a:p>
            <a:pPr marL="342900" indent="-342900" algn="just">
              <a:buFont typeface="Arial" panose="020B0604020202020204" pitchFamily="34" charset="0"/>
              <a:buChar char="•"/>
            </a:pPr>
            <a:r>
              <a:rPr lang="en-IN" sz="2200" b="1" dirty="0"/>
              <a:t>Total Samples:</a:t>
            </a:r>
            <a:r>
              <a:rPr lang="en-IN" sz="2200" dirty="0"/>
              <a:t> 70,000 images</a:t>
            </a:r>
          </a:p>
          <a:p>
            <a:pPr marL="800100" lvl="1" indent="-342900" algn="just">
              <a:buFont typeface="Arial" panose="020B0604020202020204" pitchFamily="34" charset="0"/>
              <a:buChar char="•"/>
            </a:pPr>
            <a:r>
              <a:rPr lang="en-IN" sz="2200" b="1" dirty="0"/>
              <a:t>Training:</a:t>
            </a:r>
            <a:r>
              <a:rPr lang="en-IN" sz="2200" dirty="0"/>
              <a:t> 60,000 images</a:t>
            </a:r>
          </a:p>
          <a:p>
            <a:pPr marL="800100" lvl="1" indent="-342900" algn="just">
              <a:buFont typeface="Arial" panose="020B0604020202020204" pitchFamily="34" charset="0"/>
              <a:buChar char="•"/>
            </a:pPr>
            <a:r>
              <a:rPr lang="en-IN" sz="2200" b="1" dirty="0"/>
              <a:t>Testing:</a:t>
            </a:r>
            <a:r>
              <a:rPr lang="en-IN" sz="2200" dirty="0"/>
              <a:t> 10,000 images</a:t>
            </a:r>
          </a:p>
          <a:p>
            <a:pPr marL="342900" indent="-342900" algn="just">
              <a:buFont typeface="Arial" panose="020B0604020202020204" pitchFamily="34" charset="0"/>
              <a:buChar char="•"/>
            </a:pPr>
            <a:r>
              <a:rPr lang="en-IN" sz="2200" b="1" dirty="0"/>
              <a:t>Classes:</a:t>
            </a:r>
            <a:r>
              <a:rPr lang="en-IN" sz="2200" dirty="0"/>
              <a:t> Digits from 0 to 9</a:t>
            </a:r>
          </a:p>
          <a:p>
            <a:pPr marL="342900" indent="-342900" algn="just">
              <a:buFont typeface="Arial" panose="020B0604020202020204" pitchFamily="34" charset="0"/>
              <a:buChar char="•"/>
            </a:pPr>
            <a:r>
              <a:rPr lang="en-IN" sz="2200" b="1" dirty="0"/>
              <a:t>Image Size:</a:t>
            </a:r>
            <a:r>
              <a:rPr lang="en-IN" sz="2200" dirty="0"/>
              <a:t> 28 × 28 pixels</a:t>
            </a:r>
          </a:p>
          <a:p>
            <a:pPr marL="342900" indent="-342900" algn="just">
              <a:buFont typeface="Arial" panose="020B0604020202020204" pitchFamily="34" charset="0"/>
              <a:buChar char="•"/>
            </a:pPr>
            <a:r>
              <a:rPr lang="en-IN" sz="2200" b="1" dirty="0" err="1"/>
              <a:t>Color</a:t>
            </a:r>
            <a:r>
              <a:rPr lang="en-IN" sz="2200" b="1" dirty="0"/>
              <a:t> Mode:</a:t>
            </a:r>
            <a:r>
              <a:rPr lang="en-IN" sz="2200" dirty="0"/>
              <a:t> Grayscale </a:t>
            </a:r>
          </a:p>
          <a:p>
            <a:pPr marL="342900" indent="-342900" algn="just">
              <a:buFont typeface="Arial" panose="020B0604020202020204" pitchFamily="34" charset="0"/>
              <a:buChar char="•"/>
            </a:pPr>
            <a:r>
              <a:rPr lang="en-IN" sz="2200" b="1" dirty="0"/>
              <a:t>Purpose:</a:t>
            </a:r>
            <a:r>
              <a:rPr lang="en-IN" sz="2200" dirty="0"/>
              <a:t> Standard benchmark for handwritten digit recognition tasks</a:t>
            </a:r>
          </a:p>
          <a:p>
            <a:pPr algn="just"/>
            <a:endParaRPr lang="en-IN"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8</a:t>
            </a:fld>
            <a:endParaRPr spc="-50" dirty="0"/>
          </a:p>
        </p:txBody>
      </p:sp>
      <p:pic>
        <p:nvPicPr>
          <p:cNvPr id="3" name="object 3"/>
          <p:cNvPicPr/>
          <p:nvPr/>
        </p:nvPicPr>
        <p:blipFill>
          <a:blip r:embed="rId3" cstate="print"/>
          <a:stretch>
            <a:fillRect/>
          </a:stretch>
        </p:blipFill>
        <p:spPr>
          <a:xfrm>
            <a:off x="152400" y="189654"/>
            <a:ext cx="1922181" cy="648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0531DA-EFC6-4E2E-7A61-F9F8B976073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062920C-F9F3-8CB2-363F-9B773BE2585B}"/>
              </a:ext>
            </a:extLst>
          </p:cNvPr>
          <p:cNvSpPr txBox="1">
            <a:spLocks noGrp="1"/>
          </p:cNvSpPr>
          <p:nvPr>
            <p:ph type="title"/>
          </p:nvPr>
        </p:nvSpPr>
        <p:spPr>
          <a:prstGeom prst="rect">
            <a:avLst/>
          </a:prstGeom>
        </p:spPr>
        <p:txBody>
          <a:bodyPr vert="horz" wrap="square" lIns="0" tIns="141316" rIns="0" bIns="0" rtlCol="0">
            <a:spAutoFit/>
          </a:bodyPr>
          <a:lstStyle/>
          <a:p>
            <a:pPr marL="12700">
              <a:lnSpc>
                <a:spcPct val="100000"/>
              </a:lnSpc>
              <a:spcBef>
                <a:spcPts val="125"/>
              </a:spcBef>
            </a:pPr>
            <a:r>
              <a:rPr dirty="0"/>
              <a:t>Dataset</a:t>
            </a:r>
            <a:r>
              <a:rPr spc="-30" dirty="0"/>
              <a:t> </a:t>
            </a:r>
            <a:r>
              <a:rPr spc="-10" dirty="0"/>
              <a:t>description</a:t>
            </a:r>
          </a:p>
        </p:txBody>
      </p:sp>
      <p:sp>
        <p:nvSpPr>
          <p:cNvPr id="6" name="Text Placeholder 5">
            <a:extLst>
              <a:ext uri="{FF2B5EF4-FFF2-40B4-BE49-F238E27FC236}">
                <a16:creationId xmlns:a16="http://schemas.microsoft.com/office/drawing/2014/main" id="{B7DFA28B-3BA8-CF7D-AF66-22743E78C57A}"/>
              </a:ext>
            </a:extLst>
          </p:cNvPr>
          <p:cNvSpPr>
            <a:spLocks noGrp="1"/>
          </p:cNvSpPr>
          <p:nvPr>
            <p:ph type="body" idx="1"/>
          </p:nvPr>
        </p:nvSpPr>
        <p:spPr>
          <a:xfrm>
            <a:off x="487680" y="1626274"/>
            <a:ext cx="8778240" cy="1384995"/>
          </a:xfrm>
        </p:spPr>
        <p:txBody>
          <a:bodyPr/>
          <a:lstStyle/>
          <a:p>
            <a:pPr>
              <a:buNone/>
            </a:pPr>
            <a:r>
              <a:rPr lang="en-US" sz="2400" b="1" dirty="0"/>
              <a:t>Why 60,000 Training and 10,000 Test Set?</a:t>
            </a:r>
          </a:p>
          <a:p>
            <a:pPr>
              <a:buNone/>
            </a:pPr>
            <a:endParaRPr lang="en-US" sz="2400" b="1" dirty="0"/>
          </a:p>
          <a:p>
            <a:pPr>
              <a:buNone/>
            </a:pPr>
            <a:endParaRPr lang="en-US" sz="2400" b="1" dirty="0"/>
          </a:p>
          <a:p>
            <a:pPr>
              <a:buNone/>
            </a:pPr>
            <a:endParaRPr lang="en-IN" dirty="0"/>
          </a:p>
        </p:txBody>
      </p:sp>
      <p:sp>
        <p:nvSpPr>
          <p:cNvPr id="5" name="object 5">
            <a:extLst>
              <a:ext uri="{FF2B5EF4-FFF2-40B4-BE49-F238E27FC236}">
                <a16:creationId xmlns:a16="http://schemas.microsoft.com/office/drawing/2014/main" id="{25F2283D-13DC-0A87-9F4A-444C64B8F30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9</a:t>
            </a:fld>
            <a:endParaRPr spc="-50" dirty="0"/>
          </a:p>
        </p:txBody>
      </p:sp>
      <p:pic>
        <p:nvPicPr>
          <p:cNvPr id="3" name="object 3">
            <a:extLst>
              <a:ext uri="{FF2B5EF4-FFF2-40B4-BE49-F238E27FC236}">
                <a16:creationId xmlns:a16="http://schemas.microsoft.com/office/drawing/2014/main" id="{D49BD9FB-444F-890E-3B0E-A06E44506B0D}"/>
              </a:ext>
            </a:extLst>
          </p:cNvPr>
          <p:cNvPicPr/>
          <p:nvPr/>
        </p:nvPicPr>
        <p:blipFill>
          <a:blip r:embed="rId2" cstate="print"/>
          <a:stretch>
            <a:fillRect/>
          </a:stretch>
        </p:blipFill>
        <p:spPr>
          <a:xfrm>
            <a:off x="152400" y="189654"/>
            <a:ext cx="1922181" cy="648545"/>
          </a:xfrm>
          <a:prstGeom prst="rect">
            <a:avLst/>
          </a:prstGeom>
        </p:spPr>
      </p:pic>
      <p:sp>
        <p:nvSpPr>
          <p:cNvPr id="8" name="Rectangle 3">
            <a:extLst>
              <a:ext uri="{FF2B5EF4-FFF2-40B4-BE49-F238E27FC236}">
                <a16:creationId xmlns:a16="http://schemas.microsoft.com/office/drawing/2014/main" id="{0DB0A4FF-76DA-69B3-8B95-68951E004F77}"/>
              </a:ext>
            </a:extLst>
          </p:cNvPr>
          <p:cNvSpPr>
            <a:spLocks noChangeArrowheads="1"/>
          </p:cNvSpPr>
          <p:nvPr/>
        </p:nvSpPr>
        <p:spPr bwMode="auto">
          <a:xfrm rot="10800000" flipV="1">
            <a:off x="342900" y="2350532"/>
            <a:ext cx="9067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Balanced Data Source:</a:t>
            </a:r>
            <a:r>
              <a:rPr kumimoji="0" lang="en-US" altLang="en-US" sz="2400" b="0" i="0" u="none" strike="noStrike" cap="none" normalizeH="0" baseline="0" dirty="0">
                <a:ln>
                  <a:noFill/>
                </a:ln>
                <a:solidFill>
                  <a:schemeClr val="tx1"/>
                </a:solidFill>
                <a:effectLst/>
                <a:latin typeface="Arial" panose="020B0604020202020204" pitchFamily="34" charset="0"/>
              </a:rPr>
              <a:t> Equal representation from both NIST sources in training &amp; testing sets.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Training Needs:</a:t>
            </a:r>
            <a:r>
              <a:rPr kumimoji="0" lang="en-US" altLang="en-US" sz="2400" b="0" i="0" u="none" strike="noStrike" cap="none" normalizeH="0" baseline="0" dirty="0">
                <a:ln>
                  <a:noFill/>
                </a:ln>
                <a:solidFill>
                  <a:schemeClr val="tx1"/>
                </a:solidFill>
                <a:effectLst/>
                <a:latin typeface="Arial" panose="020B0604020202020204" pitchFamily="34" charset="0"/>
              </a:rPr>
              <a:t> 60k images give enough variation for learning diverse handwriting styles.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Evaluation Needs:</a:t>
            </a:r>
            <a:r>
              <a:rPr kumimoji="0" lang="en-US" altLang="en-US" sz="2400" b="0" i="0" u="none" strike="noStrike" cap="none" normalizeH="0" baseline="0" dirty="0">
                <a:ln>
                  <a:noFill/>
                </a:ln>
                <a:solidFill>
                  <a:schemeClr val="tx1"/>
                </a:solidFill>
                <a:effectLst/>
                <a:latin typeface="Arial" panose="020B0604020202020204" pitchFamily="34" charset="0"/>
              </a:rPr>
              <a:t> 10k images are large enough for statistically reliable performance metrics.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Integrity:</a:t>
            </a:r>
            <a:r>
              <a:rPr kumimoji="0" lang="en-US" altLang="en-US" sz="2400" b="0" i="0" u="none" strike="noStrike" cap="none" normalizeH="0" baseline="0" dirty="0">
                <a:ln>
                  <a:noFill/>
                </a:ln>
                <a:solidFill>
                  <a:schemeClr val="tx1"/>
                </a:solidFill>
                <a:effectLst/>
                <a:latin typeface="Arial" panose="020B0604020202020204" pitchFamily="34" charset="0"/>
              </a:rPr>
              <a:t> Separate test set prevents overfitting and ensures true generalization.</a:t>
            </a:r>
          </a:p>
        </p:txBody>
      </p:sp>
    </p:spTree>
    <p:extLst>
      <p:ext uri="{BB962C8B-B14F-4D97-AF65-F5344CB8AC3E}">
        <p14:creationId xmlns:p14="http://schemas.microsoft.com/office/powerpoint/2010/main" val="903816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889</Words>
  <Application>Microsoft Office PowerPoint</Application>
  <PresentationFormat>Custom</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Abstract</vt:lpstr>
      <vt:lpstr>Introduction</vt:lpstr>
      <vt:lpstr>Introduction</vt:lpstr>
      <vt:lpstr>Existing System</vt:lpstr>
      <vt:lpstr>Problem statement and Objectives</vt:lpstr>
      <vt:lpstr>Proposed System</vt:lpstr>
      <vt:lpstr>Dataset description</vt:lpstr>
      <vt:lpstr>Dataset description</vt:lpstr>
      <vt:lpstr>PowerPoint Presentation</vt:lpstr>
      <vt:lpstr>Statistical analysis</vt:lpstr>
      <vt:lpstr>Model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Ushnish Ghosal</cp:lastModifiedBy>
  <cp:revision>34</cp:revision>
  <dcterms:created xsi:type="dcterms:W3CDTF">2025-08-09T21:13:25Z</dcterms:created>
  <dcterms:modified xsi:type="dcterms:W3CDTF">2025-08-19T04:59:44Z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2025-08-09T00:00:00Z</vt:filetime>
  </property>
  <property fmtid="{D5CDD505-2E9C-101B-9397-08002B2CF9AE}" pid="3" name="Creator">
    <vt:lpwstr>Google</vt:lpwstr>
  </property>
  <property fmtid="{D5CDD505-2E9C-101B-9397-08002B2CF9AE}" pid="4" name="LastSaved">
    <vt:filetime>2025-08-09T00:00:00Z</vt:filetime>
  </property>
</Properties>
</file>