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9">
          <p15:clr>
            <a:srgbClr val="A4A3A4"/>
          </p15:clr>
        </p15:guide>
        <p15:guide id="2" pos="29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9" orient="horz"/>
        <p:guide pos="290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8ce5d71f5b_16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0" name="Google Shape;170;g38ce5d71f5b_16_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79" name="Google Shape;17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8ce5d71f5b_16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88" name="Google Shape;188;g38ce5d71f5b_16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8ce9772605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96" name="Google Shape;196;g38ce9772605_0_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8ce9772605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204" name="Google Shape;204;g38ce9772605_0_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96" name="Google Shape;9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04" name="Google Shape;104;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14" name="Google Shape;11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23" name="Google Shape;12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ce5d71f5b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34" name="Google Shape;134;g38ce5d71f5b_0_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43" name="Google Shape;14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ce5d71f5b_4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51" name="Google Shape;151;g38ce5d71f5b_4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0" i="0" sz="1200" u="none" cap="none" strike="noStrike">
              <a:solidFill>
                <a:schemeClr val="dk1"/>
              </a:solidFill>
              <a:latin typeface="Calibri"/>
              <a:ea typeface="Calibri"/>
              <a:cs typeface="Calibri"/>
              <a:sym typeface="Calibri"/>
            </a:endParaRPr>
          </a:p>
        </p:txBody>
      </p:sp>
      <p:sp>
        <p:nvSpPr>
          <p:cNvPr id="161" name="Google Shape;161;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jp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jpg"/></Relationships>
</file>

<file path=ppt/slides/_rels/slide13.xml.rels><?xml version="1.0" encoding="UTF-8" standalone="yes"?><Relationships xmlns="http://schemas.openxmlformats.org/package/2006/relationships"><Relationship Id="rId11" Type="http://schemas.openxmlformats.org/officeDocument/2006/relationships/hyperlink" Target="https://joiv.org/index.php/joiv/article/view/1707" TargetMode="External"/><Relationship Id="rId10" Type="http://schemas.openxmlformats.org/officeDocument/2006/relationships/hyperlink" Target="https://joiv.org/index.php/joiv/article/view/1707" TargetMode="External"/><Relationship Id="rId13" Type="http://schemas.openxmlformats.org/officeDocument/2006/relationships/hyperlink" Target="https://csitcp.org/abstract/12/1217csit01" TargetMode="External"/><Relationship Id="rId12" Type="http://schemas.openxmlformats.org/officeDocument/2006/relationships/hyperlink" Target="https://csitcp.org/abstract/12/1217csit01" TargetMode="External"/><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jpg"/><Relationship Id="rId4" Type="http://schemas.openxmlformats.org/officeDocument/2006/relationships/hyperlink" Target="https://arxiv.org/abs/2503.06104" TargetMode="External"/><Relationship Id="rId9" Type="http://schemas.openxmlformats.org/officeDocument/2006/relationships/hyperlink" Target="https://www.researchgate.net/publication/379074825_HANDWRITTEN_DIGIT_RECOGNITION_USING_MACHINE_LEARNING" TargetMode="External"/><Relationship Id="rId5" Type="http://schemas.openxmlformats.org/officeDocument/2006/relationships/hyperlink" Target="https://arxiv.org/abs/2503.06104" TargetMode="External"/><Relationship Id="rId6" Type="http://schemas.openxmlformats.org/officeDocument/2006/relationships/hyperlink" Target="https://ojs.acad-pub.com/index.php/JAM/article/view/373" TargetMode="External"/><Relationship Id="rId7" Type="http://schemas.openxmlformats.org/officeDocument/2006/relationships/hyperlink" Target="https://ojs.acad-pub.com/index.php/JAM/article/view/373" TargetMode="External"/><Relationship Id="rId8" Type="http://schemas.openxmlformats.org/officeDocument/2006/relationships/hyperlink" Target="https://www.researchgate.net/publication/379074825_HANDWRITTEN_DIGIT_RECOGNITION_USING_MACHINE_LEARNING" TargetMode="External"/></Relationships>
</file>

<file path=ppt/slides/_rels/slide14.xml.rels><?xml version="1.0" encoding="UTF-8" standalone="yes"?><Relationships xmlns="http://schemas.openxmlformats.org/package/2006/relationships"><Relationship Id="rId11" Type="http://schemas.openxmlformats.org/officeDocument/2006/relationships/hyperlink" Target="https://www.erpublications.com/uploaded_files/download/t-kavitha-karthikeyan-alamuthu-dr-t-sathis-kumar_MhtSU.pdf" TargetMode="External"/><Relationship Id="rId10" Type="http://schemas.openxmlformats.org/officeDocument/2006/relationships/hyperlink" Target="https://www.erpublications.com/uploaded_files/download/t-kavitha-karthikeyan-alamuthu-dr-t-sathis-kumar_MhtSU.pdf" TargetMode="External"/><Relationship Id="rId13" Type="http://schemas.openxmlformats.org/officeDocument/2006/relationships/hyperlink" Target="https://www.mdpi.com/2073-8994/16/6/681" TargetMode="External"/><Relationship Id="rId12" Type="http://schemas.openxmlformats.org/officeDocument/2006/relationships/hyperlink" Target="https://www.mdpi.com/2073-8994/16/6/681"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 Id="rId4" Type="http://schemas.openxmlformats.org/officeDocument/2006/relationships/hyperlink" Target="http://www.ejournal.iocscience.org/index.php/JBST/article/view/6137" TargetMode="External"/><Relationship Id="rId9" Type="http://schemas.openxmlformats.org/officeDocument/2006/relationships/hyperlink" Target="https://zapjournals.com/Journals/index.php/aijcsit/article/view/2399" TargetMode="External"/><Relationship Id="rId5" Type="http://schemas.openxmlformats.org/officeDocument/2006/relationships/hyperlink" Target="http://www.ejournal.iocscience.org/index.php/JBST/article/view/6137" TargetMode="External"/><Relationship Id="rId6" Type="http://schemas.openxmlformats.org/officeDocument/2006/relationships/hyperlink" Target="https://etasr.com/index.php/ETASR/article/view/9292" TargetMode="External"/><Relationship Id="rId7" Type="http://schemas.openxmlformats.org/officeDocument/2006/relationships/hyperlink" Target="https://etasr.com/index.php/ETASR/article/view/9292" TargetMode="External"/><Relationship Id="rId8" Type="http://schemas.openxmlformats.org/officeDocument/2006/relationships/hyperlink" Target="https://zapjournals.com/Journals/index.php/aijcsit/article/view/239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849475" y="2854452"/>
            <a:ext cx="7772400" cy="1309500"/>
          </a:xfrm>
          <a:prstGeom prst="rect">
            <a:avLst/>
          </a:prstGeom>
          <a:noFill/>
          <a:ln>
            <a:noFill/>
          </a:ln>
        </p:spPr>
        <p:txBody>
          <a:bodyPr anchorCtr="0" anchor="ctr" bIns="45700" lIns="91425" spcFirstLastPara="1" rIns="91425" wrap="square" tIns="45700">
            <a:normAutofit fontScale="90000"/>
          </a:bodyPr>
          <a:lstStyle/>
          <a:p>
            <a:pPr indent="0" lvl="0" marL="12700" rtl="0" algn="ctr">
              <a:lnSpc>
                <a:spcPct val="115000"/>
              </a:lnSpc>
              <a:spcBef>
                <a:spcPts val="100"/>
              </a:spcBef>
              <a:spcAft>
                <a:spcPts val="0"/>
              </a:spcAft>
              <a:buClr>
                <a:schemeClr val="dk1"/>
              </a:buClr>
              <a:buSzPct val="45833"/>
              <a:buFont typeface="Arial"/>
              <a:buNone/>
            </a:pPr>
            <a:r>
              <a:t/>
            </a:r>
            <a:endParaRPr sz="2400">
              <a:latin typeface="Arial"/>
              <a:ea typeface="Arial"/>
              <a:cs typeface="Arial"/>
              <a:sym typeface="Arial"/>
            </a:endParaRPr>
          </a:p>
          <a:p>
            <a:pPr indent="0" lvl="0" marL="12700" rtl="0" algn="ctr">
              <a:lnSpc>
                <a:spcPct val="115000"/>
              </a:lnSpc>
              <a:spcBef>
                <a:spcPts val="100"/>
              </a:spcBef>
              <a:spcAft>
                <a:spcPts val="0"/>
              </a:spcAft>
              <a:buClr>
                <a:schemeClr val="dk1"/>
              </a:buClr>
              <a:buSzPct val="45833"/>
              <a:buFont typeface="Arial"/>
              <a:buNone/>
            </a:pPr>
            <a:r>
              <a:t/>
            </a:r>
            <a:endParaRPr sz="2400">
              <a:latin typeface="Arial"/>
              <a:ea typeface="Arial"/>
              <a:cs typeface="Arial"/>
              <a:sym typeface="Arial"/>
            </a:endParaRPr>
          </a:p>
          <a:p>
            <a:pPr indent="0" lvl="0" marL="12700" rtl="0" algn="ctr">
              <a:lnSpc>
                <a:spcPct val="115000"/>
              </a:lnSpc>
              <a:spcBef>
                <a:spcPts val="100"/>
              </a:spcBef>
              <a:spcAft>
                <a:spcPts val="0"/>
              </a:spcAft>
              <a:buClr>
                <a:schemeClr val="dk1"/>
              </a:buClr>
              <a:buSzPct val="45833"/>
              <a:buFont typeface="Arial"/>
              <a:buNone/>
            </a:pPr>
            <a:r>
              <a:rPr lang="en-US" sz="2400">
                <a:latin typeface="Arial"/>
                <a:ea typeface="Arial"/>
                <a:cs typeface="Arial"/>
                <a:sym typeface="Arial"/>
              </a:rPr>
              <a:t>Handwritten Digit Recognition with SVM and Image Preprocessing Techniques</a:t>
            </a:r>
            <a:endParaRPr sz="2400">
              <a:latin typeface="Arial"/>
              <a:ea typeface="Arial"/>
              <a:cs typeface="Arial"/>
              <a:sym typeface="Arial"/>
            </a:endParaRPr>
          </a:p>
          <a:p>
            <a:pPr indent="0" lvl="0" marL="0" rtl="0" algn="ctr">
              <a:lnSpc>
                <a:spcPct val="100000"/>
              </a:lnSpc>
              <a:spcBef>
                <a:spcPts val="0"/>
              </a:spcBef>
              <a:spcAft>
                <a:spcPts val="0"/>
              </a:spcAft>
              <a:buClr>
                <a:schemeClr val="dk1"/>
              </a:buClr>
              <a:buSzPct val="203708"/>
              <a:buFont typeface="Calibri"/>
              <a:buNone/>
            </a:pPr>
            <a:br>
              <a:rPr lang="en-US">
                <a:latin typeface="Times New Roman"/>
                <a:ea typeface="Times New Roman"/>
                <a:cs typeface="Times New Roman"/>
                <a:sym typeface="Times New Roman"/>
              </a:rPr>
            </a:b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p:txBody>
      </p:sp>
      <p:sp>
        <p:nvSpPr>
          <p:cNvPr id="89" name="Google Shape;89;p13"/>
          <p:cNvSpPr txBox="1"/>
          <p:nvPr>
            <p:ph idx="1" type="subTitle"/>
          </p:nvPr>
        </p:nvSpPr>
        <p:spPr>
          <a:xfrm>
            <a:off x="4538663" y="4568009"/>
            <a:ext cx="4605337" cy="19812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ctr">
              <a:lnSpc>
                <a:spcPct val="100000"/>
              </a:lnSpc>
              <a:spcBef>
                <a:spcPts val="0"/>
              </a:spcBef>
              <a:spcAft>
                <a:spcPts val="0"/>
              </a:spcAft>
              <a:buClr>
                <a:srgbClr val="888888"/>
              </a:buClr>
              <a:buSzPct val="100000"/>
              <a:buNone/>
            </a:pPr>
            <a:r>
              <a:rPr lang="en-US">
                <a:solidFill>
                  <a:schemeClr val="dk1"/>
                </a:solidFill>
                <a:latin typeface="Times New Roman"/>
                <a:ea typeface="Times New Roman"/>
                <a:cs typeface="Times New Roman"/>
                <a:sym typeface="Times New Roman"/>
              </a:rPr>
              <a:t> </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888888"/>
              </a:buClr>
              <a:buSzPct val="100000"/>
              <a:buNone/>
            </a:pPr>
            <a:r>
              <a:rPr lang="en-US">
                <a:solidFill>
                  <a:schemeClr val="dk1"/>
                </a:solidFill>
                <a:latin typeface="Times New Roman"/>
                <a:ea typeface="Times New Roman"/>
                <a:cs typeface="Times New Roman"/>
                <a:sym typeface="Times New Roman"/>
              </a:rPr>
              <a:t>Student 3:RA2311003010685</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888888"/>
              </a:buClr>
              <a:buSzPct val="100000"/>
              <a:buNone/>
            </a:pPr>
            <a:r>
              <a:rPr lang="en-US">
                <a:solidFill>
                  <a:schemeClr val="dk1"/>
                </a:solidFill>
                <a:latin typeface="Times New Roman"/>
                <a:ea typeface="Times New Roman"/>
                <a:cs typeface="Times New Roman"/>
                <a:sym typeface="Times New Roman"/>
              </a:rPr>
              <a:t>Divyansh Aggarwal </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590"/>
              </a:spcBef>
              <a:spcAft>
                <a:spcPts val="0"/>
              </a:spcAft>
              <a:buClr>
                <a:srgbClr val="888888"/>
              </a:buClr>
              <a:buSzPct val="100000"/>
              <a:buNone/>
            </a:pPr>
            <a:r>
              <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590"/>
              </a:spcBef>
              <a:spcAft>
                <a:spcPts val="0"/>
              </a:spcAft>
              <a:buClr>
                <a:srgbClr val="888888"/>
              </a:buClr>
              <a:buSzPct val="100000"/>
              <a:buNone/>
            </a:pPr>
            <a:r>
              <a:rPr lang="en-US">
                <a:solidFill>
                  <a:schemeClr val="dk1"/>
                </a:solidFill>
                <a:latin typeface="Times New Roman"/>
                <a:ea typeface="Times New Roman"/>
                <a:cs typeface="Times New Roman"/>
                <a:sym typeface="Times New Roman"/>
              </a:rPr>
              <a:t>Student 4 :RA2311003010691</a:t>
            </a:r>
            <a:endParaRPr>
              <a:solidFill>
                <a:schemeClr val="dk1"/>
              </a:solidFill>
              <a:latin typeface="Times New Roman"/>
              <a:ea typeface="Times New Roman"/>
              <a:cs typeface="Times New Roman"/>
              <a:sym typeface="Times New Roman"/>
            </a:endParaRPr>
          </a:p>
          <a:p>
            <a:pPr indent="0" lvl="0" marL="0" rtl="0" algn="ctr">
              <a:lnSpc>
                <a:spcPct val="100000"/>
              </a:lnSpc>
              <a:spcBef>
                <a:spcPts val="590"/>
              </a:spcBef>
              <a:spcAft>
                <a:spcPts val="0"/>
              </a:spcAft>
              <a:buClr>
                <a:srgbClr val="888888"/>
              </a:buClr>
              <a:buSzPct val="100000"/>
              <a:buNone/>
            </a:pPr>
            <a:r>
              <a:rPr lang="en-US">
                <a:solidFill>
                  <a:schemeClr val="dk1"/>
                </a:solidFill>
                <a:latin typeface="Times New Roman"/>
                <a:ea typeface="Times New Roman"/>
                <a:cs typeface="Times New Roman"/>
                <a:sym typeface="Times New Roman"/>
              </a:rPr>
              <a:t>Gautam Kumar </a:t>
            </a:r>
            <a:endParaRPr>
              <a:solidFill>
                <a:schemeClr val="dk1"/>
              </a:solidFill>
              <a:latin typeface="Times New Roman"/>
              <a:ea typeface="Times New Roman"/>
              <a:cs typeface="Times New Roman"/>
              <a:sym typeface="Times New Roman"/>
            </a:endParaRPr>
          </a:p>
        </p:txBody>
      </p:sp>
      <p:pic>
        <p:nvPicPr>
          <p:cNvPr id="90" name="Google Shape;90;p13"/>
          <p:cNvPicPr preferRelativeResize="0"/>
          <p:nvPr/>
        </p:nvPicPr>
        <p:blipFill rotWithShape="1">
          <a:blip r:embed="rId3">
            <a:alphaModFix/>
          </a:blip>
          <a:srcRect b="0" l="0" r="0" t="0"/>
          <a:stretch/>
        </p:blipFill>
        <p:spPr>
          <a:xfrm>
            <a:off x="228600" y="553353"/>
            <a:ext cx="1735931" cy="755015"/>
          </a:xfrm>
          <a:prstGeom prst="rect">
            <a:avLst/>
          </a:prstGeom>
          <a:noFill/>
          <a:ln>
            <a:noFill/>
          </a:ln>
        </p:spPr>
      </p:pic>
      <p:sp>
        <p:nvSpPr>
          <p:cNvPr id="91" name="Google Shape;91;p13"/>
          <p:cNvSpPr/>
          <p:nvPr/>
        </p:nvSpPr>
        <p:spPr>
          <a:xfrm>
            <a:off x="1964531" y="271274"/>
            <a:ext cx="6172200" cy="2583180"/>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SRM INSTITUTE OF SCIENCE AND TECHNOLOGY </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SCHOOL OF COMPUTING</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DEPARTMENT OF COMPUTING TECHNOLOGIES</a:t>
            </a:r>
            <a:endParaRPr b="0" i="0" sz="1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21CSC305P-Machine Learning</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Mini Project</a:t>
            </a:r>
            <a:endParaRPr b="1" i="0" sz="1800" u="none" cap="none" strike="noStrike">
              <a:solidFill>
                <a:schemeClr val="dk1"/>
              </a:solidFill>
              <a:latin typeface="Times New Roman"/>
              <a:ea typeface="Times New Roman"/>
              <a:cs typeface="Times New Roman"/>
              <a:sym typeface="Times New Roman"/>
            </a:endParaRPr>
          </a:p>
          <a:p>
            <a:pPr indent="0" lvl="0" marL="0" marR="0" rtl="0" algn="ctr">
              <a:lnSpc>
                <a:spcPct val="150000"/>
              </a:lnSpc>
              <a:spcBef>
                <a:spcPts val="0"/>
              </a:spcBef>
              <a:spcAft>
                <a:spcPts val="0"/>
              </a:spcAft>
              <a:buClr>
                <a:srgbClr val="000000"/>
              </a:buClr>
              <a:buSzPts val="1800"/>
              <a:buFont typeface="Arial"/>
              <a:buNone/>
            </a:pPr>
            <a:r>
              <a:rPr b="1" i="0" lang="en-US" sz="1800" u="none" cap="none" strike="noStrike">
                <a:solidFill>
                  <a:schemeClr val="dk1"/>
                </a:solidFill>
                <a:latin typeface="Times New Roman"/>
                <a:ea typeface="Times New Roman"/>
                <a:cs typeface="Times New Roman"/>
                <a:sym typeface="Times New Roman"/>
              </a:rPr>
              <a:t>Review II</a:t>
            </a:r>
            <a:endParaRPr b="1" sz="1800">
              <a:solidFill>
                <a:schemeClr val="dk1"/>
              </a:solidFill>
              <a:latin typeface="Times New Roman"/>
              <a:ea typeface="Times New Roman"/>
              <a:cs typeface="Times New Roman"/>
              <a:sym typeface="Times New Roman"/>
            </a:endParaRPr>
          </a:p>
        </p:txBody>
      </p:sp>
      <p:sp>
        <p:nvSpPr>
          <p:cNvPr id="92" name="Google Shape;92;p13"/>
          <p:cNvSpPr txBox="1"/>
          <p:nvPr/>
        </p:nvSpPr>
        <p:spPr>
          <a:xfrm>
            <a:off x="228600" y="5243512"/>
            <a:ext cx="3471862" cy="1190625"/>
          </a:xfrm>
          <a:prstGeom prst="rect">
            <a:avLst/>
          </a:prstGeom>
          <a:noFill/>
          <a:ln>
            <a:noFill/>
          </a:ln>
        </p:spPr>
        <p:txBody>
          <a:bodyPr anchorCtr="0" anchor="t" bIns="45700" lIns="91425" spcFirstLastPara="1" rIns="91425" wrap="square" tIns="45700">
            <a:normAutofit/>
          </a:bodyPr>
          <a:lstStyle/>
          <a:p>
            <a:pPr indent="0" lvl="0" marL="0" marR="0" rtl="0" algn="ctr">
              <a:lnSpc>
                <a:spcPct val="170000"/>
              </a:lnSpc>
              <a:spcBef>
                <a:spcPts val="590"/>
              </a:spcBef>
              <a:spcAft>
                <a:spcPts val="0"/>
              </a:spcAft>
              <a:buClr>
                <a:srgbClr val="888888"/>
              </a:buClr>
              <a:buSzPts val="3200"/>
              <a:buFont typeface="Arial"/>
              <a:buNone/>
            </a:pPr>
            <a:r>
              <a:rPr b="0" i="0" lang="en-US" sz="3200" u="none" cap="none" strike="noStrike">
                <a:solidFill>
                  <a:srgbClr val="888888"/>
                </a:solidFill>
                <a:latin typeface="Times New Roman"/>
                <a:ea typeface="Times New Roman"/>
                <a:cs typeface="Times New Roman"/>
                <a:sym typeface="Times New Roman"/>
              </a:rPr>
              <a:t> </a:t>
            </a:r>
            <a:endParaRPr b="0" i="0" sz="3200" u="none" cap="none" strike="noStrike">
              <a:solidFill>
                <a:srgbClr val="888888"/>
              </a:solidFill>
              <a:latin typeface="Times New Roman"/>
              <a:ea typeface="Times New Roman"/>
              <a:cs typeface="Times New Roman"/>
              <a:sym typeface="Times New Roman"/>
            </a:endParaRPr>
          </a:p>
        </p:txBody>
      </p:sp>
      <p:sp>
        <p:nvSpPr>
          <p:cNvPr id="93" name="Google Shape;93;p13"/>
          <p:cNvSpPr txBox="1"/>
          <p:nvPr/>
        </p:nvSpPr>
        <p:spPr>
          <a:xfrm>
            <a:off x="0" y="4551411"/>
            <a:ext cx="4605337" cy="1981200"/>
          </a:xfrm>
          <a:prstGeom prst="rect">
            <a:avLst/>
          </a:prstGeom>
          <a:noFill/>
          <a:ln>
            <a:noFill/>
          </a:ln>
        </p:spPr>
        <p:txBody>
          <a:bodyPr anchorCtr="0" anchor="t" bIns="45700" lIns="91425" spcFirstLastPara="1" rIns="91425" wrap="square" tIns="45700">
            <a:normAutofit fontScale="70000" lnSpcReduction="20000"/>
          </a:bodyPr>
          <a:lstStyle/>
          <a:p>
            <a:pPr indent="0" lvl="0" marL="0" marR="0" rtl="0" algn="ctr">
              <a:lnSpc>
                <a:spcPct val="100000"/>
              </a:lnSpc>
              <a:spcBef>
                <a:spcPts val="0"/>
              </a:spcBef>
              <a:spcAft>
                <a:spcPts val="0"/>
              </a:spcAft>
              <a:buClr>
                <a:srgbClr val="888888"/>
              </a:buClr>
              <a:buSzPct val="142857"/>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88888"/>
              </a:buClr>
              <a:buSzPct val="142857"/>
              <a:buFont typeface="Arial"/>
              <a:buNone/>
            </a:pPr>
            <a:r>
              <a:rPr b="0" i="0" lang="en-US" sz="3200" u="none" cap="none" strike="noStrike">
                <a:solidFill>
                  <a:schemeClr val="dk1"/>
                </a:solidFill>
                <a:latin typeface="Times New Roman"/>
                <a:ea typeface="Times New Roman"/>
                <a:cs typeface="Times New Roman"/>
                <a:sym typeface="Times New Roman"/>
              </a:rPr>
              <a:t>Student 1: </a:t>
            </a:r>
            <a:r>
              <a:rPr lang="en-US" sz="3200">
                <a:solidFill>
                  <a:schemeClr val="dk1"/>
                </a:solidFill>
                <a:latin typeface="Times New Roman"/>
                <a:ea typeface="Times New Roman"/>
                <a:cs typeface="Times New Roman"/>
                <a:sym typeface="Times New Roman"/>
              </a:rPr>
              <a:t>RA2311003010677</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888888"/>
              </a:buClr>
              <a:buSzPct val="142857"/>
              <a:buFont typeface="Arial"/>
              <a:buNone/>
            </a:pPr>
            <a:r>
              <a:rPr lang="en-US" sz="3200">
                <a:solidFill>
                  <a:schemeClr val="dk1"/>
                </a:solidFill>
                <a:latin typeface="Times New Roman"/>
                <a:ea typeface="Times New Roman"/>
                <a:cs typeface="Times New Roman"/>
                <a:sym typeface="Times New Roman"/>
              </a:rPr>
              <a:t>Ushnish Ghosal</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590"/>
              </a:spcBef>
              <a:spcAft>
                <a:spcPts val="0"/>
              </a:spcAft>
              <a:buClr>
                <a:srgbClr val="888888"/>
              </a:buClr>
              <a:buSzPct val="142857"/>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590"/>
              </a:spcBef>
              <a:spcAft>
                <a:spcPts val="0"/>
              </a:spcAft>
              <a:buClr>
                <a:srgbClr val="888888"/>
              </a:buClr>
              <a:buSzPct val="142857"/>
              <a:buFont typeface="Arial"/>
              <a:buNone/>
            </a:pPr>
            <a:r>
              <a:rPr b="0" i="0" lang="en-US" sz="3200" u="none" cap="none" strike="noStrike">
                <a:solidFill>
                  <a:schemeClr val="dk1"/>
                </a:solidFill>
                <a:latin typeface="Times New Roman"/>
                <a:ea typeface="Times New Roman"/>
                <a:cs typeface="Times New Roman"/>
                <a:sym typeface="Times New Roman"/>
              </a:rPr>
              <a:t>Student 2 : RA2311003010679</a:t>
            </a:r>
            <a:endParaRPr b="0" i="0" sz="32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590"/>
              </a:spcBef>
              <a:spcAft>
                <a:spcPts val="0"/>
              </a:spcAft>
              <a:buClr>
                <a:srgbClr val="888888"/>
              </a:buClr>
              <a:buSzPct val="142857"/>
              <a:buFont typeface="Arial"/>
              <a:buNone/>
            </a:pPr>
            <a:r>
              <a:rPr lang="en-US" sz="3200">
                <a:solidFill>
                  <a:schemeClr val="dk1"/>
                </a:solidFill>
                <a:latin typeface="Times New Roman"/>
                <a:ea typeface="Times New Roman"/>
                <a:cs typeface="Times New Roman"/>
                <a:sym typeface="Times New Roman"/>
              </a:rPr>
              <a:t>Aayush Mishra</a:t>
            </a:r>
            <a:endParaRPr sz="3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2"/>
          <p:cNvSpPr txBox="1"/>
          <p:nvPr>
            <p:ph type="title"/>
          </p:nvPr>
        </p:nvSpPr>
        <p:spPr>
          <a:xfrm>
            <a:off x="457200" y="11698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73" name="Google Shape;173;p22"/>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74" name="Google Shape;174;p22"/>
          <p:cNvSpPr txBox="1"/>
          <p:nvPr>
            <p:ph idx="12" type="sldNum"/>
          </p:nvPr>
        </p:nvSpPr>
        <p:spPr>
          <a:xfrm>
            <a:off x="6553200" y="649290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5" name="Google Shape;175;p22"/>
          <p:cNvSpPr txBox="1"/>
          <p:nvPr/>
        </p:nvSpPr>
        <p:spPr>
          <a:xfrm>
            <a:off x="856900" y="1404650"/>
            <a:ext cx="7493700" cy="221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Clr>
                <a:schemeClr val="dk1"/>
              </a:buClr>
              <a:buSzPts val="1100"/>
              <a:buFont typeface="Arial"/>
              <a:buNone/>
            </a:pPr>
            <a:r>
              <a:rPr b="1" lang="en-US" sz="1300">
                <a:solidFill>
                  <a:schemeClr val="dk1"/>
                </a:solidFill>
              </a:rPr>
              <a:t>Per-Class Performance Insights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While the overall performance is strong, the classification report reveals subtle differences in how well the model identifies each specific digit.</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Best-Performing Digits</a:t>
            </a:r>
            <a:r>
              <a:rPr lang="en-US" sz="1100">
                <a:solidFill>
                  <a:schemeClr val="dk1"/>
                </a:solidFill>
              </a:rPr>
              <a:t>: The model is most effective at identifying the digits </a:t>
            </a:r>
            <a:r>
              <a:rPr b="1" lang="en-US" sz="1100">
                <a:solidFill>
                  <a:schemeClr val="dk1"/>
                </a:solidFill>
              </a:rPr>
              <a:t>'1'</a:t>
            </a:r>
            <a:r>
              <a:rPr lang="en-US" sz="1100">
                <a:solidFill>
                  <a:schemeClr val="dk1"/>
                </a:solidFill>
              </a:rPr>
              <a:t> (F1-score: 0.990) and </a:t>
            </a:r>
            <a:r>
              <a:rPr b="1" lang="en-US" sz="1100">
                <a:solidFill>
                  <a:schemeClr val="dk1"/>
                </a:solidFill>
              </a:rPr>
              <a:t>'0'</a:t>
            </a:r>
            <a:r>
              <a:rPr lang="en-US" sz="1100">
                <a:solidFill>
                  <a:schemeClr val="dk1"/>
                </a:solidFill>
              </a:rPr>
              <a:t> (F1-score: 0.985). This is likely due to their distinct shapes, which have less overlap with other numerals.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Lowest-Performing Digits</a:t>
            </a:r>
            <a:r>
              <a:rPr lang="en-US" sz="1100">
                <a:solidFill>
                  <a:schemeClr val="dk1"/>
                </a:solidFill>
              </a:rPr>
              <a:t>: The model finds it slightly more challenging to classify the digits </a:t>
            </a:r>
            <a:r>
              <a:rPr b="1" lang="en-US" sz="1100">
                <a:solidFill>
                  <a:schemeClr val="dk1"/>
                </a:solidFill>
              </a:rPr>
              <a:t>'7'</a:t>
            </a:r>
            <a:r>
              <a:rPr lang="en-US" sz="1100">
                <a:solidFill>
                  <a:schemeClr val="dk1"/>
                </a:solidFill>
              </a:rPr>
              <a:t> (F1-score: 0.970), </a:t>
            </a:r>
            <a:r>
              <a:rPr b="1" lang="en-US" sz="1100">
                <a:solidFill>
                  <a:schemeClr val="dk1"/>
                </a:solidFill>
              </a:rPr>
              <a:t>'9'</a:t>
            </a:r>
            <a:r>
              <a:rPr lang="en-US" sz="1100">
                <a:solidFill>
                  <a:schemeClr val="dk1"/>
                </a:solidFill>
              </a:rPr>
              <a:t> (F1-score: 0.971), and </a:t>
            </a:r>
            <a:r>
              <a:rPr b="1" lang="en-US" sz="1100">
                <a:solidFill>
                  <a:schemeClr val="dk1"/>
                </a:solidFill>
              </a:rPr>
              <a:t>'8'</a:t>
            </a:r>
            <a:r>
              <a:rPr lang="en-US" sz="1100">
                <a:solidFill>
                  <a:schemeClr val="dk1"/>
                </a:solidFill>
              </a:rPr>
              <a:t> (F1-score: 0.976). The confusion matrix below explains why.</a:t>
            </a:r>
            <a:endParaRPr sz="1100">
              <a:solidFill>
                <a:schemeClr val="dk1"/>
              </a:solidFill>
            </a:endParaRPr>
          </a:p>
          <a:p>
            <a:pPr indent="0" lvl="0" marL="0" rtl="0" algn="l">
              <a:spcBef>
                <a:spcPts val="1200"/>
              </a:spcBef>
              <a:spcAft>
                <a:spcPts val="0"/>
              </a:spcAft>
              <a:buNone/>
            </a:pPr>
            <a:r>
              <a:t/>
            </a:r>
            <a:endParaRPr b="1" sz="1100">
              <a:solidFill>
                <a:schemeClr val="dk1"/>
              </a:solidFill>
            </a:endParaRPr>
          </a:p>
        </p:txBody>
      </p:sp>
      <p:pic>
        <p:nvPicPr>
          <p:cNvPr id="176" name="Google Shape;176;p22"/>
          <p:cNvPicPr preferRelativeResize="0"/>
          <p:nvPr/>
        </p:nvPicPr>
        <p:blipFill>
          <a:blip r:embed="rId4">
            <a:alphaModFix/>
          </a:blip>
          <a:stretch>
            <a:fillRect/>
          </a:stretch>
        </p:blipFill>
        <p:spPr>
          <a:xfrm>
            <a:off x="856900" y="3427425"/>
            <a:ext cx="6765250" cy="3018650"/>
          </a:xfrm>
          <a:prstGeom prst="rect">
            <a:avLst/>
          </a:prstGeom>
          <a:noFill/>
          <a:ln cap="flat" cmpd="sng" w="19050">
            <a:solidFill>
              <a:srgbClr val="000000"/>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694267" y="50557"/>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84"/>
              <a:buFont typeface="Calibri"/>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82" name="Google Shape;182;p23"/>
          <p:cNvPicPr preferRelativeResize="0"/>
          <p:nvPr/>
        </p:nvPicPr>
        <p:blipFill rotWithShape="1">
          <a:blip r:embed="rId3">
            <a:alphaModFix/>
          </a:blip>
          <a:srcRect b="0" l="0" r="0" t="0"/>
          <a:stretch/>
        </p:blipFill>
        <p:spPr>
          <a:xfrm>
            <a:off x="220133" y="321469"/>
            <a:ext cx="2237740" cy="755015"/>
          </a:xfrm>
          <a:prstGeom prst="rect">
            <a:avLst/>
          </a:prstGeom>
          <a:noFill/>
          <a:ln>
            <a:noFill/>
          </a:ln>
        </p:spPr>
      </p:pic>
      <p:sp>
        <p:nvSpPr>
          <p:cNvPr id="183" name="Google Shape;18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84" name="Google Shape;184;p23"/>
          <p:cNvPicPr preferRelativeResize="0"/>
          <p:nvPr/>
        </p:nvPicPr>
        <p:blipFill>
          <a:blip r:embed="rId4">
            <a:alphaModFix/>
          </a:blip>
          <a:stretch>
            <a:fillRect/>
          </a:stretch>
        </p:blipFill>
        <p:spPr>
          <a:xfrm>
            <a:off x="2054811" y="3837625"/>
            <a:ext cx="4703539" cy="2737325"/>
          </a:xfrm>
          <a:prstGeom prst="rect">
            <a:avLst/>
          </a:prstGeom>
          <a:noFill/>
          <a:ln cap="flat" cmpd="sng" w="19050">
            <a:solidFill>
              <a:srgbClr val="000000"/>
            </a:solidFill>
            <a:prstDash val="solid"/>
            <a:round/>
            <a:headEnd len="sm" w="sm" type="none"/>
            <a:tailEnd len="sm" w="sm" type="none"/>
          </a:ln>
        </p:spPr>
      </p:pic>
      <p:sp>
        <p:nvSpPr>
          <p:cNvPr id="185" name="Google Shape;185;p23"/>
          <p:cNvSpPr txBox="1"/>
          <p:nvPr/>
        </p:nvSpPr>
        <p:spPr>
          <a:xfrm>
            <a:off x="651000" y="1210025"/>
            <a:ext cx="7842000" cy="240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300">
                <a:solidFill>
                  <a:schemeClr val="dk1"/>
                </a:solidFill>
              </a:rPr>
              <a:t>Key Misclassifications (from Confusion Matrix)</a:t>
            </a:r>
            <a:endParaRPr b="1" sz="1300">
              <a:solidFill>
                <a:schemeClr val="dk1"/>
              </a:solidFill>
            </a:endParaRPr>
          </a:p>
          <a:p>
            <a:pPr indent="0" lvl="0" marL="0" rtl="0" algn="l">
              <a:lnSpc>
                <a:spcPct val="115000"/>
              </a:lnSpc>
              <a:spcBef>
                <a:spcPts val="1200"/>
              </a:spcBef>
              <a:spcAft>
                <a:spcPts val="0"/>
              </a:spcAft>
              <a:buNone/>
            </a:pPr>
            <a:r>
              <a:rPr lang="en-US" sz="1100">
                <a:solidFill>
                  <a:schemeClr val="dk1"/>
                </a:solidFill>
              </a:rPr>
              <a:t>The confusion matrix provides a clear picture of where the model makes mistakes by showing the actual vs. predicted labels.</a:t>
            </a:r>
            <a:endParaRPr sz="1100">
              <a:solidFill>
                <a:schemeClr val="dk1"/>
              </a:solidFill>
            </a:endParaRPr>
          </a:p>
          <a:p>
            <a:pPr indent="0" lvl="0" marL="0" rtl="0" algn="l">
              <a:lnSpc>
                <a:spcPct val="115000"/>
              </a:lnSpc>
              <a:spcBef>
                <a:spcPts val="1200"/>
              </a:spcBef>
              <a:spcAft>
                <a:spcPts val="0"/>
              </a:spcAft>
              <a:buNone/>
            </a:pPr>
            <a:r>
              <a:rPr lang="en-US" sz="1100">
                <a:solidFill>
                  <a:schemeClr val="dk1"/>
                </a:solidFill>
              </a:rPr>
              <a:t>The most frequent errors are between digits that are visually similar:</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US" sz="1100">
                <a:solidFill>
                  <a:schemeClr val="dk1"/>
                </a:solidFill>
              </a:rPr>
              <a:t>7 and 2</a:t>
            </a:r>
            <a:r>
              <a:rPr lang="en-US" sz="1100">
                <a:solidFill>
                  <a:schemeClr val="dk1"/>
                </a:solidFill>
              </a:rPr>
              <a:t>: The most significant confusion is between '7' and '2'. The model misclassified </a:t>
            </a:r>
            <a:r>
              <a:rPr b="1" lang="en-US" sz="1100">
                <a:solidFill>
                  <a:schemeClr val="dk1"/>
                </a:solidFill>
              </a:rPr>
              <a:t>16 true '7's as '2's</a:t>
            </a:r>
            <a:r>
              <a:rPr lang="en-US" sz="1100">
                <a:solidFill>
                  <a:schemeClr val="dk1"/>
                </a:solidFill>
              </a:rPr>
              <a:t>. Conversely, it misclassified </a:t>
            </a:r>
            <a:r>
              <a:rPr b="1" lang="en-US" sz="1100">
                <a:solidFill>
                  <a:schemeClr val="dk1"/>
                </a:solidFill>
              </a:rPr>
              <a:t>9 true '2's as '7's</a:t>
            </a:r>
            <a:r>
              <a:rPr lang="en-US"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4 and 9</a:t>
            </a:r>
            <a:r>
              <a:rPr lang="en-US" sz="1100">
                <a:solidFill>
                  <a:schemeClr val="dk1"/>
                </a:solidFill>
              </a:rPr>
              <a:t>: There is a notable confusion between '4' and '9'. </a:t>
            </a:r>
            <a:r>
              <a:rPr b="1" lang="en-US" sz="1100">
                <a:solidFill>
                  <a:schemeClr val="dk1"/>
                </a:solidFill>
              </a:rPr>
              <a:t>11 true '4's were incorrectly predicted as '9's</a:t>
            </a:r>
            <a:r>
              <a:rPr lang="en-US"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9 and 7</a:t>
            </a:r>
            <a:r>
              <a:rPr lang="en-US" sz="1100">
                <a:solidFill>
                  <a:schemeClr val="dk1"/>
                </a:solidFill>
              </a:rPr>
              <a:t>: The model misclassified </a:t>
            </a:r>
            <a:r>
              <a:rPr b="1" lang="en-US" sz="1100">
                <a:solidFill>
                  <a:schemeClr val="dk1"/>
                </a:solidFill>
              </a:rPr>
              <a:t>7 true '9's as '7's</a:t>
            </a:r>
            <a:r>
              <a:rPr lang="en-US" sz="1100">
                <a:solidFill>
                  <a:schemeClr val="dk1"/>
                </a:solidFill>
              </a:rPr>
              <a:t>.</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US" sz="1100">
                <a:solidFill>
                  <a:schemeClr val="dk1"/>
                </a:solidFill>
              </a:rPr>
              <a:t>8</a:t>
            </a:r>
            <a:r>
              <a:rPr lang="en-US" sz="1100">
                <a:solidFill>
                  <a:schemeClr val="dk1"/>
                </a:solidFill>
              </a:rPr>
              <a:t>: The digit '8' is most commonly confused with '3' (</a:t>
            </a:r>
            <a:r>
              <a:rPr b="1" lang="en-US" sz="1100">
                <a:solidFill>
                  <a:schemeClr val="dk1"/>
                </a:solidFill>
              </a:rPr>
              <a:t>8 times</a:t>
            </a:r>
            <a:r>
              <a:rPr lang="en-US" sz="1100">
                <a:solidFill>
                  <a:schemeClr val="dk1"/>
                </a:solidFill>
              </a:rPr>
              <a:t>) and '5' (</a:t>
            </a:r>
            <a:r>
              <a:rPr b="1" lang="en-US" sz="1100">
                <a:solidFill>
                  <a:schemeClr val="dk1"/>
                </a:solidFill>
              </a:rPr>
              <a:t>4 times</a:t>
            </a:r>
            <a:r>
              <a:rPr lang="en-US" sz="1100">
                <a:solidFill>
                  <a:schemeClr val="dk1"/>
                </a:solidFill>
              </a:rPr>
              <a:t>).</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457200" y="11698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Comparative Analysis</a:t>
            </a:r>
            <a:endParaRPr>
              <a:latin typeface="Times New Roman"/>
              <a:ea typeface="Times New Roman"/>
              <a:cs typeface="Times New Roman"/>
              <a:sym typeface="Times New Roman"/>
            </a:endParaRPr>
          </a:p>
        </p:txBody>
      </p:sp>
      <p:pic>
        <p:nvPicPr>
          <p:cNvPr id="191" name="Google Shape;191;p24"/>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92" name="Google Shape;192;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3" name="Google Shape;193;p24"/>
          <p:cNvSpPr txBox="1"/>
          <p:nvPr/>
        </p:nvSpPr>
        <p:spPr>
          <a:xfrm>
            <a:off x="825150" y="1725600"/>
            <a:ext cx="7493700" cy="4236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Our model makes meaningful contributions by addressing several key limitations observed in previous works: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1. Efficiency and Training Time</a:t>
            </a:r>
            <a:br>
              <a:rPr b="1" lang="en-US" sz="1100">
                <a:solidFill>
                  <a:schemeClr val="dk1"/>
                </a:solidFill>
              </a:rPr>
            </a:br>
            <a:r>
              <a:rPr lang="en-US" sz="1100">
                <a:solidFill>
                  <a:schemeClr val="dk1"/>
                </a:solidFill>
              </a:rPr>
              <a:t> Deep learning models often require long training times. To overcome this, we designed an </a:t>
            </a:r>
            <a:r>
              <a:rPr b="1" lang="en-US" sz="1100">
                <a:solidFill>
                  <a:schemeClr val="dk1"/>
                </a:solidFill>
              </a:rPr>
              <a:t>SVM+PCA pipeline</a:t>
            </a:r>
            <a:r>
              <a:rPr lang="en-US" sz="1100">
                <a:solidFill>
                  <a:schemeClr val="dk1"/>
                </a:solidFill>
              </a:rPr>
              <a:t>, which combines dimensionality reduction with a simpler classifier. This approach is highly efficient and can be trained quickly on a standard CPU.</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2. Robustness to Real-World Images</a:t>
            </a:r>
            <a:br>
              <a:rPr b="1" lang="en-US" sz="1100">
                <a:solidFill>
                  <a:schemeClr val="dk1"/>
                </a:solidFill>
              </a:rPr>
            </a:br>
            <a:r>
              <a:rPr lang="en-US" sz="1100">
                <a:solidFill>
                  <a:schemeClr val="dk1"/>
                </a:solidFill>
              </a:rPr>
              <a:t> Models trained on clean MNIST data often fail on </a:t>
            </a:r>
            <a:r>
              <a:rPr b="1" lang="en-US" sz="1100">
                <a:solidFill>
                  <a:schemeClr val="dk1"/>
                </a:solidFill>
              </a:rPr>
              <a:t>binarized or noisy real-world images</a:t>
            </a:r>
            <a:r>
              <a:rPr lang="en-US" sz="1100">
                <a:solidFill>
                  <a:schemeClr val="dk1"/>
                </a:solidFill>
              </a:rPr>
              <a:t>. Our implementation of the </a:t>
            </a:r>
            <a:r>
              <a:rPr b="1" lang="en-US" sz="1100">
                <a:solidFill>
                  <a:schemeClr val="dk1"/>
                </a:solidFill>
              </a:rPr>
              <a:t>preprocess_image</a:t>
            </a:r>
            <a:r>
              <a:rPr lang="en-US" sz="1100">
                <a:solidFill>
                  <a:schemeClr val="dk1"/>
                </a:solidFill>
              </a:rPr>
              <a:t> function ensures that the model can handle a variety of real-world inputs, making it far more versatile for single-digit recognition tasks.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3. Systematic Hyperparameter Optimization</a:t>
            </a:r>
            <a:br>
              <a:rPr b="1" lang="en-US" sz="1100">
                <a:solidFill>
                  <a:schemeClr val="dk1"/>
                </a:solidFill>
              </a:rPr>
            </a:br>
            <a:r>
              <a:rPr lang="en-US" sz="1100">
                <a:solidFill>
                  <a:schemeClr val="dk1"/>
                </a:solidFill>
              </a:rPr>
              <a:t> Hyperparameter tuning is often underexplored in prior works. By incorporating </a:t>
            </a:r>
            <a:r>
              <a:rPr b="1" lang="en-US" sz="1100">
                <a:solidFill>
                  <a:schemeClr val="dk1"/>
                </a:solidFill>
              </a:rPr>
              <a:t>GridSearchCV</a:t>
            </a:r>
            <a:r>
              <a:rPr lang="en-US" sz="1100">
                <a:solidFill>
                  <a:schemeClr val="dk1"/>
                </a:solidFill>
              </a:rPr>
              <a:t>, we ensure that the model’s performance is the result of a </a:t>
            </a:r>
            <a:r>
              <a:rPr b="1" lang="en-US" sz="1100">
                <a:solidFill>
                  <a:schemeClr val="dk1"/>
                </a:solidFill>
              </a:rPr>
              <a:t>methodical and systematic optimization process</a:t>
            </a:r>
            <a:r>
              <a:rPr lang="en-US" sz="1100">
                <a:solidFill>
                  <a:schemeClr val="dk1"/>
                </a:solidFill>
              </a:rPr>
              <a:t>, rather than chance, leading to consistently high accuracy.</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dk1"/>
              </a:solidFill>
            </a:endParaRPr>
          </a:p>
          <a:p>
            <a:pPr indent="0" lvl="0" marL="0" rtl="0" algn="l">
              <a:spcBef>
                <a:spcPts val="120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457200" y="11698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84"/>
              <a:buFont typeface="Calibri"/>
              <a:buNone/>
            </a:pPr>
            <a:r>
              <a:rPr lang="en-US"/>
              <a:t>References</a:t>
            </a:r>
            <a:endParaRPr>
              <a:latin typeface="Times New Roman"/>
              <a:ea typeface="Times New Roman"/>
              <a:cs typeface="Times New Roman"/>
              <a:sym typeface="Times New Roman"/>
            </a:endParaRPr>
          </a:p>
        </p:txBody>
      </p:sp>
      <p:pic>
        <p:nvPicPr>
          <p:cNvPr id="199" name="Google Shape;199;p25"/>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00" name="Google Shape;200;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p25"/>
          <p:cNvSpPr txBox="1"/>
          <p:nvPr/>
        </p:nvSpPr>
        <p:spPr>
          <a:xfrm>
            <a:off x="722050" y="1378850"/>
            <a:ext cx="7493700" cy="50271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SzPts val="1100"/>
              <a:buChar char="●"/>
            </a:pPr>
            <a:r>
              <a:rPr lang="en-US" sz="1100">
                <a:solidFill>
                  <a:schemeClr val="dk1"/>
                </a:solidFill>
              </a:rPr>
              <a:t>S. S. Ullah, L. Gang, M. Riaz, A. Ashfaq, S. Khan, and S. Khan, “Handwritten Digit Recognition: An Ensemble-Based Approach for Superior Performance,” in </a:t>
            </a:r>
            <a:r>
              <a:rPr i="1" lang="en-US" sz="1100">
                <a:solidFill>
                  <a:schemeClr val="dk1"/>
                </a:solidFill>
              </a:rPr>
              <a:t>arXiv:2503.06104 [cs.CV]</a:t>
            </a:r>
            <a:r>
              <a:rPr lang="en-US" sz="1100">
                <a:solidFill>
                  <a:schemeClr val="dk1"/>
                </a:solidFill>
              </a:rPr>
              <a:t>, Mar. 2025. [Online]. Available:</a:t>
            </a:r>
            <a:r>
              <a:rPr lang="en-US" sz="1100">
                <a:solidFill>
                  <a:schemeClr val="dk1"/>
                </a:solidFill>
                <a:uFill>
                  <a:noFill/>
                </a:uFill>
                <a:hlinkClick r:id="rId4">
                  <a:extLst>
                    <a:ext uri="{A12FA001-AC4F-418D-AE19-62706E023703}">
                      <ahyp:hlinkClr val="tx"/>
                    </a:ext>
                  </a:extLst>
                </a:hlinkClick>
              </a:rPr>
              <a:t> </a:t>
            </a:r>
            <a:r>
              <a:rPr lang="en-US" sz="1100" u="sng">
                <a:solidFill>
                  <a:schemeClr val="hlink"/>
                </a:solidFill>
                <a:hlinkClick r:id="rId5"/>
              </a:rPr>
              <a:t>https://arxiv.org/abs/2503.06104</a:t>
            </a:r>
            <a:endParaRPr sz="1100" u="sng">
              <a:solidFill>
                <a:schemeClr val="hlink"/>
              </a:solidFill>
            </a:endParaRPr>
          </a:p>
          <a:p>
            <a:pPr indent="-298450" lvl="0" marL="457200" rtl="0" algn="l">
              <a:lnSpc>
                <a:spcPct val="115000"/>
              </a:lnSpc>
              <a:spcBef>
                <a:spcPts val="0"/>
              </a:spcBef>
              <a:spcAft>
                <a:spcPts val="0"/>
              </a:spcAft>
              <a:buSzPts val="1100"/>
              <a:buChar char="●"/>
            </a:pPr>
            <a:r>
              <a:rPr lang="en-US" sz="1100">
                <a:solidFill>
                  <a:schemeClr val="dk1"/>
                </a:solidFill>
              </a:rPr>
              <a:t>R. K. Putri and M. Athoillah, “Enhancing handwritten numeric string recognition through incremental support vector machines,” in </a:t>
            </a:r>
            <a:r>
              <a:rPr i="1" lang="en-US" sz="1100">
                <a:solidFill>
                  <a:schemeClr val="dk1"/>
                </a:solidFill>
              </a:rPr>
              <a:t>Journal of AppliedMath</a:t>
            </a:r>
            <a:r>
              <a:rPr lang="en-US" sz="1100">
                <a:solidFill>
                  <a:schemeClr val="dk1"/>
                </a:solidFill>
              </a:rPr>
              <a:t>, vol. 2, no. 1, Jan. 2024. [Online]. Available:</a:t>
            </a:r>
            <a:r>
              <a:rPr lang="en-US" sz="1100">
                <a:solidFill>
                  <a:schemeClr val="dk1"/>
                </a:solidFill>
                <a:uFill>
                  <a:noFill/>
                </a:uFill>
                <a:hlinkClick r:id="rId6">
                  <a:extLst>
                    <a:ext uri="{A12FA001-AC4F-418D-AE19-62706E023703}">
                      <ahyp:hlinkClr val="tx"/>
                    </a:ext>
                  </a:extLst>
                </a:hlinkClick>
              </a:rPr>
              <a:t> </a:t>
            </a:r>
            <a:r>
              <a:rPr lang="en-US" sz="1100" u="sng">
                <a:solidFill>
                  <a:schemeClr val="hlink"/>
                </a:solidFill>
                <a:hlinkClick r:id="rId7"/>
              </a:rPr>
              <a:t>https://ojs.acad-pub.com/index.php/JAM/article/view/373</a:t>
            </a:r>
            <a:endParaRPr sz="1100" u="sng">
              <a:solidFill>
                <a:schemeClr val="hlink"/>
              </a:solidFill>
            </a:endParaRPr>
          </a:p>
          <a:p>
            <a:pPr indent="-298450" lvl="0" marL="457200" rtl="0" algn="l">
              <a:lnSpc>
                <a:spcPct val="115000"/>
              </a:lnSpc>
              <a:spcBef>
                <a:spcPts val="0"/>
              </a:spcBef>
              <a:spcAft>
                <a:spcPts val="0"/>
              </a:spcAft>
              <a:buSzPts val="1100"/>
              <a:buChar char="●"/>
            </a:pPr>
            <a:r>
              <a:rPr lang="en-US" sz="1100">
                <a:solidFill>
                  <a:schemeClr val="dk1"/>
                </a:solidFill>
              </a:rPr>
              <a:t>M. Raheem and N. F. Abubacker, “HANDWRITTEN DIGIT RECOGNITION USING MACHINE LEARNING,” in </a:t>
            </a:r>
            <a:r>
              <a:rPr i="1" lang="en-US" sz="1100">
                <a:solidFill>
                  <a:schemeClr val="dk1"/>
                </a:solidFill>
              </a:rPr>
              <a:t>Journal of Theoretical and Applied Information Technology</a:t>
            </a:r>
            <a:r>
              <a:rPr lang="en-US" sz="1100">
                <a:solidFill>
                  <a:schemeClr val="dk1"/>
                </a:solidFill>
              </a:rPr>
              <a:t>, vol. 102, no. 5, pp. 2172-2180, Mar. 2024. [Online]. Available:</a:t>
            </a:r>
            <a:r>
              <a:rPr lang="en-US" sz="1100">
                <a:solidFill>
                  <a:schemeClr val="dk1"/>
                </a:solidFill>
                <a:uFill>
                  <a:noFill/>
                </a:uFill>
                <a:hlinkClick r:id="rId8">
                  <a:extLst>
                    <a:ext uri="{A12FA001-AC4F-418D-AE19-62706E023703}">
                      <ahyp:hlinkClr val="tx"/>
                    </a:ext>
                  </a:extLst>
                </a:hlinkClick>
              </a:rPr>
              <a:t> </a:t>
            </a:r>
            <a:r>
              <a:rPr lang="en-US" sz="1100" u="sng">
                <a:solidFill>
                  <a:schemeClr val="hlink"/>
                </a:solidFill>
                <a:hlinkClick r:id="rId9"/>
              </a:rPr>
              <a:t>https://www.researchgate.net/publication/379074825_HANDWRITTEN_DIGIT_RECOGNITION_USING_MACHINE_LEARNING</a:t>
            </a:r>
            <a:endParaRPr sz="1100" u="sng">
              <a:solidFill>
                <a:schemeClr val="hlink"/>
              </a:solidFill>
            </a:endParaRPr>
          </a:p>
          <a:p>
            <a:pPr indent="-298450" lvl="0" marL="457200" rtl="0" algn="l">
              <a:lnSpc>
                <a:spcPct val="115000"/>
              </a:lnSpc>
              <a:spcBef>
                <a:spcPts val="0"/>
              </a:spcBef>
              <a:spcAft>
                <a:spcPts val="0"/>
              </a:spcAft>
              <a:buSzPts val="1100"/>
              <a:buChar char="●"/>
            </a:pPr>
            <a:r>
              <a:rPr lang="en-US" sz="1100">
                <a:solidFill>
                  <a:schemeClr val="dk1"/>
                </a:solidFill>
              </a:rPr>
              <a:t>M. A. Liman, A. Josef, and G. P. Kusuma, “Handwritten Character Recognition using Deep Learning Algorithm with Machine Learning Classifier,” in </a:t>
            </a:r>
            <a:r>
              <a:rPr i="1" lang="en-US" sz="1100">
                <a:solidFill>
                  <a:schemeClr val="dk1"/>
                </a:solidFill>
              </a:rPr>
              <a:t>JOIV : International Journal on Informatics Visualization</a:t>
            </a:r>
            <a:r>
              <a:rPr lang="en-US" sz="1100">
                <a:solidFill>
                  <a:schemeClr val="dk1"/>
                </a:solidFill>
              </a:rPr>
              <a:t>, vol. 8, no. 1, pp. 150-157, Mar. 2024. [Online]. Available:</a:t>
            </a:r>
            <a:r>
              <a:rPr lang="en-US" sz="1100">
                <a:solidFill>
                  <a:schemeClr val="dk1"/>
                </a:solidFill>
                <a:uFill>
                  <a:noFill/>
                </a:uFill>
                <a:hlinkClick r:id="rId10">
                  <a:extLst>
                    <a:ext uri="{A12FA001-AC4F-418D-AE19-62706E023703}">
                      <ahyp:hlinkClr val="tx"/>
                    </a:ext>
                  </a:extLst>
                </a:hlinkClick>
              </a:rPr>
              <a:t> </a:t>
            </a:r>
            <a:r>
              <a:rPr lang="en-US" sz="1100" u="sng">
                <a:solidFill>
                  <a:schemeClr val="hlink"/>
                </a:solidFill>
                <a:hlinkClick r:id="rId11"/>
              </a:rPr>
              <a:t>https://joiv.org/index.php/joiv/article/view/1707</a:t>
            </a:r>
            <a:endParaRPr sz="1100" u="sng">
              <a:solidFill>
                <a:schemeClr val="hlink"/>
              </a:solidFill>
            </a:endParaRPr>
          </a:p>
          <a:p>
            <a:pPr indent="-298450" lvl="0" marL="457200" rtl="0" algn="l">
              <a:lnSpc>
                <a:spcPct val="115000"/>
              </a:lnSpc>
              <a:spcBef>
                <a:spcPts val="0"/>
              </a:spcBef>
              <a:spcAft>
                <a:spcPts val="0"/>
              </a:spcAft>
              <a:buSzPts val="1100"/>
              <a:buChar char="●"/>
            </a:pPr>
            <a:r>
              <a:rPr lang="en-US" sz="1100">
                <a:solidFill>
                  <a:schemeClr val="dk1"/>
                </a:solidFill>
              </a:rPr>
              <a:t>Y. Berrich and Z. Guennoun, “Handwritten Digit Recognition System based on CNN and SVM,” in </a:t>
            </a:r>
            <a:r>
              <a:rPr i="1" lang="en-US" sz="1100">
                <a:solidFill>
                  <a:schemeClr val="dk1"/>
                </a:solidFill>
              </a:rPr>
              <a:t>Signal &amp; Image Processing : An International Journal</a:t>
            </a:r>
            <a:r>
              <a:rPr lang="en-US" sz="1100">
                <a:solidFill>
                  <a:schemeClr val="dk1"/>
                </a:solidFill>
              </a:rPr>
              <a:t>, vol. 13, no. 6, Dec. 2022. [Online]. Available:</a:t>
            </a:r>
            <a:r>
              <a:rPr lang="en-US" sz="1100">
                <a:solidFill>
                  <a:schemeClr val="dk1"/>
                </a:solidFill>
                <a:uFill>
                  <a:noFill/>
                </a:uFill>
                <a:hlinkClick r:id="rId12">
                  <a:extLst>
                    <a:ext uri="{A12FA001-AC4F-418D-AE19-62706E023703}">
                      <ahyp:hlinkClr val="tx"/>
                    </a:ext>
                  </a:extLst>
                </a:hlinkClick>
              </a:rPr>
              <a:t> </a:t>
            </a:r>
            <a:r>
              <a:rPr lang="en-US" sz="1100" u="sng">
                <a:solidFill>
                  <a:schemeClr val="hlink"/>
                </a:solidFill>
                <a:hlinkClick r:id="rId13"/>
              </a:rPr>
              <a:t>https://csitcp.org/abstract/12/1217csit01</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C. Cortes and V. Vapnik, “Support-vector networks,” in </a:t>
            </a:r>
            <a:r>
              <a:rPr i="1" lang="en-US" sz="1100">
                <a:solidFill>
                  <a:schemeClr val="dk1"/>
                </a:solidFill>
              </a:rPr>
              <a:t>Machine learning</a:t>
            </a:r>
            <a:r>
              <a:rPr lang="en-US" sz="1100">
                <a:solidFill>
                  <a:schemeClr val="dk1"/>
                </a:solidFill>
              </a:rPr>
              <a:t>, vol. 20, no. 3, pp. 273–297, 1995.</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L. Deng, “The MNIST database of handwritten digit images for machine learning research [best of the web],” in </a:t>
            </a:r>
            <a:r>
              <a:rPr i="1" lang="en-US" sz="1100">
                <a:solidFill>
                  <a:schemeClr val="dk1"/>
                </a:solidFill>
              </a:rPr>
              <a:t>IEEE Signal Processing Magazine</a:t>
            </a:r>
            <a:r>
              <a:rPr lang="en-US" sz="1100">
                <a:solidFill>
                  <a:schemeClr val="dk1"/>
                </a:solidFill>
              </a:rPr>
              <a:t>, vol. 29, no. 6, pp. 141–142, 2022.</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A. Gattal, Y. Chibani, and B. Hadjadji, “Segmentation and recognition system for unknownlength handwritten digit strings,” in </a:t>
            </a:r>
            <a:r>
              <a:rPr i="1" lang="en-US" sz="1100">
                <a:solidFill>
                  <a:schemeClr val="dk1"/>
                </a:solidFill>
              </a:rPr>
              <a:t>Pattern Analysis and Applications</a:t>
            </a:r>
            <a:r>
              <a:rPr lang="en-US" sz="1100">
                <a:solidFill>
                  <a:schemeClr val="dk1"/>
                </a:solidFill>
              </a:rPr>
              <a:t>, vol. 20, no. 2, 2017.</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V. M </a:t>
            </a:r>
            <a:r>
              <a:rPr i="1" lang="en-US" sz="1100">
                <a:solidFill>
                  <a:schemeClr val="dk1"/>
                </a:solidFill>
              </a:rPr>
              <a:t>et al.</a:t>
            </a:r>
            <a:r>
              <a:rPr lang="en-US" sz="1100">
                <a:solidFill>
                  <a:schemeClr val="dk1"/>
                </a:solidFill>
              </a:rPr>
              <a:t>, “Recognition of Handwritten English Alphabets Using a Lightweight Convolutional Neural Network,” in </a:t>
            </a:r>
            <a:r>
              <a:rPr i="1" lang="en-US" sz="1100">
                <a:solidFill>
                  <a:schemeClr val="dk1"/>
                </a:solidFill>
              </a:rPr>
              <a:t>Proc. 2024 International Conference on Sustainable Communication Networks and Application (ICSCNA)</a:t>
            </a:r>
            <a:r>
              <a:rPr lang="en-US" sz="1100">
                <a:solidFill>
                  <a:schemeClr val="dk1"/>
                </a:solidFill>
              </a:rPr>
              <a:t>, Feb. 2025.</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type="title"/>
          </p:nvPr>
        </p:nvSpPr>
        <p:spPr>
          <a:xfrm>
            <a:off x="457200" y="116981"/>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884"/>
              <a:buFont typeface="Calibri"/>
              <a:buNone/>
            </a:pPr>
            <a:r>
              <a:rPr lang="en-US"/>
              <a:t>References</a:t>
            </a:r>
            <a:endParaRPr>
              <a:latin typeface="Times New Roman"/>
              <a:ea typeface="Times New Roman"/>
              <a:cs typeface="Times New Roman"/>
              <a:sym typeface="Times New Roman"/>
            </a:endParaRPr>
          </a:p>
        </p:txBody>
      </p:sp>
      <p:pic>
        <p:nvPicPr>
          <p:cNvPr id="207" name="Google Shape;207;p26"/>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208" name="Google Shape;208;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9" name="Google Shape;209;p26"/>
          <p:cNvSpPr txBox="1"/>
          <p:nvPr/>
        </p:nvSpPr>
        <p:spPr>
          <a:xfrm>
            <a:off x="825150" y="1436575"/>
            <a:ext cx="7493700" cy="46377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lang="en-US" sz="1100">
                <a:solidFill>
                  <a:schemeClr val="dk1"/>
                </a:solidFill>
              </a:rPr>
              <a:t>F. S. Panjaitan, R. S. Simbolon, and J. Batubara, “Handwritten Digit Recognition Using Support Vector Machine (SVM) with Radial Basis Function (RBF) Kernel,” in </a:t>
            </a:r>
            <a:r>
              <a:rPr i="1" lang="en-US" sz="1100">
                <a:solidFill>
                  <a:schemeClr val="dk1"/>
                </a:solidFill>
              </a:rPr>
              <a:t>Journal Basic Science and Technology</a:t>
            </a:r>
            <a:r>
              <a:rPr lang="en-US" sz="1100">
                <a:solidFill>
                  <a:schemeClr val="dk1"/>
                </a:solidFill>
              </a:rPr>
              <a:t>, vol. 14, no. 1, pp. 10-18, Feb. 2025. [Online]. Available:</a:t>
            </a:r>
            <a:r>
              <a:rPr lang="en-US" sz="1100">
                <a:solidFill>
                  <a:schemeClr val="dk1"/>
                </a:solidFill>
                <a:uFill>
                  <a:noFill/>
                </a:uFill>
                <a:hlinkClick r:id="rId4">
                  <a:extLst>
                    <a:ext uri="{A12FA001-AC4F-418D-AE19-62706E023703}">
                      <ahyp:hlinkClr val="tx"/>
                    </a:ext>
                  </a:extLst>
                </a:hlinkClick>
              </a:rPr>
              <a:t> </a:t>
            </a:r>
            <a:r>
              <a:rPr lang="en-US" sz="1100" u="sng">
                <a:solidFill>
                  <a:schemeClr val="hlink"/>
                </a:solidFill>
                <a:hlinkClick r:id="rId5"/>
              </a:rPr>
              <a:t>http://www.ejournal.iocscience.org/index.php/JBST/article/view/6137</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B. Kada, A. Mohammed, and B. Abdelmajid, “An Optimized Approach for Handwritten Arabic Character Recognition based on the SVM Classifier,” in </a:t>
            </a:r>
            <a:r>
              <a:rPr i="1" lang="en-US" sz="1100">
                <a:solidFill>
                  <a:schemeClr val="dk1"/>
                </a:solidFill>
              </a:rPr>
              <a:t>Engineering, Technology &amp; Applied Science Research</a:t>
            </a:r>
            <a:r>
              <a:rPr lang="en-US" sz="1100">
                <a:solidFill>
                  <a:schemeClr val="dk1"/>
                </a:solidFill>
              </a:rPr>
              <a:t>, vol. 15, no. 2, pp. 22232–22238, Apr. 2025. [Online]. Available:</a:t>
            </a:r>
            <a:r>
              <a:rPr lang="en-US" sz="1100">
                <a:solidFill>
                  <a:schemeClr val="dk1"/>
                </a:solidFill>
                <a:uFill>
                  <a:noFill/>
                </a:uFill>
                <a:hlinkClick r:id="rId6">
                  <a:extLst>
                    <a:ext uri="{A12FA001-AC4F-418D-AE19-62706E023703}">
                      <ahyp:hlinkClr val="tx"/>
                    </a:ext>
                  </a:extLst>
                </a:hlinkClick>
              </a:rPr>
              <a:t> </a:t>
            </a:r>
            <a:r>
              <a:rPr lang="en-US" sz="1100" u="sng">
                <a:solidFill>
                  <a:schemeClr val="hlink"/>
                </a:solidFill>
                <a:hlinkClick r:id="rId7"/>
              </a:rPr>
              <a:t>https://etasr.com/index.php/ETASR/article/view/9292</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D. U. Okon, “EFFICIENT DEEP CNN FOR HANDWRITTEN DIGIT RECOGNITION: A PYTORCH AND SKORCH APPROACH,” in </a:t>
            </a:r>
            <a:r>
              <a:rPr i="1" lang="en-US" sz="1100">
                <a:solidFill>
                  <a:schemeClr val="dk1"/>
                </a:solidFill>
              </a:rPr>
              <a:t>American International Journal of Computer Science and Information Technology (AIJCSIT)</a:t>
            </a:r>
            <a:r>
              <a:rPr lang="en-US" sz="1100">
                <a:solidFill>
                  <a:schemeClr val="dk1"/>
                </a:solidFill>
              </a:rPr>
              <a:t>, vol. 10, no. 5, pp. 1–16, 2025. [Online]. Available:</a:t>
            </a:r>
            <a:r>
              <a:rPr lang="en-US" sz="1100">
                <a:solidFill>
                  <a:schemeClr val="dk1"/>
                </a:solidFill>
                <a:uFill>
                  <a:noFill/>
                </a:uFill>
                <a:hlinkClick r:id="rId8">
                  <a:extLst>
                    <a:ext uri="{A12FA001-AC4F-418D-AE19-62706E023703}">
                      <ahyp:hlinkClr val="tx"/>
                    </a:ext>
                  </a:extLst>
                </a:hlinkClick>
              </a:rPr>
              <a:t> </a:t>
            </a:r>
            <a:r>
              <a:rPr lang="en-US" sz="1100" u="sng">
                <a:solidFill>
                  <a:schemeClr val="hlink"/>
                </a:solidFill>
                <a:hlinkClick r:id="rId9"/>
              </a:rPr>
              <a:t>https://zapjournals.com/Journals/index.php/aijcsit/article/view/2399</a:t>
            </a:r>
            <a:endParaRPr sz="1100" u="sng">
              <a:solidFill>
                <a:schemeClr val="hlink"/>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R. Tang, X. Liu, and T. Hu, “An Improved Handwritten Recognition Method Using CNN-SVM Based on Successive Over-Relaxation Iteration,” in </a:t>
            </a:r>
            <a:r>
              <a:rPr i="1" lang="en-US" sz="1100">
                <a:solidFill>
                  <a:schemeClr val="dk1"/>
                </a:solidFill>
              </a:rPr>
              <a:t>Proc. 6th International Conference on Data-driven Optimization and Machine Learning</a:t>
            </a:r>
            <a:r>
              <a:rPr lang="en-US" sz="1100">
                <a:solidFill>
                  <a:schemeClr val="dk1"/>
                </a:solidFill>
              </a:rPr>
              <a:t>, 2024.</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T. Kavitha, K. Alamuthu, and T. S. Kumar, “State-of-the-Art Review of Handwritten Digit Recognition,” in </a:t>
            </a:r>
            <a:r>
              <a:rPr i="1" lang="en-US" sz="1100">
                <a:solidFill>
                  <a:schemeClr val="dk1"/>
                </a:solidFill>
              </a:rPr>
              <a:t>International Journal of Enhanced Research in Science, Technology &amp; Engineering</a:t>
            </a:r>
            <a:r>
              <a:rPr lang="en-US" sz="1100">
                <a:solidFill>
                  <a:schemeClr val="dk1"/>
                </a:solidFill>
              </a:rPr>
              <a:t>, vol. 13, no. 7, pp. 51-56, Jul. 2024. [Online]. Available:</a:t>
            </a:r>
            <a:r>
              <a:rPr lang="en-US" sz="1100">
                <a:solidFill>
                  <a:schemeClr val="dk1"/>
                </a:solidFill>
                <a:uFill>
                  <a:noFill/>
                </a:uFill>
                <a:hlinkClick r:id="rId10">
                  <a:extLst>
                    <a:ext uri="{A12FA001-AC4F-418D-AE19-62706E023703}">
                      <ahyp:hlinkClr val="tx"/>
                    </a:ext>
                  </a:extLst>
                </a:hlinkClick>
              </a:rPr>
              <a:t> </a:t>
            </a:r>
            <a:r>
              <a:rPr lang="en-US" sz="1100" u="sng">
                <a:solidFill>
                  <a:schemeClr val="hlink"/>
                </a:solidFill>
                <a:hlinkClick r:id="rId11"/>
              </a:rPr>
              <a:t>https://www.erpublications.com/uploaded_files/download/t-kavitha-karthikeyan-alamuthu-dr-t-sathis-kumar_MhtSU.pdf</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S. V. Gogula </a:t>
            </a:r>
            <a:r>
              <a:rPr i="1" lang="en-US" sz="1100">
                <a:solidFill>
                  <a:schemeClr val="dk1"/>
                </a:solidFill>
              </a:rPr>
              <a:t>et al.</a:t>
            </a:r>
            <a:r>
              <a:rPr lang="en-US" sz="1100">
                <a:solidFill>
                  <a:schemeClr val="dk1"/>
                </a:solidFill>
              </a:rPr>
              <a:t>, “Offline Mathematical Expression Evaluator using Non-Linear SVM,” in </a:t>
            </a:r>
            <a:r>
              <a:rPr i="1" lang="en-US" sz="1100">
                <a:solidFill>
                  <a:schemeClr val="dk1"/>
                </a:solidFill>
              </a:rPr>
              <a:t>Proc. 2023 Global Conference on Information Technologies and Communications (GCITC)</a:t>
            </a:r>
            <a:r>
              <a:rPr lang="en-US" sz="1100">
                <a:solidFill>
                  <a:schemeClr val="dk1"/>
                </a:solidFill>
              </a:rPr>
              <a:t>, Apr. 2024.</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US" sz="1100">
                <a:solidFill>
                  <a:schemeClr val="dk1"/>
                </a:solidFill>
              </a:rPr>
              <a:t>H. Al Hamad </a:t>
            </a:r>
            <a:r>
              <a:rPr i="1" lang="en-US" sz="1100">
                <a:solidFill>
                  <a:schemeClr val="dk1"/>
                </a:solidFill>
              </a:rPr>
              <a:t>et al.</a:t>
            </a:r>
            <a:r>
              <a:rPr lang="en-US" sz="1100">
                <a:solidFill>
                  <a:schemeClr val="dk1"/>
                </a:solidFill>
              </a:rPr>
              <a:t>, “Handwritten Recognition Techniques: A Comprehensive Review,” in </a:t>
            </a:r>
            <a:r>
              <a:rPr i="1" lang="en-US" sz="1100">
                <a:solidFill>
                  <a:schemeClr val="dk1"/>
                </a:solidFill>
              </a:rPr>
              <a:t>Symmetry</a:t>
            </a:r>
            <a:r>
              <a:rPr lang="en-US" sz="1100">
                <a:solidFill>
                  <a:schemeClr val="dk1"/>
                </a:solidFill>
              </a:rPr>
              <a:t>, vol. 16, no. 6, p. 681, Jun. 2024. [Online]. Available:</a:t>
            </a:r>
            <a:r>
              <a:rPr lang="en-US" sz="1100">
                <a:solidFill>
                  <a:schemeClr val="dk1"/>
                </a:solidFill>
                <a:uFill>
                  <a:noFill/>
                </a:uFill>
                <a:hlinkClick r:id="rId12">
                  <a:extLst>
                    <a:ext uri="{A12FA001-AC4F-418D-AE19-62706E023703}">
                      <ahyp:hlinkClr val="tx"/>
                    </a:ext>
                  </a:extLst>
                </a:hlinkClick>
              </a:rPr>
              <a:t> </a:t>
            </a:r>
            <a:r>
              <a:rPr lang="en-US" sz="1100" u="sng">
                <a:solidFill>
                  <a:schemeClr val="hlink"/>
                </a:solidFill>
                <a:hlinkClick r:id="rId13"/>
              </a:rPr>
              <a:t>https://www.mdpi.com/2073-8994/16/6/681</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4"/>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99" name="Google Shape;99;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0" name="Google Shape;100;p14"/>
          <p:cNvSpPr txBox="1"/>
          <p:nvPr>
            <p:ph type="title"/>
          </p:nvPr>
        </p:nvSpPr>
        <p:spPr>
          <a:xfrm>
            <a:off x="140400" y="610763"/>
            <a:ext cx="8546400" cy="447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endParaRPr/>
          </a:p>
          <a:p>
            <a:pPr indent="0" lvl="0" marL="0" rtl="0" algn="ctr">
              <a:lnSpc>
                <a:spcPct val="100000"/>
              </a:lnSpc>
              <a:spcBef>
                <a:spcPts val="0"/>
              </a:spcBef>
              <a:spcAft>
                <a:spcPts val="0"/>
              </a:spcAft>
              <a:buClr>
                <a:schemeClr val="dk1"/>
              </a:buClr>
              <a:buSzPct val="122099"/>
              <a:buFont typeface="Calibri"/>
              <a:buNone/>
            </a:pPr>
            <a:r>
              <a:t/>
            </a:r>
            <a:endParaRPr sz="4000">
              <a:latin typeface="Times New Roman"/>
              <a:ea typeface="Times New Roman"/>
              <a:cs typeface="Times New Roman"/>
              <a:sym typeface="Times New Roman"/>
            </a:endParaRPr>
          </a:p>
          <a:p>
            <a:pPr indent="457200" lvl="0" marL="914400" rtl="0" algn="ctr">
              <a:lnSpc>
                <a:spcPct val="100000"/>
              </a:lnSpc>
              <a:spcBef>
                <a:spcPts val="0"/>
              </a:spcBef>
              <a:spcAft>
                <a:spcPts val="0"/>
              </a:spcAft>
              <a:buClr>
                <a:schemeClr val="dk1"/>
              </a:buClr>
              <a:buSzPct val="122099"/>
              <a:buFont typeface="Calibri"/>
              <a:buNone/>
            </a:pPr>
            <a:r>
              <a:rPr lang="en-US" sz="4000">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111000"/>
              <a:buFont typeface="Calibri"/>
              <a:buNone/>
            </a:pPr>
            <a:r>
              <a:rPr lang="en-US"/>
              <a:t>     </a:t>
            </a: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01" name="Google Shape;101;p14"/>
          <p:cNvPicPr preferRelativeResize="0"/>
          <p:nvPr/>
        </p:nvPicPr>
        <p:blipFill>
          <a:blip r:embed="rId4">
            <a:alphaModFix/>
          </a:blip>
          <a:stretch>
            <a:fillRect/>
          </a:stretch>
        </p:blipFill>
        <p:spPr>
          <a:xfrm>
            <a:off x="152400" y="1622677"/>
            <a:ext cx="8839199" cy="43231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rotWithShape="1">
          <a:blip r:embed="rId3">
            <a:alphaModFix/>
          </a:blip>
          <a:srcRect b="0" l="0" r="0" t="0"/>
          <a:stretch/>
        </p:blipFill>
        <p:spPr>
          <a:xfrm>
            <a:off x="381000" y="457200"/>
            <a:ext cx="2237740" cy="755015"/>
          </a:xfrm>
          <a:prstGeom prst="rect">
            <a:avLst/>
          </a:prstGeom>
          <a:noFill/>
          <a:ln>
            <a:noFill/>
          </a:ln>
        </p:spPr>
      </p:pic>
      <p:sp>
        <p:nvSpPr>
          <p:cNvPr id="107" name="Google Shape;10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9" name="Google Shape;109;p15"/>
          <p:cNvSpPr txBox="1"/>
          <p:nvPr>
            <p:ph type="title"/>
          </p:nvPr>
        </p:nvSpPr>
        <p:spPr>
          <a:xfrm>
            <a:off x="140335" y="136525"/>
            <a:ext cx="8546465" cy="14986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r>
              <a:rPr lang="en-US">
                <a:latin typeface="Times New Roman"/>
                <a:ea typeface="Times New Roman"/>
                <a:cs typeface="Times New Roman"/>
                <a:sym typeface="Times New Roman"/>
              </a:rPr>
              <a:t>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sz="4000">
                <a:latin typeface="Times New Roman"/>
                <a:ea typeface="Times New Roman"/>
                <a:cs typeface="Times New Roman"/>
                <a:sym typeface="Times New Roman"/>
              </a:rPr>
              <a:t>Problem statement and </a:t>
            </a:r>
            <a:br>
              <a:rPr lang="en-US" sz="4000">
                <a:latin typeface="Times New Roman"/>
                <a:ea typeface="Times New Roman"/>
                <a:cs typeface="Times New Roman"/>
                <a:sym typeface="Times New Roman"/>
              </a:rPr>
            </a:br>
            <a:r>
              <a:rPr lang="en-US" sz="4000">
                <a:latin typeface="Times New Roman"/>
                <a:ea typeface="Times New Roman"/>
                <a:cs typeface="Times New Roman"/>
                <a:sym typeface="Times New Roman"/>
              </a:rPr>
              <a:t>Objectives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0" name="Google Shape;110;p15"/>
          <p:cNvSpPr txBox="1"/>
          <p:nvPr/>
        </p:nvSpPr>
        <p:spPr>
          <a:xfrm>
            <a:off x="337191" y="1555036"/>
            <a:ext cx="8666474" cy="368935"/>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endParaRPr b="0" i="0" sz="2000" u="none" cap="none" strike="noStrike">
              <a:solidFill>
                <a:srgbClr val="000000"/>
              </a:solidFill>
              <a:latin typeface="Arial"/>
              <a:ea typeface="Arial"/>
              <a:cs typeface="Arial"/>
              <a:sym typeface="Arial"/>
            </a:endParaRPr>
          </a:p>
        </p:txBody>
      </p:sp>
      <p:sp>
        <p:nvSpPr>
          <p:cNvPr id="111" name="Google Shape;111;p15"/>
          <p:cNvSpPr txBox="1"/>
          <p:nvPr/>
        </p:nvSpPr>
        <p:spPr>
          <a:xfrm>
            <a:off x="634475" y="1555025"/>
            <a:ext cx="8259900" cy="443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200">
                <a:solidFill>
                  <a:schemeClr val="dk1"/>
                </a:solidFill>
              </a:rPr>
              <a:t>Current deep learning models for handwritten digit recognition perform extremely well on clean, isolated datasets like </a:t>
            </a:r>
            <a:r>
              <a:rPr b="1" lang="en-US" sz="1200">
                <a:solidFill>
                  <a:schemeClr val="dk1"/>
                </a:solidFill>
              </a:rPr>
              <a:t>MNIST</a:t>
            </a:r>
            <a:r>
              <a:rPr lang="en-US" sz="1200">
                <a:solidFill>
                  <a:schemeClr val="dk1"/>
                </a:solidFill>
              </a:rPr>
              <a:t>, but their accuracy drops significantly on </a:t>
            </a:r>
            <a:r>
              <a:rPr b="1" lang="en-US" sz="1200">
                <a:solidFill>
                  <a:schemeClr val="dk1"/>
                </a:solidFill>
              </a:rPr>
              <a:t>real-world, complex document images</a:t>
            </a:r>
            <a:r>
              <a:rPr lang="en-US" sz="1200">
                <a:solidFill>
                  <a:schemeClr val="dk1"/>
                </a:solidFill>
              </a:rPr>
              <a:t>. This is mainly because they struggle with </a:t>
            </a:r>
            <a:r>
              <a:rPr b="1" lang="en-US" sz="1200">
                <a:solidFill>
                  <a:schemeClr val="dk1"/>
                </a:solidFill>
              </a:rPr>
              <a:t>connected or overlapping digits</a:t>
            </a:r>
            <a:r>
              <a:rPr lang="en-US" sz="1200">
                <a:solidFill>
                  <a:schemeClr val="dk1"/>
                </a:solidFill>
              </a:rPr>
              <a:t>, are not robust to </a:t>
            </a:r>
            <a:r>
              <a:rPr b="1" lang="en-US" sz="1200">
                <a:solidFill>
                  <a:schemeClr val="dk1"/>
                </a:solidFill>
              </a:rPr>
              <a:t>different image preprocessing</a:t>
            </a:r>
            <a:r>
              <a:rPr lang="en-US" sz="1200">
                <a:solidFill>
                  <a:schemeClr val="dk1"/>
                </a:solidFill>
              </a:rPr>
              <a:t> (like binarized vs. grayscale images), and generally </a:t>
            </a:r>
            <a:r>
              <a:rPr b="1" lang="en-US" sz="1200">
                <a:solidFill>
                  <a:schemeClr val="dk1"/>
                </a:solidFill>
              </a:rPr>
              <a:t>cannot handle characters from multiple languages</a:t>
            </a:r>
            <a:r>
              <a:rPr lang="en-US" sz="1200">
                <a:solidFill>
                  <a:schemeClr val="dk1"/>
                </a:solidFill>
              </a:rPr>
              <a:t>. In addition, the </a:t>
            </a:r>
            <a:r>
              <a:rPr b="1" lang="en-US" sz="1200">
                <a:solidFill>
                  <a:schemeClr val="dk1"/>
                </a:solidFill>
              </a:rPr>
              <a:t>high computational cost</a:t>
            </a:r>
            <a:r>
              <a:rPr lang="en-US" sz="1200">
                <a:solidFill>
                  <a:schemeClr val="dk1"/>
                </a:solidFill>
              </a:rPr>
              <a:t> and </a:t>
            </a:r>
            <a:r>
              <a:rPr b="1" lang="en-US" sz="1200">
                <a:solidFill>
                  <a:schemeClr val="dk1"/>
                </a:solidFill>
              </a:rPr>
              <a:t>long training and hyperparameter tuning times</a:t>
            </a:r>
            <a:r>
              <a:rPr lang="en-US" sz="1200">
                <a:solidFill>
                  <a:schemeClr val="dk1"/>
                </a:solidFill>
              </a:rPr>
              <a:t> make it challenging to deploy these models in practical applications.</a:t>
            </a:r>
            <a:endParaRPr sz="1200">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US" sz="1200">
                <a:solidFill>
                  <a:schemeClr val="dk1"/>
                </a:solidFill>
              </a:rPr>
              <a:t>Objectives :- </a:t>
            </a:r>
            <a:endParaRPr sz="1200">
              <a:solidFill>
                <a:schemeClr val="dk1"/>
              </a:solidFill>
            </a:endParaRPr>
          </a:p>
          <a:p>
            <a:pPr indent="-304800" lvl="0" marL="457200" rtl="0" algn="l">
              <a:lnSpc>
                <a:spcPct val="115000"/>
              </a:lnSpc>
              <a:spcBef>
                <a:spcPts val="1200"/>
              </a:spcBef>
              <a:spcAft>
                <a:spcPts val="0"/>
              </a:spcAft>
              <a:buClr>
                <a:schemeClr val="dk1"/>
              </a:buClr>
              <a:buSzPts val="1200"/>
              <a:buAutoNum type="arabicPeriod"/>
            </a:pPr>
            <a:r>
              <a:rPr b="1" lang="en-US" sz="1200">
                <a:solidFill>
                  <a:schemeClr val="dk1"/>
                </a:solidFill>
              </a:rPr>
              <a:t>To Develop a Robust Segmentation-Free Recognition Model:</a:t>
            </a:r>
            <a:r>
              <a:rPr lang="en-US" sz="1200">
                <a:solidFill>
                  <a:schemeClr val="dk1"/>
                </a:solidFill>
              </a:rPr>
              <a:t> Build a deep learning model (CNN-RNN or transformer) to recognize connected and overlapping digits without pre-segmentation.</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rPr>
              <a:t>To Enhance Model Generalization on Real-World Data:</a:t>
            </a:r>
            <a:r>
              <a:rPr lang="en-US" sz="1200">
                <a:solidFill>
                  <a:schemeClr val="dk1"/>
                </a:solidFill>
              </a:rPr>
              <a:t> Train the model on varied datasets, including noisy and scanned documents, and use data augmentation to mimic real-world conditions.</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rPr>
              <a:t>To Expand the Model's Application to Multilingual Characters:</a:t>
            </a:r>
            <a:r>
              <a:rPr lang="en-US" sz="1200">
                <a:solidFill>
                  <a:schemeClr val="dk1"/>
                </a:solidFill>
              </a:rPr>
              <a:t> Extend the model to recognize handwritten digits or characters in at least one additional language.</a:t>
            </a:r>
            <a:endParaRPr sz="1200">
              <a:solidFill>
                <a:schemeClr val="dk1"/>
              </a:solidFill>
            </a:endParaRPr>
          </a:p>
          <a:p>
            <a:pPr indent="-304800" lvl="0" marL="457200" rtl="0" algn="l">
              <a:lnSpc>
                <a:spcPct val="115000"/>
              </a:lnSpc>
              <a:spcBef>
                <a:spcPts val="0"/>
              </a:spcBef>
              <a:spcAft>
                <a:spcPts val="0"/>
              </a:spcAft>
              <a:buClr>
                <a:schemeClr val="dk1"/>
              </a:buClr>
              <a:buSzPts val="1200"/>
              <a:buAutoNum type="arabicPeriod"/>
            </a:pPr>
            <a:r>
              <a:rPr b="1" lang="en-US" sz="1200">
                <a:solidFill>
                  <a:schemeClr val="dk1"/>
                </a:solidFill>
              </a:rPr>
              <a:t>To Optimize Model Efficiency and Training Time:</a:t>
            </a:r>
            <a:r>
              <a:rPr lang="en-US" sz="1200">
                <a:solidFill>
                  <a:schemeClr val="dk1"/>
                </a:solidFill>
              </a:rPr>
              <a:t> Investigate and apply efficient hyperparameter optimization techniques and model architecture modifications (e.g., using lightweight CNNs) to reduce the overall training time and computational resources required, making the solution more practical for real-world applications.</a:t>
            </a:r>
            <a:endParaRPr sz="1200">
              <a:solidFill>
                <a:schemeClr val="dk1"/>
              </a:solidFill>
            </a:endParaRPr>
          </a:p>
          <a:p>
            <a:pPr indent="0" lvl="0" marL="0" rtl="0" algn="l">
              <a:lnSpc>
                <a:spcPct val="115000"/>
              </a:lnSpc>
              <a:spcBef>
                <a:spcPts val="1400"/>
              </a:spcBef>
              <a:spcAft>
                <a:spcPts val="400"/>
              </a:spcAft>
              <a:buClr>
                <a:schemeClr val="dk1"/>
              </a:buClr>
              <a:buSzPts val="1100"/>
              <a:buFont typeface="Arial"/>
              <a:buNone/>
            </a:pPr>
            <a:r>
              <a:t/>
            </a:r>
            <a:endParaRPr b="1" sz="13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457200" y="9487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Proposed System                   </a:t>
            </a:r>
            <a:br>
              <a:rPr lang="en-US">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117" name="Google Shape;117;p16"/>
          <p:cNvSpPr txBox="1"/>
          <p:nvPr>
            <p:ph idx="1" type="body"/>
          </p:nvPr>
        </p:nvSpPr>
        <p:spPr>
          <a:xfrm>
            <a:off x="352872" y="1054377"/>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18" name="Google Shape;118;p16"/>
          <p:cNvPicPr preferRelativeResize="0"/>
          <p:nvPr/>
        </p:nvPicPr>
        <p:blipFill rotWithShape="1">
          <a:blip r:embed="rId3">
            <a:alphaModFix/>
          </a:blip>
          <a:srcRect b="0" l="0" r="0" t="0"/>
          <a:stretch/>
        </p:blipFill>
        <p:spPr>
          <a:xfrm>
            <a:off x="248544" y="264096"/>
            <a:ext cx="2237740" cy="755015"/>
          </a:xfrm>
          <a:prstGeom prst="rect">
            <a:avLst/>
          </a:prstGeom>
          <a:noFill/>
          <a:ln>
            <a:noFill/>
          </a:ln>
        </p:spPr>
      </p:pic>
      <p:sp>
        <p:nvSpPr>
          <p:cNvPr id="119" name="Google Shape;11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0" name="Google Shape;120;p16"/>
          <p:cNvSpPr txBox="1"/>
          <p:nvPr/>
        </p:nvSpPr>
        <p:spPr>
          <a:xfrm>
            <a:off x="572425" y="1307473"/>
            <a:ext cx="8125200" cy="43068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 </a:t>
            </a:r>
            <a:r>
              <a:rPr lang="en-US" sz="1100">
                <a:solidFill>
                  <a:schemeClr val="dk1"/>
                </a:solidFill>
              </a:rPr>
              <a:t>The proposed system is a complete pipeline for training, evaluating, and deploying a handwritten digit classifier. It consists of three main workflows:</a:t>
            </a:r>
            <a:endParaRPr sz="1100">
              <a:solidFill>
                <a:schemeClr val="dk1"/>
              </a:solidFill>
            </a:endParaRPr>
          </a:p>
          <a:p>
            <a:pPr indent="0" lvl="0" marL="0" marR="0" rtl="0" algn="just">
              <a:lnSpc>
                <a:spcPct val="100000"/>
              </a:lnSpc>
              <a:spcBef>
                <a:spcPts val="0"/>
              </a:spcBef>
              <a:spcAft>
                <a:spcPts val="0"/>
              </a:spcAft>
              <a:buClr>
                <a:srgbClr val="000000"/>
              </a:buClr>
              <a:buSzPts val="2000"/>
              <a:buFont typeface="Arial"/>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100">
                <a:solidFill>
                  <a:schemeClr val="dk1"/>
                </a:solidFill>
              </a:rPr>
              <a:t>Training Workflow:</a:t>
            </a:r>
            <a:r>
              <a:rPr lang="en-US" sz="1100">
                <a:solidFill>
                  <a:schemeClr val="dk1"/>
                </a:solidFill>
              </a:rPr>
              <a:t> This process takes the raw MNIST training data, reduces its dimensionality using PCA, and trains an SVM classifier on the reduced data. It automatically tunes hyperparameters (</a:t>
            </a:r>
            <a:r>
              <a:rPr lang="en-US" sz="1100">
                <a:solidFill>
                  <a:srgbClr val="188038"/>
                </a:solidFill>
                <a:latin typeface="Roboto Mono"/>
                <a:ea typeface="Roboto Mono"/>
                <a:cs typeface="Roboto Mono"/>
                <a:sym typeface="Roboto Mono"/>
              </a:rPr>
              <a:t>C</a:t>
            </a:r>
            <a:r>
              <a:rPr lang="en-US" sz="1100">
                <a:solidFill>
                  <a:schemeClr val="dk1"/>
                </a:solidFill>
              </a:rPr>
              <a:t>, </a:t>
            </a:r>
            <a:r>
              <a:rPr lang="en-US" sz="1100">
                <a:solidFill>
                  <a:srgbClr val="188038"/>
                </a:solidFill>
                <a:latin typeface="Roboto Mono"/>
                <a:ea typeface="Roboto Mono"/>
                <a:cs typeface="Roboto Mono"/>
                <a:sym typeface="Roboto Mono"/>
              </a:rPr>
              <a:t>gamma</a:t>
            </a:r>
            <a:r>
              <a:rPr lang="en-US" sz="1100">
                <a:solidFill>
                  <a:schemeClr val="dk1"/>
                </a:solidFill>
              </a:rPr>
              <a:t>) using a grid search with 3-fold cross-validation to find the best-performing model, which is then serialized and saved to disk as </a:t>
            </a:r>
            <a:r>
              <a:rPr lang="en-US" sz="1100">
                <a:solidFill>
                  <a:srgbClr val="188038"/>
                </a:solidFill>
                <a:latin typeface="Roboto Mono"/>
                <a:ea typeface="Roboto Mono"/>
                <a:cs typeface="Roboto Mono"/>
                <a:sym typeface="Roboto Mono"/>
              </a:rPr>
              <a:t>mnist_svm_pca.pkl</a:t>
            </a:r>
            <a:endParaRPr sz="1100">
              <a:solidFill>
                <a:srgbClr val="188038"/>
              </a:solidFill>
              <a:latin typeface="Roboto Mono"/>
              <a:ea typeface="Roboto Mono"/>
              <a:cs typeface="Roboto Mono"/>
              <a:sym typeface="Roboto Mono"/>
            </a:endParaRPr>
          </a:p>
          <a:p>
            <a:pPr indent="0" lvl="0" marL="457200" rtl="0" algn="l">
              <a:lnSpc>
                <a:spcPct val="115000"/>
              </a:lnSpc>
              <a:spcBef>
                <a:spcPts val="1200"/>
              </a:spcBef>
              <a:spcAft>
                <a:spcPts val="0"/>
              </a:spcAft>
              <a:buNone/>
            </a:pPr>
            <a:r>
              <a:rPr lang="en-US" sz="1100">
                <a:solidFill>
                  <a:schemeClr val="dk1"/>
                </a:solidFill>
              </a:rPr>
              <a:t>.</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100">
                <a:solidFill>
                  <a:schemeClr val="dk1"/>
                </a:solidFill>
              </a:rPr>
              <a:t>Evaluation Workflow:</a:t>
            </a:r>
            <a:r>
              <a:rPr lang="en-US" sz="1100">
                <a:solidFill>
                  <a:schemeClr val="dk1"/>
                </a:solidFill>
              </a:rPr>
              <a:t> This process loads the saved model and the unseen MNIST test data. It generates predictions and calculates key performance metrics, including overall accuracy, a per-class classification report (precision, recall, F1-score), and a confusion matrix. These detailed statistics are saved to </a:t>
            </a:r>
            <a:r>
              <a:rPr lang="en-US" sz="1100">
                <a:solidFill>
                  <a:srgbClr val="188038"/>
                </a:solidFill>
                <a:latin typeface="Roboto Mono"/>
                <a:ea typeface="Roboto Mono"/>
                <a:cs typeface="Roboto Mono"/>
                <a:sym typeface="Roboto Mono"/>
              </a:rPr>
              <a:t>mnist_svm_stats.json</a:t>
            </a:r>
            <a:r>
              <a:rPr lang="en-US" sz="1100">
                <a:solidFill>
                  <a:schemeClr val="dk1"/>
                </a:solidFill>
              </a:rPr>
              <a:t> for analysis.</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US" sz="1100">
                <a:solidFill>
                  <a:schemeClr val="dk1"/>
                </a:solidFill>
              </a:rPr>
              <a:t>Prediction Workflow:</a:t>
            </a:r>
            <a:r>
              <a:rPr lang="en-US" sz="1100">
                <a:solidFill>
                  <a:schemeClr val="dk1"/>
                </a:solidFill>
              </a:rPr>
              <a:t> This is the inference pipeline designed for a single, user-provided image. It includes a robust </a:t>
            </a:r>
            <a:r>
              <a:rPr b="1" lang="en-US" sz="1100">
                <a:solidFill>
                  <a:schemeClr val="dk1"/>
                </a:solidFill>
              </a:rPr>
              <a:t>preprocessing module</a:t>
            </a:r>
            <a:r>
              <a:rPr lang="en-US" sz="1100">
                <a:solidFill>
                  <a:schemeClr val="dk1"/>
                </a:solidFill>
              </a:rPr>
              <a:t> that standardizes external images to match the MNIST format. This involves converting to grayscale, inverting colors (to ensure a black background), binarizing the image using Otsu's threshold, isolating the digit via a bounding box, and finally resizing and padding the image to 28x28 before feeding it to the model for prediction.</a:t>
            </a:r>
            <a:endParaRPr sz="2000">
              <a:latin typeface="Times New Roman"/>
              <a:ea typeface="Times New Roman"/>
              <a:cs typeface="Times New Roman"/>
              <a:sym typeface="Times New Roman"/>
            </a:endParaRPr>
          </a:p>
          <a:p>
            <a:pPr indent="0" lvl="0" marL="0" marR="0" rtl="0" algn="just">
              <a:lnSpc>
                <a:spcPct val="100000"/>
              </a:lnSpc>
              <a:spcBef>
                <a:spcPts val="120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txBox="1"/>
          <p:nvPr>
            <p:ph type="title"/>
          </p:nvPr>
        </p:nvSpPr>
        <p:spPr>
          <a:xfrm>
            <a:off x="465083" y="18793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Mathematical Model</a:t>
            </a:r>
            <a:endParaRPr>
              <a:latin typeface="Times New Roman"/>
              <a:ea typeface="Times New Roman"/>
              <a:cs typeface="Times New Roman"/>
              <a:sym typeface="Times New Roman"/>
            </a:endParaRPr>
          </a:p>
        </p:txBody>
      </p:sp>
      <p:sp>
        <p:nvSpPr>
          <p:cNvPr id="126" name="Google Shape;126;p17"/>
          <p:cNvSpPr txBox="1"/>
          <p:nvPr>
            <p:ph idx="1" type="body"/>
          </p:nvPr>
        </p:nvSpPr>
        <p:spPr>
          <a:xfrm>
            <a:off x="457200" y="1569377"/>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27" name="Google Shape;127;p17"/>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28" name="Google Shape;12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p17"/>
          <p:cNvSpPr txBox="1"/>
          <p:nvPr/>
        </p:nvSpPr>
        <p:spPr>
          <a:xfrm>
            <a:off x="457200" y="1305306"/>
            <a:ext cx="8521200" cy="51165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script implements a </a:t>
            </a:r>
            <a:r>
              <a:rPr b="1" lang="en-US" sz="1100">
                <a:solidFill>
                  <a:schemeClr val="dk1"/>
                </a:solidFill>
              </a:rPr>
              <a:t>machine learning pipeline</a:t>
            </a:r>
            <a:r>
              <a:rPr lang="en-US" sz="1100">
                <a:solidFill>
                  <a:schemeClr val="dk1"/>
                </a:solidFill>
              </a:rPr>
              <a:t> that combines </a:t>
            </a:r>
            <a:r>
              <a:rPr b="1" lang="en-US" sz="1100">
                <a:solidFill>
                  <a:schemeClr val="dk1"/>
                </a:solidFill>
              </a:rPr>
              <a:t>Principal Component Analysis (PCA)</a:t>
            </a:r>
            <a:r>
              <a:rPr lang="en-US" sz="1100">
                <a:solidFill>
                  <a:schemeClr val="dk1"/>
                </a:solidFill>
              </a:rPr>
              <a:t> for dimensionality reduction and a </a:t>
            </a:r>
            <a:r>
              <a:rPr b="1" lang="en-US" sz="1100">
                <a:solidFill>
                  <a:schemeClr val="dk1"/>
                </a:solidFill>
              </a:rPr>
              <a:t>Support Vector Machine (SVM)</a:t>
            </a:r>
            <a:r>
              <a:rPr lang="en-US" sz="1100">
                <a:solidFill>
                  <a:schemeClr val="dk1"/>
                </a:solidFill>
              </a:rPr>
              <a:t> for classification.</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1. Principal Component Analysis (PCA)</a:t>
            </a:r>
            <a:br>
              <a:rPr b="1" lang="en-US" sz="1100">
                <a:solidFill>
                  <a:schemeClr val="dk1"/>
                </a:solidFill>
              </a:rPr>
            </a:br>
            <a:r>
              <a:rPr lang="en-US" sz="1100">
                <a:solidFill>
                  <a:schemeClr val="dk1"/>
                </a:solidFill>
              </a:rPr>
              <a:t> PCA is a technique used to reduce the dimensionality of a dataset while keeping the most important information. MNIST images are originally </a:t>
            </a:r>
            <a:r>
              <a:rPr b="1" lang="en-US" sz="1100">
                <a:solidFill>
                  <a:schemeClr val="dk1"/>
                </a:solidFill>
              </a:rPr>
              <a:t>784-dimensional vectors</a:t>
            </a:r>
            <a:r>
              <a:rPr lang="en-US" sz="1100">
                <a:solidFill>
                  <a:schemeClr val="dk1"/>
                </a:solidFill>
              </a:rPr>
              <a:t> (28×28 pixels). PCA identifies new orthogonal axes, called </a:t>
            </a:r>
            <a:r>
              <a:rPr b="1" lang="en-US" sz="1100">
                <a:solidFill>
                  <a:schemeClr val="dk1"/>
                </a:solidFill>
              </a:rPr>
              <a:t>principal components</a:t>
            </a:r>
            <a:r>
              <a:rPr lang="en-US" sz="1100">
                <a:solidFill>
                  <a:schemeClr val="dk1"/>
                </a:solidFill>
              </a:rPr>
              <a:t>, which capture the directions of maximum variance in the data.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model projects the original data X (an n×784 matrix) onto the first k principal components, which are the eigenvectors of the covariance matrix of X. This creates a new, lower-dimensional representation Z of the data.</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457200" rtl="0" algn="l">
              <a:lnSpc>
                <a:spcPct val="115000"/>
              </a:lnSpc>
              <a:spcBef>
                <a:spcPts val="1200"/>
              </a:spcBef>
              <a:spcAft>
                <a:spcPts val="0"/>
              </a:spcAft>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In this script, PCA reduces the dimensionality from </a:t>
            </a:r>
            <a:r>
              <a:rPr b="1" lang="en-US" sz="1100">
                <a:solidFill>
                  <a:schemeClr val="dk1"/>
                </a:solidFill>
              </a:rPr>
              <a:t>784 to 50</a:t>
            </a:r>
            <a:r>
              <a:rPr lang="en-US" sz="1100">
                <a:solidFill>
                  <a:schemeClr val="dk1"/>
                </a:solidFill>
              </a:rPr>
              <a:t>, which speeds up training for the SVM.</a:t>
            </a:r>
            <a:endParaRPr sz="1100">
              <a:solidFill>
                <a:schemeClr val="dk1"/>
              </a:solidFill>
            </a:endParaRPr>
          </a:p>
          <a:p>
            <a:pPr indent="0" lvl="0" marL="0" marR="0" rtl="0" algn="l">
              <a:lnSpc>
                <a:spcPct val="100000"/>
              </a:lnSpc>
              <a:spcBef>
                <a:spcPts val="120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7"/>
          <p:cNvSpPr txBox="1"/>
          <p:nvPr/>
        </p:nvSpPr>
        <p:spPr>
          <a:xfrm>
            <a:off x="465075" y="4324350"/>
            <a:ext cx="8015100" cy="13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300">
              <a:solidFill>
                <a:schemeClr val="dk1"/>
              </a:solidFill>
            </a:endParaRPr>
          </a:p>
        </p:txBody>
      </p:sp>
      <p:sp>
        <p:nvSpPr>
          <p:cNvPr id="131" name="Google Shape;131;p17"/>
          <p:cNvSpPr txBox="1"/>
          <p:nvPr/>
        </p:nvSpPr>
        <p:spPr>
          <a:xfrm>
            <a:off x="503250" y="3838300"/>
            <a:ext cx="8137500" cy="194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US">
                <a:solidFill>
                  <a:schemeClr val="dk1"/>
                </a:solidFill>
              </a:rPr>
              <a:t>Equation:</a:t>
            </a:r>
            <a:br>
              <a:rPr b="1" lang="en-US">
                <a:solidFill>
                  <a:schemeClr val="dk1"/>
                </a:solidFill>
              </a:rPr>
            </a:br>
            <a:r>
              <a:rPr lang="en-US">
                <a:solidFill>
                  <a:schemeClr val="dk1"/>
                </a:solidFill>
              </a:rPr>
              <a:t> </a:t>
            </a:r>
            <a:r>
              <a:rPr lang="en-US">
                <a:solidFill>
                  <a:srgbClr val="188038"/>
                </a:solidFill>
                <a:latin typeface="Roboto Mono"/>
                <a:ea typeface="Roboto Mono"/>
                <a:cs typeface="Roboto Mono"/>
                <a:sym typeface="Roboto Mono"/>
              </a:rPr>
              <a:t>Z = X · Wₖ</a:t>
            </a:r>
            <a:endParaRPr>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None/>
            </a:pPr>
            <a:r>
              <a:rPr b="1" lang="en-US">
                <a:solidFill>
                  <a:schemeClr val="dk1"/>
                </a:solidFill>
              </a:rPr>
              <a:t>Where:</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X</a:t>
            </a:r>
            <a:r>
              <a:rPr lang="en-US">
                <a:solidFill>
                  <a:schemeClr val="dk1"/>
                </a:solidFill>
              </a:rPr>
              <a:t> → Original data matrix</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Wₖ</a:t>
            </a:r>
            <a:r>
              <a:rPr lang="en-US">
                <a:solidFill>
                  <a:schemeClr val="dk1"/>
                </a:solidFill>
              </a:rPr>
              <a:t> → Transformation matrix containing the first </a:t>
            </a:r>
            <a:r>
              <a:rPr i="1" lang="en-US">
                <a:solidFill>
                  <a:schemeClr val="dk1"/>
                </a:solidFill>
              </a:rPr>
              <a:t>k</a:t>
            </a:r>
            <a:r>
              <a:rPr lang="en-US">
                <a:solidFill>
                  <a:schemeClr val="dk1"/>
                </a:solidFill>
              </a:rPr>
              <a:t> eigenvectors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Z</a:t>
            </a:r>
            <a:r>
              <a:rPr lang="en-US">
                <a:solidFill>
                  <a:schemeClr val="dk1"/>
                </a:solidFill>
              </a:rPr>
              <a:t> → New data matrix in lower-dimensional space</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8"/>
          <p:cNvSpPr txBox="1"/>
          <p:nvPr>
            <p:ph type="title"/>
          </p:nvPr>
        </p:nvSpPr>
        <p:spPr>
          <a:xfrm>
            <a:off x="465083" y="187932"/>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Mathematical Model</a:t>
            </a:r>
            <a:endParaRPr>
              <a:latin typeface="Times New Roman"/>
              <a:ea typeface="Times New Roman"/>
              <a:cs typeface="Times New Roman"/>
              <a:sym typeface="Times New Roman"/>
            </a:endParaRPr>
          </a:p>
        </p:txBody>
      </p:sp>
      <p:sp>
        <p:nvSpPr>
          <p:cNvPr id="137" name="Google Shape;137;p18"/>
          <p:cNvSpPr txBox="1"/>
          <p:nvPr>
            <p:ph idx="1" type="body"/>
          </p:nvPr>
        </p:nvSpPr>
        <p:spPr>
          <a:xfrm>
            <a:off x="457200" y="1569377"/>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38" name="Google Shape;138;p18"/>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39" name="Google Shape;139;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0" name="Google Shape;140;p18"/>
          <p:cNvSpPr txBox="1"/>
          <p:nvPr/>
        </p:nvSpPr>
        <p:spPr>
          <a:xfrm>
            <a:off x="457200" y="1305306"/>
            <a:ext cx="8521200" cy="5079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100">
                <a:solidFill>
                  <a:schemeClr val="dk1"/>
                </a:solidFill>
              </a:rPr>
              <a:t>2. Support Vector Machine (SVM)</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SVM is a supervised learning algorithm that finds the </a:t>
            </a:r>
            <a:r>
              <a:rPr b="1" lang="en-US" sz="1100">
                <a:solidFill>
                  <a:schemeClr val="dk1"/>
                </a:solidFill>
              </a:rPr>
              <a:t>optimal hyperplane</a:t>
            </a:r>
            <a:r>
              <a:rPr lang="en-US" sz="1100">
                <a:solidFill>
                  <a:schemeClr val="dk1"/>
                </a:solidFill>
              </a:rPr>
              <a:t> separating different classes. For non-linearly separable data, it uses the </a:t>
            </a:r>
            <a:r>
              <a:rPr b="1" lang="en-US" sz="1100">
                <a:solidFill>
                  <a:schemeClr val="dk1"/>
                </a:solidFill>
              </a:rPr>
              <a:t>kernel trick</a:t>
            </a:r>
            <a:r>
              <a:rPr lang="en-US" sz="1100">
                <a:solidFill>
                  <a:schemeClr val="dk1"/>
                </a:solidFill>
              </a:rPr>
              <a:t> to map data into a higher-dimensional space where a linear separation is possible.</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script uses a </a:t>
            </a:r>
            <a:r>
              <a:rPr b="1" lang="en-US" sz="1100">
                <a:solidFill>
                  <a:schemeClr val="dk1"/>
                </a:solidFill>
              </a:rPr>
              <a:t>Radial Basis Function (RBF) kernel</a:t>
            </a:r>
            <a:r>
              <a:rPr lang="en-US" sz="1100">
                <a:solidFill>
                  <a:schemeClr val="dk1"/>
                </a:solidFill>
              </a:rPr>
              <a:t>, defined as: </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rPr>
              <a:t>Kernel Function:</a:t>
            </a:r>
            <a:br>
              <a:rPr b="1" lang="en-US" sz="1200">
                <a:solidFill>
                  <a:schemeClr val="dk1"/>
                </a:solidFill>
              </a:rPr>
            </a:br>
            <a:r>
              <a:rPr lang="en-US" sz="1200">
                <a:solidFill>
                  <a:schemeClr val="dk1"/>
                </a:solidFill>
              </a:rPr>
              <a:t> </a:t>
            </a:r>
            <a:r>
              <a:rPr lang="en-US" sz="1200">
                <a:solidFill>
                  <a:srgbClr val="188038"/>
                </a:solidFill>
                <a:latin typeface="Roboto Mono"/>
                <a:ea typeface="Roboto Mono"/>
                <a:cs typeface="Roboto Mono"/>
                <a:sym typeface="Roboto Mono"/>
              </a:rPr>
              <a:t>K(xᵢ, xⱼ) = exp( − γ · ‖xᵢ − xⱼ‖² )</a:t>
            </a:r>
            <a:endParaRPr sz="1200">
              <a:solidFill>
                <a:srgbClr val="188038"/>
              </a:solidFill>
              <a:latin typeface="Roboto Mono"/>
              <a:ea typeface="Roboto Mono"/>
              <a:cs typeface="Roboto Mono"/>
              <a:sym typeface="Roboto Mono"/>
            </a:endParaRPr>
          </a:p>
          <a:p>
            <a:pPr indent="0" lvl="0" marL="0" rtl="0" algn="l">
              <a:lnSpc>
                <a:spcPct val="115000"/>
              </a:lnSpc>
              <a:spcBef>
                <a:spcPts val="1200"/>
              </a:spcBef>
              <a:spcAft>
                <a:spcPts val="0"/>
              </a:spcAft>
              <a:buClr>
                <a:schemeClr val="dk1"/>
              </a:buClr>
              <a:buSzPts val="1100"/>
              <a:buFont typeface="Arial"/>
              <a:buNone/>
            </a:pPr>
            <a:r>
              <a:rPr b="1" lang="en-US" sz="1200">
                <a:solidFill>
                  <a:schemeClr val="dk1"/>
                </a:solidFill>
              </a:rPr>
              <a:t>Where:</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b="1" lang="en-US" sz="1200">
                <a:solidFill>
                  <a:schemeClr val="dk1"/>
                </a:solidFill>
              </a:rPr>
              <a:t>xᵢ</a:t>
            </a:r>
            <a:r>
              <a:rPr lang="en-US" sz="1200">
                <a:solidFill>
                  <a:schemeClr val="dk1"/>
                </a:solidFill>
              </a:rPr>
              <a:t> and </a:t>
            </a:r>
            <a:r>
              <a:rPr b="1" lang="en-US" sz="1200">
                <a:solidFill>
                  <a:schemeClr val="dk1"/>
                </a:solidFill>
              </a:rPr>
              <a:t>xⱼ</a:t>
            </a:r>
            <a:r>
              <a:rPr lang="en-US" sz="1200">
                <a:solidFill>
                  <a:schemeClr val="dk1"/>
                </a:solidFill>
              </a:rPr>
              <a:t> → Two data points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‖xᵢ − xⱼ‖²</a:t>
            </a:r>
            <a:r>
              <a:rPr lang="en-US" sz="1200">
                <a:solidFill>
                  <a:schemeClr val="dk1"/>
                </a:solidFill>
              </a:rPr>
              <a:t> → Squared Euclidean distance between them</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b="1" lang="en-US" sz="1200">
                <a:solidFill>
                  <a:schemeClr val="dk1"/>
                </a:solidFill>
              </a:rPr>
              <a:t>γ (gamma)</a:t>
            </a:r>
            <a:r>
              <a:rPr lang="en-US" sz="1200">
                <a:solidFill>
                  <a:schemeClr val="dk1"/>
                </a:solidFill>
              </a:rPr>
              <a:t> → Hyperparameter controlling the influence of each training point</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US" sz="1100">
                <a:solidFill>
                  <a:schemeClr val="dk1"/>
                </a:solidFill>
              </a:rPr>
              <a:t>The </a:t>
            </a:r>
            <a:r>
              <a:rPr b="1" lang="en-US" sz="1100">
                <a:solidFill>
                  <a:schemeClr val="dk1"/>
                </a:solidFill>
              </a:rPr>
              <a:t>regularization parameter CCC</a:t>
            </a:r>
            <a:r>
              <a:rPr lang="en-US" sz="1100">
                <a:solidFill>
                  <a:schemeClr val="dk1"/>
                </a:solidFill>
              </a:rPr>
              <a:t> balances maximizing the margin and minimizing classification errors. GridSearchCV is used to automatically find the best </a:t>
            </a:r>
            <a:r>
              <a:rPr b="1" lang="en-US" sz="1100">
                <a:solidFill>
                  <a:schemeClr val="dk1"/>
                </a:solidFill>
              </a:rPr>
              <a:t>C</a:t>
            </a:r>
            <a:r>
              <a:rPr lang="en-US" sz="1100">
                <a:solidFill>
                  <a:schemeClr val="dk1"/>
                </a:solidFill>
              </a:rPr>
              <a:t> ([10, 50]) and </a:t>
            </a:r>
            <a:r>
              <a:rPr b="1" lang="en-US" sz="1100">
                <a:solidFill>
                  <a:schemeClr val="dk1"/>
                </a:solidFill>
              </a:rPr>
              <a:t>gamma</a:t>
            </a:r>
            <a:r>
              <a:rPr lang="en-US" sz="1100">
                <a:solidFill>
                  <a:schemeClr val="dk1"/>
                </a:solidFill>
              </a:rPr>
              <a:t> ([0.01, 0.05]) values.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100">
              <a:solidFill>
                <a:schemeClr val="dk1"/>
              </a:solidFill>
            </a:endParaRPr>
          </a:p>
          <a:p>
            <a:pPr indent="0" lvl="0" marL="0" marR="0" rtl="0" algn="l">
              <a:lnSpc>
                <a:spcPct val="100000"/>
              </a:lnSpc>
              <a:spcBef>
                <a:spcPts val="1200"/>
              </a:spcBef>
              <a:spcAft>
                <a:spcPts val="0"/>
              </a:spcAft>
              <a:buClr>
                <a:srgbClr val="000000"/>
              </a:buClr>
              <a:buSzPts val="2000"/>
              <a:buFont typeface="Arial"/>
              <a:buNone/>
            </a:pPr>
            <a:r>
              <a:t/>
            </a:r>
            <a:endParaRPr b="1" i="0" sz="2000" u="sng"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671992" y="-30116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 Algorithm</a:t>
            </a:r>
            <a:endParaRPr>
              <a:latin typeface="Times New Roman"/>
              <a:ea typeface="Times New Roman"/>
              <a:cs typeface="Times New Roman"/>
              <a:sym typeface="Times New Roman"/>
            </a:endParaRPr>
          </a:p>
        </p:txBody>
      </p:sp>
      <p:sp>
        <p:nvSpPr>
          <p:cNvPr id="146" name="Google Shape;146;p19"/>
          <p:cNvSpPr txBox="1"/>
          <p:nvPr>
            <p:ph idx="1" type="body"/>
          </p:nvPr>
        </p:nvSpPr>
        <p:spPr>
          <a:xfrm>
            <a:off x="457200" y="1513250"/>
            <a:ext cx="8229600" cy="47562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1200">
                <a:latin typeface="Arial"/>
                <a:ea typeface="Arial"/>
                <a:cs typeface="Arial"/>
                <a:sym typeface="Arial"/>
              </a:rPr>
              <a:t>The system's logic can be broken down into three core algorithms corresponding to the command-line functions.</a:t>
            </a:r>
            <a:endParaRPr sz="1200">
              <a:latin typeface="Arial"/>
              <a:ea typeface="Arial"/>
              <a:cs typeface="Arial"/>
              <a:sym typeface="Arial"/>
            </a:endParaRPr>
          </a:p>
          <a:p>
            <a:pPr indent="0" lvl="0" marL="0" rtl="0" algn="l">
              <a:lnSpc>
                <a:spcPct val="115000"/>
              </a:lnSpc>
              <a:spcBef>
                <a:spcPts val="1400"/>
              </a:spcBef>
              <a:spcAft>
                <a:spcPts val="0"/>
              </a:spcAft>
              <a:buNone/>
            </a:pPr>
            <a:r>
              <a:rPr b="1" lang="en-US" sz="1200">
                <a:latin typeface="Arial"/>
                <a:ea typeface="Arial"/>
                <a:cs typeface="Arial"/>
                <a:sym typeface="Arial"/>
              </a:rPr>
              <a:t>Algorithm 1: Training (train)</a:t>
            </a:r>
            <a:endParaRPr b="1" sz="1200">
              <a:latin typeface="Arial"/>
              <a:ea typeface="Arial"/>
              <a:cs typeface="Arial"/>
              <a:sym typeface="Arial"/>
            </a:endParaRPr>
          </a:p>
          <a:p>
            <a:pPr indent="-304800" lvl="0" marL="457200" rtl="0" algn="l">
              <a:lnSpc>
                <a:spcPct val="115000"/>
              </a:lnSpc>
              <a:spcBef>
                <a:spcPts val="1400"/>
              </a:spcBef>
              <a:spcAft>
                <a:spcPts val="0"/>
              </a:spcAft>
              <a:buSzPts val="1200"/>
              <a:buAutoNum type="arabicPeriod"/>
            </a:pPr>
            <a:r>
              <a:rPr b="1" lang="en-US" sz="1200">
                <a:latin typeface="Arial"/>
                <a:ea typeface="Arial"/>
                <a:cs typeface="Arial"/>
                <a:sym typeface="Arial"/>
              </a:rPr>
              <a:t>Load Data</a:t>
            </a:r>
            <a:r>
              <a:rPr lang="en-US" sz="1200">
                <a:latin typeface="Arial"/>
                <a:ea typeface="Arial"/>
                <a:cs typeface="Arial"/>
                <a:sym typeface="Arial"/>
              </a:rPr>
              <a:t>: Import MNIST training and test sets from </a:t>
            </a:r>
            <a:r>
              <a:rPr lang="en-US" sz="1200">
                <a:latin typeface="Roboto Mono"/>
                <a:ea typeface="Roboto Mono"/>
                <a:cs typeface="Roboto Mono"/>
                <a:sym typeface="Roboto Mono"/>
              </a:rPr>
              <a:t>tensorflow.keras.datasets</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Preprocess</a:t>
            </a:r>
            <a:r>
              <a:rPr lang="en-US" sz="1200">
                <a:latin typeface="Arial"/>
                <a:ea typeface="Arial"/>
                <a:cs typeface="Arial"/>
                <a:sym typeface="Arial"/>
              </a:rPr>
              <a:t>: Reshape images from </a:t>
            </a:r>
            <a:r>
              <a:rPr lang="en-US" sz="1200">
                <a:latin typeface="Roboto Mono"/>
                <a:ea typeface="Roboto Mono"/>
                <a:cs typeface="Roboto Mono"/>
                <a:sym typeface="Roboto Mono"/>
              </a:rPr>
              <a:t>(N, 28, 28)</a:t>
            </a:r>
            <a:r>
              <a:rPr lang="en-US" sz="1200">
                <a:latin typeface="Arial"/>
                <a:ea typeface="Arial"/>
                <a:cs typeface="Arial"/>
                <a:sym typeface="Arial"/>
              </a:rPr>
              <a:t> to </a:t>
            </a:r>
            <a:r>
              <a:rPr lang="en-US" sz="1200">
                <a:latin typeface="Roboto Mono"/>
                <a:ea typeface="Roboto Mono"/>
                <a:cs typeface="Roboto Mono"/>
                <a:sym typeface="Roboto Mono"/>
              </a:rPr>
              <a:t>(N, 784)</a:t>
            </a:r>
            <a:r>
              <a:rPr lang="en-US" sz="1200">
                <a:latin typeface="Arial"/>
                <a:ea typeface="Arial"/>
                <a:cs typeface="Arial"/>
                <a:sym typeface="Arial"/>
              </a:rPr>
              <a:t> and normalize pixel values to </a:t>
            </a:r>
            <a:r>
              <a:rPr lang="en-US" sz="1200">
                <a:latin typeface="Roboto Mono"/>
                <a:ea typeface="Roboto Mono"/>
                <a:cs typeface="Roboto Mono"/>
                <a:sym typeface="Roboto Mono"/>
              </a:rPr>
              <a:t>[0, 1]</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Define Pipeline</a:t>
            </a:r>
            <a:r>
              <a:rPr lang="en-US" sz="1200">
                <a:latin typeface="Arial"/>
                <a:ea typeface="Arial"/>
                <a:cs typeface="Arial"/>
                <a:sym typeface="Arial"/>
              </a:rPr>
              <a:t>: Build a scikit-learn pipeline with </a:t>
            </a:r>
            <a:r>
              <a:rPr lang="en-US" sz="1200">
                <a:latin typeface="Roboto Mono"/>
                <a:ea typeface="Roboto Mono"/>
                <a:cs typeface="Roboto Mono"/>
                <a:sym typeface="Roboto Mono"/>
              </a:rPr>
              <a:t>PCA(n_components=50)</a:t>
            </a:r>
            <a:r>
              <a:rPr lang="en-US" sz="1200">
                <a:latin typeface="Arial"/>
                <a:ea typeface="Arial"/>
                <a:cs typeface="Arial"/>
                <a:sym typeface="Arial"/>
              </a:rPr>
              <a:t> followed by </a:t>
            </a:r>
            <a:r>
              <a:rPr lang="en-US" sz="1200">
                <a:latin typeface="Roboto Mono"/>
                <a:ea typeface="Roboto Mono"/>
                <a:cs typeface="Roboto Mono"/>
                <a:sym typeface="Roboto Mono"/>
              </a:rPr>
              <a:t>SVC(kernel='rbf', probability=True)</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Hyperparameter Tuning</a:t>
            </a:r>
            <a:r>
              <a:rPr lang="en-US" sz="1200">
                <a:latin typeface="Arial"/>
                <a:ea typeface="Arial"/>
                <a:cs typeface="Arial"/>
                <a:sym typeface="Arial"/>
              </a:rPr>
              <a:t>: Set up a parameter grid for </a:t>
            </a:r>
            <a:r>
              <a:rPr lang="en-US" sz="1200">
                <a:latin typeface="Roboto Mono"/>
                <a:ea typeface="Roboto Mono"/>
                <a:cs typeface="Roboto Mono"/>
                <a:sym typeface="Roboto Mono"/>
              </a:rPr>
              <a:t>C</a:t>
            </a:r>
            <a:r>
              <a:rPr lang="en-US" sz="1200">
                <a:latin typeface="Arial"/>
                <a:ea typeface="Arial"/>
                <a:cs typeface="Arial"/>
                <a:sym typeface="Arial"/>
              </a:rPr>
              <a:t> and </a:t>
            </a:r>
            <a:r>
              <a:rPr lang="en-US" sz="1200">
                <a:latin typeface="Roboto Mono"/>
                <a:ea typeface="Roboto Mono"/>
                <a:cs typeface="Roboto Mono"/>
                <a:sym typeface="Roboto Mono"/>
              </a:rPr>
              <a:t>gamma</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Train Model</a:t>
            </a:r>
            <a:r>
              <a:rPr lang="en-US" sz="1200">
                <a:latin typeface="Arial"/>
                <a:ea typeface="Arial"/>
                <a:cs typeface="Arial"/>
                <a:sym typeface="Arial"/>
              </a:rPr>
              <a:t>: Use </a:t>
            </a:r>
            <a:r>
              <a:rPr lang="en-US" sz="1200">
                <a:latin typeface="Roboto Mono"/>
                <a:ea typeface="Roboto Mono"/>
                <a:cs typeface="Roboto Mono"/>
                <a:sym typeface="Roboto Mono"/>
              </a:rPr>
              <a:t>GridSearchCV</a:t>
            </a:r>
            <a:r>
              <a:rPr lang="en-US" sz="1200">
                <a:latin typeface="Arial"/>
                <a:ea typeface="Arial"/>
                <a:cs typeface="Arial"/>
                <a:sym typeface="Arial"/>
              </a:rPr>
              <a:t> on 20,000 training samples with cross-validation to find optimal parameters.</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S</a:t>
            </a:r>
            <a:r>
              <a:rPr b="1" lang="en-US" sz="1200">
                <a:latin typeface="Arial"/>
                <a:ea typeface="Arial"/>
                <a:cs typeface="Arial"/>
                <a:sym typeface="Arial"/>
              </a:rPr>
              <a:t>ave Model</a:t>
            </a:r>
            <a:r>
              <a:rPr lang="en-US" sz="1200">
                <a:latin typeface="Arial"/>
                <a:ea typeface="Arial"/>
                <a:cs typeface="Arial"/>
                <a:sym typeface="Arial"/>
              </a:rPr>
              <a:t>: Save the best pipeline using </a:t>
            </a:r>
            <a:r>
              <a:rPr lang="en-US" sz="1200">
                <a:latin typeface="Roboto Mono"/>
                <a:ea typeface="Roboto Mono"/>
                <a:cs typeface="Roboto Mono"/>
                <a:sym typeface="Roboto Mono"/>
              </a:rPr>
              <a:t>joblib</a:t>
            </a:r>
            <a:r>
              <a:rPr lang="en-US" sz="1200">
                <a:latin typeface="Arial"/>
                <a:ea typeface="Arial"/>
                <a:cs typeface="Arial"/>
                <a:sym typeface="Arial"/>
              </a:rPr>
              <a:t> as </a:t>
            </a:r>
            <a:r>
              <a:rPr lang="en-US" sz="1200">
                <a:latin typeface="Roboto Mono"/>
                <a:ea typeface="Roboto Mono"/>
                <a:cs typeface="Roboto Mono"/>
                <a:sym typeface="Roboto Mono"/>
              </a:rPr>
              <a:t>mnist_svm_pca.pkl</a:t>
            </a:r>
            <a:endParaRPr sz="1200">
              <a:latin typeface="Roboto Mono"/>
              <a:ea typeface="Roboto Mono"/>
              <a:cs typeface="Roboto Mono"/>
              <a:sym typeface="Roboto Mono"/>
            </a:endParaRPr>
          </a:p>
          <a:p>
            <a:pPr indent="0" lvl="0" marL="0" rtl="0" algn="l">
              <a:lnSpc>
                <a:spcPct val="115000"/>
              </a:lnSpc>
              <a:spcBef>
                <a:spcPts val="1200"/>
              </a:spcBef>
              <a:spcAft>
                <a:spcPts val="0"/>
              </a:spcAft>
              <a:buNone/>
            </a:pPr>
            <a:r>
              <a:rPr b="1" lang="en-US" sz="1200">
                <a:latin typeface="Arial"/>
                <a:ea typeface="Arial"/>
                <a:cs typeface="Arial"/>
                <a:sym typeface="Arial"/>
              </a:rPr>
              <a:t>Algorithm 2: Evaluation (eval)</a:t>
            </a:r>
            <a:endParaRPr b="1" sz="1200">
              <a:latin typeface="Arial"/>
              <a:ea typeface="Arial"/>
              <a:cs typeface="Arial"/>
              <a:sym typeface="Arial"/>
            </a:endParaRPr>
          </a:p>
          <a:p>
            <a:pPr indent="-304800" lvl="0" marL="457200" rtl="0" algn="l">
              <a:lnSpc>
                <a:spcPct val="115000"/>
              </a:lnSpc>
              <a:spcBef>
                <a:spcPts val="1200"/>
              </a:spcBef>
              <a:spcAft>
                <a:spcPts val="0"/>
              </a:spcAft>
              <a:buSzPts val="1200"/>
              <a:buAutoNum type="arabicPeriod"/>
            </a:pPr>
            <a:r>
              <a:rPr b="1" lang="en-US" sz="1200">
                <a:latin typeface="Arial"/>
                <a:ea typeface="Arial"/>
                <a:cs typeface="Arial"/>
                <a:sym typeface="Arial"/>
              </a:rPr>
              <a:t>Load Resources</a:t>
            </a:r>
            <a:r>
              <a:rPr lang="en-US" sz="1200">
                <a:latin typeface="Arial"/>
                <a:ea typeface="Arial"/>
                <a:cs typeface="Arial"/>
                <a:sym typeface="Arial"/>
              </a:rPr>
              <a:t>: Import the MNIST test set and the trained model (</a:t>
            </a:r>
            <a:r>
              <a:rPr lang="en-US" sz="1200">
                <a:latin typeface="Roboto Mono"/>
                <a:ea typeface="Roboto Mono"/>
                <a:cs typeface="Roboto Mono"/>
                <a:sym typeface="Roboto Mono"/>
              </a:rPr>
              <a:t>mnist_svm_pca.pkl</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Preprocess Data</a:t>
            </a:r>
            <a:r>
              <a:rPr lang="en-US" sz="1200">
                <a:latin typeface="Arial"/>
                <a:ea typeface="Arial"/>
                <a:cs typeface="Arial"/>
                <a:sym typeface="Arial"/>
              </a:rPr>
              <a:t>: Reshape and normalize test images.</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Generate Predictions</a:t>
            </a:r>
            <a:r>
              <a:rPr lang="en-US" sz="1200">
                <a:latin typeface="Arial"/>
                <a:ea typeface="Arial"/>
                <a:cs typeface="Arial"/>
                <a:sym typeface="Arial"/>
              </a:rPr>
              <a:t>: Use the model to predict labels for the test set.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Calculate Metrics</a:t>
            </a:r>
            <a:r>
              <a:rPr lang="en-US" sz="1200">
                <a:latin typeface="Arial"/>
                <a:ea typeface="Arial"/>
                <a:cs typeface="Arial"/>
                <a:sym typeface="Arial"/>
              </a:rPr>
              <a:t>: Compute accuracy, classification report, and confusion matrix.</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Save Results</a:t>
            </a:r>
            <a:r>
              <a:rPr lang="en-US" sz="1200">
                <a:latin typeface="Arial"/>
                <a:ea typeface="Arial"/>
                <a:cs typeface="Arial"/>
                <a:sym typeface="Arial"/>
              </a:rPr>
              <a:t>: Export metrics to </a:t>
            </a:r>
            <a:r>
              <a:rPr lang="en-US" sz="1200">
                <a:latin typeface="Roboto Mono"/>
                <a:ea typeface="Roboto Mono"/>
                <a:cs typeface="Roboto Mono"/>
                <a:sym typeface="Roboto Mono"/>
              </a:rPr>
              <a:t>mnist_svm_stats.json</a:t>
            </a:r>
            <a:r>
              <a:rPr lang="en-US" sz="1200">
                <a:latin typeface="Arial"/>
                <a:ea typeface="Arial"/>
                <a:cs typeface="Arial"/>
                <a:sym typeface="Arial"/>
              </a:rPr>
              <a:t> in structured JSON format.</a:t>
            </a:r>
            <a:endParaRPr b="1" sz="1200">
              <a:latin typeface="Arial"/>
              <a:ea typeface="Arial"/>
              <a:cs typeface="Arial"/>
              <a:sym typeface="Arial"/>
            </a:endParaRPr>
          </a:p>
        </p:txBody>
      </p:sp>
      <p:pic>
        <p:nvPicPr>
          <p:cNvPr id="147" name="Google Shape;147;p19"/>
          <p:cNvPicPr preferRelativeResize="0"/>
          <p:nvPr/>
        </p:nvPicPr>
        <p:blipFill rotWithShape="1">
          <a:blip r:embed="rId3">
            <a:alphaModFix/>
          </a:blip>
          <a:srcRect b="0" l="0" r="0" t="0"/>
          <a:stretch/>
        </p:blipFill>
        <p:spPr>
          <a:xfrm>
            <a:off x="179505" y="179855"/>
            <a:ext cx="2237740" cy="755015"/>
          </a:xfrm>
          <a:prstGeom prst="rect">
            <a:avLst/>
          </a:prstGeom>
          <a:noFill/>
          <a:ln>
            <a:noFill/>
          </a:ln>
        </p:spPr>
      </p:pic>
      <p:sp>
        <p:nvSpPr>
          <p:cNvPr id="148" name="Google Shape;148;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71992" y="-301167"/>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 Algorithm</a:t>
            </a:r>
            <a:endParaRPr>
              <a:latin typeface="Times New Roman"/>
              <a:ea typeface="Times New Roman"/>
              <a:cs typeface="Times New Roman"/>
              <a:sym typeface="Times New Roman"/>
            </a:endParaRPr>
          </a:p>
        </p:txBody>
      </p:sp>
      <p:sp>
        <p:nvSpPr>
          <p:cNvPr id="154" name="Google Shape;154;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200">
                <a:latin typeface="Arial"/>
                <a:ea typeface="Arial"/>
                <a:cs typeface="Arial"/>
                <a:sym typeface="Arial"/>
              </a:rPr>
              <a:t>Algorithm 3: Prediction (predict) </a:t>
            </a:r>
            <a:endParaRPr b="1" sz="1200">
              <a:latin typeface="Arial"/>
              <a:ea typeface="Arial"/>
              <a:cs typeface="Arial"/>
              <a:sym typeface="Arial"/>
            </a:endParaRPr>
          </a:p>
          <a:p>
            <a:pPr indent="-304800" lvl="0" marL="457200" rtl="0" algn="l">
              <a:lnSpc>
                <a:spcPct val="115000"/>
              </a:lnSpc>
              <a:spcBef>
                <a:spcPts val="1200"/>
              </a:spcBef>
              <a:spcAft>
                <a:spcPts val="0"/>
              </a:spcAft>
              <a:buSzPts val="1200"/>
              <a:buAutoNum type="arabicPeriod"/>
            </a:pPr>
            <a:r>
              <a:rPr b="1" lang="en-US" sz="1200">
                <a:latin typeface="Arial"/>
                <a:ea typeface="Arial"/>
                <a:cs typeface="Arial"/>
                <a:sym typeface="Arial"/>
              </a:rPr>
              <a:t>Load Model</a:t>
            </a:r>
            <a:r>
              <a:rPr lang="en-US" sz="1200">
                <a:latin typeface="Arial"/>
                <a:ea typeface="Arial"/>
                <a:cs typeface="Arial"/>
                <a:sym typeface="Arial"/>
              </a:rPr>
              <a:t>: Import the trained pipeline (</a:t>
            </a:r>
            <a:r>
              <a:rPr lang="en-US" sz="1200">
                <a:latin typeface="Roboto Mono"/>
                <a:ea typeface="Roboto Mono"/>
                <a:cs typeface="Roboto Mono"/>
                <a:sym typeface="Roboto Mono"/>
              </a:rPr>
              <a:t>mnist_svm_pca.pkl</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Process Input Image</a:t>
            </a:r>
            <a:r>
              <a:rPr lang="en-US" sz="1200">
                <a:latin typeface="Arial"/>
                <a:ea typeface="Arial"/>
                <a:cs typeface="Arial"/>
                <a:sym typeface="Arial"/>
              </a:rPr>
              <a:t>:</a:t>
            </a:r>
            <a:br>
              <a:rPr lang="en-US" sz="1200">
                <a:latin typeface="Arial"/>
                <a:ea typeface="Arial"/>
                <a:cs typeface="Arial"/>
                <a:sym typeface="Arial"/>
              </a:rPr>
            </a:br>
            <a:r>
              <a:rPr lang="en-US" sz="1200">
                <a:latin typeface="Arial"/>
                <a:ea typeface="Arial"/>
                <a:cs typeface="Arial"/>
                <a:sym typeface="Arial"/>
              </a:rPr>
              <a:t> a. Open the image and convert to grayscale.</a:t>
            </a:r>
            <a:br>
              <a:rPr lang="en-US" sz="1200">
                <a:latin typeface="Arial"/>
                <a:ea typeface="Arial"/>
                <a:cs typeface="Arial"/>
                <a:sym typeface="Arial"/>
              </a:rPr>
            </a:br>
            <a:r>
              <a:rPr lang="en-US" sz="1200">
                <a:latin typeface="Arial"/>
                <a:ea typeface="Arial"/>
                <a:cs typeface="Arial"/>
                <a:sym typeface="Arial"/>
              </a:rPr>
              <a:t> b. </a:t>
            </a:r>
            <a:r>
              <a:rPr b="1" lang="en-US" sz="1200">
                <a:latin typeface="Arial"/>
                <a:ea typeface="Arial"/>
                <a:cs typeface="Arial"/>
                <a:sym typeface="Arial"/>
              </a:rPr>
              <a:t>Invert</a:t>
            </a:r>
            <a:r>
              <a:rPr lang="en-US" sz="1200">
                <a:latin typeface="Arial"/>
                <a:ea typeface="Arial"/>
                <a:cs typeface="Arial"/>
                <a:sym typeface="Arial"/>
              </a:rPr>
              <a:t>: If the background is light (mean &gt; 127), invert colors.</a:t>
            </a:r>
            <a:br>
              <a:rPr lang="en-US" sz="1200">
                <a:latin typeface="Arial"/>
                <a:ea typeface="Arial"/>
                <a:cs typeface="Arial"/>
                <a:sym typeface="Arial"/>
              </a:rPr>
            </a:br>
            <a:r>
              <a:rPr lang="en-US" sz="1200">
                <a:latin typeface="Arial"/>
                <a:ea typeface="Arial"/>
                <a:cs typeface="Arial"/>
                <a:sym typeface="Arial"/>
              </a:rPr>
              <a:t> c. </a:t>
            </a:r>
            <a:r>
              <a:rPr b="1" lang="en-US" sz="1200">
                <a:latin typeface="Arial"/>
                <a:ea typeface="Arial"/>
                <a:cs typeface="Arial"/>
                <a:sym typeface="Arial"/>
              </a:rPr>
              <a:t>Binarize</a:t>
            </a:r>
            <a:r>
              <a:rPr lang="en-US" sz="1200">
                <a:latin typeface="Arial"/>
                <a:ea typeface="Arial"/>
                <a:cs typeface="Arial"/>
                <a:sym typeface="Arial"/>
              </a:rPr>
              <a:t>: Apply Otsu’s threshold for a black-and-white image.</a:t>
            </a:r>
            <a:br>
              <a:rPr lang="en-US" sz="1200">
                <a:latin typeface="Arial"/>
                <a:ea typeface="Arial"/>
                <a:cs typeface="Arial"/>
                <a:sym typeface="Arial"/>
              </a:rPr>
            </a:br>
            <a:r>
              <a:rPr lang="en-US" sz="1200">
                <a:latin typeface="Arial"/>
                <a:ea typeface="Arial"/>
                <a:cs typeface="Arial"/>
                <a:sym typeface="Arial"/>
              </a:rPr>
              <a:t> d. </a:t>
            </a:r>
            <a:r>
              <a:rPr b="1" lang="en-US" sz="1200">
                <a:latin typeface="Arial"/>
                <a:ea typeface="Arial"/>
                <a:cs typeface="Arial"/>
                <a:sym typeface="Arial"/>
              </a:rPr>
              <a:t>Crop</a:t>
            </a:r>
            <a:r>
              <a:rPr lang="en-US" sz="1200">
                <a:latin typeface="Arial"/>
                <a:ea typeface="Arial"/>
                <a:cs typeface="Arial"/>
                <a:sym typeface="Arial"/>
              </a:rPr>
              <a:t>: Detect bounding box and remove empty space.</a:t>
            </a:r>
            <a:br>
              <a:rPr lang="en-US" sz="1200">
                <a:latin typeface="Arial"/>
                <a:ea typeface="Arial"/>
                <a:cs typeface="Arial"/>
                <a:sym typeface="Arial"/>
              </a:rPr>
            </a:br>
            <a:r>
              <a:rPr lang="en-US" sz="1200">
                <a:latin typeface="Arial"/>
                <a:ea typeface="Arial"/>
                <a:cs typeface="Arial"/>
                <a:sym typeface="Arial"/>
              </a:rPr>
              <a:t> e. </a:t>
            </a:r>
            <a:r>
              <a:rPr b="1" lang="en-US" sz="1200">
                <a:latin typeface="Arial"/>
                <a:ea typeface="Arial"/>
                <a:cs typeface="Arial"/>
                <a:sym typeface="Arial"/>
              </a:rPr>
              <a:t>Resize &amp; Pad</a:t>
            </a:r>
            <a:r>
              <a:rPr lang="en-US" sz="1200">
                <a:latin typeface="Arial"/>
                <a:ea typeface="Arial"/>
                <a:cs typeface="Arial"/>
                <a:sym typeface="Arial"/>
              </a:rPr>
              <a:t>: Scale digit to 20×20 and center it on a 28×28 canvas.</a:t>
            </a:r>
            <a:br>
              <a:rPr lang="en-US" sz="1200">
                <a:latin typeface="Arial"/>
                <a:ea typeface="Arial"/>
                <a:cs typeface="Arial"/>
                <a:sym typeface="Arial"/>
              </a:rPr>
            </a:br>
            <a:r>
              <a:rPr lang="en-US" sz="1200">
                <a:latin typeface="Arial"/>
                <a:ea typeface="Arial"/>
                <a:cs typeface="Arial"/>
                <a:sym typeface="Arial"/>
              </a:rPr>
              <a:t> f. </a:t>
            </a:r>
            <a:r>
              <a:rPr b="1" lang="en-US" sz="1200">
                <a:latin typeface="Arial"/>
                <a:ea typeface="Arial"/>
                <a:cs typeface="Arial"/>
                <a:sym typeface="Arial"/>
              </a:rPr>
              <a:t>Normalize &amp; Reshape</a:t>
            </a:r>
            <a:r>
              <a:rPr lang="en-US" sz="1200">
                <a:latin typeface="Arial"/>
                <a:ea typeface="Arial"/>
                <a:cs typeface="Arial"/>
                <a:sym typeface="Arial"/>
              </a:rPr>
              <a:t>: Normalize pixel values and flatten to a 784-element vector.</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Infer</a:t>
            </a:r>
            <a:r>
              <a:rPr lang="en-US" sz="1200">
                <a:latin typeface="Arial"/>
                <a:ea typeface="Arial"/>
                <a:cs typeface="Arial"/>
                <a:sym typeface="Arial"/>
              </a:rPr>
              <a:t>: Pass the vector to the model for digit prediction and confidence scores (</a:t>
            </a:r>
            <a:r>
              <a:rPr lang="en-US" sz="1200">
                <a:latin typeface="Roboto Mono"/>
                <a:ea typeface="Roboto Mono"/>
                <a:cs typeface="Roboto Mono"/>
                <a:sym typeface="Roboto Mono"/>
              </a:rPr>
              <a:t>predict_proba</a:t>
            </a:r>
            <a:r>
              <a:rPr lang="en-US" sz="1200">
                <a:latin typeface="Arial"/>
                <a:ea typeface="Arial"/>
                <a:cs typeface="Arial"/>
                <a:sym typeface="Arial"/>
              </a:rPr>
              <a:t>).</a:t>
            </a:r>
            <a:endParaRPr sz="1200">
              <a:latin typeface="Arial"/>
              <a:ea typeface="Arial"/>
              <a:cs typeface="Arial"/>
              <a:sym typeface="Arial"/>
            </a:endParaRPr>
          </a:p>
          <a:p>
            <a:pPr indent="-304800" lvl="0" marL="457200" rtl="0" algn="l">
              <a:lnSpc>
                <a:spcPct val="115000"/>
              </a:lnSpc>
              <a:spcBef>
                <a:spcPts val="0"/>
              </a:spcBef>
              <a:spcAft>
                <a:spcPts val="0"/>
              </a:spcAft>
              <a:buSzPts val="1200"/>
              <a:buAutoNum type="arabicPeriod"/>
            </a:pPr>
            <a:r>
              <a:rPr b="1" lang="en-US" sz="1200">
                <a:latin typeface="Arial"/>
                <a:ea typeface="Arial"/>
                <a:cs typeface="Arial"/>
                <a:sym typeface="Arial"/>
              </a:rPr>
              <a:t>Output</a:t>
            </a:r>
            <a:r>
              <a:rPr lang="en-US" sz="1200">
                <a:latin typeface="Arial"/>
                <a:ea typeface="Arial"/>
                <a:cs typeface="Arial"/>
                <a:sym typeface="Arial"/>
              </a:rPr>
              <a:t>: Display the predicted digit, confidence, and probability distribution across all 10 digits.</a:t>
            </a:r>
            <a:endParaRPr sz="1200">
              <a:latin typeface="Arial"/>
              <a:ea typeface="Arial"/>
              <a:cs typeface="Arial"/>
              <a:sym typeface="Arial"/>
            </a:endParaRPr>
          </a:p>
          <a:p>
            <a:pPr indent="0" lvl="0" marL="914400" rtl="0" algn="l">
              <a:lnSpc>
                <a:spcPct val="115000"/>
              </a:lnSpc>
              <a:spcBef>
                <a:spcPts val="1200"/>
              </a:spcBef>
              <a:spcAft>
                <a:spcPts val="1200"/>
              </a:spcAft>
              <a:buNone/>
            </a:pPr>
            <a:r>
              <a:t/>
            </a:r>
            <a:endParaRPr b="1" sz="1300">
              <a:latin typeface="Arial"/>
              <a:ea typeface="Arial"/>
              <a:cs typeface="Arial"/>
              <a:sym typeface="Arial"/>
            </a:endParaRPr>
          </a:p>
        </p:txBody>
      </p:sp>
      <p:pic>
        <p:nvPicPr>
          <p:cNvPr id="155" name="Google Shape;155;p20"/>
          <p:cNvPicPr preferRelativeResize="0"/>
          <p:nvPr/>
        </p:nvPicPr>
        <p:blipFill rotWithShape="1">
          <a:blip r:embed="rId3">
            <a:alphaModFix/>
          </a:blip>
          <a:srcRect b="0" l="0" r="0" t="0"/>
          <a:stretch/>
        </p:blipFill>
        <p:spPr>
          <a:xfrm>
            <a:off x="179505" y="179855"/>
            <a:ext cx="2237740" cy="755015"/>
          </a:xfrm>
          <a:prstGeom prst="rect">
            <a:avLst/>
          </a:prstGeom>
          <a:noFill/>
          <a:ln>
            <a:noFill/>
          </a:ln>
        </p:spPr>
      </p:pic>
      <p:sp>
        <p:nvSpPr>
          <p:cNvPr id="156" name="Google Shape;156;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29/09/2024</a:t>
            </a:r>
            <a:endParaRPr/>
          </a:p>
        </p:txBody>
      </p:sp>
      <p:sp>
        <p:nvSpPr>
          <p:cNvPr id="157" name="Google Shape;157;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58" name="Google Shape;158;p20"/>
          <p:cNvPicPr preferRelativeResize="0"/>
          <p:nvPr/>
        </p:nvPicPr>
        <p:blipFill rotWithShape="1">
          <a:blip r:embed="rId4">
            <a:alphaModFix/>
          </a:blip>
          <a:srcRect b="32516" l="0" r="0" t="32876"/>
          <a:stretch/>
        </p:blipFill>
        <p:spPr>
          <a:xfrm>
            <a:off x="416113" y="4263649"/>
            <a:ext cx="8375274" cy="1931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1"/>
          <p:cNvSpPr txBox="1"/>
          <p:nvPr>
            <p:ph type="title"/>
          </p:nvPr>
        </p:nvSpPr>
        <p:spPr>
          <a:xfrm>
            <a:off x="457200" y="116981"/>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11000"/>
              <a:buFont typeface="Calibri"/>
              <a:buNone/>
            </a:pPr>
            <a:r>
              <a:rPr lang="en-US"/>
              <a:t>      </a:t>
            </a:r>
            <a:br>
              <a:rPr lang="en-US"/>
            </a:br>
            <a:r>
              <a:rPr lang="en-US"/>
              <a:t>    </a:t>
            </a: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164" name="Google Shape;164;p21"/>
          <p:cNvPicPr preferRelativeResize="0"/>
          <p:nvPr/>
        </p:nvPicPr>
        <p:blipFill rotWithShape="1">
          <a:blip r:embed="rId3">
            <a:alphaModFix/>
          </a:blip>
          <a:srcRect b="0" l="0" r="0" t="0"/>
          <a:stretch/>
        </p:blipFill>
        <p:spPr>
          <a:xfrm>
            <a:off x="228600" y="553353"/>
            <a:ext cx="2237740" cy="755015"/>
          </a:xfrm>
          <a:prstGeom prst="rect">
            <a:avLst/>
          </a:prstGeom>
          <a:noFill/>
          <a:ln>
            <a:noFill/>
          </a:ln>
        </p:spPr>
      </p:pic>
      <p:sp>
        <p:nvSpPr>
          <p:cNvPr id="165" name="Google Shape;165;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6" name="Google Shape;166;p21"/>
          <p:cNvSpPr txBox="1"/>
          <p:nvPr/>
        </p:nvSpPr>
        <p:spPr>
          <a:xfrm>
            <a:off x="546725" y="1520450"/>
            <a:ext cx="7493700" cy="469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US" sz="1300">
                <a:solidFill>
                  <a:schemeClr val="dk1"/>
                </a:solidFill>
              </a:rPr>
              <a:t>Results &amp; Insights</a:t>
            </a:r>
            <a:endParaRPr b="1" sz="1300">
              <a:solidFill>
                <a:schemeClr val="dk1"/>
              </a:solidFill>
            </a:endParaRPr>
          </a:p>
          <a:p>
            <a:pPr indent="-311150" lvl="0" marL="457200" rtl="0" algn="l">
              <a:lnSpc>
                <a:spcPct val="115000"/>
              </a:lnSpc>
              <a:spcBef>
                <a:spcPts val="1200"/>
              </a:spcBef>
              <a:spcAft>
                <a:spcPts val="0"/>
              </a:spcAft>
              <a:buClr>
                <a:schemeClr val="dk1"/>
              </a:buClr>
              <a:buSzPts val="1300"/>
              <a:buChar char="●"/>
            </a:pPr>
            <a:r>
              <a:rPr b="1" lang="en-US" sz="1300">
                <a:solidFill>
                  <a:schemeClr val="dk1"/>
                </a:solidFill>
              </a:rPr>
              <a:t>High Accuracy:</a:t>
            </a:r>
            <a:r>
              <a:rPr lang="en-US" sz="1300">
                <a:solidFill>
                  <a:schemeClr val="dk1"/>
                </a:solidFill>
              </a:rPr>
              <a:t> Achieved </a:t>
            </a:r>
            <a:r>
              <a:rPr b="1" lang="en-US" sz="1300">
                <a:solidFill>
                  <a:schemeClr val="dk1"/>
                </a:solidFill>
              </a:rPr>
              <a:t>97.86% overall accuracy</a:t>
            </a:r>
            <a:r>
              <a:rPr lang="en-US" sz="1300">
                <a:solidFill>
                  <a:schemeClr val="dk1"/>
                </a:solidFill>
              </a:rPr>
              <a:t> on the MNIST dataset, showing strong classification performance.</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Consistent Performance:</a:t>
            </a:r>
            <a:r>
              <a:rPr lang="en-US" sz="1300">
                <a:solidFill>
                  <a:schemeClr val="dk1"/>
                </a:solidFill>
              </a:rPr>
              <a:t> </a:t>
            </a:r>
            <a:r>
              <a:rPr b="1" lang="en-US" sz="1300">
                <a:solidFill>
                  <a:schemeClr val="dk1"/>
                </a:solidFill>
              </a:rPr>
              <a:t>Macro and weighted F1-scores ≈ 0.978</a:t>
            </a:r>
            <a:r>
              <a:rPr lang="en-US" sz="1300">
                <a:solidFill>
                  <a:schemeClr val="dk1"/>
                </a:solidFill>
              </a:rPr>
              <a:t>, indicating balanced results across all ten digit classes.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Fair &amp; Reliable:</a:t>
            </a:r>
            <a:r>
              <a:rPr lang="en-US" sz="1300">
                <a:solidFill>
                  <a:schemeClr val="dk1"/>
                </a:solidFill>
              </a:rPr>
              <a:t> Model does not favor frequent digits over rare ones, ensuring fairness and dependable predictions.</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Effective Approach:</a:t>
            </a:r>
            <a:r>
              <a:rPr lang="en-US" sz="1300">
                <a:solidFill>
                  <a:schemeClr val="dk1"/>
                </a:solidFill>
              </a:rPr>
              <a:t> The combination of </a:t>
            </a:r>
            <a:r>
              <a:rPr b="1" lang="en-US" sz="1300">
                <a:solidFill>
                  <a:schemeClr val="dk1"/>
                </a:solidFill>
              </a:rPr>
              <a:t>PCA for dimensionality reduction</a:t>
            </a:r>
            <a:r>
              <a:rPr lang="en-US" sz="1300">
                <a:solidFill>
                  <a:schemeClr val="dk1"/>
                </a:solidFill>
              </a:rPr>
              <a:t> and </a:t>
            </a:r>
            <a:r>
              <a:rPr b="1" lang="en-US" sz="1300">
                <a:solidFill>
                  <a:schemeClr val="dk1"/>
                </a:solidFill>
              </a:rPr>
              <a:t>SVM for classification</a:t>
            </a:r>
            <a:r>
              <a:rPr lang="en-US" sz="1300">
                <a:solidFill>
                  <a:schemeClr val="dk1"/>
                </a:solidFill>
              </a:rPr>
              <a:t> proves to be both efficient and accurate.</a:t>
            </a:r>
            <a:br>
              <a:rPr lang="en-US" sz="1300">
                <a:solidFill>
                  <a:schemeClr val="dk1"/>
                </a:solidFill>
              </a:rPr>
            </a:b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b="1" lang="en-US" sz="1300">
                <a:solidFill>
                  <a:schemeClr val="dk1"/>
                </a:solidFill>
              </a:rPr>
              <a:t>Robust Solution:</a:t>
            </a:r>
            <a:r>
              <a:rPr lang="en-US" sz="1300">
                <a:solidFill>
                  <a:schemeClr val="dk1"/>
                </a:solidFill>
              </a:rPr>
              <a:t> Demonstrates stability and </a:t>
            </a:r>
            <a:endParaRPr sz="1300">
              <a:solidFill>
                <a:schemeClr val="dk1"/>
              </a:solidFill>
            </a:endParaRPr>
          </a:p>
          <a:p>
            <a:pPr indent="0" lvl="0" marL="457200" rtl="0" algn="l">
              <a:lnSpc>
                <a:spcPct val="115000"/>
              </a:lnSpc>
              <a:spcBef>
                <a:spcPts val="1200"/>
              </a:spcBef>
              <a:spcAft>
                <a:spcPts val="0"/>
              </a:spcAft>
              <a:buNone/>
            </a:pPr>
            <a:r>
              <a:rPr lang="en-US" sz="1300">
                <a:solidFill>
                  <a:schemeClr val="dk1"/>
                </a:solidFill>
              </a:rPr>
              <a:t>scalability,  making it well-suited for</a:t>
            </a:r>
            <a:endParaRPr sz="1300">
              <a:solidFill>
                <a:schemeClr val="dk1"/>
              </a:solidFill>
            </a:endParaRPr>
          </a:p>
          <a:p>
            <a:pPr indent="0" lvl="0" marL="457200" rtl="0" algn="l">
              <a:lnSpc>
                <a:spcPct val="115000"/>
              </a:lnSpc>
              <a:spcBef>
                <a:spcPts val="1200"/>
              </a:spcBef>
              <a:spcAft>
                <a:spcPts val="0"/>
              </a:spcAft>
              <a:buNone/>
            </a:pPr>
            <a:r>
              <a:rPr lang="en-US" sz="1300">
                <a:solidFill>
                  <a:schemeClr val="dk1"/>
                </a:solidFill>
              </a:rPr>
              <a:t>real-world handwritten digit recognition tasks.</a:t>
            </a:r>
            <a:endParaRPr sz="1300">
              <a:solidFill>
                <a:schemeClr val="dk1"/>
              </a:solidFill>
            </a:endParaRPr>
          </a:p>
          <a:p>
            <a:pPr indent="0" lvl="0" marL="0" rtl="0" algn="l">
              <a:spcBef>
                <a:spcPts val="1200"/>
              </a:spcBef>
              <a:spcAft>
                <a:spcPts val="0"/>
              </a:spcAft>
              <a:buNone/>
            </a:pPr>
            <a:r>
              <a:t/>
            </a:r>
            <a:endParaRPr>
              <a:solidFill>
                <a:schemeClr val="dk1"/>
              </a:solidFill>
            </a:endParaRPr>
          </a:p>
        </p:txBody>
      </p:sp>
      <p:pic>
        <p:nvPicPr>
          <p:cNvPr id="167" name="Google Shape;167;p21"/>
          <p:cNvPicPr preferRelativeResize="0"/>
          <p:nvPr/>
        </p:nvPicPr>
        <p:blipFill>
          <a:blip r:embed="rId4">
            <a:alphaModFix/>
          </a:blip>
          <a:stretch>
            <a:fillRect/>
          </a:stretch>
        </p:blipFill>
        <p:spPr>
          <a:xfrm>
            <a:off x="4999900" y="4725375"/>
            <a:ext cx="2849000" cy="19274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