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59" r:id="rId4"/>
    <p:sldId id="286" r:id="rId5"/>
    <p:sldId id="262" r:id="rId6"/>
    <p:sldId id="287" r:id="rId7"/>
    <p:sldId id="288" r:id="rId8"/>
    <p:sldId id="296" r:id="rId9"/>
    <p:sldId id="289" r:id="rId10"/>
    <p:sldId id="278" r:id="rId11"/>
    <p:sldId id="290" r:id="rId12"/>
    <p:sldId id="280" r:id="rId13"/>
    <p:sldId id="291" r:id="rId14"/>
    <p:sldId id="292" r:id="rId15"/>
    <p:sldId id="293" r:id="rId16"/>
    <p:sldId id="294" r:id="rId17"/>
    <p:sldId id="295" r:id="rId18"/>
    <p:sldId id="267" r:id="rId19"/>
    <p:sldId id="269" r:id="rId20"/>
    <p:sldId id="268" r:id="rId21"/>
    <p:sldId id="270" r:id="rId22"/>
    <p:sldId id="271" r:id="rId23"/>
    <p:sldId id="282" r:id="rId24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438617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ripadvis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.ipalakova@edu.iitu.k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irastana.com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673099" y="698500"/>
            <a:ext cx="7797801" cy="3171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1800"/>
            </a:pPr>
            <a:r>
              <a:rPr lang="en-US" sz="3300" dirty="0">
                <a:latin typeface="Arial" charset="0"/>
                <a:ea typeface="Arial" charset="0"/>
                <a:cs typeface="Arial" charset="0"/>
              </a:rPr>
              <a:t>Databases Design. Introduction to SQL</a:t>
            </a:r>
            <a:br>
              <a:rPr sz="3300" dirty="0">
                <a:latin typeface="Arial" charset="0"/>
                <a:ea typeface="Arial" charset="0"/>
                <a:cs typeface="Arial" charset="0"/>
                <a:sym typeface="Arial Bold"/>
              </a:rPr>
            </a:br>
            <a:br>
              <a:rPr lang="en-US" sz="5000" dirty="0">
                <a:latin typeface="Arial Bold"/>
                <a:ea typeface="Arial Bold"/>
                <a:cs typeface="Arial Bold"/>
                <a:sym typeface="Arial Bold"/>
              </a:rPr>
            </a:br>
            <a:r>
              <a:rPr sz="3000" dirty="0"/>
              <a:t>LECTURE 1</a:t>
            </a:r>
            <a:br>
              <a:rPr sz="3200" dirty="0"/>
            </a:b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sz="5000" dirty="0"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4294967295"/>
          </p:nvPr>
        </p:nvSpPr>
        <p:spPr>
          <a:xfrm>
            <a:off x="1371600" y="43434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12" dirty="0">
                <a:latin typeface="Arial Bold"/>
                <a:ea typeface="Arial Bold"/>
                <a:cs typeface="Arial Bold"/>
                <a:sym typeface="Arial Bold"/>
              </a:rPr>
              <a:t>IITU, ALMATY, 20</a:t>
            </a:r>
            <a:r>
              <a:rPr lang="ru-RU" sz="2112" dirty="0">
                <a:latin typeface="Arial Bold"/>
                <a:ea typeface="Arial Bold"/>
                <a:cs typeface="Arial Bold"/>
                <a:sym typeface="Arial Bold"/>
              </a:rPr>
              <a:t>20</a:t>
            </a:r>
            <a:endParaRPr sz="2112" dirty="0"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Database management systems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400" dirty="0"/>
              <a:t>	</a:t>
            </a:r>
            <a:r>
              <a:rPr sz="3200" b="1" dirty="0"/>
              <a:t>Database management systems </a:t>
            </a:r>
            <a:r>
              <a:rPr sz="3200" dirty="0"/>
              <a:t>(DBMSs) are specially designed applications that interact with the user, other applications, and the database itself to capture and analyze data. 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3200" dirty="0"/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3200" dirty="0"/>
              <a:t>	DBMS is a software system designed to allow the definition, creation, querying, update, and administration of databases</a:t>
            </a:r>
            <a:r>
              <a:rPr sz="2400" dirty="0"/>
              <a:t>.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400" dirty="0"/>
              <a:t>	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Database management systems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>
              <a:lnSpc>
                <a:spcPct val="80000"/>
              </a:lnSpc>
              <a:buChar char="•"/>
              <a:defRPr sz="1800"/>
            </a:pPr>
            <a:endParaRPr sz="4000" dirty="0"/>
          </a:p>
          <a:p>
            <a:pPr marL="428625" lvl="0" indent="-428625">
              <a:lnSpc>
                <a:spcPct val="80000"/>
              </a:lnSpc>
              <a:spcBef>
                <a:spcPts val="900"/>
              </a:spcBef>
              <a:buChar char="•"/>
              <a:defRPr sz="1800"/>
            </a:pPr>
            <a:r>
              <a:rPr sz="4000" dirty="0" err="1">
                <a:latin typeface="Arial Bold"/>
                <a:ea typeface="Arial Bold"/>
                <a:cs typeface="Arial Bold"/>
                <a:sym typeface="Arial Bold"/>
              </a:rPr>
              <a:t>PostgreSQL</a:t>
            </a:r>
            <a:r>
              <a:rPr sz="4000" dirty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sz="4000" dirty="0"/>
              <a:t>(www.postgresql.org/download)</a:t>
            </a:r>
          </a:p>
          <a:p>
            <a:pPr marL="428625" lvl="0" indent="-428625">
              <a:lnSpc>
                <a:spcPct val="80000"/>
              </a:lnSpc>
              <a:spcBef>
                <a:spcPts val="900"/>
              </a:spcBef>
              <a:buChar char="•"/>
              <a:defRPr sz="1800"/>
            </a:pPr>
            <a:r>
              <a:rPr lang="en-US" sz="4000" dirty="0"/>
              <a:t>MS Access</a:t>
            </a:r>
          </a:p>
          <a:p>
            <a:pPr marL="428625" lvl="0" indent="-428625">
              <a:lnSpc>
                <a:spcPct val="80000"/>
              </a:lnSpc>
              <a:spcBef>
                <a:spcPts val="900"/>
              </a:spcBef>
              <a:buChar char="•"/>
              <a:defRPr sz="1800"/>
            </a:pPr>
            <a:r>
              <a:rPr sz="4000" dirty="0"/>
              <a:t>M</a:t>
            </a:r>
            <a:r>
              <a:rPr lang="en-US" sz="4000" dirty="0"/>
              <a:t>S</a:t>
            </a:r>
            <a:r>
              <a:rPr sz="4000" dirty="0"/>
              <a:t> SQL Server</a:t>
            </a:r>
          </a:p>
          <a:p>
            <a:pPr marL="428625" lvl="0" indent="-428625">
              <a:lnSpc>
                <a:spcPct val="80000"/>
              </a:lnSpc>
              <a:spcBef>
                <a:spcPts val="900"/>
              </a:spcBef>
              <a:buChar char="•"/>
              <a:defRPr sz="1800"/>
            </a:pPr>
            <a:r>
              <a:rPr sz="4000" dirty="0"/>
              <a:t>Oracle</a:t>
            </a:r>
          </a:p>
          <a:p>
            <a:pPr marL="428625" lvl="0" indent="-428625">
              <a:lnSpc>
                <a:spcPct val="80000"/>
              </a:lnSpc>
              <a:spcBef>
                <a:spcPts val="900"/>
              </a:spcBef>
              <a:buChar char="•"/>
              <a:defRPr sz="1800"/>
            </a:pPr>
            <a:r>
              <a:rPr sz="4000" dirty="0" err="1"/>
              <a:t>MySQL</a:t>
            </a:r>
            <a:endParaRPr sz="4000" dirty="0"/>
          </a:p>
          <a:p>
            <a:pPr marL="428625" lvl="0" indent="-428625">
              <a:lnSpc>
                <a:spcPct val="80000"/>
              </a:lnSpc>
              <a:spcBef>
                <a:spcPts val="900"/>
              </a:spcBef>
              <a:buChar char="•"/>
              <a:defRPr sz="1800"/>
            </a:pPr>
            <a:r>
              <a:rPr sz="4000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9728487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841247">
              <a:defRPr sz="3680"/>
            </a:lvl1pPr>
          </a:lstStyle>
          <a:p>
            <a:pPr lvl="0">
              <a:defRPr sz="1800"/>
            </a:pPr>
            <a:r>
              <a:rPr sz="3680"/>
              <a:t>Simplified database system environment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pic>
        <p:nvPicPr>
          <p:cNvPr id="106" name="imag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587" y="1524000"/>
            <a:ext cx="6105526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Database Design</a:t>
            </a:r>
          </a:p>
          <a:p>
            <a:pPr lvl="0">
              <a:defRPr sz="1800"/>
            </a:pPr>
            <a:r>
              <a:rPr sz="4400" dirty="0"/>
              <a:t>Stages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457200" y="25908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Subject Area Analysis</a:t>
            </a:r>
          </a:p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Conceptual </a:t>
            </a:r>
            <a:r>
              <a:rPr lang="en-US" sz="4000" dirty="0"/>
              <a:t>Design</a:t>
            </a:r>
            <a:endParaRPr sz="3500" dirty="0"/>
          </a:p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Logical </a:t>
            </a:r>
            <a:r>
              <a:rPr lang="en-US" sz="4000" dirty="0"/>
              <a:t>Design</a:t>
            </a:r>
            <a:endParaRPr sz="4000" dirty="0"/>
          </a:p>
          <a:p>
            <a:pPr marL="534736" lvl="0" indent="-534736">
              <a:spcBef>
                <a:spcPts val="900"/>
              </a:spcBef>
              <a:buAutoNum type="arabicPeriod"/>
              <a:defRPr sz="1800"/>
            </a:pPr>
            <a:r>
              <a:rPr sz="4000" dirty="0"/>
              <a:t>Physical </a:t>
            </a:r>
            <a:r>
              <a:rPr lang="en-US" sz="4000" dirty="0"/>
              <a:t>Design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4901418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endParaRPr sz="2800" dirty="0"/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3500" dirty="0"/>
              <a:t>1. Specify stored information in the future database: "The DB is designed to hold information relating to/ about ..." </a:t>
            </a: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endParaRPr sz="35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3500" dirty="0"/>
              <a:t>2. List entities and attributes. Every entity should have a</a:t>
            </a:r>
            <a:r>
              <a:rPr lang="en-US" sz="3500" dirty="0"/>
              <a:t> </a:t>
            </a:r>
            <a:r>
              <a:rPr sz="3500" dirty="0"/>
              <a:t>Primary key.</a:t>
            </a:r>
            <a:endParaRPr sz="35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defTabSz="457200">
              <a:lnSpc>
                <a:spcPts val="7000"/>
              </a:lnSpc>
              <a:spcBef>
                <a:spcPts val="1200"/>
              </a:spcBef>
              <a:defRPr sz="1800"/>
            </a:pPr>
            <a:r>
              <a:rPr sz="4000" dirty="0"/>
              <a:t>Subject Area Analysis</a:t>
            </a:r>
          </a:p>
        </p:txBody>
      </p:sp>
    </p:spTree>
    <p:extLst>
      <p:ext uri="{BB962C8B-B14F-4D97-AF65-F5344CB8AC3E}">
        <p14:creationId xmlns:p14="http://schemas.microsoft.com/office/powerpoint/2010/main" val="37092725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lang="en-US" sz="4400" dirty="0"/>
              <a:t>Example</a:t>
            </a:r>
            <a:endParaRPr sz="4400" dirty="0"/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The description of a table is the table name and its attributes:</a:t>
            </a:r>
          </a:p>
          <a:p>
            <a:pPr lvl="0">
              <a:spcBef>
                <a:spcPts val="600"/>
              </a:spcBef>
              <a:buSzTx/>
              <a:buNone/>
              <a:defRPr sz="1800"/>
            </a:pPr>
            <a:r>
              <a:rPr sz="2900" dirty="0"/>
              <a:t>	</a:t>
            </a:r>
            <a:r>
              <a:rPr sz="2900" dirty="0">
                <a:solidFill>
                  <a:srgbClr val="333399"/>
                </a:solidFill>
              </a:rPr>
              <a:t>Students (</a:t>
            </a:r>
            <a:r>
              <a:rPr sz="2900" dirty="0" err="1">
                <a:solidFill>
                  <a:srgbClr val="333399"/>
                </a:solidFill>
              </a:rPr>
              <a:t>stud_id</a:t>
            </a:r>
            <a:r>
              <a:rPr sz="2900" dirty="0">
                <a:solidFill>
                  <a:srgbClr val="333399"/>
                </a:solidFill>
              </a:rPr>
              <a:t>, </a:t>
            </a:r>
            <a:r>
              <a:rPr sz="2900" dirty="0" err="1">
                <a:solidFill>
                  <a:srgbClr val="333399"/>
                </a:solidFill>
              </a:rPr>
              <a:t>l</a:t>
            </a:r>
            <a:r>
              <a:rPr lang="en-US" sz="2900" dirty="0" err="1">
                <a:solidFill>
                  <a:srgbClr val="333399"/>
                </a:solidFill>
              </a:rPr>
              <a:t>ast_</a:t>
            </a:r>
            <a:r>
              <a:rPr sz="2900" dirty="0" err="1">
                <a:solidFill>
                  <a:srgbClr val="333399"/>
                </a:solidFill>
              </a:rPr>
              <a:t>name</a:t>
            </a:r>
            <a:r>
              <a:rPr sz="2900" dirty="0">
                <a:solidFill>
                  <a:srgbClr val="333399"/>
                </a:solidFill>
              </a:rPr>
              <a:t>, </a:t>
            </a:r>
            <a:r>
              <a:rPr sz="2900" dirty="0" err="1">
                <a:solidFill>
                  <a:srgbClr val="333399"/>
                </a:solidFill>
              </a:rPr>
              <a:t>bdate</a:t>
            </a:r>
            <a:r>
              <a:rPr sz="2900" dirty="0">
                <a:solidFill>
                  <a:srgbClr val="333399"/>
                </a:solidFill>
              </a:rPr>
              <a:t>, </a:t>
            </a:r>
            <a:r>
              <a:rPr lang="en-US" sz="2900" dirty="0">
                <a:solidFill>
                  <a:srgbClr val="333399"/>
                </a:solidFill>
              </a:rPr>
              <a:t>phone</a:t>
            </a:r>
            <a:r>
              <a:rPr sz="2900" dirty="0">
                <a:solidFill>
                  <a:srgbClr val="333399"/>
                </a:solidFill>
              </a:rPr>
              <a:t>)</a:t>
            </a:r>
          </a:p>
          <a:p>
            <a:pPr lvl="0">
              <a:buSzTx/>
              <a:buNone/>
              <a:defRPr sz="1800"/>
            </a:pPr>
            <a:endParaRPr sz="2900" dirty="0">
              <a:solidFill>
                <a:srgbClr val="333399"/>
              </a:solidFill>
            </a:endParaRP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>
                <a:latin typeface="Arial Bold"/>
                <a:ea typeface="Arial Bold"/>
                <a:cs typeface="Arial Bold"/>
                <a:sym typeface="Arial Bold"/>
              </a:rPr>
              <a:t>Primary key </a:t>
            </a:r>
            <a:r>
              <a:rPr sz="3200" dirty="0"/>
              <a:t>is an attribute </a:t>
            </a:r>
            <a:r>
              <a:rPr lang="en-US" sz="3200" dirty="0"/>
              <a:t>with unique</a:t>
            </a:r>
            <a:r>
              <a:rPr lang="en-US" dirty="0"/>
              <a:t>  </a:t>
            </a:r>
            <a:r>
              <a:rPr sz="3200" dirty="0"/>
              <a:t>values</a:t>
            </a:r>
            <a:r>
              <a:rPr lang="en-US" sz="3200" dirty="0"/>
              <a:t> - </a:t>
            </a:r>
            <a:r>
              <a:rPr sz="3200" dirty="0"/>
              <a:t>underline it.</a:t>
            </a:r>
          </a:p>
          <a:p>
            <a:pPr lvl="0">
              <a:spcBef>
                <a:spcPts val="600"/>
              </a:spcBef>
              <a:buSzTx/>
              <a:buNone/>
              <a:defRPr sz="1800"/>
            </a:pPr>
            <a:r>
              <a:rPr sz="2900" dirty="0">
                <a:solidFill>
                  <a:srgbClr val="333399"/>
                </a:solidFill>
              </a:rPr>
              <a:t>	Students (</a:t>
            </a:r>
            <a:r>
              <a:rPr sz="2900" u="sng" dirty="0" err="1">
                <a:solidFill>
                  <a:srgbClr val="333399"/>
                </a:solidFill>
              </a:rPr>
              <a:t>stud_id</a:t>
            </a:r>
            <a:r>
              <a:rPr sz="2900" dirty="0">
                <a:solidFill>
                  <a:srgbClr val="333399"/>
                </a:solidFill>
              </a:rPr>
              <a:t>, </a:t>
            </a:r>
            <a:r>
              <a:rPr lang="en-US" sz="2900" dirty="0" err="1">
                <a:solidFill>
                  <a:srgbClr val="333399"/>
                </a:solidFill>
              </a:rPr>
              <a:t>last_name</a:t>
            </a:r>
            <a:r>
              <a:rPr lang="en-US" sz="2900" dirty="0">
                <a:solidFill>
                  <a:srgbClr val="333399"/>
                </a:solidFill>
              </a:rPr>
              <a:t>, </a:t>
            </a:r>
            <a:r>
              <a:rPr lang="en-US" sz="2900" dirty="0" err="1">
                <a:solidFill>
                  <a:srgbClr val="333399"/>
                </a:solidFill>
              </a:rPr>
              <a:t>bdate</a:t>
            </a:r>
            <a:r>
              <a:rPr lang="en-US" sz="2900" dirty="0">
                <a:solidFill>
                  <a:srgbClr val="333399"/>
                </a:solidFill>
              </a:rPr>
              <a:t>, phone</a:t>
            </a:r>
            <a:r>
              <a:rPr sz="2900" dirty="0">
                <a:solidFill>
                  <a:srgbClr val="3333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67814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457200" y="1493322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300" dirty="0"/>
              <a:t>3. Relationships between entities</a:t>
            </a:r>
            <a:br>
              <a:rPr sz="2300" dirty="0"/>
            </a:br>
            <a:r>
              <a:rPr sz="2300" dirty="0"/>
              <a:t>To describe a relationship between two tables answer 2 questions. </a:t>
            </a: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300" b="1" dirty="0"/>
              <a:t>First</a:t>
            </a:r>
            <a:r>
              <a:rPr sz="2300" dirty="0"/>
              <a:t> of them is how one row from the first table refers row</a:t>
            </a:r>
            <a:r>
              <a:rPr lang="en-US" sz="2300" dirty="0"/>
              <a:t>(</a:t>
            </a:r>
            <a:r>
              <a:rPr sz="2300" dirty="0"/>
              <a:t>s</a:t>
            </a:r>
            <a:r>
              <a:rPr lang="en-US" sz="2300" dirty="0"/>
              <a:t>)</a:t>
            </a:r>
            <a:r>
              <a:rPr sz="2300" dirty="0"/>
              <a:t> from the second table, and the </a:t>
            </a:r>
            <a:r>
              <a:rPr sz="2300" b="1" dirty="0"/>
              <a:t>second</a:t>
            </a:r>
            <a:r>
              <a:rPr sz="2300" dirty="0"/>
              <a:t> question (from the other side) is how one row from the second table refers row</a:t>
            </a:r>
            <a:r>
              <a:rPr lang="en-US" sz="2300" dirty="0"/>
              <a:t>(</a:t>
            </a:r>
            <a:r>
              <a:rPr sz="2300" dirty="0"/>
              <a:t>s</a:t>
            </a:r>
            <a:r>
              <a:rPr lang="en-US" sz="2300" dirty="0"/>
              <a:t>)</a:t>
            </a:r>
            <a:r>
              <a:rPr sz="2300" dirty="0"/>
              <a:t> from the first table.</a:t>
            </a: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br>
              <a:rPr sz="2300" dirty="0"/>
            </a:br>
            <a:r>
              <a:rPr sz="2300" dirty="0"/>
              <a:t>                               1 student            </a:t>
            </a:r>
            <a:r>
              <a:rPr sz="2300" b="1" dirty="0"/>
              <a:t>1 group</a:t>
            </a:r>
            <a:r>
              <a:rPr sz="2300" dirty="0"/>
              <a:t>          </a:t>
            </a: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4000" dirty="0"/>
              <a:t>  Students                         Groups</a:t>
            </a:r>
            <a:endParaRPr sz="40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300" dirty="0">
                <a:latin typeface="Times Roman"/>
                <a:ea typeface="Times Roman"/>
                <a:cs typeface="Times Roman"/>
                <a:sym typeface="Times Roman"/>
              </a:rPr>
              <a:t>                                </a:t>
            </a:r>
            <a:r>
              <a:rPr sz="2300" b="1" dirty="0"/>
              <a:t>many students</a:t>
            </a:r>
            <a:r>
              <a:rPr sz="2300" dirty="0"/>
              <a:t>          1 group</a:t>
            </a:r>
            <a:r>
              <a:rPr sz="2300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defTabSz="457200">
              <a:lnSpc>
                <a:spcPts val="7000"/>
              </a:lnSpc>
              <a:spcBef>
                <a:spcPts val="1200"/>
              </a:spcBef>
              <a:defRPr sz="1800"/>
            </a:pPr>
            <a:r>
              <a:rPr sz="4000" dirty="0"/>
              <a:t>Subject Area Analysis</a:t>
            </a:r>
          </a:p>
        </p:txBody>
      </p:sp>
      <p:sp>
        <p:nvSpPr>
          <p:cNvPr id="90" name="Shape 90"/>
          <p:cNvSpPr/>
          <p:nvPr/>
        </p:nvSpPr>
        <p:spPr>
          <a:xfrm flipV="1">
            <a:off x="3504852" y="5202138"/>
            <a:ext cx="2322034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3504852" y="5786362"/>
            <a:ext cx="2322034" cy="1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497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457200" y="1445821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800" dirty="0"/>
              <a:t>4. Constraints:</a:t>
            </a:r>
            <a:br>
              <a:rPr sz="2800" dirty="0"/>
            </a:br>
            <a:r>
              <a:rPr sz="2800" dirty="0"/>
              <a:t>Student’s date of birth must be later than 1980. </a:t>
            </a:r>
            <a:endParaRPr sz="28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endParaRPr sz="28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800" dirty="0"/>
              <a:t>5. Specify groups of users</a:t>
            </a:r>
            <a:r>
              <a:rPr lang="en-US" sz="2800" dirty="0"/>
              <a:t> and their access rights</a:t>
            </a:r>
            <a:r>
              <a:rPr sz="2800" dirty="0"/>
              <a:t>: "The database is designed for ..." </a:t>
            </a: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endParaRPr sz="28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sz="2800" dirty="0"/>
              <a:t>6. List potential questions from users to the database (queries)</a:t>
            </a:r>
            <a:r>
              <a:rPr lang="en-US" sz="2800" dirty="0"/>
              <a:t>:</a:t>
            </a:r>
          </a:p>
          <a:p>
            <a:pPr marL="0" lvl="0" indent="0" defTabSz="457200">
              <a:spcBef>
                <a:spcPts val="1200"/>
              </a:spcBef>
              <a:buSzTx/>
              <a:buNone/>
              <a:defRPr sz="1800"/>
            </a:pPr>
            <a:r>
              <a:rPr lang="en-US" sz="2800" dirty="0"/>
              <a:t>Find student’s name by his id.</a:t>
            </a:r>
            <a:endParaRPr sz="2800" dirty="0"/>
          </a:p>
        </p:txBody>
      </p:sp>
      <p:sp>
        <p:nvSpPr>
          <p:cNvPr id="95" name="Shape 95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defTabSz="457200">
              <a:lnSpc>
                <a:spcPts val="7000"/>
              </a:lnSpc>
              <a:spcBef>
                <a:spcPts val="1200"/>
              </a:spcBef>
              <a:defRPr sz="1800"/>
            </a:pPr>
            <a:r>
              <a:rPr sz="4000" dirty="0"/>
              <a:t>Subject Area Analysis</a:t>
            </a:r>
          </a:p>
        </p:txBody>
      </p:sp>
    </p:spTree>
    <p:extLst>
      <p:ext uri="{BB962C8B-B14F-4D97-AF65-F5344CB8AC3E}">
        <p14:creationId xmlns:p14="http://schemas.microsoft.com/office/powerpoint/2010/main" val="17210352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 dirty="0"/>
              <a:t>Ideas for </a:t>
            </a:r>
            <a:r>
              <a:rPr lang="en-US" sz="4400" dirty="0"/>
              <a:t>a Course work</a:t>
            </a:r>
            <a:r>
              <a:rPr sz="4400" dirty="0"/>
              <a:t>: </a:t>
            </a:r>
          </a:p>
          <a:p>
            <a:pPr lvl="0">
              <a:defRPr sz="1800"/>
            </a:pPr>
            <a:r>
              <a:rPr sz="4400" dirty="0"/>
              <a:t>institutions</a:t>
            </a:r>
          </a:p>
        </p:txBody>
      </p:sp>
      <p:graphicFrame>
        <p:nvGraphicFramePr>
          <p:cNvPr id="47" name="Table 47"/>
          <p:cNvGraphicFramePr/>
          <p:nvPr>
            <p:extLst>
              <p:ext uri="{D42A27DB-BD31-4B8C-83A1-F6EECF244321}">
                <p14:modId xmlns:p14="http://schemas.microsoft.com/office/powerpoint/2010/main" val="1111341087"/>
              </p:ext>
            </p:extLst>
          </p:nvPr>
        </p:nvGraphicFramePr>
        <p:xfrm>
          <a:off x="889000" y="1765300"/>
          <a:ext cx="7366000" cy="4927600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bank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KazPost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airport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/>
                        <a:t>travel agency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hospital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/>
                        <a:t>theatre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hotel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/>
                        <a:t>taxi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restaurant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/>
                        <a:t>HR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library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/>
                        <a:t>ZOO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advertising agency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/>
                        <a:t>NASA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publishing house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/>
                        <a:t>realtor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recruiting agency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/>
                        <a:t>delivery service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kindergarten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dirty="0"/>
                        <a:t>language сentre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 dirty="0"/>
              <a:t>Ideas for </a:t>
            </a:r>
            <a:r>
              <a:rPr lang="en-US" sz="4400" dirty="0"/>
              <a:t>a Course work</a:t>
            </a:r>
            <a:r>
              <a:rPr sz="4400" dirty="0"/>
              <a:t>: </a:t>
            </a:r>
          </a:p>
          <a:p>
            <a:pPr lvl="0">
              <a:defRPr sz="1800"/>
            </a:pPr>
            <a:r>
              <a:rPr sz="4400" dirty="0"/>
              <a:t>social networks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marL="0" lvl="0" indent="0">
              <a:buNone/>
              <a:defRPr sz="1800"/>
            </a:pPr>
            <a:endParaRPr sz="2500" dirty="0"/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vk.ru</a:t>
            </a:r>
            <a:r>
              <a:rPr sz="2500" dirty="0">
                <a:solidFill>
                  <a:schemeClr val="tx1"/>
                </a:solidFill>
              </a:rPr>
              <a:t> / </a:t>
            </a:r>
            <a:r>
              <a:rPr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fb.com</a:t>
            </a:r>
            <a:endParaRPr lang="en-US" sz="2500" dirty="0">
              <a:solidFill>
                <a:schemeClr val="tx1"/>
              </a:solidFill>
              <a:uFill>
                <a:solidFill>
                  <a:srgbClr val="009999"/>
                </a:solidFill>
              </a:uFill>
            </a:endParaRPr>
          </a:p>
          <a:p>
            <a:pPr marL="0" lvl="0" indent="0">
              <a:buNone/>
              <a:defRPr sz="1800"/>
            </a:pPr>
            <a:r>
              <a:rPr lang="en-US"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instagram.com</a:t>
            </a:r>
          </a:p>
          <a:p>
            <a:pPr marL="0" indent="0">
              <a:buNone/>
              <a:defRPr sz="1800"/>
            </a:pPr>
            <a:r>
              <a:rPr lang="en-US"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twitter.com</a:t>
            </a:r>
            <a:endParaRPr sz="2500" dirty="0">
              <a:solidFill>
                <a:schemeClr val="tx1"/>
              </a:solidFill>
            </a:endParaRP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last.fm</a:t>
            </a:r>
            <a:r>
              <a:rPr sz="2500" dirty="0">
                <a:solidFill>
                  <a:schemeClr val="tx1"/>
                </a:solidFill>
              </a:rPr>
              <a:t> (music)</a:t>
            </a: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livelib.ru</a:t>
            </a:r>
            <a:r>
              <a:rPr sz="2500" dirty="0">
                <a:solidFill>
                  <a:schemeClr val="tx1"/>
                </a:solidFill>
              </a:rPr>
              <a:t> / </a:t>
            </a:r>
            <a:r>
              <a:rPr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goodreads.com</a:t>
            </a:r>
            <a:r>
              <a:rPr sz="2500" dirty="0">
                <a:solidFill>
                  <a:schemeClr val="tx1"/>
                </a:solidFill>
              </a:rPr>
              <a:t> (books)</a:t>
            </a: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</a:rPr>
              <a:t>blog platform</a:t>
            </a: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linkedIn.com</a:t>
            </a:r>
            <a:endParaRPr sz="2500" dirty="0">
              <a:solidFill>
                <a:schemeClr val="tx1"/>
              </a:solidFill>
            </a:endParaRP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tripadviser.com</a:t>
            </a:r>
            <a:r>
              <a:rPr lang="en-US"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 (travel)</a:t>
            </a:r>
            <a:endParaRPr sz="2500" dirty="0">
              <a:solidFill>
                <a:schemeClr val="tx1"/>
              </a:solidFill>
              <a:uFill>
                <a:solidFill>
                  <a:srgbClr val="009999"/>
                </a:solidFill>
              </a:u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Course information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457200" y="1266940"/>
            <a:ext cx="8229600" cy="5277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lang="en-US" sz="3000" dirty="0" err="1"/>
              <a:t>Madina</a:t>
            </a:r>
            <a:r>
              <a:rPr lang="en-US" sz="3000" dirty="0"/>
              <a:t> </a:t>
            </a:r>
            <a:r>
              <a:rPr lang="en-US" sz="3000" dirty="0" err="1"/>
              <a:t>Tulegenovna</a:t>
            </a:r>
            <a:r>
              <a:rPr lang="en-US" sz="3000" dirty="0"/>
              <a:t> Ipalakova, room 409</a:t>
            </a:r>
          </a:p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lang="en-US" sz="3000" dirty="0">
                <a:hlinkClick r:id="rId2"/>
              </a:rPr>
              <a:t>m.ipalakova@edu.iitu.kz</a:t>
            </a:r>
            <a:r>
              <a:rPr lang="en-US" sz="3000" dirty="0"/>
              <a:t> </a:t>
            </a:r>
          </a:p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endParaRPr lang="en-US" sz="3000" dirty="0"/>
          </a:p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lang="en-US" sz="3000" dirty="0"/>
              <a:t>L</a:t>
            </a:r>
            <a:r>
              <a:rPr sz="3000" dirty="0"/>
              <a:t>ectures</a:t>
            </a:r>
          </a:p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lang="en-US" sz="3000" dirty="0"/>
              <a:t>L</a:t>
            </a:r>
            <a:r>
              <a:rPr sz="3000" dirty="0"/>
              <a:t>ab works (</a:t>
            </a:r>
            <a:r>
              <a:rPr lang="en-US" sz="3000" dirty="0"/>
              <a:t>the U</a:t>
            </a:r>
            <a:r>
              <a:rPr sz="3000" dirty="0"/>
              <a:t>niversity</a:t>
            </a:r>
            <a:r>
              <a:rPr lang="en-US" sz="3000" dirty="0"/>
              <a:t> database</a:t>
            </a:r>
            <a:r>
              <a:rPr sz="3000" dirty="0"/>
              <a:t>)</a:t>
            </a:r>
          </a:p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lang="en-US" sz="3000" dirty="0"/>
              <a:t>Course work</a:t>
            </a:r>
            <a:r>
              <a:rPr sz="3000" dirty="0"/>
              <a:t> (</a:t>
            </a:r>
            <a:r>
              <a:rPr lang="en-US" sz="3000" dirty="0"/>
              <a:t>teams of 1-2 students, the database</a:t>
            </a:r>
            <a:r>
              <a:rPr sz="3000" dirty="0"/>
              <a:t> with </a:t>
            </a:r>
            <a:r>
              <a:rPr lang="en-US" sz="3000" dirty="0"/>
              <a:t>the </a:t>
            </a:r>
            <a:r>
              <a:rPr sz="3000" dirty="0"/>
              <a:t>individual topic)</a:t>
            </a:r>
            <a:endParaRPr lang="en-US" sz="3000" dirty="0"/>
          </a:p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lang="en-US" sz="3000" dirty="0"/>
              <a:t>Quizzes</a:t>
            </a:r>
            <a:endParaRPr sz="3000" dirty="0"/>
          </a:p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sz="3000" dirty="0"/>
              <a:t>Midterm</a:t>
            </a:r>
            <a:r>
              <a:rPr lang="en-US" sz="3000" dirty="0"/>
              <a:t>, </a:t>
            </a:r>
            <a:r>
              <a:rPr lang="en-US" sz="3000" dirty="0" err="1"/>
              <a:t>endterm</a:t>
            </a:r>
            <a:r>
              <a:rPr sz="3000" dirty="0"/>
              <a:t> – </a:t>
            </a:r>
            <a:r>
              <a:rPr lang="en-US" sz="3000" dirty="0"/>
              <a:t>MCQ </a:t>
            </a:r>
          </a:p>
          <a:p>
            <a:pPr marL="264032" lvl="0" indent="-264032" defTabSz="804672">
              <a:lnSpc>
                <a:spcPct val="90000"/>
              </a:lnSpc>
              <a:spcBef>
                <a:spcPts val="500"/>
              </a:spcBef>
              <a:buChar char="•"/>
              <a:defRPr sz="1800"/>
            </a:pPr>
            <a:r>
              <a:rPr lang="en-US" sz="3000" dirty="0"/>
              <a:t>Final exam </a:t>
            </a:r>
            <a:r>
              <a:rPr lang="mr-IN" sz="3000" dirty="0"/>
              <a:t>–</a:t>
            </a:r>
            <a:r>
              <a:rPr lang="en-US" sz="3000" dirty="0"/>
              <a:t> Complex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3227905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 dirty="0"/>
              <a:t>Ideas for </a:t>
            </a:r>
            <a:r>
              <a:rPr lang="en-US" sz="4400" dirty="0"/>
              <a:t>a Course work</a:t>
            </a:r>
            <a:r>
              <a:rPr sz="4400" dirty="0"/>
              <a:t>: </a:t>
            </a:r>
          </a:p>
          <a:p>
            <a:pPr lvl="0">
              <a:defRPr sz="1800"/>
            </a:pPr>
            <a:r>
              <a:rPr sz="4400" dirty="0"/>
              <a:t>sport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lvl="0" indent="-342900">
              <a:defRPr sz="1800"/>
            </a:pPr>
            <a:endParaRPr sz="2500" dirty="0"/>
          </a:p>
          <a:p>
            <a:pPr marL="0" lvl="0" indent="0">
              <a:buNone/>
              <a:defRPr sz="1800"/>
            </a:pPr>
            <a:r>
              <a:rPr sz="2500" dirty="0"/>
              <a:t>FIFA World Cup</a:t>
            </a:r>
          </a:p>
          <a:p>
            <a:pPr marL="0" lvl="0" indent="0">
              <a:buNone/>
              <a:defRPr sz="1800"/>
            </a:pPr>
            <a:r>
              <a:rPr sz="2500" dirty="0"/>
              <a:t>Olympic games</a:t>
            </a:r>
          </a:p>
          <a:p>
            <a:pPr marL="0" lvl="0" indent="0">
              <a:buNone/>
              <a:defRPr sz="1800"/>
            </a:pPr>
            <a:r>
              <a:rPr sz="2500" dirty="0"/>
              <a:t>IT football league</a:t>
            </a:r>
          </a:p>
          <a:p>
            <a:pPr marL="0" lvl="0" indent="0">
              <a:buNone/>
              <a:defRPr sz="1800"/>
            </a:pPr>
            <a:r>
              <a:rPr sz="2500" dirty="0"/>
              <a:t>NBA</a:t>
            </a:r>
          </a:p>
          <a:p>
            <a:pPr marL="0" lvl="0" indent="0">
              <a:buNone/>
              <a:defRPr sz="1800"/>
            </a:pPr>
            <a:r>
              <a:rPr sz="2500" dirty="0"/>
              <a:t>NHL</a:t>
            </a:r>
          </a:p>
          <a:p>
            <a:pPr marL="0" lvl="0" indent="0">
              <a:buNone/>
              <a:defRPr sz="1800"/>
            </a:pPr>
            <a:r>
              <a:rPr sz="2500" dirty="0"/>
              <a:t>FIVB Volleyball System</a:t>
            </a:r>
          </a:p>
          <a:p>
            <a:pPr marL="0" lvl="0" indent="0">
              <a:buNone/>
              <a:defRPr sz="1800"/>
            </a:pPr>
            <a:r>
              <a:rPr sz="2500" dirty="0"/>
              <a:t>fitness club</a:t>
            </a:r>
          </a:p>
          <a:p>
            <a:pPr marL="0" lvl="0" indent="0">
              <a:buNone/>
              <a:defRPr sz="1800"/>
            </a:pPr>
            <a:r>
              <a:rPr sz="2500" dirty="0"/>
              <a:t>dance club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 dirty="0"/>
              <a:t>Ideas for </a:t>
            </a:r>
            <a:r>
              <a:rPr lang="en-US" sz="4400" dirty="0"/>
              <a:t>a Course work</a:t>
            </a:r>
            <a:r>
              <a:rPr sz="4400" dirty="0"/>
              <a:t>: </a:t>
            </a:r>
          </a:p>
          <a:p>
            <a:pPr lvl="0">
              <a:defRPr sz="1800"/>
            </a:pPr>
            <a:r>
              <a:rPr sz="4400" dirty="0"/>
              <a:t>sales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marL="0" lvl="0" indent="0">
              <a:buNone/>
              <a:defRPr sz="1800"/>
            </a:pPr>
            <a:endParaRPr sz="2800" dirty="0"/>
          </a:p>
          <a:p>
            <a:pPr marL="0" lvl="0" indent="0">
              <a:buNone/>
              <a:defRPr sz="1800"/>
            </a:pPr>
            <a:r>
              <a:rPr sz="2800" dirty="0"/>
              <a:t>on-line store</a:t>
            </a:r>
          </a:p>
          <a:p>
            <a:pPr marL="0" lvl="0" indent="0">
              <a:buNone/>
              <a:defRPr sz="1800"/>
            </a:pPr>
            <a:r>
              <a:rPr sz="2800" dirty="0"/>
              <a:t>book store</a:t>
            </a:r>
          </a:p>
          <a:p>
            <a:pPr marL="0" lvl="0" indent="0">
              <a:buNone/>
              <a:defRPr sz="1800"/>
            </a:pPr>
            <a:r>
              <a:rPr sz="2800" dirty="0"/>
              <a:t>car sales</a:t>
            </a:r>
          </a:p>
          <a:p>
            <a:pPr marL="0" lvl="0" indent="0">
              <a:buNone/>
              <a:defRPr sz="1800"/>
            </a:pPr>
            <a:r>
              <a:rPr sz="2800" dirty="0"/>
              <a:t>ticketon.kz/ kassir.kz</a:t>
            </a:r>
          </a:p>
          <a:p>
            <a:pPr marL="0" lvl="0" indent="0">
              <a:buNone/>
              <a:defRPr sz="1800"/>
            </a:pPr>
            <a:r>
              <a:rPr sz="2800" dirty="0"/>
              <a:t>kino.kz</a:t>
            </a:r>
          </a:p>
          <a:p>
            <a:pPr marL="0" lvl="0" indent="0">
              <a:buNone/>
              <a:defRPr sz="1800"/>
            </a:pPr>
            <a:r>
              <a:rPr sz="28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airastana.com</a:t>
            </a:r>
            <a:endParaRPr sz="2800" dirty="0">
              <a:solidFill>
                <a:schemeClr val="tx1"/>
              </a:solidFill>
              <a:uFill>
                <a:solidFill>
                  <a:srgbClr val="009999"/>
                </a:solidFill>
              </a:u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 dirty="0"/>
              <a:t>Ideas for </a:t>
            </a:r>
            <a:r>
              <a:rPr lang="en-US" sz="4400" dirty="0"/>
              <a:t>a Course work</a:t>
            </a:r>
            <a:r>
              <a:rPr sz="4400" dirty="0"/>
              <a:t>: </a:t>
            </a:r>
          </a:p>
          <a:p>
            <a:pPr lvl="0">
              <a:defRPr sz="1800"/>
            </a:pPr>
            <a:r>
              <a:rPr sz="4400" dirty="0"/>
              <a:t>other databases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lvl="0" indent="-342900">
              <a:defRPr sz="1800"/>
            </a:pPr>
            <a:endParaRPr sz="2500" dirty="0"/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  <a:uFill>
                  <a:solidFill>
                    <a:srgbClr val="009999"/>
                  </a:solidFill>
                </a:uFill>
              </a:rPr>
              <a:t>imdb.com</a:t>
            </a:r>
            <a:endParaRPr lang="en-US" sz="2500" dirty="0">
              <a:solidFill>
                <a:schemeClr val="tx1"/>
              </a:solidFill>
              <a:uFill>
                <a:solidFill>
                  <a:srgbClr val="009999"/>
                </a:solidFill>
              </a:uFill>
            </a:endParaRPr>
          </a:p>
          <a:p>
            <a:pPr marL="0" indent="0">
              <a:buNone/>
              <a:defRPr sz="1800"/>
            </a:pPr>
            <a:r>
              <a:rPr lang="en-US" sz="2500" dirty="0">
                <a:solidFill>
                  <a:schemeClr val="tx1"/>
                </a:solidFill>
              </a:rPr>
              <a:t>music</a:t>
            </a:r>
            <a:endParaRPr sz="2500" dirty="0">
              <a:solidFill>
                <a:schemeClr val="tx1"/>
              </a:solidFill>
            </a:endParaRP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</a:rPr>
              <a:t>games</a:t>
            </a: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</a:rPr>
              <a:t>animals</a:t>
            </a: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</a:rPr>
              <a:t>countries</a:t>
            </a:r>
          </a:p>
          <a:p>
            <a:pPr marL="0" lvl="0" indent="0">
              <a:buNone/>
              <a:defRPr sz="1800"/>
            </a:pPr>
            <a:r>
              <a:rPr sz="2500" dirty="0">
                <a:solidFill>
                  <a:schemeClr val="tx1"/>
                </a:solidFill>
              </a:rPr>
              <a:t>task manager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What’s next?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3200"/>
              <a:t>	</a:t>
            </a:r>
          </a:p>
          <a:p>
            <a:pPr lvl="0">
              <a:buSzTx/>
              <a:buNone/>
              <a:defRPr sz="1800"/>
            </a:pPr>
            <a:r>
              <a:rPr sz="3200"/>
              <a:t>	Next week lecture will introduce the conceptual model of a database and how to design the entity-relational diagram.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Books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44316" lvl="0" indent="-244316" defTabSz="868680">
              <a:spcBef>
                <a:spcPts val="500"/>
              </a:spcBef>
              <a:buChar char="•"/>
              <a:defRPr sz="1800"/>
            </a:pPr>
            <a:r>
              <a:rPr sz="2280" dirty="0">
                <a:latin typeface="Arial Bold"/>
                <a:ea typeface="Arial Bold"/>
                <a:cs typeface="Arial Bold"/>
                <a:sym typeface="Arial Bold"/>
              </a:rPr>
              <a:t>Connolly, Thomas M. Database Systems</a:t>
            </a:r>
            <a:r>
              <a:rPr sz="2280" dirty="0"/>
              <a:t>: A Practical Approach to Design, Implementation, and Management / Thomas M. Connolly, Carolyn E. </a:t>
            </a:r>
            <a:r>
              <a:rPr sz="2280" dirty="0" err="1"/>
              <a:t>Begg</a:t>
            </a:r>
            <a:r>
              <a:rPr sz="2280" dirty="0"/>
              <a:t>.- United States of America: Pearson Education</a:t>
            </a:r>
          </a:p>
          <a:p>
            <a:pPr marL="325754" lvl="0" indent="-325754" defTabSz="868680">
              <a:buChar char="•"/>
              <a:defRPr sz="1800"/>
            </a:pPr>
            <a:endParaRPr sz="2280" dirty="0"/>
          </a:p>
          <a:p>
            <a:pPr marL="244316" lvl="0" indent="-244316" defTabSz="868680">
              <a:spcBef>
                <a:spcPts val="500"/>
              </a:spcBef>
              <a:buChar char="•"/>
              <a:defRPr sz="1800"/>
            </a:pPr>
            <a:r>
              <a:rPr sz="2280" dirty="0">
                <a:latin typeface="Arial Bold"/>
                <a:ea typeface="Arial Bold"/>
                <a:cs typeface="Arial Bold"/>
                <a:sym typeface="Arial Bold"/>
              </a:rPr>
              <a:t>Garcia-Molina, H. Database system</a:t>
            </a:r>
            <a:r>
              <a:rPr sz="2280" dirty="0"/>
              <a:t>: The Complete Book / Hector Garcia-Molina.- United States of America: Pearson Prentice Hall</a:t>
            </a:r>
          </a:p>
          <a:p>
            <a:pPr marL="325754" lvl="0" indent="-325754" defTabSz="868680">
              <a:buChar char="•"/>
              <a:defRPr sz="1800"/>
            </a:pPr>
            <a:endParaRPr sz="2280" dirty="0"/>
          </a:p>
          <a:p>
            <a:pPr marL="244316" lvl="0" indent="-244316" defTabSz="868680">
              <a:spcBef>
                <a:spcPts val="500"/>
              </a:spcBef>
              <a:buChar char="•"/>
              <a:defRPr sz="1800"/>
            </a:pPr>
            <a:r>
              <a:rPr sz="2280" dirty="0">
                <a:latin typeface="Arial Bold"/>
                <a:ea typeface="Arial Bold"/>
                <a:cs typeface="Arial Bold"/>
                <a:sym typeface="Arial Bold"/>
              </a:rPr>
              <a:t>Sharma, N. Database Fundamentals</a:t>
            </a:r>
            <a:r>
              <a:rPr sz="2280" dirty="0"/>
              <a:t>: A book for the community by the community / </a:t>
            </a:r>
            <a:r>
              <a:rPr sz="2280" dirty="0" err="1"/>
              <a:t>Neeraj</a:t>
            </a:r>
            <a:r>
              <a:rPr sz="2280" dirty="0"/>
              <a:t> Sharma, </a:t>
            </a:r>
            <a:r>
              <a:rPr sz="2280" dirty="0" err="1"/>
              <a:t>Liviu</a:t>
            </a:r>
            <a:r>
              <a:rPr sz="2280" dirty="0"/>
              <a:t> </a:t>
            </a:r>
            <a:r>
              <a:rPr sz="2280" dirty="0" err="1"/>
              <a:t>Perniu</a:t>
            </a:r>
            <a:r>
              <a:rPr sz="2280" dirty="0"/>
              <a:t>.- Canada</a:t>
            </a:r>
            <a:endParaRPr lang="en-US" sz="228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40663">
              <a:defRPr sz="3564"/>
            </a:lvl1pPr>
          </a:lstStyle>
          <a:p>
            <a:pPr lvl="0">
              <a:defRPr sz="1800"/>
            </a:pPr>
            <a:r>
              <a:rPr sz="3564" dirty="0"/>
              <a:t>By the end of this course students will be able to: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64331" lvl="0" indent="-364331">
              <a:lnSpc>
                <a:spcPct val="90000"/>
              </a:lnSpc>
              <a:spcBef>
                <a:spcPts val="800"/>
              </a:spcBef>
              <a:buChar char="•"/>
              <a:defRPr sz="1800"/>
            </a:pPr>
            <a:r>
              <a:rPr lang="en-US" sz="3400" dirty="0"/>
              <a:t>D</a:t>
            </a:r>
            <a:r>
              <a:rPr sz="3400" dirty="0"/>
              <a:t>esign a database starting from the first stage to the physical implementation </a:t>
            </a:r>
            <a:endParaRPr lang="en-US" sz="3400" dirty="0"/>
          </a:p>
          <a:p>
            <a:pPr marL="364331" lvl="0" indent="-364331">
              <a:lnSpc>
                <a:spcPct val="90000"/>
              </a:lnSpc>
              <a:spcBef>
                <a:spcPts val="800"/>
              </a:spcBef>
              <a:buChar char="•"/>
              <a:defRPr sz="1800"/>
            </a:pPr>
            <a:endParaRPr sz="3400" dirty="0"/>
          </a:p>
          <a:p>
            <a:pPr marL="364331" lvl="0" indent="-364331">
              <a:lnSpc>
                <a:spcPct val="90000"/>
              </a:lnSpc>
              <a:spcBef>
                <a:spcPts val="800"/>
              </a:spcBef>
              <a:buChar char="•"/>
              <a:defRPr sz="1800"/>
            </a:pPr>
            <a:r>
              <a:rPr lang="en-US" sz="3400" dirty="0"/>
              <a:t>D</a:t>
            </a:r>
            <a:r>
              <a:rPr sz="3400" dirty="0"/>
              <a:t>emonstrate the programming skills with SQL (Structured Query Language)</a:t>
            </a:r>
            <a:endParaRPr lang="en-US" sz="3400" dirty="0"/>
          </a:p>
          <a:p>
            <a:pPr marL="364331" lvl="0" indent="-364331">
              <a:lnSpc>
                <a:spcPct val="90000"/>
              </a:lnSpc>
              <a:spcBef>
                <a:spcPts val="800"/>
              </a:spcBef>
              <a:buChar char="•"/>
              <a:defRPr sz="1800"/>
            </a:pPr>
            <a:endParaRPr sz="3400" dirty="0"/>
          </a:p>
          <a:p>
            <a:pPr marL="364331" lvl="0" indent="-364331">
              <a:lnSpc>
                <a:spcPct val="90000"/>
              </a:lnSpc>
              <a:spcBef>
                <a:spcPts val="800"/>
              </a:spcBef>
              <a:buChar char="•"/>
              <a:defRPr sz="1800"/>
            </a:pPr>
            <a:r>
              <a:rPr lang="en-US" sz="3400" dirty="0"/>
              <a:t>Work with the</a:t>
            </a:r>
            <a:r>
              <a:rPr sz="3400" dirty="0"/>
              <a:t> database management system (DBMS)</a:t>
            </a:r>
          </a:p>
        </p:txBody>
      </p:sp>
    </p:spTree>
    <p:extLst>
      <p:ext uri="{BB962C8B-B14F-4D97-AF65-F5344CB8AC3E}">
        <p14:creationId xmlns:p14="http://schemas.microsoft.com/office/powerpoint/2010/main" val="37008043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What are your association?</a:t>
            </a:r>
          </a:p>
        </p:txBody>
      </p:sp>
      <p:pic>
        <p:nvPicPr>
          <p:cNvPr id="28" name="imag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133600"/>
            <a:ext cx="5257800" cy="3943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What is a database?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500" dirty="0"/>
              <a:t>Database is an organized collection of </a:t>
            </a:r>
            <a:r>
              <a:rPr lang="en-US" sz="3500" dirty="0"/>
              <a:t>logically related </a:t>
            </a:r>
            <a:r>
              <a:rPr sz="3500" dirty="0"/>
              <a:t>data</a:t>
            </a:r>
            <a:r>
              <a:rPr lang="en-US" sz="3500" dirty="0"/>
              <a:t>, stored and accessed electronically</a:t>
            </a:r>
            <a:endParaRPr sz="3500" dirty="0"/>
          </a:p>
        </p:txBody>
      </p:sp>
      <p:pic>
        <p:nvPicPr>
          <p:cNvPr id="32" name="imag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09" y="3654789"/>
            <a:ext cx="3048000" cy="26082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65633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841247">
              <a:defRPr sz="3680"/>
            </a:lvl1pPr>
          </a:lstStyle>
          <a:p>
            <a:pPr lvl="0">
              <a:defRPr sz="1800"/>
            </a:pPr>
            <a:r>
              <a:rPr lang="en-US" sz="4000" dirty="0"/>
              <a:t>Relational database</a:t>
            </a:r>
            <a:endParaRPr sz="3680" dirty="0"/>
          </a:p>
        </p:txBody>
      </p:sp>
      <p:sp>
        <p:nvSpPr>
          <p:cNvPr id="35" name="Shape 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322325" lvl="0" indent="-322325" defTabSz="859536">
              <a:buChar char="•"/>
              <a:defRPr sz="1800"/>
            </a:pPr>
            <a:r>
              <a:rPr lang="en-US" sz="3000" b="1" dirty="0"/>
              <a:t>Relational database</a:t>
            </a:r>
            <a:r>
              <a:rPr lang="en-US" sz="3000" dirty="0"/>
              <a:t> is a database based on the relational model of data, as proposed by E.F. Codd in 1970.</a:t>
            </a:r>
          </a:p>
          <a:p>
            <a:pPr marL="322325" lvl="0" indent="-322325" defTabSz="859536">
              <a:buChar char="•"/>
              <a:defRPr sz="1800"/>
            </a:pPr>
            <a:r>
              <a:rPr lang="en-US" sz="3000" b="1" dirty="0"/>
              <a:t>Relational</a:t>
            </a:r>
            <a:r>
              <a:rPr lang="en-US" sz="3000" dirty="0"/>
              <a:t> </a:t>
            </a:r>
            <a:r>
              <a:rPr lang="en-US" sz="3000" b="1" dirty="0"/>
              <a:t>model</a:t>
            </a:r>
            <a:r>
              <a:rPr lang="en-US" sz="3000" dirty="0"/>
              <a:t> organizes data into one or more tables of columns and rows, with a unique key (or </a:t>
            </a:r>
            <a:r>
              <a:rPr lang="en-US" sz="3000" b="1" dirty="0"/>
              <a:t>Primary key</a:t>
            </a:r>
            <a:r>
              <a:rPr lang="en-US" sz="3000" dirty="0"/>
              <a:t>) identifying each row.</a:t>
            </a:r>
          </a:p>
          <a:p>
            <a:pPr marL="322325" lvl="0" indent="-322325" defTabSz="859536">
              <a:buChar char="•"/>
              <a:defRPr sz="1800"/>
            </a:pPr>
            <a:r>
              <a:rPr lang="en-US" sz="3000" b="1" dirty="0"/>
              <a:t>Tables</a:t>
            </a:r>
            <a:r>
              <a:rPr lang="en-US" sz="3000" dirty="0"/>
              <a:t> are also called relations.</a:t>
            </a:r>
          </a:p>
          <a:p>
            <a:pPr marL="322325" indent="-322325" defTabSz="859536">
              <a:buFontTx/>
              <a:buChar char="•"/>
              <a:defRPr sz="1800"/>
            </a:pPr>
            <a:r>
              <a:rPr lang="en-US" sz="3000" b="1" dirty="0"/>
              <a:t>Columns</a:t>
            </a:r>
            <a:r>
              <a:rPr lang="en-US" sz="3000" dirty="0"/>
              <a:t> are also called attributes. </a:t>
            </a:r>
          </a:p>
          <a:p>
            <a:pPr marL="322325" lvl="0" indent="-322325" defTabSz="859536">
              <a:buChar char="•"/>
              <a:defRPr sz="1800"/>
            </a:pPr>
            <a:r>
              <a:rPr lang="en-US" sz="3000" b="1" dirty="0"/>
              <a:t>Rows</a:t>
            </a:r>
            <a:r>
              <a:rPr lang="en-US" sz="3000" dirty="0"/>
              <a:t> are also called records or tuples</a:t>
            </a:r>
          </a:p>
        </p:txBody>
      </p:sp>
    </p:spTree>
    <p:extLst>
      <p:ext uri="{BB962C8B-B14F-4D97-AF65-F5344CB8AC3E}">
        <p14:creationId xmlns:p14="http://schemas.microsoft.com/office/powerpoint/2010/main" val="6887979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841247">
              <a:defRPr sz="3680"/>
            </a:lvl1pPr>
          </a:lstStyle>
          <a:p>
            <a:pPr lvl="0">
              <a:defRPr sz="1800"/>
            </a:pPr>
            <a:r>
              <a:rPr lang="en-US" sz="4000" dirty="0"/>
              <a:t>Relational database</a:t>
            </a:r>
            <a:endParaRPr sz="3680" dirty="0"/>
          </a:p>
        </p:txBody>
      </p:sp>
      <p:sp>
        <p:nvSpPr>
          <p:cNvPr id="35" name="Shape 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322325" lvl="0" indent="-322325" defTabSz="859536">
              <a:buChar char="•"/>
              <a:defRPr sz="1800"/>
            </a:pPr>
            <a:endParaRPr lang="en-US" sz="3000" dirty="0"/>
          </a:p>
          <a:p>
            <a:pPr marL="322325" lvl="0" indent="-322325" defTabSz="859536">
              <a:buChar char="•"/>
              <a:defRPr sz="1800"/>
            </a:pPr>
            <a:r>
              <a:rPr lang="en-US" sz="3000" dirty="0"/>
              <a:t>generally, each table represents one entity (such as Students). </a:t>
            </a:r>
          </a:p>
          <a:p>
            <a:pPr marL="322325" lvl="0" indent="-322325" defTabSz="859536">
              <a:buChar char="•"/>
              <a:defRPr sz="1800"/>
            </a:pPr>
            <a:r>
              <a:rPr lang="en-US" sz="3000" dirty="0"/>
              <a:t>the rows represent instances of that type of entity (such as student1, student2, etc.) </a:t>
            </a:r>
          </a:p>
          <a:p>
            <a:pPr marL="322325" lvl="0" indent="-322325" defTabSz="859536">
              <a:buChar char="•"/>
              <a:defRPr sz="1800"/>
            </a:pPr>
            <a:r>
              <a:rPr lang="en-US" sz="3000" dirty="0"/>
              <a:t>the columns representing values attributed to that instance (such as </a:t>
            </a:r>
            <a:r>
              <a:rPr lang="en-US" sz="3000" dirty="0" err="1"/>
              <a:t>stud_id</a:t>
            </a:r>
            <a:r>
              <a:rPr lang="en-US" sz="3000" dirty="0"/>
              <a:t>, </a:t>
            </a:r>
            <a:r>
              <a:rPr lang="en-US" sz="3000" dirty="0" err="1"/>
              <a:t>last_name</a:t>
            </a:r>
            <a:r>
              <a:rPr lang="en-US" sz="3000" dirty="0"/>
              <a:t>, etc.)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3760842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able 72"/>
          <p:cNvGraphicFramePr/>
          <p:nvPr/>
        </p:nvGraphicFramePr>
        <p:xfrm>
          <a:off x="2220699" y="2986088"/>
          <a:ext cx="6164621" cy="262096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4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637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900" dirty="0" err="1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stud_id</a:t>
                      </a:r>
                      <a:endParaRPr sz="2900" dirty="0">
                        <a:solidFill>
                          <a:srgbClr val="3333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900" dirty="0" err="1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last_</a:t>
                      </a:r>
                      <a:r>
                        <a:rPr sz="2900" dirty="0" err="1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900" dirty="0">
                        <a:solidFill>
                          <a:srgbClr val="3333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900" dirty="0" err="1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sz="2900" dirty="0" err="1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2900" dirty="0">
                        <a:solidFill>
                          <a:srgbClr val="3333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900" dirty="0">
                          <a:solidFill>
                            <a:srgbClr val="3333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phone</a:t>
                      </a:r>
                      <a:endParaRPr sz="2900" dirty="0">
                        <a:solidFill>
                          <a:srgbClr val="3333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7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9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student1</a:t>
                      </a:r>
                      <a:endParaRPr sz="2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sz="2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29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sz="2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002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student2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sz="2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29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sz="2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7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003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student3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sz="2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29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lang="en-US" sz="2900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sz="2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>
            <a:off x="4350768" y="2145014"/>
            <a:ext cx="256087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000">
                <a:solidFill>
                  <a:srgbClr val="33339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333399"/>
                </a:solidFill>
              </a:rPr>
              <a:t>Students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1623192" y="1251957"/>
            <a:ext cx="2727576" cy="510788"/>
            <a:chOff x="0" y="0"/>
            <a:chExt cx="2727574" cy="847561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2727574" cy="847560"/>
            </a:xfrm>
            <a:prstGeom prst="wedgeEllipseCallout">
              <a:avLst>
                <a:gd name="adj1" fmla="val 593"/>
                <a:gd name="adj2" fmla="val 297181"/>
              </a:avLst>
            </a:prstGeom>
            <a:solidFill>
              <a:srgbClr val="C0C0C0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latin typeface="Constantia"/>
                  <a:ea typeface="Constantia"/>
                  <a:cs typeface="Constantia"/>
                  <a:sym typeface="Constantia"/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23207" y="194361"/>
              <a:ext cx="1927184" cy="653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>
                  <a:latin typeface="Constantia"/>
                  <a:ea typeface="Constantia"/>
                  <a:cs typeface="Constantia"/>
                  <a:sym typeface="Constantia"/>
                </a:defRPr>
              </a:lvl1pPr>
            </a:lstStyle>
            <a:p>
              <a:pPr lvl="0"/>
              <a:r>
                <a:rPr dirty="0"/>
                <a:t>Attribute (column)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6027737" y="283916"/>
            <a:ext cx="2973388" cy="723449"/>
            <a:chOff x="0" y="0"/>
            <a:chExt cx="3146175" cy="847559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3146176" cy="847560"/>
            </a:xfrm>
            <a:prstGeom prst="wedgeEllipseCallout">
              <a:avLst>
                <a:gd name="adj1" fmla="val -34907"/>
                <a:gd name="adj2" fmla="val 268769"/>
              </a:avLst>
            </a:prstGeom>
            <a:solidFill>
              <a:srgbClr val="C0C0C0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latin typeface="Constantia"/>
                  <a:ea typeface="Constantia"/>
                  <a:cs typeface="Constantia"/>
                  <a:sym typeface="Constantia"/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70183" y="124112"/>
              <a:ext cx="2205810" cy="653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  <a:r>
                <a:rPr dirty="0">
                  <a:latin typeface="Constantia"/>
                  <a:ea typeface="Constantia"/>
                  <a:cs typeface="Constantia"/>
                  <a:sym typeface="Constantia"/>
                </a:rPr>
                <a:t>Entity (table, relation)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 rot="5095663">
            <a:off x="74100" y="4782448"/>
            <a:ext cx="2252768" cy="1555581"/>
            <a:chOff x="0" y="-112968"/>
            <a:chExt cx="2162580" cy="681052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2162580" cy="523825"/>
            </a:xfrm>
            <a:prstGeom prst="wedgeEllipseCallout">
              <a:avLst>
                <a:gd name="adj1" fmla="val -1884"/>
                <a:gd name="adj2" fmla="val -120514"/>
              </a:avLst>
            </a:prstGeom>
            <a:solidFill>
              <a:srgbClr val="C0C0C0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latin typeface="Constantia"/>
                  <a:ea typeface="Constantia"/>
                  <a:cs typeface="Constantia"/>
                  <a:sym typeface="Constanti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16504337">
              <a:off x="785877" y="-236086"/>
              <a:ext cx="681052" cy="92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>
                  <a:latin typeface="Constantia"/>
                  <a:ea typeface="Constantia"/>
                  <a:cs typeface="Constantia"/>
                  <a:sym typeface="Constantia"/>
                </a:defRPr>
              </a:lvl1pPr>
            </a:lstStyle>
            <a:p>
              <a:pPr lvl="0"/>
              <a:r>
                <a:rPr dirty="0" err="1"/>
                <a:t>Tuple</a:t>
              </a:r>
              <a:r>
                <a:rPr dirty="0"/>
                <a:t> </a:t>
              </a:r>
              <a:endParaRPr lang="en-US" dirty="0"/>
            </a:p>
            <a:p>
              <a:pPr lvl="0"/>
              <a:r>
                <a:rPr dirty="0"/>
                <a:t>(row</a:t>
              </a:r>
              <a:r>
                <a:rPr lang="en-US" dirty="0"/>
                <a:t>, </a:t>
              </a:r>
            </a:p>
            <a:p>
              <a:pPr lvl="0"/>
              <a:r>
                <a:rPr lang="en-US" dirty="0"/>
                <a:t>record</a:t>
              </a:r>
              <a:r>
                <a:rPr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4287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  <p:bldP spid="79" grpId="0" animBg="1" advAuto="0"/>
      <p:bldP spid="82" grpId="0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892</Words>
  <Application>Microsoft Office PowerPoint</Application>
  <PresentationFormat>Экран (4:3)</PresentationFormat>
  <Paragraphs>172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Arial Bold</vt:lpstr>
      <vt:lpstr>Avenir Roman</vt:lpstr>
      <vt:lpstr>Constantia</vt:lpstr>
      <vt:lpstr>Helvetica</vt:lpstr>
      <vt:lpstr>Times New Roman</vt:lpstr>
      <vt:lpstr>Times Roman</vt:lpstr>
      <vt:lpstr>Default</vt:lpstr>
      <vt:lpstr>Databases Design. Introduction to SQL  LECTURE 1  Introduction</vt:lpstr>
      <vt:lpstr>Course information</vt:lpstr>
      <vt:lpstr>Books</vt:lpstr>
      <vt:lpstr>By the end of this course students will be able to:</vt:lpstr>
      <vt:lpstr>What are your association?</vt:lpstr>
      <vt:lpstr>What is a database?</vt:lpstr>
      <vt:lpstr>Relational database</vt:lpstr>
      <vt:lpstr>Relational database</vt:lpstr>
      <vt:lpstr>Презентация PowerPoint</vt:lpstr>
      <vt:lpstr>Database management systems</vt:lpstr>
      <vt:lpstr>Database management systems</vt:lpstr>
      <vt:lpstr>Simplified database system environment</vt:lpstr>
      <vt:lpstr>Database Design Stages</vt:lpstr>
      <vt:lpstr>Subject Area Analysis</vt:lpstr>
      <vt:lpstr>Example</vt:lpstr>
      <vt:lpstr>Subject Area Analysis</vt:lpstr>
      <vt:lpstr>Subject Area Analysis</vt:lpstr>
      <vt:lpstr>Ideas for a Course work:  institutions</vt:lpstr>
      <vt:lpstr>Ideas for a Course work:  social networks</vt:lpstr>
      <vt:lpstr>Ideas for a Course work:  sport</vt:lpstr>
      <vt:lpstr>Ideas for a Course work:  sales</vt:lpstr>
      <vt:lpstr>Ideas for a Course work:  other databases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LECTURE 1  Introduction</dc:title>
  <cp:lastModifiedBy>Madina Ipalakova</cp:lastModifiedBy>
  <cp:revision>72</cp:revision>
  <dcterms:modified xsi:type="dcterms:W3CDTF">2020-08-30T20:34:00Z</dcterms:modified>
</cp:coreProperties>
</file>