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2" r:id="rId2"/>
    <p:sldId id="293" r:id="rId3"/>
    <p:sldId id="257" r:id="rId4"/>
    <p:sldId id="258" r:id="rId5"/>
    <p:sldId id="259" r:id="rId6"/>
    <p:sldId id="281" r:id="rId7"/>
    <p:sldId id="260" r:id="rId8"/>
    <p:sldId id="280" r:id="rId9"/>
    <p:sldId id="261" r:id="rId10"/>
    <p:sldId id="262" r:id="rId11"/>
    <p:sldId id="285" r:id="rId12"/>
    <p:sldId id="286" r:id="rId13"/>
    <p:sldId id="263" r:id="rId14"/>
    <p:sldId id="264" r:id="rId15"/>
    <p:sldId id="265" r:id="rId16"/>
    <p:sldId id="266" r:id="rId17"/>
    <p:sldId id="267" r:id="rId18"/>
    <p:sldId id="268" r:id="rId19"/>
    <p:sldId id="271" r:id="rId20"/>
    <p:sldId id="272" r:id="rId21"/>
    <p:sldId id="273" r:id="rId22"/>
    <p:sldId id="282" r:id="rId23"/>
    <p:sldId id="283" r:id="rId24"/>
    <p:sldId id="287" r:id="rId25"/>
    <p:sldId id="289" r:id="rId26"/>
    <p:sldId id="288" r:id="rId27"/>
    <p:sldId id="290" r:id="rId28"/>
    <p:sldId id="291" r:id="rId29"/>
    <p:sldId id="274" r:id="rId30"/>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5"/>
    <p:restoredTop sz="94620"/>
  </p:normalViewPr>
  <p:slideViewPr>
    <p:cSldViewPr snapToGrid="0" snapToObjects="1">
      <p:cViewPr>
        <p:scale>
          <a:sx n="62" d="100"/>
          <a:sy n="62" d="100"/>
        </p:scale>
        <p:origin x="117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hape 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 name="Shape 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55565499"/>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6659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6553200" y="6245225"/>
            <a:ext cx="2133600" cy="288824"/>
          </a:xfrm>
          <a:prstGeom prst="rect">
            <a:avLst/>
          </a:prstGeom>
          <a:ln w="12700">
            <a:miter lim="400000"/>
          </a:ln>
        </p:spPr>
        <p:txBody>
          <a:bodyPr lIns="45719" rIns="45719">
            <a:spAutoFit/>
          </a:bodyPr>
          <a:lstStyle>
            <a:lvl1pPr algn="r">
              <a:defRPr sz="1400"/>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gn="ctr">
        <a:defRPr sz="4400">
          <a:latin typeface="Arial"/>
          <a:ea typeface="Arial"/>
          <a:cs typeface="Arial"/>
          <a:sym typeface="Arial"/>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p:titleStyle>
    <p:body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p:bodyStyle>
    <p:otherStyle>
      <a:lvl1pPr algn="r">
        <a:defRPr sz="1400">
          <a:solidFill>
            <a:schemeClr val="tx1"/>
          </a:solidFill>
          <a:latin typeface="+mn-lt"/>
          <a:ea typeface="+mn-ea"/>
          <a:cs typeface="+mn-cs"/>
          <a:sym typeface="Arial"/>
        </a:defRPr>
      </a:lvl1pPr>
      <a:lvl2pPr indent="457200" algn="r">
        <a:defRPr sz="1400">
          <a:solidFill>
            <a:schemeClr val="tx1"/>
          </a:solidFill>
          <a:latin typeface="+mn-lt"/>
          <a:ea typeface="+mn-ea"/>
          <a:cs typeface="+mn-cs"/>
          <a:sym typeface="Arial"/>
        </a:defRPr>
      </a:lvl2pPr>
      <a:lvl3pPr indent="914400" algn="r">
        <a:defRPr sz="1400">
          <a:solidFill>
            <a:schemeClr val="tx1"/>
          </a:solidFill>
          <a:latin typeface="+mn-lt"/>
          <a:ea typeface="+mn-ea"/>
          <a:cs typeface="+mn-cs"/>
          <a:sym typeface="Arial"/>
        </a:defRPr>
      </a:lvl3pPr>
      <a:lvl4pPr indent="1371600" algn="r">
        <a:defRPr sz="1400">
          <a:solidFill>
            <a:schemeClr val="tx1"/>
          </a:solidFill>
          <a:latin typeface="+mn-lt"/>
          <a:ea typeface="+mn-ea"/>
          <a:cs typeface="+mn-cs"/>
          <a:sym typeface="Arial"/>
        </a:defRPr>
      </a:lvl4pPr>
      <a:lvl5pPr indent="1828800" algn="r">
        <a:defRPr sz="1400">
          <a:solidFill>
            <a:schemeClr val="tx1"/>
          </a:solidFill>
          <a:latin typeface="+mn-lt"/>
          <a:ea typeface="+mn-ea"/>
          <a:cs typeface="+mn-cs"/>
          <a:sym typeface="Arial"/>
        </a:defRPr>
      </a:lvl5pPr>
      <a:lvl6pPr algn="r">
        <a:defRPr sz="1400">
          <a:solidFill>
            <a:schemeClr val="tx1"/>
          </a:solidFill>
          <a:latin typeface="+mn-lt"/>
          <a:ea typeface="+mn-ea"/>
          <a:cs typeface="+mn-cs"/>
          <a:sym typeface="Arial"/>
        </a:defRPr>
      </a:lvl6pPr>
      <a:lvl7pPr algn="r">
        <a:defRPr sz="1400">
          <a:solidFill>
            <a:schemeClr val="tx1"/>
          </a:solidFill>
          <a:latin typeface="+mn-lt"/>
          <a:ea typeface="+mn-ea"/>
          <a:cs typeface="+mn-cs"/>
          <a:sym typeface="Arial"/>
        </a:defRPr>
      </a:lvl7pPr>
      <a:lvl8pPr algn="r">
        <a:defRPr sz="1400">
          <a:solidFill>
            <a:schemeClr val="tx1"/>
          </a:solidFill>
          <a:latin typeface="+mn-lt"/>
          <a:ea typeface="+mn-ea"/>
          <a:cs typeface="+mn-cs"/>
          <a:sym typeface="Arial"/>
        </a:defRPr>
      </a:lvl8pPr>
      <a:lvl9pPr algn="r">
        <a:defRPr sz="14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postgresql.org/docs/books/" TargetMode="External"/><Relationship Id="rId2" Type="http://schemas.openxmlformats.org/officeDocument/2006/relationships/hyperlink" Target="http://www.postgresql.org/docs/manual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8"/>
          <p:cNvSpPr>
            <a:spLocks noGrp="1"/>
          </p:cNvSpPr>
          <p:nvPr>
            <p:ph type="title" idx="4294967295"/>
          </p:nvPr>
        </p:nvSpPr>
        <p:spPr>
          <a:xfrm>
            <a:off x="673099" y="698500"/>
            <a:ext cx="7797801" cy="31718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fontScale="90000"/>
          </a:bodyPr>
          <a:lstStyle/>
          <a:p>
            <a:r>
              <a:rPr lang="en-US" sz="3200" dirty="0">
                <a:latin typeface="Arial" charset="0"/>
                <a:ea typeface="Arial" charset="0"/>
                <a:cs typeface="Arial" charset="0"/>
              </a:rPr>
              <a:t>Databases Design. Introduction to SQL</a:t>
            </a:r>
            <a:br>
              <a:rPr lang="en-US" sz="3600" dirty="0"/>
            </a:br>
            <a:br>
              <a:rPr lang="en-US" sz="3600" dirty="0"/>
            </a:br>
            <a:br>
              <a:rPr lang="en-US" sz="5000" dirty="0">
                <a:latin typeface="Arial Bold"/>
                <a:ea typeface="Arial Bold"/>
                <a:cs typeface="Arial Bold"/>
                <a:sym typeface="Arial Bold"/>
              </a:rPr>
            </a:br>
            <a:r>
              <a:rPr lang="en-US" sz="3200" dirty="0"/>
              <a:t>LECTURE 10</a:t>
            </a:r>
            <a:br>
              <a:rPr lang="en-US" sz="3200" dirty="0"/>
            </a:br>
            <a:br>
              <a:rPr lang="en-US" sz="3200" dirty="0"/>
            </a:br>
            <a:r>
              <a:rPr lang="en-US" sz="3200" dirty="0">
                <a:latin typeface="Arial Bold"/>
                <a:ea typeface="Arial Bold"/>
                <a:cs typeface="Arial Bold"/>
                <a:sym typeface="Arial Bold"/>
              </a:rPr>
              <a:t> </a:t>
            </a:r>
            <a:r>
              <a:rPr lang="en-US" sz="5400" dirty="0">
                <a:latin typeface="Arial Bold"/>
                <a:ea typeface="Arial Bold"/>
                <a:cs typeface="Arial Bold"/>
                <a:sym typeface="Arial Bold"/>
              </a:rPr>
              <a:t>Queries</a:t>
            </a:r>
            <a:endParaRPr sz="5000" b="1" dirty="0">
              <a:latin typeface="Arial" pitchFamily="34" charset="0"/>
              <a:ea typeface="Arial Bold"/>
              <a:cs typeface="Arial" pitchFamily="34" charset="0"/>
              <a:sym typeface="Arial Bold"/>
            </a:endParaRPr>
          </a:p>
        </p:txBody>
      </p:sp>
      <p:sp>
        <p:nvSpPr>
          <p:cNvPr id="9" name="Shape 9"/>
          <p:cNvSpPr>
            <a:spLocks noGrp="1"/>
          </p:cNvSpPr>
          <p:nvPr>
            <p:ph type="body" idx="4294967295"/>
          </p:nvPr>
        </p:nvSpPr>
        <p:spPr>
          <a:xfrm>
            <a:off x="1371600" y="4343400"/>
            <a:ext cx="6400800" cy="1752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600"/>
              </a:spcBef>
              <a:buSzTx/>
              <a:buNone/>
              <a:defRPr sz="1800"/>
            </a:pPr>
            <a:endParaRPr sz="2816" dirty="0">
              <a:latin typeface="Arial Bold"/>
              <a:ea typeface="Arial Bold"/>
              <a:cs typeface="Arial Bold"/>
              <a:sym typeface="Arial Bold"/>
            </a:endParaRPr>
          </a:p>
          <a:p>
            <a:pPr marL="0" lvl="0" indent="0" algn="ctr" defTabSz="804672">
              <a:lnSpc>
                <a:spcPct val="90000"/>
              </a:lnSpc>
              <a:spcBef>
                <a:spcPts val="500"/>
              </a:spcBef>
              <a:buSzTx/>
              <a:buNone/>
              <a:defRPr sz="1800"/>
            </a:pPr>
            <a:r>
              <a:rPr sz="2112" dirty="0">
                <a:latin typeface="Arial Bold"/>
                <a:ea typeface="Arial Bold"/>
                <a:cs typeface="Arial Bold"/>
                <a:sym typeface="Arial Bold"/>
              </a:rPr>
              <a:t>IITU, ALMATY, 20</a:t>
            </a:r>
            <a:r>
              <a:rPr lang="en-US" sz="2112" dirty="0">
                <a:latin typeface="Arial Bold"/>
                <a:ea typeface="Arial Bold"/>
                <a:cs typeface="Arial Bold"/>
                <a:sym typeface="Arial Bold"/>
              </a:rPr>
              <a:t>20</a:t>
            </a:r>
            <a:endParaRPr sz="2112" dirty="0">
              <a:latin typeface="Arial Bold"/>
              <a:ea typeface="Arial Bold"/>
              <a:cs typeface="Arial Bold"/>
              <a:sym typeface="Arial Bold"/>
            </a:endParaRPr>
          </a:p>
        </p:txBody>
      </p:sp>
    </p:spTree>
    <p:extLst>
      <p:ext uri="{BB962C8B-B14F-4D97-AF65-F5344CB8AC3E}">
        <p14:creationId xmlns:p14="http://schemas.microsoft.com/office/powerpoint/2010/main" val="509307232"/>
      </p:ext>
    </p:extLst>
  </p:cSld>
  <p:clrMapOvr>
    <a:masterClrMapping/>
  </p:clrMapOvr>
  <p:transition spd="med" advTm="1295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GROUP BY: example</a:t>
            </a:r>
          </a:p>
        </p:txBody>
      </p:sp>
      <p:sp>
        <p:nvSpPr>
          <p:cNvPr id="27" name="Shape 27"/>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nSpc>
                <a:spcPct val="90000"/>
              </a:lnSpc>
              <a:buChar char="•"/>
              <a:defRPr sz="1800"/>
            </a:pPr>
            <a:r>
              <a:rPr sz="3200" dirty="0"/>
              <a:t>Example: Select the </a:t>
            </a:r>
            <a:r>
              <a:rPr sz="3200" dirty="0" err="1"/>
              <a:t>group_id’s</a:t>
            </a:r>
            <a:r>
              <a:rPr sz="3200" dirty="0"/>
              <a:t> that students study in and the number of students that study in those groups.</a:t>
            </a:r>
          </a:p>
          <a:p>
            <a:pPr lvl="0">
              <a:lnSpc>
                <a:spcPct val="90000"/>
              </a:lnSpc>
              <a:buSzTx/>
              <a:buNone/>
              <a:defRPr sz="1800"/>
            </a:pPr>
            <a:r>
              <a:rPr sz="3200" dirty="0"/>
              <a:t>	</a:t>
            </a:r>
            <a:r>
              <a:rPr sz="3200" dirty="0">
                <a:solidFill>
                  <a:srgbClr val="008080"/>
                </a:solidFill>
              </a:rPr>
              <a:t>SELECT </a:t>
            </a:r>
            <a:r>
              <a:rPr sz="3200" dirty="0" err="1">
                <a:solidFill>
                  <a:srgbClr val="008080"/>
                </a:solidFill>
              </a:rPr>
              <a:t>group_id</a:t>
            </a:r>
            <a:r>
              <a:rPr sz="3200" dirty="0">
                <a:solidFill>
                  <a:srgbClr val="008080"/>
                </a:solidFill>
              </a:rPr>
              <a:t>, count(*)</a:t>
            </a:r>
          </a:p>
          <a:p>
            <a:pPr lvl="0">
              <a:lnSpc>
                <a:spcPct val="90000"/>
              </a:lnSpc>
              <a:buSzTx/>
              <a:buNone/>
              <a:defRPr sz="1800"/>
            </a:pPr>
            <a:r>
              <a:rPr sz="3200" dirty="0">
                <a:solidFill>
                  <a:srgbClr val="008080"/>
                </a:solidFill>
              </a:rPr>
              <a:t>	FROM Students</a:t>
            </a:r>
          </a:p>
          <a:p>
            <a:pPr lvl="0">
              <a:lnSpc>
                <a:spcPct val="90000"/>
              </a:lnSpc>
              <a:buSzTx/>
              <a:buNone/>
              <a:defRPr sz="1800"/>
            </a:pPr>
            <a:r>
              <a:rPr sz="3200" dirty="0">
                <a:solidFill>
                  <a:srgbClr val="008080"/>
                </a:solidFill>
              </a:rPr>
              <a:t>	GROUP BY </a:t>
            </a:r>
            <a:r>
              <a:rPr sz="3200" dirty="0" err="1">
                <a:solidFill>
                  <a:srgbClr val="008080"/>
                </a:solidFill>
              </a:rPr>
              <a:t>group_id</a:t>
            </a:r>
            <a:r>
              <a:rPr sz="3200" dirty="0">
                <a:solidFill>
                  <a:srgbClr val="008080"/>
                </a:solidFill>
              </a:rPr>
              <a:t>;</a:t>
            </a:r>
          </a:p>
          <a:p>
            <a:pPr lvl="0">
              <a:lnSpc>
                <a:spcPct val="90000"/>
              </a:lnSpc>
              <a:buSzTx/>
              <a:buNone/>
              <a:defRPr sz="1800"/>
            </a:pPr>
            <a:endParaRPr sz="3200" dirty="0">
              <a:solidFill>
                <a:srgbClr val="008080"/>
              </a:solidFill>
            </a:endParaRPr>
          </a:p>
          <a:p>
            <a:pPr lvl="0">
              <a:lnSpc>
                <a:spcPct val="90000"/>
              </a:lnSpc>
              <a:buChar char="•"/>
              <a:defRPr sz="1800"/>
            </a:pPr>
            <a:r>
              <a:rPr sz="3200" dirty="0"/>
              <a:t>Note: The group by attribute (</a:t>
            </a:r>
            <a:r>
              <a:rPr sz="3200" dirty="0" err="1"/>
              <a:t>group_id</a:t>
            </a:r>
            <a:r>
              <a:rPr sz="3200" dirty="0"/>
              <a:t>) should be part of the selected columns.</a:t>
            </a:r>
          </a:p>
        </p:txBody>
      </p:sp>
    </p:spTree>
  </p:cSld>
  <p:clrMapOvr>
    <a:masterClrMapping/>
  </p:clrMapOvr>
  <p:transition spd="med" advTm="4436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GROUP BY: example</a:t>
            </a:r>
          </a:p>
        </p:txBody>
      </p:sp>
      <p:sp>
        <p:nvSpPr>
          <p:cNvPr id="27" name="Shape 27"/>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0" lvl="0" indent="0" algn="ctr">
              <a:lnSpc>
                <a:spcPct val="90000"/>
              </a:lnSpc>
              <a:buNone/>
              <a:defRPr sz="1800"/>
            </a:pPr>
            <a:r>
              <a:rPr lang="en-US" sz="3200" dirty="0"/>
              <a:t>Students table</a:t>
            </a:r>
          </a:p>
          <a:p>
            <a:pPr lvl="0">
              <a:lnSpc>
                <a:spcPct val="90000"/>
              </a:lnSpc>
              <a:buChar char="•"/>
              <a:defRPr sz="1800"/>
            </a:pPr>
            <a:endParaRPr lang="en-US" dirty="0"/>
          </a:p>
          <a:p>
            <a:pPr lvl="0">
              <a:lnSpc>
                <a:spcPct val="90000"/>
              </a:lnSpc>
              <a:buChar char="•"/>
              <a:defRPr sz="1800"/>
            </a:pPr>
            <a:endParaRPr lang="en-US" sz="3200" dirty="0"/>
          </a:p>
          <a:p>
            <a:pPr lvl="0">
              <a:lnSpc>
                <a:spcPct val="90000"/>
              </a:lnSpc>
              <a:buChar char="•"/>
              <a:defRPr sz="1800"/>
            </a:pPr>
            <a:endParaRPr lang="en-US" dirty="0"/>
          </a:p>
          <a:p>
            <a:pPr lvl="0">
              <a:lnSpc>
                <a:spcPct val="90000"/>
              </a:lnSpc>
              <a:buChar char="•"/>
              <a:defRPr sz="1800"/>
            </a:pPr>
            <a:endParaRPr lang="en-US" sz="3200" dirty="0"/>
          </a:p>
          <a:p>
            <a:pPr lvl="0">
              <a:lnSpc>
                <a:spcPct val="90000"/>
              </a:lnSpc>
              <a:buChar char="•"/>
              <a:defRPr sz="1800"/>
            </a:pPr>
            <a:endParaRPr lang="en-US" dirty="0"/>
          </a:p>
          <a:p>
            <a:pPr lvl="0">
              <a:lnSpc>
                <a:spcPct val="90000"/>
              </a:lnSpc>
              <a:buSzTx/>
              <a:buNone/>
              <a:defRPr sz="1800"/>
            </a:pPr>
            <a:r>
              <a:rPr lang="en-US" dirty="0">
                <a:solidFill>
                  <a:srgbClr val="008080"/>
                </a:solidFill>
              </a:rPr>
              <a:t>	</a:t>
            </a:r>
          </a:p>
          <a:p>
            <a:pPr lvl="0">
              <a:lnSpc>
                <a:spcPct val="90000"/>
              </a:lnSpc>
              <a:buSzTx/>
              <a:buNone/>
              <a:defRPr sz="1800"/>
            </a:pPr>
            <a:r>
              <a:rPr lang="en-US" sz="3500" dirty="0">
                <a:solidFill>
                  <a:srgbClr val="008080"/>
                </a:solidFill>
              </a:rPr>
              <a:t>	SELECT count(*)</a:t>
            </a:r>
          </a:p>
          <a:p>
            <a:pPr lvl="0">
              <a:lnSpc>
                <a:spcPct val="90000"/>
              </a:lnSpc>
              <a:buSzTx/>
              <a:buNone/>
              <a:defRPr sz="1800"/>
            </a:pPr>
            <a:r>
              <a:rPr lang="en-US" sz="3500" dirty="0">
                <a:solidFill>
                  <a:srgbClr val="008080"/>
                </a:solidFill>
              </a:rPr>
              <a:t>	FROM Students;</a:t>
            </a:r>
          </a:p>
          <a:p>
            <a:pPr lvl="0">
              <a:lnSpc>
                <a:spcPct val="90000"/>
              </a:lnSpc>
              <a:buChar char="•"/>
              <a:defRPr sz="1800"/>
            </a:pPr>
            <a:endParaRPr sz="3200" dirty="0"/>
          </a:p>
        </p:txBody>
      </p:sp>
      <p:graphicFrame>
        <p:nvGraphicFramePr>
          <p:cNvPr id="6" name="Table 39"/>
          <p:cNvGraphicFramePr/>
          <p:nvPr>
            <p:extLst>
              <p:ext uri="{D42A27DB-BD31-4B8C-83A1-F6EECF244321}">
                <p14:modId xmlns:p14="http://schemas.microsoft.com/office/powerpoint/2010/main" val="2311650877"/>
              </p:ext>
            </p:extLst>
          </p:nvPr>
        </p:nvGraphicFramePr>
        <p:xfrm>
          <a:off x="2781300" y="2200879"/>
          <a:ext cx="3581400" cy="1483108"/>
        </p:xfrm>
        <a:graphic>
          <a:graphicData uri="http://schemas.openxmlformats.org/drawingml/2006/table">
            <a:tbl>
              <a:tblPr>
                <a:tableStyleId>{4C3C2611-4C71-4FC5-86AE-919BDF0F9419}</a:tableStyleId>
              </a:tblPr>
              <a:tblGrid>
                <a:gridCol w="1054100">
                  <a:extLst>
                    <a:ext uri="{9D8B030D-6E8A-4147-A177-3AD203B41FA5}">
                      <a16:colId xmlns:a16="http://schemas.microsoft.com/office/drawing/2014/main" val="20000"/>
                    </a:ext>
                  </a:extLst>
                </a:gridCol>
                <a:gridCol w="131127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tblGrid>
              <a:tr h="346366">
                <a:tc>
                  <a:txBody>
                    <a:bodyPr/>
                    <a:lstStyle/>
                    <a:p>
                      <a:pPr lvl="0" algn="ctr">
                        <a:lnSpc>
                          <a:spcPct val="115000"/>
                        </a:lnSpc>
                        <a:defRPr sz="1800" b="0" i="0"/>
                      </a:pPr>
                      <a:r>
                        <a:rPr sz="2300" dirty="0" err="1">
                          <a:latin typeface="Times New Roman"/>
                          <a:ea typeface="Times New Roman"/>
                          <a:cs typeface="Times New Roman"/>
                          <a:sym typeface="Times New Roman"/>
                        </a:rPr>
                        <a:t>stud_id</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err="1">
                          <a:latin typeface="Times New Roman"/>
                          <a:ea typeface="Times New Roman"/>
                          <a:cs typeface="Times New Roman"/>
                          <a:sym typeface="Times New Roman"/>
                        </a:rPr>
                        <a:t>f</a:t>
                      </a:r>
                      <a:r>
                        <a:rPr sz="2300" dirty="0" err="1">
                          <a:latin typeface="Times New Roman"/>
                          <a:ea typeface="Times New Roman"/>
                          <a:cs typeface="Times New Roman"/>
                          <a:sym typeface="Times New Roman"/>
                        </a:rPr>
                        <a:t>name</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group_id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0"/>
                  </a:ext>
                </a:extLst>
              </a:tr>
              <a:tr h="346366">
                <a:tc>
                  <a:txBody>
                    <a:bodyPr/>
                    <a:lstStyle/>
                    <a:p>
                      <a:pPr lvl="0" algn="ctr">
                        <a:lnSpc>
                          <a:spcPct val="115000"/>
                        </a:lnSpc>
                        <a:defRPr sz="1800" b="0" i="0"/>
                      </a:pPr>
                      <a:r>
                        <a:rPr sz="230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student1</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1</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r h="346366">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student2</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1</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2"/>
                  </a:ext>
                </a:extLst>
              </a:tr>
              <a:tr h="346366">
                <a:tc>
                  <a:txBody>
                    <a:bodyPr/>
                    <a:lstStyle/>
                    <a:p>
                      <a:pPr lvl="0" algn="ctr">
                        <a:lnSpc>
                          <a:spcPct val="115000"/>
                        </a:lnSpc>
                        <a:defRPr sz="1800" b="0" i="0"/>
                      </a:pPr>
                      <a:r>
                        <a:rPr sz="2300">
                          <a:latin typeface="Times New Roman"/>
                          <a:ea typeface="Times New Roman"/>
                          <a:cs typeface="Times New Roman"/>
                          <a:sym typeface="Times New Roman"/>
                        </a:rPr>
                        <a:t>3</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student3</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latin typeface="+mj-lt"/>
                          <a:ea typeface="+mj-ea"/>
                          <a:cs typeface="+mj-cs"/>
                          <a:sym typeface="Avenir Roman"/>
                        </a:defRPr>
                      </a:pPr>
                      <a:r>
                        <a:rPr lang="en-US" dirty="0"/>
                        <a:t>2</a:t>
                      </a:r>
                      <a:endParaRPr dirty="0"/>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3"/>
                  </a:ext>
                </a:extLst>
              </a:tr>
            </a:tbl>
          </a:graphicData>
        </a:graphic>
      </p:graphicFrame>
      <p:graphicFrame>
        <p:nvGraphicFramePr>
          <p:cNvPr id="7" name="Table 39"/>
          <p:cNvGraphicFramePr/>
          <p:nvPr>
            <p:extLst>
              <p:ext uri="{D42A27DB-BD31-4B8C-83A1-F6EECF244321}">
                <p14:modId xmlns:p14="http://schemas.microsoft.com/office/powerpoint/2010/main" val="393698957"/>
              </p:ext>
            </p:extLst>
          </p:nvPr>
        </p:nvGraphicFramePr>
        <p:xfrm>
          <a:off x="6124755" y="4544389"/>
          <a:ext cx="1031575" cy="938670"/>
        </p:xfrm>
        <a:graphic>
          <a:graphicData uri="http://schemas.openxmlformats.org/drawingml/2006/table">
            <a:tbl>
              <a:tblPr>
                <a:tableStyleId>{4C3C2611-4C71-4FC5-86AE-919BDF0F9419}</a:tableStyleId>
              </a:tblPr>
              <a:tblGrid>
                <a:gridCol w="1031575">
                  <a:extLst>
                    <a:ext uri="{9D8B030D-6E8A-4147-A177-3AD203B41FA5}">
                      <a16:colId xmlns:a16="http://schemas.microsoft.com/office/drawing/2014/main" val="20000"/>
                    </a:ext>
                  </a:extLst>
                </a:gridCol>
              </a:tblGrid>
              <a:tr h="287854">
                <a:tc>
                  <a:txBody>
                    <a:bodyPr/>
                    <a:lstStyle/>
                    <a:p>
                      <a:pPr lvl="0" algn="ctr">
                        <a:lnSpc>
                          <a:spcPct val="115000"/>
                        </a:lnSpc>
                        <a:defRPr sz="1800" b="0" i="0"/>
                      </a:pPr>
                      <a:r>
                        <a:rPr lang="en-US" sz="2300" dirty="0">
                          <a:latin typeface="Times New Roman"/>
                          <a:ea typeface="Times New Roman"/>
                          <a:cs typeface="Times New Roman"/>
                          <a:sym typeface="Times New Roman"/>
                        </a:rPr>
                        <a:t>count</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cap="flat" cmpd="sng" algn="ctr">
                      <a:solidFill>
                        <a:srgbClr val="000000"/>
                      </a:solidFill>
                      <a:prstDash val="solid"/>
                      <a:round/>
                      <a:headEnd type="none" w="med" len="med"/>
                      <a:tailEnd type="none" w="med" len="med"/>
                    </a:lnR>
                    <a:lnT w="28575">
                      <a:solidFill>
                        <a:srgbClr val="000000"/>
                      </a:solidFill>
                      <a:round/>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567893">
                <a:tc>
                  <a:txBody>
                    <a:bodyPr/>
                    <a:lstStyle/>
                    <a:p>
                      <a:pPr lvl="0" algn="ctr">
                        <a:lnSpc>
                          <a:spcPct val="115000"/>
                        </a:lnSpc>
                        <a:defRPr sz="1800" b="0" i="0"/>
                      </a:pPr>
                      <a:r>
                        <a:rPr lang="en-US" sz="2300" dirty="0">
                          <a:latin typeface="Times New Roman"/>
                          <a:ea typeface="Times New Roman"/>
                          <a:cs typeface="Times New Roman"/>
                          <a:sym typeface="Times New Roman"/>
                        </a:rPr>
                        <a:t>3</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cap="flat" cmpd="sng" algn="ctr">
                      <a:solidFill>
                        <a:srgbClr val="000000"/>
                      </a:solidFill>
                      <a:prstDash val="solid"/>
                      <a:round/>
                      <a:headEnd type="none" w="med" len="med"/>
                      <a:tailEnd type="none" w="med" len="med"/>
                    </a:lnR>
                    <a:lnT w="28575">
                      <a:solidFill>
                        <a:srgbClr val="000000"/>
                      </a:solidFill>
                      <a:round/>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6805542"/>
      </p:ext>
    </p:extLst>
  </p:cSld>
  <p:clrMapOvr>
    <a:masterClrMapping/>
  </p:clrMapOvr>
  <p:transition spd="med" advTm="4800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26"/>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GROUP BY: example</a:t>
            </a:r>
          </a:p>
        </p:txBody>
      </p:sp>
      <p:sp>
        <p:nvSpPr>
          <p:cNvPr id="27" name="Shape 27"/>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lnSpcReduction="10000"/>
          </a:bodyPr>
          <a:lstStyle/>
          <a:p>
            <a:pPr marL="0" lvl="0" indent="0" algn="ctr">
              <a:lnSpc>
                <a:spcPct val="90000"/>
              </a:lnSpc>
              <a:buNone/>
              <a:defRPr sz="1800"/>
            </a:pPr>
            <a:r>
              <a:rPr lang="en-US" sz="3200" dirty="0"/>
              <a:t>Students table</a:t>
            </a:r>
          </a:p>
          <a:p>
            <a:pPr lvl="0">
              <a:lnSpc>
                <a:spcPct val="90000"/>
              </a:lnSpc>
              <a:buChar char="•"/>
              <a:defRPr sz="1800"/>
            </a:pPr>
            <a:endParaRPr lang="en-US" dirty="0"/>
          </a:p>
          <a:p>
            <a:pPr lvl="0">
              <a:lnSpc>
                <a:spcPct val="90000"/>
              </a:lnSpc>
              <a:buChar char="•"/>
              <a:defRPr sz="1800"/>
            </a:pPr>
            <a:endParaRPr lang="en-US" sz="3200" dirty="0"/>
          </a:p>
          <a:p>
            <a:pPr lvl="0">
              <a:lnSpc>
                <a:spcPct val="90000"/>
              </a:lnSpc>
              <a:buChar char="•"/>
              <a:defRPr sz="1800"/>
            </a:pPr>
            <a:endParaRPr lang="en-US" dirty="0"/>
          </a:p>
          <a:p>
            <a:pPr lvl="0">
              <a:lnSpc>
                <a:spcPct val="90000"/>
              </a:lnSpc>
              <a:buChar char="•"/>
              <a:defRPr sz="1800"/>
            </a:pPr>
            <a:endParaRPr lang="en-US" sz="3200" dirty="0"/>
          </a:p>
          <a:p>
            <a:pPr lvl="0">
              <a:lnSpc>
                <a:spcPct val="90000"/>
              </a:lnSpc>
              <a:buChar char="•"/>
              <a:defRPr sz="1800"/>
            </a:pPr>
            <a:endParaRPr lang="en-US" dirty="0"/>
          </a:p>
          <a:p>
            <a:pPr lvl="0">
              <a:lnSpc>
                <a:spcPct val="90000"/>
              </a:lnSpc>
              <a:buSzTx/>
              <a:buNone/>
              <a:defRPr sz="1800"/>
            </a:pPr>
            <a:r>
              <a:rPr lang="en-US" dirty="0">
                <a:solidFill>
                  <a:srgbClr val="008080"/>
                </a:solidFill>
              </a:rPr>
              <a:t>	</a:t>
            </a:r>
          </a:p>
          <a:p>
            <a:pPr lvl="0">
              <a:lnSpc>
                <a:spcPct val="90000"/>
              </a:lnSpc>
              <a:buSzTx/>
              <a:buNone/>
              <a:defRPr sz="1800"/>
            </a:pPr>
            <a:r>
              <a:rPr lang="en-US" sz="3500" dirty="0">
                <a:solidFill>
                  <a:srgbClr val="008080"/>
                </a:solidFill>
              </a:rPr>
              <a:t>SELECT </a:t>
            </a:r>
            <a:r>
              <a:rPr lang="en-US" sz="3500" dirty="0" err="1">
                <a:solidFill>
                  <a:srgbClr val="008080"/>
                </a:solidFill>
              </a:rPr>
              <a:t>group_id</a:t>
            </a:r>
            <a:r>
              <a:rPr lang="en-US" sz="3500" dirty="0">
                <a:solidFill>
                  <a:srgbClr val="008080"/>
                </a:solidFill>
              </a:rPr>
              <a:t>, count(*)</a:t>
            </a:r>
          </a:p>
          <a:p>
            <a:pPr lvl="0">
              <a:lnSpc>
                <a:spcPct val="90000"/>
              </a:lnSpc>
              <a:buSzTx/>
              <a:buNone/>
              <a:defRPr sz="1800"/>
            </a:pPr>
            <a:r>
              <a:rPr lang="en-US" sz="3500" dirty="0">
                <a:solidFill>
                  <a:srgbClr val="008080"/>
                </a:solidFill>
              </a:rPr>
              <a:t>FROM Students</a:t>
            </a:r>
          </a:p>
          <a:p>
            <a:pPr lvl="0">
              <a:lnSpc>
                <a:spcPct val="90000"/>
              </a:lnSpc>
              <a:buSzTx/>
              <a:buNone/>
              <a:defRPr sz="1800"/>
            </a:pPr>
            <a:r>
              <a:rPr lang="en-US" sz="3500" dirty="0">
                <a:solidFill>
                  <a:srgbClr val="008080"/>
                </a:solidFill>
              </a:rPr>
              <a:t>GROUP BY </a:t>
            </a:r>
            <a:r>
              <a:rPr lang="en-US" sz="3500" dirty="0" err="1">
                <a:solidFill>
                  <a:srgbClr val="008080"/>
                </a:solidFill>
              </a:rPr>
              <a:t>group_id</a:t>
            </a:r>
            <a:r>
              <a:rPr lang="en-US" sz="3500" dirty="0">
                <a:solidFill>
                  <a:srgbClr val="008080"/>
                </a:solidFill>
              </a:rPr>
              <a:t>;</a:t>
            </a:r>
            <a:endParaRPr sz="3200" dirty="0"/>
          </a:p>
        </p:txBody>
      </p:sp>
      <p:graphicFrame>
        <p:nvGraphicFramePr>
          <p:cNvPr id="6" name="Table 39"/>
          <p:cNvGraphicFramePr/>
          <p:nvPr>
            <p:extLst>
              <p:ext uri="{D42A27DB-BD31-4B8C-83A1-F6EECF244321}">
                <p14:modId xmlns:p14="http://schemas.microsoft.com/office/powerpoint/2010/main" val="1525460802"/>
              </p:ext>
            </p:extLst>
          </p:nvPr>
        </p:nvGraphicFramePr>
        <p:xfrm>
          <a:off x="2781300" y="2200879"/>
          <a:ext cx="3581400" cy="1483108"/>
        </p:xfrm>
        <a:graphic>
          <a:graphicData uri="http://schemas.openxmlformats.org/drawingml/2006/table">
            <a:tbl>
              <a:tblPr>
                <a:tableStyleId>{4C3C2611-4C71-4FC5-86AE-919BDF0F9419}</a:tableStyleId>
              </a:tblPr>
              <a:tblGrid>
                <a:gridCol w="1054100">
                  <a:extLst>
                    <a:ext uri="{9D8B030D-6E8A-4147-A177-3AD203B41FA5}">
                      <a16:colId xmlns:a16="http://schemas.microsoft.com/office/drawing/2014/main" val="20000"/>
                    </a:ext>
                  </a:extLst>
                </a:gridCol>
                <a:gridCol w="131127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tblGrid>
              <a:tr h="346366">
                <a:tc>
                  <a:txBody>
                    <a:bodyPr/>
                    <a:lstStyle/>
                    <a:p>
                      <a:pPr lvl="0" algn="ctr">
                        <a:lnSpc>
                          <a:spcPct val="115000"/>
                        </a:lnSpc>
                        <a:defRPr sz="1800" b="0" i="0"/>
                      </a:pPr>
                      <a:r>
                        <a:rPr sz="2300" dirty="0" err="1">
                          <a:latin typeface="Times New Roman"/>
                          <a:ea typeface="Times New Roman"/>
                          <a:cs typeface="Times New Roman"/>
                          <a:sym typeface="Times New Roman"/>
                        </a:rPr>
                        <a:t>stud_id</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err="1">
                          <a:latin typeface="Times New Roman"/>
                          <a:ea typeface="Times New Roman"/>
                          <a:cs typeface="Times New Roman"/>
                          <a:sym typeface="Times New Roman"/>
                        </a:rPr>
                        <a:t>f</a:t>
                      </a:r>
                      <a:r>
                        <a:rPr sz="2300" dirty="0" err="1">
                          <a:latin typeface="Times New Roman"/>
                          <a:ea typeface="Times New Roman"/>
                          <a:cs typeface="Times New Roman"/>
                          <a:sym typeface="Times New Roman"/>
                        </a:rPr>
                        <a:t>name</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group_id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0"/>
                  </a:ext>
                </a:extLst>
              </a:tr>
              <a:tr h="346366">
                <a:tc>
                  <a:txBody>
                    <a:bodyPr/>
                    <a:lstStyle/>
                    <a:p>
                      <a:pPr lvl="0" algn="ctr">
                        <a:lnSpc>
                          <a:spcPct val="115000"/>
                        </a:lnSpc>
                        <a:defRPr sz="1800" b="0" i="0"/>
                      </a:pPr>
                      <a:r>
                        <a:rPr sz="230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student1</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1</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r h="346366">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student2</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1</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2"/>
                  </a:ext>
                </a:extLst>
              </a:tr>
              <a:tr h="346366">
                <a:tc>
                  <a:txBody>
                    <a:bodyPr/>
                    <a:lstStyle/>
                    <a:p>
                      <a:pPr lvl="0" algn="ctr">
                        <a:lnSpc>
                          <a:spcPct val="115000"/>
                        </a:lnSpc>
                        <a:defRPr sz="1800" b="0" i="0"/>
                      </a:pPr>
                      <a:r>
                        <a:rPr sz="2300">
                          <a:latin typeface="Times New Roman"/>
                          <a:ea typeface="Times New Roman"/>
                          <a:cs typeface="Times New Roman"/>
                          <a:sym typeface="Times New Roman"/>
                        </a:rPr>
                        <a:t>3</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student3</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latin typeface="+mj-lt"/>
                          <a:ea typeface="+mj-ea"/>
                          <a:cs typeface="+mj-cs"/>
                          <a:sym typeface="Avenir Roman"/>
                        </a:defRPr>
                      </a:pPr>
                      <a:r>
                        <a:rPr lang="en-US" dirty="0"/>
                        <a:t>2</a:t>
                      </a:r>
                      <a:endParaRPr dirty="0"/>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3"/>
                  </a:ext>
                </a:extLst>
              </a:tr>
            </a:tbl>
          </a:graphicData>
        </a:graphic>
      </p:graphicFrame>
      <p:graphicFrame>
        <p:nvGraphicFramePr>
          <p:cNvPr id="8" name="Table 39"/>
          <p:cNvGraphicFramePr/>
          <p:nvPr>
            <p:extLst>
              <p:ext uri="{D42A27DB-BD31-4B8C-83A1-F6EECF244321}">
                <p14:modId xmlns:p14="http://schemas.microsoft.com/office/powerpoint/2010/main" val="286645625"/>
              </p:ext>
            </p:extLst>
          </p:nvPr>
        </p:nvGraphicFramePr>
        <p:xfrm>
          <a:off x="6072997" y="4440873"/>
          <a:ext cx="2743200" cy="1317108"/>
        </p:xfrm>
        <a:graphic>
          <a:graphicData uri="http://schemas.openxmlformats.org/drawingml/2006/table">
            <a:tbl>
              <a:tblPr>
                <a:tableStyleId>{4C3C2611-4C71-4FC5-86AE-919BDF0F9419}</a:tableStyleId>
              </a:tblPr>
              <a:tblGrid>
                <a:gridCol w="1466490">
                  <a:extLst>
                    <a:ext uri="{9D8B030D-6E8A-4147-A177-3AD203B41FA5}">
                      <a16:colId xmlns:a16="http://schemas.microsoft.com/office/drawing/2014/main" val="20000"/>
                    </a:ext>
                  </a:extLst>
                </a:gridCol>
                <a:gridCol w="1276710">
                  <a:extLst>
                    <a:ext uri="{9D8B030D-6E8A-4147-A177-3AD203B41FA5}">
                      <a16:colId xmlns:a16="http://schemas.microsoft.com/office/drawing/2014/main" val="20001"/>
                    </a:ext>
                  </a:extLst>
                </a:gridCol>
              </a:tblGrid>
              <a:tr h="361798">
                <a:tc>
                  <a:txBody>
                    <a:bodyPr/>
                    <a:lstStyle/>
                    <a:p>
                      <a:pPr lvl="0" algn="ctr">
                        <a:lnSpc>
                          <a:spcPct val="115000"/>
                        </a:lnSpc>
                        <a:defRPr sz="1800" b="0" i="0"/>
                      </a:pPr>
                      <a:r>
                        <a:rPr lang="en-US" sz="2300" dirty="0" err="1">
                          <a:latin typeface="Times New Roman"/>
                          <a:ea typeface="Times New Roman"/>
                          <a:cs typeface="Times New Roman"/>
                          <a:sym typeface="Times New Roman"/>
                        </a:rPr>
                        <a:t>group_id</a:t>
                      </a:r>
                      <a:endParaRPr lang="en-US"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count</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cap="flat" cmpd="sng" algn="ctr">
                      <a:solidFill>
                        <a:srgbClr val="000000"/>
                      </a:solidFill>
                      <a:prstDash val="solid"/>
                      <a:round/>
                      <a:headEnd type="none" w="med" len="med"/>
                      <a:tailEnd type="none" w="med" len="med"/>
                    </a:lnR>
                    <a:lnT w="28575">
                      <a:solidFill>
                        <a:srgbClr val="000000"/>
                      </a:solidFill>
                      <a:round/>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467716">
                <a:tc>
                  <a:txBody>
                    <a:bodyPr/>
                    <a:lstStyle/>
                    <a:p>
                      <a:pPr lvl="0" algn="ctr">
                        <a:lnSpc>
                          <a:spcPct val="115000"/>
                        </a:lnSpc>
                        <a:defRPr sz="1800" b="0" i="0"/>
                      </a:pPr>
                      <a:r>
                        <a:rPr sz="2300" dirty="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2</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cap="flat" cmpd="sng" algn="ctr">
                      <a:solidFill>
                        <a:srgbClr val="000000"/>
                      </a:solidFill>
                      <a:prstDash val="solid"/>
                      <a:round/>
                      <a:headEnd type="none" w="med" len="med"/>
                      <a:tailEnd type="none" w="med" len="med"/>
                    </a:lnR>
                    <a:lnT w="28575">
                      <a:solidFill>
                        <a:srgbClr val="000000"/>
                      </a:solidFill>
                      <a:round/>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78615">
                <a:tc>
                  <a:txBody>
                    <a:bodyPr/>
                    <a:lstStyle/>
                    <a:p>
                      <a:pPr lvl="0" algn="ctr">
                        <a:lnSpc>
                          <a:spcPct val="115000"/>
                        </a:lnSpc>
                        <a:defRPr sz="1800" b="0" i="0"/>
                      </a:pPr>
                      <a:r>
                        <a:rPr sz="2300" dirty="0">
                          <a:latin typeface="Times New Roman"/>
                          <a:ea typeface="Times New Roman"/>
                          <a:cs typeface="Times New Roman"/>
                          <a:sym typeface="Times New Roman"/>
                        </a:rPr>
                        <a:t>2</a:t>
                      </a:r>
                    </a:p>
                  </a:txBody>
                  <a:tcPr marL="0" marR="0" marT="0" marB="0" horzOverflow="overflow">
                    <a:lnL w="28575">
                      <a:solidFill>
                        <a:srgbClr val="000000"/>
                      </a:solidFill>
                      <a:round/>
                    </a:lnL>
                    <a:lnR w="28575" cap="flat" cmpd="sng" algn="ctr">
                      <a:solidFill>
                        <a:srgbClr val="000000"/>
                      </a:solidFill>
                      <a:prstDash val="solid"/>
                      <a:round/>
                      <a:headEnd type="none" w="med" len="med"/>
                      <a:tailEnd type="none" w="med" len="med"/>
                    </a:lnR>
                    <a:lnT w="28575">
                      <a:solidFill>
                        <a:srgbClr val="000000"/>
                      </a:solidFill>
                      <a:round/>
                    </a:lnT>
                    <a:lnB w="28575" cap="flat" cmpd="sng" algn="ctr">
                      <a:solidFill>
                        <a:srgbClr val="000000"/>
                      </a:solidFill>
                      <a:prstDash val="solid"/>
                      <a:round/>
                      <a:headEnd type="none" w="med" len="med"/>
                      <a:tailEnd type="none" w="med" len="me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1</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cap="flat" cmpd="sng" algn="ctr">
                      <a:solidFill>
                        <a:srgbClr val="000000"/>
                      </a:solidFill>
                      <a:prstDash val="solid"/>
                      <a:round/>
                      <a:headEnd type="none" w="med" len="med"/>
                      <a:tailEnd type="none" w="med" len="med"/>
                    </a:lnR>
                    <a:lnT w="28575">
                      <a:solidFill>
                        <a:srgbClr val="000000"/>
                      </a:solidFill>
                      <a:round/>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0010865"/>
      </p:ext>
    </p:extLst>
  </p:cSld>
  <p:clrMapOvr>
    <a:masterClrMapping/>
  </p:clrMapOvr>
  <p:transition spd="med" advTm="4591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HAVING</a:t>
            </a:r>
          </a:p>
        </p:txBody>
      </p:sp>
      <p:sp>
        <p:nvSpPr>
          <p:cNvPr id="30" name="Shape 30"/>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buChar char="•"/>
              <a:defRPr sz="1800"/>
            </a:pPr>
            <a:endParaRPr sz="3200" dirty="0"/>
          </a:p>
          <a:p>
            <a:pPr lvl="0">
              <a:buChar char="•"/>
              <a:defRPr sz="1800"/>
            </a:pPr>
            <a:r>
              <a:rPr sz="3200" dirty="0"/>
              <a:t>The </a:t>
            </a:r>
            <a:r>
              <a:rPr sz="3200" dirty="0">
                <a:solidFill>
                  <a:srgbClr val="000099"/>
                </a:solidFill>
              </a:rPr>
              <a:t>HAVING</a:t>
            </a:r>
            <a:r>
              <a:rPr sz="3200" dirty="0"/>
              <a:t> clause is used to filtering groups</a:t>
            </a:r>
          </a:p>
          <a:p>
            <a:pPr lvl="0">
              <a:buChar char="•"/>
              <a:defRPr sz="1800"/>
            </a:pPr>
            <a:endParaRPr sz="3200" dirty="0"/>
          </a:p>
          <a:p>
            <a:pPr lvl="0">
              <a:buChar char="•"/>
              <a:defRPr sz="1800"/>
            </a:pPr>
            <a:r>
              <a:rPr sz="3200" dirty="0"/>
              <a:t>This is similar to a selection condition WHERE only the required rows are filtered out</a:t>
            </a:r>
          </a:p>
        </p:txBody>
      </p:sp>
    </p:spTree>
  </p:cSld>
  <p:clrMapOvr>
    <a:masterClrMapping/>
  </p:clrMapOvr>
  <p:transition spd="med" advTm="2752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HAVING: example</a:t>
            </a:r>
          </a:p>
        </p:txBody>
      </p:sp>
      <p:sp>
        <p:nvSpPr>
          <p:cNvPr id="33" name="Shape 33"/>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nSpc>
                <a:spcPct val="80000"/>
              </a:lnSpc>
              <a:spcBef>
                <a:spcPts val="500"/>
              </a:spcBef>
              <a:buChar char="•"/>
              <a:defRPr sz="1800"/>
            </a:pPr>
            <a:r>
              <a:rPr sz="2600" dirty="0"/>
              <a:t>Query the </a:t>
            </a:r>
            <a:r>
              <a:rPr sz="2600" dirty="0" err="1"/>
              <a:t>group_id’s</a:t>
            </a:r>
            <a:r>
              <a:rPr sz="2600" dirty="0"/>
              <a:t> and number of students of each group.</a:t>
            </a:r>
          </a:p>
          <a:p>
            <a:pPr lvl="0">
              <a:lnSpc>
                <a:spcPct val="80000"/>
              </a:lnSpc>
              <a:spcBef>
                <a:spcPts val="500"/>
              </a:spcBef>
              <a:buSzTx/>
              <a:buNone/>
              <a:defRPr sz="1800"/>
            </a:pPr>
            <a:r>
              <a:rPr sz="2600" dirty="0">
                <a:solidFill>
                  <a:srgbClr val="008080"/>
                </a:solidFill>
              </a:rPr>
              <a:t>	SELECT </a:t>
            </a:r>
            <a:r>
              <a:rPr sz="2600" dirty="0" err="1">
                <a:solidFill>
                  <a:srgbClr val="008080"/>
                </a:solidFill>
              </a:rPr>
              <a:t>group_id</a:t>
            </a:r>
            <a:r>
              <a:rPr sz="2600" dirty="0">
                <a:solidFill>
                  <a:srgbClr val="008080"/>
                </a:solidFill>
              </a:rPr>
              <a:t>, count(*)</a:t>
            </a:r>
          </a:p>
          <a:p>
            <a:pPr lvl="0">
              <a:lnSpc>
                <a:spcPct val="80000"/>
              </a:lnSpc>
              <a:spcBef>
                <a:spcPts val="500"/>
              </a:spcBef>
              <a:buSzTx/>
              <a:buNone/>
              <a:defRPr sz="1800"/>
            </a:pPr>
            <a:r>
              <a:rPr sz="2600" dirty="0">
                <a:solidFill>
                  <a:srgbClr val="008080"/>
                </a:solidFill>
              </a:rPr>
              <a:t>	FROM Students</a:t>
            </a:r>
          </a:p>
          <a:p>
            <a:pPr lvl="0">
              <a:lnSpc>
                <a:spcPct val="80000"/>
              </a:lnSpc>
              <a:spcBef>
                <a:spcPts val="500"/>
              </a:spcBef>
              <a:buSzTx/>
              <a:buNone/>
              <a:defRPr sz="1800"/>
            </a:pPr>
            <a:r>
              <a:rPr sz="2600" dirty="0">
                <a:solidFill>
                  <a:srgbClr val="008080"/>
                </a:solidFill>
              </a:rPr>
              <a:t>	GROUP BY </a:t>
            </a:r>
            <a:r>
              <a:rPr sz="2600" dirty="0" err="1">
                <a:solidFill>
                  <a:srgbClr val="008080"/>
                </a:solidFill>
              </a:rPr>
              <a:t>group_id</a:t>
            </a:r>
            <a:r>
              <a:rPr sz="2600" dirty="0">
                <a:solidFill>
                  <a:srgbClr val="008080"/>
                </a:solidFill>
              </a:rPr>
              <a:t>;</a:t>
            </a:r>
          </a:p>
          <a:p>
            <a:pPr lvl="0">
              <a:lnSpc>
                <a:spcPct val="80000"/>
              </a:lnSpc>
              <a:buChar char="•"/>
              <a:defRPr sz="1800"/>
            </a:pPr>
            <a:endParaRPr sz="2600" dirty="0"/>
          </a:p>
          <a:p>
            <a:pPr lvl="0">
              <a:lnSpc>
                <a:spcPct val="80000"/>
              </a:lnSpc>
              <a:spcBef>
                <a:spcPts val="500"/>
              </a:spcBef>
              <a:buChar char="•"/>
              <a:defRPr sz="1800"/>
            </a:pPr>
            <a:r>
              <a:rPr sz="2600" dirty="0"/>
              <a:t>Now, query </a:t>
            </a:r>
            <a:r>
              <a:rPr sz="2600" dirty="0" err="1"/>
              <a:t>group_id’s</a:t>
            </a:r>
            <a:r>
              <a:rPr sz="2600" dirty="0"/>
              <a:t> with more than 20 students.</a:t>
            </a:r>
          </a:p>
          <a:p>
            <a:pPr lvl="0">
              <a:lnSpc>
                <a:spcPct val="80000"/>
              </a:lnSpc>
              <a:spcBef>
                <a:spcPts val="500"/>
              </a:spcBef>
              <a:buSzTx/>
              <a:buNone/>
              <a:defRPr sz="1800"/>
            </a:pPr>
            <a:r>
              <a:rPr sz="2600" dirty="0">
                <a:solidFill>
                  <a:srgbClr val="008080"/>
                </a:solidFill>
              </a:rPr>
              <a:t>	SELECT </a:t>
            </a:r>
            <a:r>
              <a:rPr sz="2600" dirty="0" err="1">
                <a:solidFill>
                  <a:srgbClr val="008080"/>
                </a:solidFill>
              </a:rPr>
              <a:t>group_id</a:t>
            </a:r>
            <a:r>
              <a:rPr sz="2600" dirty="0">
                <a:solidFill>
                  <a:srgbClr val="008080"/>
                </a:solidFill>
              </a:rPr>
              <a:t>, count(*)</a:t>
            </a:r>
          </a:p>
          <a:p>
            <a:pPr lvl="0">
              <a:lnSpc>
                <a:spcPct val="80000"/>
              </a:lnSpc>
              <a:spcBef>
                <a:spcPts val="500"/>
              </a:spcBef>
              <a:buSzTx/>
              <a:buNone/>
              <a:defRPr sz="1800"/>
            </a:pPr>
            <a:r>
              <a:rPr sz="2600" dirty="0">
                <a:solidFill>
                  <a:srgbClr val="008080"/>
                </a:solidFill>
              </a:rPr>
              <a:t>	FROM Students</a:t>
            </a:r>
          </a:p>
          <a:p>
            <a:pPr lvl="0">
              <a:lnSpc>
                <a:spcPct val="80000"/>
              </a:lnSpc>
              <a:spcBef>
                <a:spcPts val="500"/>
              </a:spcBef>
              <a:buSzTx/>
              <a:buNone/>
              <a:defRPr sz="1800"/>
            </a:pPr>
            <a:r>
              <a:rPr sz="2600" dirty="0">
                <a:solidFill>
                  <a:srgbClr val="008080"/>
                </a:solidFill>
              </a:rPr>
              <a:t>	GROUP BY </a:t>
            </a:r>
            <a:r>
              <a:rPr sz="2600" dirty="0" err="1">
                <a:solidFill>
                  <a:srgbClr val="008080"/>
                </a:solidFill>
              </a:rPr>
              <a:t>group_id</a:t>
            </a:r>
            <a:endParaRPr sz="2600" dirty="0">
              <a:solidFill>
                <a:srgbClr val="008080"/>
              </a:solidFill>
            </a:endParaRPr>
          </a:p>
          <a:p>
            <a:pPr lvl="0">
              <a:lnSpc>
                <a:spcPct val="80000"/>
              </a:lnSpc>
              <a:spcBef>
                <a:spcPts val="500"/>
              </a:spcBef>
              <a:buSzTx/>
              <a:buNone/>
              <a:defRPr sz="1800"/>
            </a:pPr>
            <a:r>
              <a:rPr sz="2600" dirty="0">
                <a:solidFill>
                  <a:srgbClr val="008080"/>
                </a:solidFill>
              </a:rPr>
              <a:t>	HAVING count(*) &gt; 20;</a:t>
            </a:r>
          </a:p>
        </p:txBody>
      </p:sp>
    </p:spTree>
  </p:cSld>
  <p:clrMapOvr>
    <a:masterClrMapping/>
  </p:clrMapOvr>
  <p:transition spd="med" advTm="8750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idx="4294967295"/>
          </p:nvPr>
        </p:nvSpPr>
        <p:spPr>
          <a:xfrm>
            <a:off x="457200" y="152399"/>
            <a:ext cx="8229600" cy="114300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dirty="0"/>
              <a:t>Example</a:t>
            </a:r>
            <a:r>
              <a:rPr lang="ru-RU" sz="4400" dirty="0"/>
              <a:t> </a:t>
            </a:r>
            <a:r>
              <a:rPr lang="en-US" sz="4400" dirty="0"/>
              <a:t>with join</a:t>
            </a:r>
            <a:endParaRPr sz="4400" dirty="0"/>
          </a:p>
        </p:txBody>
      </p:sp>
      <p:sp>
        <p:nvSpPr>
          <p:cNvPr id="36" name="Shape 36"/>
          <p:cNvSpPr>
            <a:spLocks noGrp="1"/>
          </p:cNvSpPr>
          <p:nvPr>
            <p:ph type="body" idx="4294967295"/>
          </p:nvPr>
        </p:nvSpPr>
        <p:spPr>
          <a:xfrm>
            <a:off x="457200" y="1219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buSzTx/>
              <a:buNone/>
              <a:defRPr sz="1800"/>
            </a:pPr>
            <a:r>
              <a:rPr sz="3200" dirty="0"/>
              <a:t>	</a:t>
            </a:r>
            <a:r>
              <a:rPr sz="3200" dirty="0">
                <a:solidFill>
                  <a:srgbClr val="000099"/>
                </a:solidFill>
              </a:rPr>
              <a:t>SELECT g.name as group_name, </a:t>
            </a:r>
            <a:endParaRPr lang="en-US" sz="3200" dirty="0">
              <a:solidFill>
                <a:srgbClr val="000099"/>
              </a:solidFill>
            </a:endParaRPr>
          </a:p>
          <a:p>
            <a:pPr lvl="0">
              <a:buSzTx/>
              <a:buNone/>
              <a:defRPr sz="1800"/>
            </a:pPr>
            <a:r>
              <a:rPr lang="en-US" dirty="0">
                <a:solidFill>
                  <a:srgbClr val="000099"/>
                </a:solidFill>
              </a:rPr>
              <a:t>	</a:t>
            </a:r>
            <a:r>
              <a:rPr sz="3200" dirty="0">
                <a:solidFill>
                  <a:srgbClr val="000099"/>
                </a:solidFill>
              </a:rPr>
              <a:t>count(*) as </a:t>
            </a:r>
            <a:r>
              <a:rPr sz="3200" dirty="0" err="1">
                <a:solidFill>
                  <a:srgbClr val="000099"/>
                </a:solidFill>
              </a:rPr>
              <a:t>number_of_students</a:t>
            </a:r>
            <a:endParaRPr sz="3200" dirty="0">
              <a:solidFill>
                <a:srgbClr val="000099"/>
              </a:solidFill>
            </a:endParaRPr>
          </a:p>
          <a:p>
            <a:pPr lvl="0">
              <a:buSzTx/>
              <a:buNone/>
              <a:defRPr sz="1800"/>
            </a:pPr>
            <a:r>
              <a:rPr sz="3200" dirty="0">
                <a:solidFill>
                  <a:srgbClr val="000099"/>
                </a:solidFill>
              </a:rPr>
              <a:t>	FROM Students s, Groups g</a:t>
            </a:r>
          </a:p>
          <a:p>
            <a:pPr lvl="0">
              <a:buSzTx/>
              <a:buNone/>
              <a:defRPr sz="1800"/>
            </a:pPr>
            <a:r>
              <a:rPr sz="3200" dirty="0">
                <a:solidFill>
                  <a:srgbClr val="000099"/>
                </a:solidFill>
              </a:rPr>
              <a:t>	WHERE s.group_id=g.group_id</a:t>
            </a:r>
          </a:p>
          <a:p>
            <a:pPr lvl="0">
              <a:buSzTx/>
              <a:buNone/>
              <a:defRPr sz="1800"/>
            </a:pPr>
            <a:r>
              <a:rPr sz="3200" dirty="0">
                <a:solidFill>
                  <a:srgbClr val="000099"/>
                </a:solidFill>
              </a:rPr>
              <a:t>	GROUP BY g.name</a:t>
            </a:r>
          </a:p>
          <a:p>
            <a:pPr lvl="0">
              <a:buSzTx/>
              <a:buNone/>
              <a:defRPr sz="1800"/>
            </a:pPr>
            <a:r>
              <a:rPr sz="3200" dirty="0">
                <a:solidFill>
                  <a:srgbClr val="000099"/>
                </a:solidFill>
              </a:rPr>
              <a:t>	HAVING count(*) &gt; 20;</a:t>
            </a:r>
          </a:p>
        </p:txBody>
      </p:sp>
      <p:graphicFrame>
        <p:nvGraphicFramePr>
          <p:cNvPr id="37" name="Table 37"/>
          <p:cNvGraphicFramePr/>
          <p:nvPr/>
        </p:nvGraphicFramePr>
        <p:xfrm>
          <a:off x="1219200" y="4800600"/>
          <a:ext cx="6858000" cy="1828800"/>
        </p:xfrm>
        <a:graphic>
          <a:graphicData uri="http://schemas.openxmlformats.org/drawingml/2006/table">
            <a:tbl>
              <a:tblPr>
                <a:tableStyleId>{4C3C2611-4C71-4FC5-86AE-919BDF0F9419}</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473075">
                <a:tc>
                  <a:txBody>
                    <a:bodyPr/>
                    <a:lstStyle/>
                    <a:p>
                      <a:pPr lvl="0" algn="ctr">
                        <a:defRPr sz="1800" b="0" i="0"/>
                      </a:pPr>
                      <a:r>
                        <a:rPr sz="2500">
                          <a:latin typeface="Arial Bold"/>
                          <a:ea typeface="Arial Bold"/>
                          <a:cs typeface="Arial Bold"/>
                          <a:sym typeface="Arial Bold"/>
                        </a:rPr>
                        <a:t>group_name</a:t>
                      </a:r>
                    </a:p>
                  </a:txBody>
                  <a:tcPr marL="45720" marR="4572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BBE0E3"/>
                    </a:solidFill>
                  </a:tcPr>
                </a:tc>
                <a:tc>
                  <a:txBody>
                    <a:bodyPr/>
                    <a:lstStyle/>
                    <a:p>
                      <a:pPr lvl="0" algn="ctr">
                        <a:defRPr sz="1800" b="0" i="0"/>
                      </a:pPr>
                      <a:r>
                        <a:rPr sz="2500">
                          <a:latin typeface="Arial Bold"/>
                          <a:ea typeface="Arial Bold"/>
                          <a:cs typeface="Arial Bold"/>
                          <a:sym typeface="Arial Bold"/>
                        </a:rPr>
                        <a:t>number_of_students</a:t>
                      </a:r>
                    </a:p>
                  </a:txBody>
                  <a:tcPr marL="45720" marR="4572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BBE0E3"/>
                    </a:solidFill>
                  </a:tcPr>
                </a:tc>
                <a:extLst>
                  <a:ext uri="{0D108BD9-81ED-4DB2-BD59-A6C34878D82A}">
                    <a16:rowId xmlns:a16="http://schemas.microsoft.com/office/drawing/2014/main" val="10000"/>
                  </a:ext>
                </a:extLst>
              </a:tr>
              <a:tr h="441325">
                <a:tc>
                  <a:txBody>
                    <a:bodyPr/>
                    <a:lstStyle/>
                    <a:p>
                      <a:pPr lvl="0" algn="ctr">
                        <a:defRPr sz="1800" b="0" i="0"/>
                      </a:pPr>
                      <a:r>
                        <a:rPr sz="2000"/>
                        <a:t>CSSE-131</a:t>
                      </a:r>
                    </a:p>
                  </a:txBody>
                  <a:tcPr marL="45720" marR="45720" horzOverflow="overflow">
                    <a:lnL w="12700">
                      <a:solidFill>
                        <a:srgbClr val="FFFFFF"/>
                      </a:solidFill>
                      <a:round/>
                    </a:lnL>
                    <a:lnR w="12700">
                      <a:solidFill>
                        <a:srgbClr val="FFFFFF"/>
                      </a:solidFill>
                      <a:round/>
                    </a:lnR>
                    <a:lnT w="38100">
                      <a:solidFill>
                        <a:srgbClr val="FFFFFF"/>
                      </a:solidFill>
                      <a:round/>
                    </a:lnT>
                    <a:lnB w="12700">
                      <a:solidFill>
                        <a:srgbClr val="FFFFFF"/>
                      </a:solidFill>
                      <a:round/>
                    </a:lnB>
                  </a:tcPr>
                </a:tc>
                <a:tc>
                  <a:txBody>
                    <a:bodyPr/>
                    <a:lstStyle/>
                    <a:p>
                      <a:pPr lvl="0" algn="ctr">
                        <a:defRPr sz="1800" b="0" i="0"/>
                      </a:pPr>
                      <a:r>
                        <a:rPr sz="2000"/>
                        <a:t>21</a:t>
                      </a:r>
                    </a:p>
                  </a:txBody>
                  <a:tcPr marL="45720" marR="45720" horzOverflow="overflow">
                    <a:lnL w="12700">
                      <a:solidFill>
                        <a:srgbClr val="FFFFFF"/>
                      </a:solidFill>
                      <a:round/>
                    </a:lnL>
                    <a:lnR w="12700">
                      <a:solidFill>
                        <a:srgbClr val="FFFFFF"/>
                      </a:solidFill>
                      <a:round/>
                    </a:lnR>
                    <a:lnT w="38100">
                      <a:solidFill>
                        <a:srgbClr val="FFFFFF"/>
                      </a:solidFill>
                      <a:round/>
                    </a:lnT>
                    <a:lnB w="12700">
                      <a:solidFill>
                        <a:srgbClr val="FFFFFF"/>
                      </a:solidFill>
                      <a:round/>
                    </a:lnB>
                  </a:tcPr>
                </a:tc>
                <a:extLst>
                  <a:ext uri="{0D108BD9-81ED-4DB2-BD59-A6C34878D82A}">
                    <a16:rowId xmlns:a16="http://schemas.microsoft.com/office/drawing/2014/main" val="10001"/>
                  </a:ext>
                </a:extLst>
              </a:tr>
              <a:tr h="457200">
                <a:tc>
                  <a:txBody>
                    <a:bodyPr/>
                    <a:lstStyle/>
                    <a:p>
                      <a:pPr lvl="0" algn="ctr">
                        <a:defRPr sz="1800" b="0" i="0"/>
                      </a:pPr>
                      <a:r>
                        <a:rPr sz="2000"/>
                        <a:t>CSSE-132</a:t>
                      </a:r>
                    </a:p>
                  </a:txBody>
                  <a:tcPr marL="45720" marR="4572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3F9FA"/>
                    </a:solidFill>
                  </a:tcPr>
                </a:tc>
                <a:tc>
                  <a:txBody>
                    <a:bodyPr/>
                    <a:lstStyle/>
                    <a:p>
                      <a:pPr lvl="0" algn="ctr">
                        <a:defRPr sz="1800" b="0" i="0"/>
                      </a:pPr>
                      <a:r>
                        <a:rPr sz="2000"/>
                        <a:t>24</a:t>
                      </a:r>
                    </a:p>
                  </a:txBody>
                  <a:tcPr marL="45720" marR="4572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3F9FA"/>
                    </a:solidFill>
                  </a:tcPr>
                </a:tc>
                <a:extLst>
                  <a:ext uri="{0D108BD9-81ED-4DB2-BD59-A6C34878D82A}">
                    <a16:rowId xmlns:a16="http://schemas.microsoft.com/office/drawing/2014/main" val="10002"/>
                  </a:ext>
                </a:extLst>
              </a:tr>
              <a:tr h="457200">
                <a:tc>
                  <a:txBody>
                    <a:bodyPr/>
                    <a:lstStyle/>
                    <a:p>
                      <a:pPr lvl="0" algn="ctr">
                        <a:defRPr sz="1800" b="0" i="0"/>
                      </a:pPr>
                      <a:r>
                        <a:rPr sz="2000"/>
                        <a:t>…</a:t>
                      </a:r>
                    </a:p>
                  </a:txBody>
                  <a:tcPr marL="45720" marR="4572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tcPr>
                </a:tc>
                <a:tc>
                  <a:txBody>
                    <a:bodyPr/>
                    <a:lstStyle/>
                    <a:p>
                      <a:pPr lvl="0" algn="ctr">
                        <a:defRPr sz="1800" b="0" i="0"/>
                      </a:pPr>
                      <a:r>
                        <a:rPr sz="2000"/>
                        <a:t>…</a:t>
                      </a:r>
                    </a:p>
                  </a:txBody>
                  <a:tcPr marL="45720" marR="4572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tcPr>
                </a:tc>
                <a:extLst>
                  <a:ext uri="{0D108BD9-81ED-4DB2-BD59-A6C34878D82A}">
                    <a16:rowId xmlns:a16="http://schemas.microsoft.com/office/drawing/2014/main" val="10003"/>
                  </a:ext>
                </a:extLst>
              </a:tr>
            </a:tbl>
          </a:graphicData>
        </a:graphic>
      </p:graphicFrame>
    </p:spTree>
  </p:cSld>
  <p:clrMapOvr>
    <a:masterClrMapping/>
  </p:clrMapOvr>
  <p:transition spd="med" advTm="63617"/>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ORDER BY</a:t>
            </a:r>
          </a:p>
        </p:txBody>
      </p:sp>
      <p:sp>
        <p:nvSpPr>
          <p:cNvPr id="40" name="Shape 40"/>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32613" lvl="0" indent="-332613" defTabSz="886968">
              <a:lnSpc>
                <a:spcPct val="90000"/>
              </a:lnSpc>
              <a:buChar char="•"/>
              <a:defRPr sz="1800"/>
            </a:pPr>
            <a:r>
              <a:rPr sz="2910" dirty="0"/>
              <a:t>The </a:t>
            </a:r>
            <a:r>
              <a:rPr sz="2910" dirty="0">
                <a:solidFill>
                  <a:srgbClr val="000099"/>
                </a:solidFill>
              </a:rPr>
              <a:t>ORDER BY</a:t>
            </a:r>
            <a:r>
              <a:rPr sz="2910" dirty="0"/>
              <a:t> clause is used to set the ordering of the resultant table.</a:t>
            </a:r>
          </a:p>
          <a:p>
            <a:pPr marL="332613" lvl="0" indent="-332613" defTabSz="886968">
              <a:lnSpc>
                <a:spcPct val="90000"/>
              </a:lnSpc>
              <a:buChar char="•"/>
              <a:defRPr sz="1800"/>
            </a:pPr>
            <a:r>
              <a:rPr sz="2910" dirty="0"/>
              <a:t>Columns may be sorted in </a:t>
            </a:r>
            <a:r>
              <a:rPr sz="2910" dirty="0">
                <a:latin typeface="Arial Bold"/>
                <a:ea typeface="Arial Bold"/>
                <a:cs typeface="Arial Bold"/>
                <a:sym typeface="Arial Bold"/>
              </a:rPr>
              <a:t>ASCending</a:t>
            </a:r>
            <a:r>
              <a:rPr sz="2910" dirty="0"/>
              <a:t> or </a:t>
            </a:r>
            <a:r>
              <a:rPr sz="2910" dirty="0">
                <a:latin typeface="Arial Bold"/>
                <a:ea typeface="Arial Bold"/>
                <a:cs typeface="Arial Bold"/>
                <a:sym typeface="Arial Bold"/>
              </a:rPr>
              <a:t>DESCending</a:t>
            </a:r>
            <a:r>
              <a:rPr sz="2910" dirty="0"/>
              <a:t> order.</a:t>
            </a:r>
          </a:p>
          <a:p>
            <a:pPr marL="332613" lvl="0" indent="-332613" defTabSz="886968">
              <a:lnSpc>
                <a:spcPct val="90000"/>
              </a:lnSpc>
              <a:buChar char="•"/>
              <a:defRPr sz="1800"/>
            </a:pPr>
            <a:endParaRPr sz="2910" dirty="0"/>
          </a:p>
          <a:p>
            <a:pPr marL="332613" lvl="0" indent="-332613" defTabSz="886968">
              <a:lnSpc>
                <a:spcPct val="90000"/>
              </a:lnSpc>
              <a:buChar char="•"/>
              <a:defRPr sz="1800"/>
            </a:pPr>
            <a:r>
              <a:rPr sz="2910" dirty="0"/>
              <a:t>Example: Query the first and last name of each student in ascending order of their last names</a:t>
            </a:r>
          </a:p>
          <a:p>
            <a:pPr marL="332613" lvl="0" indent="-332613" defTabSz="886968">
              <a:lnSpc>
                <a:spcPct val="90000"/>
              </a:lnSpc>
              <a:spcBef>
                <a:spcPts val="600"/>
              </a:spcBef>
              <a:buSzTx/>
              <a:buNone/>
              <a:defRPr sz="1800"/>
            </a:pPr>
            <a:r>
              <a:rPr sz="2910" dirty="0"/>
              <a:t>	</a:t>
            </a:r>
            <a:r>
              <a:rPr sz="2910" dirty="0">
                <a:solidFill>
                  <a:srgbClr val="008080"/>
                </a:solidFill>
              </a:rPr>
              <a:t>SELECT fname, lname</a:t>
            </a:r>
          </a:p>
          <a:p>
            <a:pPr marL="332613" lvl="0" indent="-332613" defTabSz="886968">
              <a:lnSpc>
                <a:spcPct val="90000"/>
              </a:lnSpc>
              <a:spcBef>
                <a:spcPts val="600"/>
              </a:spcBef>
              <a:buSzTx/>
              <a:buNone/>
              <a:defRPr sz="1800"/>
            </a:pPr>
            <a:r>
              <a:rPr sz="2910" dirty="0">
                <a:solidFill>
                  <a:srgbClr val="008080"/>
                </a:solidFill>
              </a:rPr>
              <a:t>	FROM Students</a:t>
            </a:r>
          </a:p>
          <a:p>
            <a:pPr marL="332613" lvl="0" indent="-332613" defTabSz="886968">
              <a:lnSpc>
                <a:spcPct val="90000"/>
              </a:lnSpc>
              <a:spcBef>
                <a:spcPts val="600"/>
              </a:spcBef>
              <a:buSzTx/>
              <a:buNone/>
              <a:defRPr sz="1800"/>
            </a:pPr>
            <a:r>
              <a:rPr sz="2910" dirty="0">
                <a:solidFill>
                  <a:srgbClr val="008080"/>
                </a:solidFill>
              </a:rPr>
              <a:t>	ORDER BY lname ASC;</a:t>
            </a:r>
          </a:p>
        </p:txBody>
      </p:sp>
    </p:spTree>
  </p:cSld>
  <p:clrMapOvr>
    <a:masterClrMapping/>
  </p:clrMapOvr>
  <p:transition spd="med" advTm="5388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a:defRPr sz="4000"/>
            </a:lvl1pPr>
          </a:lstStyle>
          <a:p>
            <a:pPr lvl="0">
              <a:defRPr sz="1800"/>
            </a:pPr>
            <a:r>
              <a:rPr sz="4000"/>
              <a:t>Ordering Results in SQL: example</a:t>
            </a:r>
          </a:p>
        </p:txBody>
      </p:sp>
      <p:sp>
        <p:nvSpPr>
          <p:cNvPr id="43" name="Shape 43"/>
          <p:cNvSpPr>
            <a:spLocks noGrp="1"/>
          </p:cNvSpPr>
          <p:nvPr>
            <p:ph type="body" idx="4294967295"/>
          </p:nvPr>
        </p:nvSpPr>
        <p:spPr>
          <a:xfrm>
            <a:off x="457200" y="1600200"/>
            <a:ext cx="8229600" cy="4800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402336" lvl="0" indent="-402336" defTabSz="402336">
              <a:lnSpc>
                <a:spcPct val="120000"/>
              </a:lnSpc>
              <a:spcBef>
                <a:spcPts val="0"/>
              </a:spcBef>
              <a:buSzTx/>
              <a:buNone/>
              <a:tabLst>
                <a:tab pos="114300" algn="l"/>
                <a:tab pos="393700" algn="l"/>
              </a:tabLst>
              <a:defRPr sz="1800"/>
            </a:pPr>
            <a:r>
              <a:rPr sz="3520" dirty="0"/>
              <a:t>	</a:t>
            </a:r>
            <a:r>
              <a:rPr sz="2640" dirty="0"/>
              <a:t>•	The ordering of results may be mixed in query: one</a:t>
            </a:r>
            <a:r>
              <a:rPr lang="en-US" sz="2640" dirty="0"/>
              <a:t> </a:t>
            </a:r>
            <a:r>
              <a:rPr sz="2640" dirty="0"/>
              <a:t>column may be sorted in ascending order while another column may be sorted in descending order. </a:t>
            </a:r>
          </a:p>
          <a:p>
            <a:pPr marL="301752" lvl="0" indent="-301752" defTabSz="804672">
              <a:spcBef>
                <a:spcPts val="500"/>
              </a:spcBef>
              <a:buChar char="•"/>
              <a:defRPr sz="1800"/>
            </a:pPr>
            <a:r>
              <a:rPr sz="2640" dirty="0"/>
              <a:t>For the previous query, sort the results in ascending order of last names and descending order of first names</a:t>
            </a:r>
            <a:r>
              <a:rPr lang="en-US" sz="2640" dirty="0"/>
              <a:t>:</a:t>
            </a:r>
          </a:p>
          <a:p>
            <a:pPr marL="301752" lvl="0" indent="-301752" defTabSz="804672">
              <a:spcBef>
                <a:spcPts val="500"/>
              </a:spcBef>
              <a:buChar char="•"/>
              <a:defRPr sz="1800"/>
            </a:pPr>
            <a:endParaRPr sz="2640" dirty="0"/>
          </a:p>
          <a:p>
            <a:pPr marL="301752" lvl="0" indent="-301752" defTabSz="804672">
              <a:lnSpc>
                <a:spcPct val="90000"/>
              </a:lnSpc>
              <a:spcBef>
                <a:spcPts val="500"/>
              </a:spcBef>
              <a:buSzTx/>
              <a:buNone/>
              <a:defRPr sz="1800"/>
            </a:pPr>
            <a:r>
              <a:rPr sz="2640" dirty="0"/>
              <a:t>	</a:t>
            </a:r>
            <a:r>
              <a:rPr sz="2640" dirty="0">
                <a:solidFill>
                  <a:srgbClr val="008080"/>
                </a:solidFill>
              </a:rPr>
              <a:t>SELECT fname, lname</a:t>
            </a:r>
          </a:p>
          <a:p>
            <a:pPr marL="301752" lvl="0" indent="-301752" defTabSz="804672">
              <a:lnSpc>
                <a:spcPct val="90000"/>
              </a:lnSpc>
              <a:spcBef>
                <a:spcPts val="500"/>
              </a:spcBef>
              <a:buSzTx/>
              <a:buNone/>
              <a:defRPr sz="1800"/>
            </a:pPr>
            <a:r>
              <a:rPr sz="2640" dirty="0">
                <a:solidFill>
                  <a:srgbClr val="008080"/>
                </a:solidFill>
              </a:rPr>
              <a:t>	FROM Students</a:t>
            </a:r>
          </a:p>
          <a:p>
            <a:pPr marL="301752" lvl="0" indent="-301752" defTabSz="804672">
              <a:lnSpc>
                <a:spcPct val="90000"/>
              </a:lnSpc>
              <a:spcBef>
                <a:spcPts val="500"/>
              </a:spcBef>
              <a:buSzTx/>
              <a:buNone/>
              <a:defRPr sz="1800"/>
            </a:pPr>
            <a:r>
              <a:rPr sz="2640" dirty="0">
                <a:solidFill>
                  <a:srgbClr val="008080"/>
                </a:solidFill>
              </a:rPr>
              <a:t>	ORDER BY lname ASC, fname DESC;</a:t>
            </a:r>
          </a:p>
        </p:txBody>
      </p:sp>
    </p:spTree>
  </p:cSld>
  <p:clrMapOvr>
    <a:masterClrMapping/>
  </p:clrMapOvr>
  <p:transition spd="med" advTm="94933"/>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idx="4294967295"/>
          </p:nvPr>
        </p:nvSpPr>
        <p:spPr>
          <a:xfrm>
            <a:off x="457200" y="50799"/>
            <a:ext cx="8229600" cy="114300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dirty="0"/>
              <a:t>Example</a:t>
            </a:r>
            <a:r>
              <a:rPr lang="en-US" sz="4400" dirty="0"/>
              <a:t> with join</a:t>
            </a:r>
            <a:endParaRPr sz="4400" dirty="0"/>
          </a:p>
        </p:txBody>
      </p:sp>
      <p:sp>
        <p:nvSpPr>
          <p:cNvPr id="46" name="Shape 46"/>
          <p:cNvSpPr>
            <a:spLocks noGrp="1"/>
          </p:cNvSpPr>
          <p:nvPr>
            <p:ph type="body" idx="4294967295"/>
          </p:nvPr>
        </p:nvSpPr>
        <p:spPr>
          <a:xfrm>
            <a:off x="457200" y="9525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buSzTx/>
              <a:buNone/>
              <a:defRPr sz="1800"/>
            </a:pPr>
            <a:r>
              <a:rPr sz="3200"/>
              <a:t>	</a:t>
            </a:r>
            <a:r>
              <a:rPr sz="3200">
                <a:solidFill>
                  <a:srgbClr val="000099"/>
                </a:solidFill>
              </a:rPr>
              <a:t>SELECT g.name as group_name, count(*) as number_of_students</a:t>
            </a:r>
          </a:p>
          <a:p>
            <a:pPr lvl="0">
              <a:buSzTx/>
              <a:buNone/>
              <a:defRPr sz="1800"/>
            </a:pPr>
            <a:r>
              <a:rPr sz="3200">
                <a:solidFill>
                  <a:srgbClr val="000099"/>
                </a:solidFill>
              </a:rPr>
              <a:t>	FROM Students s, Groups g</a:t>
            </a:r>
          </a:p>
          <a:p>
            <a:pPr lvl="0">
              <a:buSzTx/>
              <a:buNone/>
              <a:defRPr sz="1800"/>
            </a:pPr>
            <a:r>
              <a:rPr sz="3200">
                <a:solidFill>
                  <a:srgbClr val="000099"/>
                </a:solidFill>
              </a:rPr>
              <a:t>	WHERE s.group_id=g.group_id</a:t>
            </a:r>
          </a:p>
          <a:p>
            <a:pPr lvl="0">
              <a:buSzTx/>
              <a:buNone/>
              <a:defRPr sz="1800"/>
            </a:pPr>
            <a:r>
              <a:rPr sz="3200">
                <a:solidFill>
                  <a:srgbClr val="000099"/>
                </a:solidFill>
              </a:rPr>
              <a:t>	GROUP BY g.name</a:t>
            </a:r>
          </a:p>
          <a:p>
            <a:pPr lvl="0">
              <a:buSzTx/>
              <a:buNone/>
              <a:defRPr sz="1800"/>
            </a:pPr>
            <a:r>
              <a:rPr sz="3200">
                <a:solidFill>
                  <a:srgbClr val="000099"/>
                </a:solidFill>
              </a:rPr>
              <a:t>	HAVING count(*) &gt; 20</a:t>
            </a:r>
          </a:p>
          <a:p>
            <a:pPr lvl="0">
              <a:buSzTx/>
              <a:buNone/>
              <a:defRPr sz="1800"/>
            </a:pPr>
            <a:r>
              <a:rPr sz="3200">
                <a:solidFill>
                  <a:srgbClr val="000099"/>
                </a:solidFill>
              </a:rPr>
              <a:t>	ORDER BY g.name ASC;</a:t>
            </a:r>
          </a:p>
        </p:txBody>
      </p:sp>
      <p:graphicFrame>
        <p:nvGraphicFramePr>
          <p:cNvPr id="47" name="Table 47"/>
          <p:cNvGraphicFramePr/>
          <p:nvPr/>
        </p:nvGraphicFramePr>
        <p:xfrm>
          <a:off x="1143000" y="4838700"/>
          <a:ext cx="6858000" cy="1828800"/>
        </p:xfrm>
        <a:graphic>
          <a:graphicData uri="http://schemas.openxmlformats.org/drawingml/2006/table">
            <a:tbl>
              <a:tblPr>
                <a:tableStyleId>{4C3C2611-4C71-4FC5-86AE-919BDF0F9419}</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473075">
                <a:tc>
                  <a:txBody>
                    <a:bodyPr/>
                    <a:lstStyle/>
                    <a:p>
                      <a:pPr lvl="0" algn="ctr">
                        <a:defRPr sz="1800" b="0" i="0"/>
                      </a:pPr>
                      <a:r>
                        <a:rPr sz="2500">
                          <a:latin typeface="Arial Bold"/>
                          <a:ea typeface="Arial Bold"/>
                          <a:cs typeface="Arial Bold"/>
                          <a:sym typeface="Arial Bold"/>
                        </a:rPr>
                        <a:t>group_name</a:t>
                      </a:r>
                    </a:p>
                  </a:txBody>
                  <a:tcPr marL="45720" marR="4572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BBE0E3"/>
                    </a:solidFill>
                  </a:tcPr>
                </a:tc>
                <a:tc>
                  <a:txBody>
                    <a:bodyPr/>
                    <a:lstStyle/>
                    <a:p>
                      <a:pPr lvl="0" algn="ctr">
                        <a:defRPr sz="1800" b="0" i="0"/>
                      </a:pPr>
                      <a:r>
                        <a:rPr sz="2500">
                          <a:latin typeface="Arial Bold"/>
                          <a:ea typeface="Arial Bold"/>
                          <a:cs typeface="Arial Bold"/>
                          <a:sym typeface="Arial Bold"/>
                        </a:rPr>
                        <a:t>number_of_students</a:t>
                      </a:r>
                    </a:p>
                  </a:txBody>
                  <a:tcPr marL="45720" marR="4572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BBE0E3"/>
                    </a:solidFill>
                  </a:tcPr>
                </a:tc>
                <a:extLst>
                  <a:ext uri="{0D108BD9-81ED-4DB2-BD59-A6C34878D82A}">
                    <a16:rowId xmlns:a16="http://schemas.microsoft.com/office/drawing/2014/main" val="10000"/>
                  </a:ext>
                </a:extLst>
              </a:tr>
              <a:tr h="441325">
                <a:tc>
                  <a:txBody>
                    <a:bodyPr/>
                    <a:lstStyle/>
                    <a:p>
                      <a:pPr lvl="0" algn="ctr">
                        <a:defRPr sz="1800" b="0" i="0"/>
                      </a:pPr>
                      <a:r>
                        <a:rPr sz="2000"/>
                        <a:t>CSSE-131</a:t>
                      </a:r>
                    </a:p>
                  </a:txBody>
                  <a:tcPr marL="45720" marR="45720" horzOverflow="overflow">
                    <a:lnL w="12700">
                      <a:solidFill>
                        <a:srgbClr val="FFFFFF"/>
                      </a:solidFill>
                      <a:round/>
                    </a:lnL>
                    <a:lnR w="12700">
                      <a:solidFill>
                        <a:srgbClr val="FFFFFF"/>
                      </a:solidFill>
                      <a:round/>
                    </a:lnR>
                    <a:lnT w="38100">
                      <a:solidFill>
                        <a:srgbClr val="FFFFFF"/>
                      </a:solidFill>
                      <a:round/>
                    </a:lnT>
                    <a:lnB w="12700">
                      <a:solidFill>
                        <a:srgbClr val="FFFFFF"/>
                      </a:solidFill>
                      <a:round/>
                    </a:lnB>
                  </a:tcPr>
                </a:tc>
                <a:tc>
                  <a:txBody>
                    <a:bodyPr/>
                    <a:lstStyle/>
                    <a:p>
                      <a:pPr lvl="0" algn="ctr">
                        <a:defRPr sz="1800" b="0" i="0"/>
                      </a:pPr>
                      <a:r>
                        <a:rPr sz="2000"/>
                        <a:t>21</a:t>
                      </a:r>
                    </a:p>
                  </a:txBody>
                  <a:tcPr marL="45720" marR="45720" horzOverflow="overflow">
                    <a:lnL w="12700">
                      <a:solidFill>
                        <a:srgbClr val="FFFFFF"/>
                      </a:solidFill>
                      <a:round/>
                    </a:lnL>
                    <a:lnR w="12700">
                      <a:solidFill>
                        <a:srgbClr val="FFFFFF"/>
                      </a:solidFill>
                      <a:round/>
                    </a:lnR>
                    <a:lnT w="38100">
                      <a:solidFill>
                        <a:srgbClr val="FFFFFF"/>
                      </a:solidFill>
                      <a:round/>
                    </a:lnT>
                    <a:lnB w="12700">
                      <a:solidFill>
                        <a:srgbClr val="FFFFFF"/>
                      </a:solidFill>
                      <a:round/>
                    </a:lnB>
                  </a:tcPr>
                </a:tc>
                <a:extLst>
                  <a:ext uri="{0D108BD9-81ED-4DB2-BD59-A6C34878D82A}">
                    <a16:rowId xmlns:a16="http://schemas.microsoft.com/office/drawing/2014/main" val="10001"/>
                  </a:ext>
                </a:extLst>
              </a:tr>
              <a:tr h="457200">
                <a:tc>
                  <a:txBody>
                    <a:bodyPr/>
                    <a:lstStyle/>
                    <a:p>
                      <a:pPr lvl="0" algn="ctr">
                        <a:defRPr sz="1800" b="0" i="0"/>
                      </a:pPr>
                      <a:r>
                        <a:rPr sz="2000"/>
                        <a:t>CSSE-132</a:t>
                      </a:r>
                    </a:p>
                  </a:txBody>
                  <a:tcPr marL="45720" marR="4572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3F9FA"/>
                    </a:solidFill>
                  </a:tcPr>
                </a:tc>
                <a:tc>
                  <a:txBody>
                    <a:bodyPr/>
                    <a:lstStyle/>
                    <a:p>
                      <a:pPr lvl="0" algn="ctr">
                        <a:defRPr sz="1800" b="0" i="0"/>
                      </a:pPr>
                      <a:r>
                        <a:rPr sz="2000"/>
                        <a:t>24</a:t>
                      </a:r>
                    </a:p>
                  </a:txBody>
                  <a:tcPr marL="45720" marR="4572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3F9FA"/>
                    </a:solidFill>
                  </a:tcPr>
                </a:tc>
                <a:extLst>
                  <a:ext uri="{0D108BD9-81ED-4DB2-BD59-A6C34878D82A}">
                    <a16:rowId xmlns:a16="http://schemas.microsoft.com/office/drawing/2014/main" val="10002"/>
                  </a:ext>
                </a:extLst>
              </a:tr>
              <a:tr h="457200">
                <a:tc>
                  <a:txBody>
                    <a:bodyPr/>
                    <a:lstStyle/>
                    <a:p>
                      <a:pPr lvl="0" algn="ctr">
                        <a:defRPr sz="1800" b="0" i="0"/>
                      </a:pPr>
                      <a:r>
                        <a:rPr sz="2000"/>
                        <a:t>…</a:t>
                      </a:r>
                    </a:p>
                  </a:txBody>
                  <a:tcPr marL="45720" marR="4572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tcPr>
                </a:tc>
                <a:tc>
                  <a:txBody>
                    <a:bodyPr/>
                    <a:lstStyle/>
                    <a:p>
                      <a:pPr lvl="0" algn="ctr">
                        <a:defRPr sz="1800" b="0" i="0"/>
                      </a:pPr>
                      <a:r>
                        <a:rPr sz="2000"/>
                        <a:t>…</a:t>
                      </a:r>
                    </a:p>
                  </a:txBody>
                  <a:tcPr marL="45720" marR="4572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tcPr>
                </a:tc>
                <a:extLst>
                  <a:ext uri="{0D108BD9-81ED-4DB2-BD59-A6C34878D82A}">
                    <a16:rowId xmlns:a16="http://schemas.microsoft.com/office/drawing/2014/main" val="10003"/>
                  </a:ext>
                </a:extLst>
              </a:tr>
            </a:tbl>
          </a:graphicData>
        </a:graphic>
      </p:graphicFrame>
    </p:spTree>
  </p:cSld>
  <p:clrMapOvr>
    <a:masterClrMapping/>
  </p:clrMapOvr>
  <p:transition spd="med" advTm="1696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dirty="0"/>
              <a:t>S</a:t>
            </a:r>
            <a:r>
              <a:rPr lang="en-US" sz="4400" dirty="0"/>
              <a:t>ELECT</a:t>
            </a:r>
            <a:r>
              <a:rPr sz="4400" dirty="0"/>
              <a:t> Statement</a:t>
            </a:r>
          </a:p>
        </p:txBody>
      </p:sp>
      <p:sp>
        <p:nvSpPr>
          <p:cNvPr id="56" name="Shape 56"/>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96478" lvl="0" indent="-396478">
              <a:spcBef>
                <a:spcPts val="800"/>
              </a:spcBef>
              <a:buChar char="•"/>
              <a:defRPr sz="1800"/>
            </a:pPr>
            <a:r>
              <a:rPr sz="3700" dirty="0"/>
              <a:t>SQL allows us to query data using </a:t>
            </a:r>
            <a:r>
              <a:rPr sz="3700" i="1" dirty="0"/>
              <a:t>select</a:t>
            </a:r>
            <a:r>
              <a:rPr sz="3700" dirty="0"/>
              <a:t> statements. Syntax:</a:t>
            </a:r>
          </a:p>
          <a:p>
            <a:pPr marL="285750" lvl="1" indent="171450">
              <a:spcBef>
                <a:spcPts val="600"/>
              </a:spcBef>
              <a:buSzTx/>
              <a:buNone/>
              <a:defRPr sz="1800"/>
            </a:pPr>
            <a:endParaRPr sz="3700" dirty="0"/>
          </a:p>
          <a:p>
            <a:pPr marL="285750" lvl="1" indent="171450">
              <a:spcBef>
                <a:spcPts val="800"/>
              </a:spcBef>
              <a:buSzTx/>
              <a:buNone/>
              <a:defRPr sz="1800"/>
            </a:pPr>
            <a:r>
              <a:rPr lang="en-US" sz="3700" dirty="0">
                <a:solidFill>
                  <a:srgbClr val="000099"/>
                </a:solidFill>
              </a:rPr>
              <a:t>SELECT</a:t>
            </a:r>
            <a:r>
              <a:rPr sz="3700" dirty="0">
                <a:solidFill>
                  <a:srgbClr val="000099"/>
                </a:solidFill>
              </a:rPr>
              <a:t> </a:t>
            </a:r>
            <a:r>
              <a:rPr lang="en-US" sz="3700" dirty="0">
                <a:solidFill>
                  <a:srgbClr val="000099"/>
                </a:solidFill>
              </a:rPr>
              <a:t>a</a:t>
            </a:r>
            <a:r>
              <a:rPr sz="3700" dirty="0">
                <a:solidFill>
                  <a:srgbClr val="000099"/>
                </a:solidFill>
              </a:rPr>
              <a:t>ttribute(s)</a:t>
            </a:r>
          </a:p>
          <a:p>
            <a:pPr marL="285750" lvl="1" indent="171450">
              <a:spcBef>
                <a:spcPts val="800"/>
              </a:spcBef>
              <a:buSzTx/>
              <a:buNone/>
              <a:defRPr sz="1800"/>
            </a:pPr>
            <a:r>
              <a:rPr lang="en-US" sz="3700" dirty="0">
                <a:solidFill>
                  <a:srgbClr val="000099"/>
                </a:solidFill>
              </a:rPr>
              <a:t>FROM</a:t>
            </a:r>
            <a:r>
              <a:rPr sz="3700" dirty="0">
                <a:solidFill>
                  <a:srgbClr val="000099"/>
                </a:solidFill>
              </a:rPr>
              <a:t> </a:t>
            </a:r>
            <a:r>
              <a:rPr lang="en-US" sz="3700" dirty="0">
                <a:solidFill>
                  <a:srgbClr val="000099"/>
                </a:solidFill>
              </a:rPr>
              <a:t>t</a:t>
            </a:r>
            <a:r>
              <a:rPr sz="3700" dirty="0">
                <a:solidFill>
                  <a:srgbClr val="000099"/>
                </a:solidFill>
              </a:rPr>
              <a:t>able(s)</a:t>
            </a:r>
          </a:p>
          <a:p>
            <a:pPr marL="285750" lvl="1" indent="171450">
              <a:spcBef>
                <a:spcPts val="800"/>
              </a:spcBef>
              <a:buSzTx/>
              <a:buNone/>
              <a:defRPr sz="1800"/>
            </a:pPr>
            <a:r>
              <a:rPr lang="en-US" sz="3700" dirty="0">
                <a:solidFill>
                  <a:srgbClr val="000099"/>
                </a:solidFill>
              </a:rPr>
              <a:t>WHERE</a:t>
            </a:r>
            <a:r>
              <a:rPr sz="3700" dirty="0">
                <a:solidFill>
                  <a:srgbClr val="000099"/>
                </a:solidFill>
              </a:rPr>
              <a:t> selection condition(s);</a:t>
            </a:r>
          </a:p>
        </p:txBody>
      </p:sp>
      <p:sp>
        <p:nvSpPr>
          <p:cNvPr id="57" name="Shape 57"/>
          <p:cNvSpPr/>
          <p:nvPr/>
        </p:nvSpPr>
        <p:spPr>
          <a:xfrm>
            <a:off x="6553200" y="6245225"/>
            <a:ext cx="2133600" cy="2888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1400"/>
            </a:lvl1pPr>
          </a:lstStyle>
          <a:p>
            <a:pPr lvl="0">
              <a:defRPr sz="1800"/>
            </a:pPr>
            <a:r>
              <a:rPr sz="1400"/>
              <a:t>16</a:t>
            </a:r>
          </a:p>
        </p:txBody>
      </p:sp>
    </p:spTree>
  </p:cSld>
  <p:clrMapOvr>
    <a:masterClrMapping/>
  </p:clrMapOvr>
  <p:transition spd="med" advTm="11619"/>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1"/>
          <p:cNvSpPr>
            <a:spLocks noGrp="1"/>
          </p:cNvSpPr>
          <p:nvPr>
            <p:ph type="title" idx="4294967295"/>
          </p:nvPr>
        </p:nvSpPr>
        <p:spPr>
          <a:xfrm>
            <a:off x="457200" y="304799"/>
            <a:ext cx="8229600" cy="114300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a:defRPr sz="4000"/>
            </a:lvl1pPr>
          </a:lstStyle>
          <a:p>
            <a:pPr lvl="0">
              <a:defRPr sz="1800"/>
            </a:pPr>
            <a:r>
              <a:rPr lang="en-US" sz="4000" dirty="0"/>
              <a:t>Link to the video</a:t>
            </a:r>
            <a:endParaRPr sz="4000" dirty="0"/>
          </a:p>
        </p:txBody>
      </p:sp>
      <p:sp>
        <p:nvSpPr>
          <p:cNvPr id="12" name="Shape 12"/>
          <p:cNvSpPr>
            <a:spLocks noGrp="1"/>
          </p:cNvSpPr>
          <p:nvPr>
            <p:ph type="body" idx="4294967295"/>
          </p:nvPr>
        </p:nvSpPr>
        <p:spPr>
          <a:xfrm>
            <a:off x="457200" y="1600200"/>
            <a:ext cx="8229600" cy="94779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spcBef>
                <a:spcPts val="0"/>
              </a:spcBef>
              <a:buClr>
                <a:srgbClr val="000099"/>
              </a:buClr>
              <a:buChar char="•"/>
              <a:defRPr sz="1800"/>
            </a:pPr>
            <a:r>
              <a:rPr lang="en-US" sz="3000" dirty="0">
                <a:solidFill>
                  <a:srgbClr val="000099"/>
                </a:solidFill>
                <a:latin typeface="Arial" charset="0"/>
                <a:ea typeface="Arial" charset="0"/>
                <a:cs typeface="Arial" charset="0"/>
              </a:rPr>
              <a:t>https://youtu.be/fginWNGYfcA</a:t>
            </a:r>
          </a:p>
        </p:txBody>
      </p:sp>
    </p:spTree>
    <p:extLst>
      <p:ext uri="{BB962C8B-B14F-4D97-AF65-F5344CB8AC3E}">
        <p14:creationId xmlns:p14="http://schemas.microsoft.com/office/powerpoint/2010/main" val="2531480806"/>
      </p:ext>
    </p:extLst>
  </p:cSld>
  <p:clrMapOvr>
    <a:masterClrMapping/>
  </p:clrMapOvr>
  <p:transition spd="med" advTm="2158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dirty="0"/>
              <a:t>Complete S</a:t>
            </a:r>
            <a:r>
              <a:rPr lang="en-US" sz="4400" dirty="0"/>
              <a:t>ELECT</a:t>
            </a:r>
            <a:r>
              <a:rPr sz="4400" dirty="0"/>
              <a:t> Statement</a:t>
            </a:r>
          </a:p>
        </p:txBody>
      </p:sp>
      <p:sp>
        <p:nvSpPr>
          <p:cNvPr id="60" name="Shape 60"/>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nSpc>
                <a:spcPct val="90000"/>
              </a:lnSpc>
              <a:buSzTx/>
              <a:buNone/>
              <a:defRPr sz="1800"/>
            </a:pPr>
            <a:r>
              <a:rPr sz="3200" dirty="0"/>
              <a:t>	</a:t>
            </a:r>
          </a:p>
          <a:p>
            <a:pPr lvl="0">
              <a:lnSpc>
                <a:spcPct val="90000"/>
              </a:lnSpc>
              <a:buSzTx/>
              <a:buNone/>
              <a:defRPr sz="1800"/>
            </a:pPr>
            <a:r>
              <a:rPr sz="3200" dirty="0"/>
              <a:t>	</a:t>
            </a:r>
            <a:r>
              <a:rPr sz="3200" dirty="0">
                <a:solidFill>
                  <a:srgbClr val="000099"/>
                </a:solidFill>
              </a:rPr>
              <a:t>SELECT </a:t>
            </a:r>
            <a:r>
              <a:rPr lang="en-US" sz="3200" dirty="0">
                <a:solidFill>
                  <a:srgbClr val="000099"/>
                </a:solidFill>
              </a:rPr>
              <a:t>at</a:t>
            </a:r>
            <a:r>
              <a:rPr sz="3200" dirty="0">
                <a:solidFill>
                  <a:srgbClr val="000099"/>
                </a:solidFill>
              </a:rPr>
              <a:t>tribute(s) </a:t>
            </a:r>
          </a:p>
          <a:p>
            <a:pPr lvl="0">
              <a:lnSpc>
                <a:spcPct val="90000"/>
              </a:lnSpc>
              <a:buSzTx/>
              <a:buNone/>
              <a:defRPr sz="1800"/>
            </a:pPr>
            <a:r>
              <a:rPr sz="3200" dirty="0">
                <a:solidFill>
                  <a:srgbClr val="000099"/>
                </a:solidFill>
              </a:rPr>
              <a:t>	FROM </a:t>
            </a:r>
            <a:r>
              <a:rPr lang="en-US" sz="3200" dirty="0">
                <a:solidFill>
                  <a:srgbClr val="000099"/>
                </a:solidFill>
              </a:rPr>
              <a:t>t</a:t>
            </a:r>
            <a:r>
              <a:rPr sz="3200" dirty="0">
                <a:solidFill>
                  <a:srgbClr val="000099"/>
                </a:solidFill>
              </a:rPr>
              <a:t>able(s)</a:t>
            </a:r>
          </a:p>
          <a:p>
            <a:pPr lvl="0">
              <a:lnSpc>
                <a:spcPct val="90000"/>
              </a:lnSpc>
              <a:buSzTx/>
              <a:buNone/>
              <a:defRPr sz="1800"/>
            </a:pPr>
            <a:endParaRPr sz="3200" dirty="0">
              <a:solidFill>
                <a:srgbClr val="000099"/>
              </a:solidFill>
            </a:endParaRPr>
          </a:p>
          <a:p>
            <a:pPr lvl="0">
              <a:lnSpc>
                <a:spcPct val="90000"/>
              </a:lnSpc>
              <a:buSzTx/>
              <a:buNone/>
              <a:defRPr sz="1800"/>
            </a:pPr>
            <a:r>
              <a:rPr sz="3200" dirty="0">
                <a:solidFill>
                  <a:srgbClr val="000099"/>
                </a:solidFill>
              </a:rPr>
              <a:t>	[WHERE selection condition(s)] </a:t>
            </a:r>
          </a:p>
          <a:p>
            <a:pPr lvl="0">
              <a:lnSpc>
                <a:spcPct val="90000"/>
              </a:lnSpc>
              <a:buSzTx/>
              <a:buNone/>
              <a:defRPr sz="1800"/>
            </a:pPr>
            <a:r>
              <a:rPr sz="3200" dirty="0">
                <a:solidFill>
                  <a:srgbClr val="000099"/>
                </a:solidFill>
              </a:rPr>
              <a:t>	[GROUP BY condition</a:t>
            </a:r>
            <a:r>
              <a:rPr lang="en-US" sz="3200" dirty="0">
                <a:solidFill>
                  <a:srgbClr val="000099"/>
                </a:solidFill>
              </a:rPr>
              <a:t>(s)</a:t>
            </a:r>
            <a:r>
              <a:rPr sz="3200" dirty="0">
                <a:solidFill>
                  <a:srgbClr val="000099"/>
                </a:solidFill>
              </a:rPr>
              <a:t>] </a:t>
            </a:r>
          </a:p>
          <a:p>
            <a:pPr lvl="0">
              <a:lnSpc>
                <a:spcPct val="90000"/>
              </a:lnSpc>
              <a:buSzTx/>
              <a:buNone/>
              <a:defRPr sz="1800"/>
            </a:pPr>
            <a:r>
              <a:rPr sz="3200" dirty="0">
                <a:solidFill>
                  <a:srgbClr val="000099"/>
                </a:solidFill>
              </a:rPr>
              <a:t>	[HAVING condition</a:t>
            </a:r>
            <a:r>
              <a:rPr lang="en-US" sz="3200" dirty="0">
                <a:solidFill>
                  <a:srgbClr val="000099"/>
                </a:solidFill>
              </a:rPr>
              <a:t>(s)</a:t>
            </a:r>
            <a:r>
              <a:rPr sz="3200" dirty="0">
                <a:solidFill>
                  <a:srgbClr val="000099"/>
                </a:solidFill>
              </a:rPr>
              <a:t>] </a:t>
            </a:r>
          </a:p>
          <a:p>
            <a:pPr lvl="0">
              <a:lnSpc>
                <a:spcPct val="90000"/>
              </a:lnSpc>
              <a:buSzTx/>
              <a:buNone/>
              <a:defRPr sz="1800"/>
            </a:pPr>
            <a:r>
              <a:rPr sz="3200" dirty="0">
                <a:solidFill>
                  <a:srgbClr val="000099"/>
                </a:solidFill>
              </a:rPr>
              <a:t>	[ORDER BY condition</a:t>
            </a:r>
            <a:r>
              <a:rPr lang="en-US" sz="3200" dirty="0">
                <a:solidFill>
                  <a:srgbClr val="000099"/>
                </a:solidFill>
              </a:rPr>
              <a:t>(s)</a:t>
            </a:r>
            <a:r>
              <a:rPr sz="3200" dirty="0">
                <a:solidFill>
                  <a:srgbClr val="000099"/>
                </a:solidFill>
              </a:rPr>
              <a:t>]</a:t>
            </a:r>
            <a:r>
              <a:rPr sz="3200" dirty="0"/>
              <a:t> </a:t>
            </a:r>
          </a:p>
        </p:txBody>
      </p:sp>
    </p:spTree>
  </p:cSld>
  <p:clrMapOvr>
    <a:masterClrMapping/>
  </p:clrMapOvr>
  <p:transition spd="med" advTm="7705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Select Statement Summary</a:t>
            </a:r>
          </a:p>
        </p:txBody>
      </p:sp>
      <p:sp>
        <p:nvSpPr>
          <p:cNvPr id="63" name="Shape 63"/>
          <p:cNvSpPr>
            <a:spLocks noGrp="1"/>
          </p:cNvSpPr>
          <p:nvPr>
            <p:ph type="body" idx="4294967295"/>
          </p:nvPr>
        </p:nvSpPr>
        <p:spPr>
          <a:xfrm>
            <a:off x="457200" y="1600200"/>
            <a:ext cx="8229600" cy="4525963"/>
          </a:xfrm>
          <a:prstGeom prst="rect">
            <a:avLst/>
          </a:prstGeom>
          <a:ln w="12700">
            <a:miter lim="400000"/>
          </a:ln>
        </p:spPr>
        <p:txBody>
          <a:bodyPr lIns="0" tIns="0" rIns="0" bIns="0">
            <a:normAutofit/>
          </a:bodyPr>
          <a:lstStyle/>
          <a:p>
            <a:pPr lvl="0">
              <a:buChar char="•"/>
            </a:pPr>
            <a:endParaRPr/>
          </a:p>
        </p:txBody>
      </p:sp>
      <p:pic>
        <p:nvPicPr>
          <p:cNvPr id="64" name="image.png"/>
          <p:cNvPicPr/>
          <p:nvPr/>
        </p:nvPicPr>
        <p:blipFill>
          <a:blip r:embed="rId2" cstate="print"/>
          <a:stretch>
            <a:fillRect/>
          </a:stretch>
        </p:blipFill>
        <p:spPr>
          <a:xfrm>
            <a:off x="457200" y="1524000"/>
            <a:ext cx="8213725" cy="4953000"/>
          </a:xfrm>
          <a:prstGeom prst="rect">
            <a:avLst/>
          </a:prstGeom>
          <a:ln w="12700">
            <a:miter lim="400000"/>
          </a:ln>
        </p:spPr>
      </p:pic>
    </p:spTree>
  </p:cSld>
  <p:clrMapOvr>
    <a:masterClrMapping/>
  </p:clrMapOvr>
  <p:transition spd="med" advTm="17773"/>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rPr lang="en-US" dirty="0"/>
              <a:t>String Functions and Operators</a:t>
            </a:r>
          </a:p>
        </p:txBody>
      </p:sp>
      <p:graphicFrame>
        <p:nvGraphicFramePr>
          <p:cNvPr id="2" name="Таблица 1"/>
          <p:cNvGraphicFramePr>
            <a:graphicFrameLocks noGrp="1"/>
          </p:cNvGraphicFramePr>
          <p:nvPr/>
        </p:nvGraphicFramePr>
        <p:xfrm>
          <a:off x="176270" y="1953531"/>
          <a:ext cx="8791460" cy="4065933"/>
        </p:xfrm>
        <a:graphic>
          <a:graphicData uri="http://schemas.openxmlformats.org/drawingml/2006/table">
            <a:tbl>
              <a:tblPr firstRow="1" bandRow="1">
                <a:tableStyleId>{5940675A-B579-460E-94D1-54222C63F5DA}</a:tableStyleId>
              </a:tblPr>
              <a:tblGrid>
                <a:gridCol w="2771910">
                  <a:extLst>
                    <a:ext uri="{9D8B030D-6E8A-4147-A177-3AD203B41FA5}">
                      <a16:colId xmlns:a16="http://schemas.microsoft.com/office/drawing/2014/main" val="20000"/>
                    </a:ext>
                  </a:extLst>
                </a:gridCol>
                <a:gridCol w="2461102">
                  <a:extLst>
                    <a:ext uri="{9D8B030D-6E8A-4147-A177-3AD203B41FA5}">
                      <a16:colId xmlns:a16="http://schemas.microsoft.com/office/drawing/2014/main" val="20001"/>
                    </a:ext>
                  </a:extLst>
                </a:gridCol>
                <a:gridCol w="2346593">
                  <a:extLst>
                    <a:ext uri="{9D8B030D-6E8A-4147-A177-3AD203B41FA5}">
                      <a16:colId xmlns:a16="http://schemas.microsoft.com/office/drawing/2014/main" val="20002"/>
                    </a:ext>
                  </a:extLst>
                </a:gridCol>
                <a:gridCol w="1211855">
                  <a:extLst>
                    <a:ext uri="{9D8B030D-6E8A-4147-A177-3AD203B41FA5}">
                      <a16:colId xmlns:a16="http://schemas.microsoft.com/office/drawing/2014/main" val="20003"/>
                    </a:ext>
                  </a:extLst>
                </a:gridCol>
              </a:tblGrid>
              <a:tr h="560733">
                <a:tc>
                  <a:txBody>
                    <a:bodyPr/>
                    <a:lstStyle/>
                    <a:p>
                      <a:pPr algn="ctr"/>
                      <a:r>
                        <a:rPr lang="en-US" sz="2500" b="1" dirty="0">
                          <a:latin typeface="Arial" charset="0"/>
                          <a:ea typeface="Arial" charset="0"/>
                          <a:cs typeface="Arial" charset="0"/>
                        </a:rPr>
                        <a:t>Function</a:t>
                      </a:r>
                      <a:endParaRPr lang="ru-RU" sz="2500" b="1" dirty="0">
                        <a:latin typeface="Arial" charset="0"/>
                        <a:ea typeface="Arial" charset="0"/>
                        <a:cs typeface="Arial" charset="0"/>
                      </a:endParaRPr>
                    </a:p>
                  </a:txBody>
                  <a:tcPr/>
                </a:tc>
                <a:tc>
                  <a:txBody>
                    <a:bodyPr/>
                    <a:lstStyle/>
                    <a:p>
                      <a:pPr algn="ctr"/>
                      <a:r>
                        <a:rPr lang="en-US" sz="2500" b="1" dirty="0">
                          <a:latin typeface="Arial" charset="0"/>
                          <a:ea typeface="Arial" charset="0"/>
                          <a:cs typeface="Arial" charset="0"/>
                        </a:rPr>
                        <a:t>Description</a:t>
                      </a:r>
                      <a:endParaRPr lang="ru-RU" sz="2500" b="1" dirty="0">
                        <a:latin typeface="Arial" charset="0"/>
                        <a:ea typeface="Arial" charset="0"/>
                        <a:cs typeface="Arial" charset="0"/>
                      </a:endParaRPr>
                    </a:p>
                  </a:txBody>
                  <a:tcPr/>
                </a:tc>
                <a:tc>
                  <a:txBody>
                    <a:bodyPr/>
                    <a:lstStyle/>
                    <a:p>
                      <a:pPr algn="ctr"/>
                      <a:r>
                        <a:rPr lang="en-US" sz="2500" b="1" dirty="0">
                          <a:latin typeface="Arial" charset="0"/>
                          <a:ea typeface="Arial" charset="0"/>
                          <a:cs typeface="Arial" charset="0"/>
                        </a:rPr>
                        <a:t>Example</a:t>
                      </a:r>
                      <a:endParaRPr lang="ru-RU" sz="2500" b="1" dirty="0">
                        <a:latin typeface="Arial" charset="0"/>
                        <a:ea typeface="Arial" charset="0"/>
                        <a:cs typeface="Arial" charset="0"/>
                      </a:endParaRPr>
                    </a:p>
                  </a:txBody>
                  <a:tcPr/>
                </a:tc>
                <a:tc>
                  <a:txBody>
                    <a:bodyPr/>
                    <a:lstStyle/>
                    <a:p>
                      <a:pPr algn="ctr"/>
                      <a:r>
                        <a:rPr lang="en-US" sz="2500" b="1" dirty="0">
                          <a:latin typeface="Arial" charset="0"/>
                          <a:ea typeface="Arial" charset="0"/>
                          <a:cs typeface="Arial" charset="0"/>
                        </a:rPr>
                        <a:t>Result</a:t>
                      </a:r>
                      <a:endParaRPr lang="ru-RU" sz="2500" b="1" dirty="0">
                        <a:latin typeface="Arial" charset="0"/>
                        <a:ea typeface="Arial" charset="0"/>
                        <a:cs typeface="Arial" charset="0"/>
                      </a:endParaRPr>
                    </a:p>
                  </a:txBody>
                  <a:tcPr/>
                </a:tc>
                <a:extLst>
                  <a:ext uri="{0D108BD9-81ED-4DB2-BD59-A6C34878D82A}">
                    <a16:rowId xmlns:a16="http://schemas.microsoft.com/office/drawing/2014/main" val="10000"/>
                  </a:ext>
                </a:extLst>
              </a:tr>
              <a:tr h="560733">
                <a:tc>
                  <a:txBody>
                    <a:bodyPr/>
                    <a:lstStyle/>
                    <a:p>
                      <a:pPr algn="l"/>
                      <a:r>
                        <a:rPr lang="en-US" sz="2000" b="0" i="0" dirty="0" err="1">
                          <a:solidFill>
                            <a:schemeClr val="tx1"/>
                          </a:solidFill>
                          <a:effectLst/>
                          <a:latin typeface="Arial" charset="0"/>
                          <a:ea typeface="Arial" charset="0"/>
                          <a:cs typeface="Arial" charset="0"/>
                          <a:sym typeface="Arial"/>
                        </a:rPr>
                        <a:t>bit_length</a:t>
                      </a:r>
                      <a:r>
                        <a:rPr lang="en-US" sz="2000" b="0" i="0" dirty="0">
                          <a:solidFill>
                            <a:schemeClr val="tx1"/>
                          </a:solidFill>
                          <a:effectLst/>
                          <a:latin typeface="Arial" charset="0"/>
                          <a:ea typeface="Arial" charset="0"/>
                          <a:cs typeface="Arial" charset="0"/>
                          <a:sym typeface="Arial"/>
                        </a:rPr>
                        <a:t>(</a:t>
                      </a:r>
                      <a:r>
                        <a:rPr lang="en-US" sz="2000" dirty="0">
                          <a:latin typeface="Arial" charset="0"/>
                          <a:ea typeface="Arial" charset="0"/>
                          <a:cs typeface="Arial" charset="0"/>
                        </a:rPr>
                        <a:t>string</a:t>
                      </a:r>
                      <a:r>
                        <a:rPr lang="en-US"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Number of bits in string</a:t>
                      </a:r>
                      <a:endParaRPr lang="ru-RU" sz="2000" dirty="0">
                        <a:latin typeface="Arial" charset="0"/>
                        <a:ea typeface="Arial" charset="0"/>
                        <a:cs typeface="Arial" charset="0"/>
                      </a:endParaRPr>
                    </a:p>
                  </a:txBody>
                  <a:tcPr/>
                </a:tc>
                <a:tc>
                  <a:txBody>
                    <a:bodyPr/>
                    <a:lstStyle/>
                    <a:p>
                      <a:pPr algn="l"/>
                      <a:r>
                        <a:rPr lang="en-US" sz="2000" b="0" i="0" dirty="0" err="1">
                          <a:solidFill>
                            <a:schemeClr val="tx1"/>
                          </a:solidFill>
                          <a:effectLst/>
                          <a:latin typeface="Arial" charset="0"/>
                          <a:ea typeface="Arial" charset="0"/>
                          <a:cs typeface="Arial" charset="0"/>
                          <a:sym typeface="Arial"/>
                        </a:rPr>
                        <a:t>bit_length</a:t>
                      </a:r>
                      <a:r>
                        <a:rPr lang="en-US" sz="2000" b="0" i="0" dirty="0">
                          <a:solidFill>
                            <a:schemeClr val="tx1"/>
                          </a:solidFill>
                          <a:effectLst/>
                          <a:latin typeface="Arial" charset="0"/>
                          <a:ea typeface="Arial" charset="0"/>
                          <a:cs typeface="Arial" charset="0"/>
                          <a:sym typeface="Arial"/>
                        </a:rPr>
                        <a:t>('</a:t>
                      </a:r>
                      <a:r>
                        <a:rPr lang="en-US" sz="2000" b="0" i="0" dirty="0" err="1">
                          <a:solidFill>
                            <a:schemeClr val="tx1"/>
                          </a:solidFill>
                          <a:effectLst/>
                          <a:latin typeface="Arial" charset="0"/>
                          <a:ea typeface="Arial" charset="0"/>
                          <a:cs typeface="Arial" charset="0"/>
                          <a:sym typeface="Arial"/>
                        </a:rPr>
                        <a:t>jose</a:t>
                      </a:r>
                      <a:r>
                        <a:rPr lang="en-US"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ru-RU" sz="2000" dirty="0">
                          <a:latin typeface="Arial" charset="0"/>
                          <a:ea typeface="Arial" charset="0"/>
                          <a:cs typeface="Arial" charset="0"/>
                        </a:rPr>
                        <a:t>32</a:t>
                      </a:r>
                    </a:p>
                  </a:txBody>
                  <a:tcPr/>
                </a:tc>
                <a:extLst>
                  <a:ext uri="{0D108BD9-81ED-4DB2-BD59-A6C34878D82A}">
                    <a16:rowId xmlns:a16="http://schemas.microsoft.com/office/drawing/2014/main" val="10001"/>
                  </a:ext>
                </a:extLst>
              </a:tr>
              <a:tr h="560733">
                <a:tc>
                  <a:txBody>
                    <a:bodyPr/>
                    <a:lstStyle/>
                    <a:p>
                      <a:pPr algn="l"/>
                      <a:r>
                        <a:rPr lang="en-US" sz="2000" dirty="0">
                          <a:latin typeface="Arial" charset="0"/>
                          <a:ea typeface="Arial" charset="0"/>
                          <a:cs typeface="Arial" charset="0"/>
                        </a:rPr>
                        <a:t>length(string)</a:t>
                      </a:r>
                      <a:r>
                        <a:rPr lang="en-US" sz="2000" b="0" i="0" dirty="0">
                          <a:solidFill>
                            <a:schemeClr val="tx1"/>
                          </a:solidFill>
                          <a:effectLst/>
                          <a:latin typeface="Arial" charset="0"/>
                          <a:ea typeface="Arial" charset="0"/>
                          <a:cs typeface="Arial" charset="0"/>
                          <a:sym typeface="Arial"/>
                        </a:rPr>
                        <a:t> or </a:t>
                      </a:r>
                    </a:p>
                    <a:p>
                      <a:pPr algn="l"/>
                      <a:r>
                        <a:rPr lang="en-US" sz="2000" b="0" i="0" dirty="0" err="1">
                          <a:solidFill>
                            <a:schemeClr val="tx1"/>
                          </a:solidFill>
                          <a:effectLst/>
                          <a:latin typeface="Arial" charset="0"/>
                          <a:ea typeface="Arial" charset="0"/>
                          <a:cs typeface="Arial" charset="0"/>
                          <a:sym typeface="Arial"/>
                        </a:rPr>
                        <a:t>c</a:t>
                      </a:r>
                      <a:r>
                        <a:rPr lang="en-US" sz="2000" dirty="0" err="1">
                          <a:latin typeface="Arial" charset="0"/>
                          <a:ea typeface="Arial" charset="0"/>
                          <a:cs typeface="Arial" charset="0"/>
                        </a:rPr>
                        <a:t>har_length</a:t>
                      </a:r>
                      <a:r>
                        <a:rPr lang="en-US" sz="2000" dirty="0">
                          <a:latin typeface="Arial" charset="0"/>
                          <a:ea typeface="Arial" charset="0"/>
                          <a:cs typeface="Arial" charset="0"/>
                        </a:rPr>
                        <a:t>(string)</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Number of characters in string</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length('</a:t>
                      </a:r>
                      <a:r>
                        <a:rPr lang="en-US" sz="2000" b="0" i="0" dirty="0" err="1">
                          <a:solidFill>
                            <a:schemeClr val="tx1"/>
                          </a:solidFill>
                          <a:effectLst/>
                          <a:latin typeface="Arial" charset="0"/>
                          <a:ea typeface="Arial" charset="0"/>
                          <a:cs typeface="Arial" charset="0"/>
                          <a:sym typeface="Arial"/>
                        </a:rPr>
                        <a:t>jose</a:t>
                      </a:r>
                      <a:r>
                        <a:rPr lang="en-US"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ru-RU" sz="2000" dirty="0">
                          <a:latin typeface="Arial" charset="0"/>
                          <a:ea typeface="Arial" charset="0"/>
                          <a:cs typeface="Arial" charset="0"/>
                        </a:rPr>
                        <a:t>4</a:t>
                      </a:r>
                    </a:p>
                  </a:txBody>
                  <a:tcPr/>
                </a:tc>
                <a:extLst>
                  <a:ext uri="{0D108BD9-81ED-4DB2-BD59-A6C34878D82A}">
                    <a16:rowId xmlns:a16="http://schemas.microsoft.com/office/drawing/2014/main" val="10002"/>
                  </a:ext>
                </a:extLst>
              </a:tr>
              <a:tr h="560733">
                <a:tc>
                  <a:txBody>
                    <a:bodyPr/>
                    <a:lstStyle/>
                    <a:p>
                      <a:pPr algn="l"/>
                      <a:r>
                        <a:rPr lang="en-US" sz="2000" b="0" i="0" dirty="0">
                          <a:solidFill>
                            <a:schemeClr val="tx1"/>
                          </a:solidFill>
                          <a:effectLst/>
                          <a:latin typeface="Arial" charset="0"/>
                          <a:ea typeface="Arial" charset="0"/>
                          <a:cs typeface="Arial" charset="0"/>
                          <a:sym typeface="Arial"/>
                        </a:rPr>
                        <a:t>lower(</a:t>
                      </a:r>
                      <a:r>
                        <a:rPr lang="en-US" sz="2000" dirty="0">
                          <a:latin typeface="Arial" charset="0"/>
                          <a:ea typeface="Arial" charset="0"/>
                          <a:cs typeface="Arial" charset="0"/>
                        </a:rPr>
                        <a:t>string</a:t>
                      </a:r>
                      <a:r>
                        <a:rPr lang="en-US"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Convert string to lower case</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lower('TOM')</a:t>
                      </a:r>
                      <a:endParaRPr lang="ru-RU" sz="2000" dirty="0">
                        <a:latin typeface="Arial" charset="0"/>
                        <a:ea typeface="Arial" charset="0"/>
                        <a:cs typeface="Arial" charset="0"/>
                      </a:endParaRPr>
                    </a:p>
                  </a:txBody>
                  <a:tcPr/>
                </a:tc>
                <a:tc>
                  <a:txBody>
                    <a:bodyPr/>
                    <a:lstStyle/>
                    <a:p>
                      <a:pPr algn="l"/>
                      <a:r>
                        <a:rPr lang="en-US" sz="2000" dirty="0">
                          <a:latin typeface="Arial" charset="0"/>
                          <a:ea typeface="Arial" charset="0"/>
                          <a:cs typeface="Arial" charset="0"/>
                        </a:rPr>
                        <a:t>tom</a:t>
                      </a:r>
                      <a:endParaRPr lang="ru-RU" sz="2000" dirty="0">
                        <a:latin typeface="Arial" charset="0"/>
                        <a:ea typeface="Arial" charset="0"/>
                        <a:cs typeface="Arial" charset="0"/>
                      </a:endParaRPr>
                    </a:p>
                  </a:txBody>
                  <a:tcPr/>
                </a:tc>
                <a:extLst>
                  <a:ext uri="{0D108BD9-81ED-4DB2-BD59-A6C34878D82A}">
                    <a16:rowId xmlns:a16="http://schemas.microsoft.com/office/drawing/2014/main" val="10003"/>
                  </a:ext>
                </a:extLst>
              </a:tr>
              <a:tr h="560733">
                <a:tc>
                  <a:txBody>
                    <a:bodyPr/>
                    <a:lstStyle/>
                    <a:p>
                      <a:pPr algn="l"/>
                      <a:r>
                        <a:rPr lang="en-US" sz="2000" b="0" i="0" dirty="0">
                          <a:solidFill>
                            <a:schemeClr val="tx1"/>
                          </a:solidFill>
                          <a:effectLst/>
                          <a:latin typeface="Arial" charset="0"/>
                          <a:ea typeface="Arial" charset="0"/>
                          <a:cs typeface="Arial" charset="0"/>
                          <a:sym typeface="Arial"/>
                        </a:rPr>
                        <a:t>upper(</a:t>
                      </a:r>
                      <a:r>
                        <a:rPr lang="en-US" sz="2000" dirty="0">
                          <a:latin typeface="Arial" charset="0"/>
                          <a:ea typeface="Arial" charset="0"/>
                          <a:cs typeface="Arial" charset="0"/>
                        </a:rPr>
                        <a:t>string</a:t>
                      </a:r>
                      <a:r>
                        <a:rPr lang="en-US"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Convert string to upper case</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upper('tom')</a:t>
                      </a:r>
                      <a:endParaRPr lang="ru-RU" sz="2000" dirty="0">
                        <a:latin typeface="Arial" charset="0"/>
                        <a:ea typeface="Arial" charset="0"/>
                        <a:cs typeface="Arial" charset="0"/>
                      </a:endParaRPr>
                    </a:p>
                  </a:txBody>
                  <a:tcPr/>
                </a:tc>
                <a:tc>
                  <a:txBody>
                    <a:bodyPr/>
                    <a:lstStyle/>
                    <a:p>
                      <a:pPr algn="l"/>
                      <a:r>
                        <a:rPr lang="en-US" sz="2000" dirty="0">
                          <a:latin typeface="Arial" charset="0"/>
                          <a:ea typeface="Arial" charset="0"/>
                          <a:cs typeface="Arial" charset="0"/>
                        </a:rPr>
                        <a:t>TOM</a:t>
                      </a:r>
                      <a:endParaRPr lang="ru-RU" sz="2000" dirty="0">
                        <a:latin typeface="Arial" charset="0"/>
                        <a:ea typeface="Arial" charset="0"/>
                        <a:cs typeface="Arial" charset="0"/>
                      </a:endParaRPr>
                    </a:p>
                  </a:txBody>
                  <a:tcPr/>
                </a:tc>
                <a:extLst>
                  <a:ext uri="{0D108BD9-81ED-4DB2-BD59-A6C34878D82A}">
                    <a16:rowId xmlns:a16="http://schemas.microsoft.com/office/drawing/2014/main" val="10004"/>
                  </a:ext>
                </a:extLst>
              </a:tr>
              <a:tr h="560733">
                <a:tc>
                  <a:txBody>
                    <a:bodyPr/>
                    <a:lstStyle/>
                    <a:p>
                      <a:pPr algn="l"/>
                      <a:r>
                        <a:rPr lang="sk-SK" sz="2000" b="0" i="0" dirty="0" err="1">
                          <a:solidFill>
                            <a:schemeClr val="tx1"/>
                          </a:solidFill>
                          <a:effectLst/>
                          <a:latin typeface="Arial" charset="0"/>
                          <a:ea typeface="Arial" charset="0"/>
                          <a:cs typeface="Arial" charset="0"/>
                          <a:sym typeface="Arial"/>
                        </a:rPr>
                        <a:t>substring</a:t>
                      </a:r>
                      <a:r>
                        <a:rPr lang="sk-SK" sz="2000" b="0" i="0" dirty="0">
                          <a:solidFill>
                            <a:schemeClr val="tx1"/>
                          </a:solidFill>
                          <a:effectLst/>
                          <a:latin typeface="Arial" charset="0"/>
                          <a:ea typeface="Arial" charset="0"/>
                          <a:cs typeface="Arial" charset="0"/>
                          <a:sym typeface="Arial"/>
                        </a:rPr>
                        <a:t>(</a:t>
                      </a:r>
                      <a:r>
                        <a:rPr lang="sk-SK" sz="2000" dirty="0" err="1">
                          <a:latin typeface="Arial" charset="0"/>
                          <a:ea typeface="Arial" charset="0"/>
                          <a:cs typeface="Arial" charset="0"/>
                        </a:rPr>
                        <a:t>string</a:t>
                      </a:r>
                      <a:r>
                        <a:rPr lang="sk-SK" sz="2000" b="0" i="0" dirty="0">
                          <a:solidFill>
                            <a:schemeClr val="tx1"/>
                          </a:solidFill>
                          <a:effectLst/>
                          <a:latin typeface="Arial" charset="0"/>
                          <a:ea typeface="Arial" charset="0"/>
                          <a:cs typeface="Arial" charset="0"/>
                          <a:sym typeface="Arial"/>
                        </a:rPr>
                        <a:t> [</a:t>
                      </a:r>
                      <a:r>
                        <a:rPr lang="sk-SK" sz="2000" b="0" i="0" dirty="0" err="1">
                          <a:solidFill>
                            <a:schemeClr val="tx1"/>
                          </a:solidFill>
                          <a:effectLst/>
                          <a:latin typeface="Arial" charset="0"/>
                          <a:ea typeface="Arial" charset="0"/>
                          <a:cs typeface="Arial" charset="0"/>
                          <a:sym typeface="Arial"/>
                        </a:rPr>
                        <a:t>from</a:t>
                      </a:r>
                      <a:r>
                        <a:rPr lang="sk-SK" sz="2000" b="0" i="0" dirty="0">
                          <a:solidFill>
                            <a:schemeClr val="tx1"/>
                          </a:solidFill>
                          <a:effectLst/>
                          <a:latin typeface="Arial" charset="0"/>
                          <a:ea typeface="Arial" charset="0"/>
                          <a:cs typeface="Arial" charset="0"/>
                          <a:sym typeface="Arial"/>
                        </a:rPr>
                        <a:t> </a:t>
                      </a:r>
                      <a:r>
                        <a:rPr lang="sk-SK" sz="2000" b="0" i="0" dirty="0" err="1">
                          <a:solidFill>
                            <a:schemeClr val="tx1"/>
                          </a:solidFill>
                          <a:effectLst/>
                          <a:latin typeface="Arial" charset="0"/>
                          <a:ea typeface="Arial" charset="0"/>
                          <a:cs typeface="Arial" charset="0"/>
                          <a:sym typeface="Arial"/>
                        </a:rPr>
                        <a:t>int</a:t>
                      </a:r>
                      <a:r>
                        <a:rPr lang="sk-SK" sz="2000" b="0" i="0" dirty="0">
                          <a:solidFill>
                            <a:schemeClr val="tx1"/>
                          </a:solidFill>
                          <a:effectLst/>
                          <a:latin typeface="Arial" charset="0"/>
                          <a:ea typeface="Arial" charset="0"/>
                          <a:cs typeface="Arial" charset="0"/>
                          <a:sym typeface="Arial"/>
                        </a:rPr>
                        <a:t>] [</a:t>
                      </a:r>
                      <a:r>
                        <a:rPr lang="sk-SK" sz="2000" b="0" i="0" dirty="0" err="1">
                          <a:solidFill>
                            <a:schemeClr val="tx1"/>
                          </a:solidFill>
                          <a:effectLst/>
                          <a:latin typeface="Arial" charset="0"/>
                          <a:ea typeface="Arial" charset="0"/>
                          <a:cs typeface="Arial" charset="0"/>
                          <a:sym typeface="Arial"/>
                        </a:rPr>
                        <a:t>for</a:t>
                      </a:r>
                      <a:r>
                        <a:rPr lang="sk-SK" sz="2000" b="0" i="0" dirty="0">
                          <a:solidFill>
                            <a:schemeClr val="tx1"/>
                          </a:solidFill>
                          <a:effectLst/>
                          <a:latin typeface="Arial" charset="0"/>
                          <a:ea typeface="Arial" charset="0"/>
                          <a:cs typeface="Arial" charset="0"/>
                          <a:sym typeface="Arial"/>
                        </a:rPr>
                        <a:t> </a:t>
                      </a:r>
                      <a:r>
                        <a:rPr lang="sk-SK" sz="2000" b="0" i="0" dirty="0" err="1">
                          <a:solidFill>
                            <a:schemeClr val="tx1"/>
                          </a:solidFill>
                          <a:effectLst/>
                          <a:latin typeface="Arial" charset="0"/>
                          <a:ea typeface="Arial" charset="0"/>
                          <a:cs typeface="Arial" charset="0"/>
                          <a:sym typeface="Arial"/>
                        </a:rPr>
                        <a:t>int</a:t>
                      </a:r>
                      <a:r>
                        <a:rPr lang="sk-SK"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Extract substring</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substring('Thomas' from 2 for 3)</a:t>
                      </a:r>
                      <a:endParaRPr lang="ru-RU" sz="2000" dirty="0">
                        <a:latin typeface="Arial" charset="0"/>
                        <a:ea typeface="Arial" charset="0"/>
                        <a:cs typeface="Arial" charset="0"/>
                      </a:endParaRPr>
                    </a:p>
                  </a:txBody>
                  <a:tcPr/>
                </a:tc>
                <a:tc>
                  <a:txBody>
                    <a:bodyPr/>
                    <a:lstStyle/>
                    <a:p>
                      <a:pPr algn="l"/>
                      <a:r>
                        <a:rPr lang="en-US" sz="2000" dirty="0" err="1">
                          <a:latin typeface="Arial" charset="0"/>
                          <a:ea typeface="Arial" charset="0"/>
                          <a:cs typeface="Arial" charset="0"/>
                        </a:rPr>
                        <a:t>hom</a:t>
                      </a:r>
                      <a:endParaRPr lang="ru-RU" sz="2000" dirty="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02828034"/>
      </p:ext>
    </p:extLst>
  </p:cSld>
  <p:clrMapOvr>
    <a:masterClrMapping/>
  </p:clrMapOvr>
  <p:transition spd="med" advTm="97557"/>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rPr lang="en-US" dirty="0"/>
              <a:t>String Functions and Operators</a:t>
            </a:r>
          </a:p>
        </p:txBody>
      </p:sp>
      <p:graphicFrame>
        <p:nvGraphicFramePr>
          <p:cNvPr id="2" name="Таблица 1"/>
          <p:cNvGraphicFramePr>
            <a:graphicFrameLocks noGrp="1"/>
          </p:cNvGraphicFramePr>
          <p:nvPr/>
        </p:nvGraphicFramePr>
        <p:xfrm>
          <a:off x="198305" y="1324138"/>
          <a:ext cx="8813494" cy="5053386"/>
        </p:xfrm>
        <a:graphic>
          <a:graphicData uri="http://schemas.openxmlformats.org/drawingml/2006/table">
            <a:tbl>
              <a:tblPr firstRow="1" bandRow="1">
                <a:tableStyleId>{5940675A-B579-460E-94D1-54222C63F5DA}</a:tableStyleId>
              </a:tblPr>
              <a:tblGrid>
                <a:gridCol w="2324558">
                  <a:extLst>
                    <a:ext uri="{9D8B030D-6E8A-4147-A177-3AD203B41FA5}">
                      <a16:colId xmlns:a16="http://schemas.microsoft.com/office/drawing/2014/main" val="20000"/>
                    </a:ext>
                  </a:extLst>
                </a:gridCol>
                <a:gridCol w="3150491">
                  <a:extLst>
                    <a:ext uri="{9D8B030D-6E8A-4147-A177-3AD203B41FA5}">
                      <a16:colId xmlns:a16="http://schemas.microsoft.com/office/drawing/2014/main" val="20001"/>
                    </a:ext>
                  </a:extLst>
                </a:gridCol>
                <a:gridCol w="2022144">
                  <a:extLst>
                    <a:ext uri="{9D8B030D-6E8A-4147-A177-3AD203B41FA5}">
                      <a16:colId xmlns:a16="http://schemas.microsoft.com/office/drawing/2014/main" val="20002"/>
                    </a:ext>
                  </a:extLst>
                </a:gridCol>
                <a:gridCol w="1316301">
                  <a:extLst>
                    <a:ext uri="{9D8B030D-6E8A-4147-A177-3AD203B41FA5}">
                      <a16:colId xmlns:a16="http://schemas.microsoft.com/office/drawing/2014/main" val="20003"/>
                    </a:ext>
                  </a:extLst>
                </a:gridCol>
              </a:tblGrid>
              <a:tr h="560733">
                <a:tc>
                  <a:txBody>
                    <a:bodyPr/>
                    <a:lstStyle/>
                    <a:p>
                      <a:pPr algn="ctr"/>
                      <a:r>
                        <a:rPr lang="en-US" sz="2500" dirty="0">
                          <a:latin typeface="Arial" charset="0"/>
                          <a:ea typeface="Arial" charset="0"/>
                          <a:cs typeface="Arial" charset="0"/>
                        </a:rPr>
                        <a:t>Function</a:t>
                      </a:r>
                      <a:endParaRPr lang="ru-RU" sz="2500" dirty="0">
                        <a:latin typeface="Arial" charset="0"/>
                        <a:ea typeface="Arial" charset="0"/>
                        <a:cs typeface="Arial" charset="0"/>
                      </a:endParaRPr>
                    </a:p>
                  </a:txBody>
                  <a:tcPr/>
                </a:tc>
                <a:tc>
                  <a:txBody>
                    <a:bodyPr/>
                    <a:lstStyle/>
                    <a:p>
                      <a:pPr algn="ctr"/>
                      <a:r>
                        <a:rPr lang="en-US" sz="2500" dirty="0">
                          <a:latin typeface="Arial" charset="0"/>
                          <a:ea typeface="Arial" charset="0"/>
                          <a:cs typeface="Arial" charset="0"/>
                        </a:rPr>
                        <a:t>Description</a:t>
                      </a:r>
                      <a:endParaRPr lang="ru-RU" sz="2500" dirty="0">
                        <a:latin typeface="Arial" charset="0"/>
                        <a:ea typeface="Arial" charset="0"/>
                        <a:cs typeface="Arial" charset="0"/>
                      </a:endParaRPr>
                    </a:p>
                  </a:txBody>
                  <a:tcPr/>
                </a:tc>
                <a:tc>
                  <a:txBody>
                    <a:bodyPr/>
                    <a:lstStyle/>
                    <a:p>
                      <a:pPr algn="ctr"/>
                      <a:r>
                        <a:rPr lang="en-US" sz="2500" dirty="0">
                          <a:latin typeface="Arial" charset="0"/>
                          <a:ea typeface="Arial" charset="0"/>
                          <a:cs typeface="Arial" charset="0"/>
                        </a:rPr>
                        <a:t>Example</a:t>
                      </a:r>
                      <a:endParaRPr lang="ru-RU" sz="2500" dirty="0">
                        <a:latin typeface="Arial" charset="0"/>
                        <a:ea typeface="Arial" charset="0"/>
                        <a:cs typeface="Arial" charset="0"/>
                      </a:endParaRPr>
                    </a:p>
                  </a:txBody>
                  <a:tcPr/>
                </a:tc>
                <a:tc>
                  <a:txBody>
                    <a:bodyPr/>
                    <a:lstStyle/>
                    <a:p>
                      <a:pPr algn="ctr"/>
                      <a:r>
                        <a:rPr lang="en-US" sz="2500" dirty="0">
                          <a:latin typeface="Arial" charset="0"/>
                          <a:ea typeface="Arial" charset="0"/>
                          <a:cs typeface="Arial" charset="0"/>
                        </a:rPr>
                        <a:t>Result</a:t>
                      </a:r>
                      <a:endParaRPr lang="ru-RU" sz="2500" dirty="0">
                        <a:latin typeface="Arial" charset="0"/>
                        <a:ea typeface="Arial" charset="0"/>
                        <a:cs typeface="Arial" charset="0"/>
                      </a:endParaRPr>
                    </a:p>
                  </a:txBody>
                  <a:tcPr/>
                </a:tc>
                <a:extLst>
                  <a:ext uri="{0D108BD9-81ED-4DB2-BD59-A6C34878D82A}">
                    <a16:rowId xmlns:a16="http://schemas.microsoft.com/office/drawing/2014/main" val="10000"/>
                  </a:ext>
                </a:extLst>
              </a:tr>
              <a:tr h="560733">
                <a:tc>
                  <a:txBody>
                    <a:bodyPr/>
                    <a:lstStyle/>
                    <a:p>
                      <a:pPr algn="l"/>
                      <a:r>
                        <a:rPr lang="sk-SK" sz="2000" b="0" i="0" dirty="0" err="1">
                          <a:solidFill>
                            <a:schemeClr val="tx1"/>
                          </a:solidFill>
                          <a:effectLst/>
                          <a:latin typeface="Arial" charset="0"/>
                          <a:ea typeface="Arial" charset="0"/>
                          <a:cs typeface="Arial" charset="0"/>
                          <a:sym typeface="Arial"/>
                        </a:rPr>
                        <a:t>left</a:t>
                      </a:r>
                      <a:r>
                        <a:rPr lang="sk-SK" sz="2000" b="0" i="0" dirty="0">
                          <a:solidFill>
                            <a:schemeClr val="tx1"/>
                          </a:solidFill>
                          <a:effectLst/>
                          <a:latin typeface="Arial" charset="0"/>
                          <a:ea typeface="Arial" charset="0"/>
                          <a:cs typeface="Arial" charset="0"/>
                          <a:sym typeface="Arial"/>
                        </a:rPr>
                        <a:t>(</a:t>
                      </a:r>
                      <a:r>
                        <a:rPr lang="sk-SK" sz="2000" dirty="0" err="1">
                          <a:latin typeface="Arial" charset="0"/>
                          <a:ea typeface="Arial" charset="0"/>
                          <a:cs typeface="Arial" charset="0"/>
                        </a:rPr>
                        <a:t>str</a:t>
                      </a:r>
                      <a:r>
                        <a:rPr lang="sk-SK" sz="2000" b="0" i="0" dirty="0">
                          <a:solidFill>
                            <a:schemeClr val="tx1"/>
                          </a:solidFill>
                          <a:effectLst/>
                          <a:latin typeface="Arial" charset="0"/>
                          <a:ea typeface="Arial" charset="0"/>
                          <a:cs typeface="Arial" charset="0"/>
                          <a:sym typeface="Arial"/>
                        </a:rPr>
                        <a:t> </a:t>
                      </a:r>
                      <a:r>
                        <a:rPr lang="sk-SK" sz="2000" dirty="0">
                          <a:latin typeface="Arial" charset="0"/>
                          <a:ea typeface="Arial" charset="0"/>
                          <a:cs typeface="Arial" charset="0"/>
                        </a:rPr>
                        <a:t>text</a:t>
                      </a:r>
                      <a:r>
                        <a:rPr lang="sk-SK" sz="2000" b="0" i="0" dirty="0">
                          <a:solidFill>
                            <a:schemeClr val="tx1"/>
                          </a:solidFill>
                          <a:effectLst/>
                          <a:latin typeface="Arial" charset="0"/>
                          <a:ea typeface="Arial" charset="0"/>
                          <a:cs typeface="Arial" charset="0"/>
                          <a:sym typeface="Arial"/>
                        </a:rPr>
                        <a:t>, </a:t>
                      </a:r>
                      <a:r>
                        <a:rPr lang="sk-SK" sz="2000" dirty="0">
                          <a:latin typeface="Arial" charset="0"/>
                          <a:ea typeface="Arial" charset="0"/>
                          <a:cs typeface="Arial" charset="0"/>
                        </a:rPr>
                        <a:t>n</a:t>
                      </a:r>
                      <a:r>
                        <a:rPr lang="sk-SK" sz="2000" b="0" i="0" dirty="0">
                          <a:solidFill>
                            <a:schemeClr val="tx1"/>
                          </a:solidFill>
                          <a:effectLst/>
                          <a:latin typeface="Arial" charset="0"/>
                          <a:ea typeface="Arial" charset="0"/>
                          <a:cs typeface="Arial" charset="0"/>
                          <a:sym typeface="Arial"/>
                        </a:rPr>
                        <a:t> </a:t>
                      </a:r>
                      <a:r>
                        <a:rPr lang="sk-SK" sz="2000" dirty="0" err="1">
                          <a:latin typeface="Arial" charset="0"/>
                          <a:ea typeface="Arial" charset="0"/>
                          <a:cs typeface="Arial" charset="0"/>
                        </a:rPr>
                        <a:t>int</a:t>
                      </a:r>
                      <a:r>
                        <a:rPr lang="sk-SK"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Return first </a:t>
                      </a:r>
                      <a:r>
                        <a:rPr lang="en-US" sz="2000" dirty="0">
                          <a:latin typeface="Arial" charset="0"/>
                          <a:ea typeface="Arial" charset="0"/>
                          <a:cs typeface="Arial" charset="0"/>
                        </a:rPr>
                        <a:t>n</a:t>
                      </a:r>
                      <a:r>
                        <a:rPr lang="en-US" sz="2000" b="0" i="0" dirty="0">
                          <a:solidFill>
                            <a:schemeClr val="tx1"/>
                          </a:solidFill>
                          <a:effectLst/>
                          <a:latin typeface="Arial" charset="0"/>
                          <a:ea typeface="Arial" charset="0"/>
                          <a:cs typeface="Arial" charset="0"/>
                          <a:sym typeface="Arial"/>
                        </a:rPr>
                        <a:t> characters in the string. When </a:t>
                      </a:r>
                      <a:r>
                        <a:rPr lang="en-US" sz="2000" dirty="0">
                          <a:latin typeface="Arial" charset="0"/>
                          <a:ea typeface="Arial" charset="0"/>
                          <a:cs typeface="Arial" charset="0"/>
                        </a:rPr>
                        <a:t>n</a:t>
                      </a:r>
                      <a:r>
                        <a:rPr lang="en-US" sz="2000" b="0" i="0" dirty="0">
                          <a:solidFill>
                            <a:schemeClr val="tx1"/>
                          </a:solidFill>
                          <a:effectLst/>
                          <a:latin typeface="Arial" charset="0"/>
                          <a:ea typeface="Arial" charset="0"/>
                          <a:cs typeface="Arial" charset="0"/>
                          <a:sym typeface="Arial"/>
                        </a:rPr>
                        <a:t> is negative, return all but last |</a:t>
                      </a:r>
                      <a:r>
                        <a:rPr lang="en-US" sz="2000" dirty="0">
                          <a:latin typeface="Arial" charset="0"/>
                          <a:ea typeface="Arial" charset="0"/>
                          <a:cs typeface="Arial" charset="0"/>
                        </a:rPr>
                        <a:t>n</a:t>
                      </a:r>
                      <a:r>
                        <a:rPr lang="en-US" sz="2000" b="0" i="0" dirty="0">
                          <a:solidFill>
                            <a:schemeClr val="tx1"/>
                          </a:solidFill>
                          <a:effectLst/>
                          <a:latin typeface="Arial" charset="0"/>
                          <a:ea typeface="Arial" charset="0"/>
                          <a:cs typeface="Arial" charset="0"/>
                          <a:sym typeface="Arial"/>
                        </a:rPr>
                        <a:t>| characters.</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left('</a:t>
                      </a:r>
                      <a:r>
                        <a:rPr lang="en-US" sz="2000" b="0" i="0" dirty="0" err="1">
                          <a:solidFill>
                            <a:schemeClr val="tx1"/>
                          </a:solidFill>
                          <a:effectLst/>
                          <a:latin typeface="Arial" charset="0"/>
                          <a:ea typeface="Arial" charset="0"/>
                          <a:cs typeface="Arial" charset="0"/>
                          <a:sym typeface="Arial"/>
                        </a:rPr>
                        <a:t>abcde</a:t>
                      </a:r>
                      <a:r>
                        <a:rPr lang="en-US" sz="2000" b="0" i="0" dirty="0">
                          <a:solidFill>
                            <a:schemeClr val="tx1"/>
                          </a:solidFill>
                          <a:effectLst/>
                          <a:latin typeface="Arial" charset="0"/>
                          <a:ea typeface="Arial" charset="0"/>
                          <a:cs typeface="Arial" charset="0"/>
                          <a:sym typeface="Arial"/>
                        </a:rPr>
                        <a:t>', 2)</a:t>
                      </a:r>
                      <a:endParaRPr lang="ru-RU" sz="2000" dirty="0">
                        <a:latin typeface="Arial" charset="0"/>
                        <a:ea typeface="Arial" charset="0"/>
                        <a:cs typeface="Arial" charset="0"/>
                      </a:endParaRPr>
                    </a:p>
                  </a:txBody>
                  <a:tcPr/>
                </a:tc>
                <a:tc>
                  <a:txBody>
                    <a:bodyPr/>
                    <a:lstStyle/>
                    <a:p>
                      <a:pPr algn="l"/>
                      <a:r>
                        <a:rPr lang="en-US" sz="2000" dirty="0">
                          <a:latin typeface="Arial" charset="0"/>
                          <a:ea typeface="Arial" charset="0"/>
                          <a:cs typeface="Arial" charset="0"/>
                        </a:rPr>
                        <a:t>ab</a:t>
                      </a:r>
                      <a:endParaRPr lang="ru-RU" sz="2000" dirty="0">
                        <a:latin typeface="Arial" charset="0"/>
                        <a:ea typeface="Arial" charset="0"/>
                        <a:cs typeface="Arial" charset="0"/>
                      </a:endParaRPr>
                    </a:p>
                  </a:txBody>
                  <a:tcPr/>
                </a:tc>
                <a:extLst>
                  <a:ext uri="{0D108BD9-81ED-4DB2-BD59-A6C34878D82A}">
                    <a16:rowId xmlns:a16="http://schemas.microsoft.com/office/drawing/2014/main" val="10001"/>
                  </a:ext>
                </a:extLst>
              </a:tr>
              <a:tr h="560733">
                <a:tc>
                  <a:txBody>
                    <a:bodyPr/>
                    <a:lstStyle/>
                    <a:p>
                      <a:pPr algn="l"/>
                      <a:r>
                        <a:rPr lang="sk-SK" sz="2000" b="0" i="0" dirty="0" err="1">
                          <a:solidFill>
                            <a:schemeClr val="tx1"/>
                          </a:solidFill>
                          <a:effectLst/>
                          <a:latin typeface="Arial" charset="0"/>
                          <a:ea typeface="Arial" charset="0"/>
                          <a:cs typeface="Arial" charset="0"/>
                          <a:sym typeface="Arial"/>
                        </a:rPr>
                        <a:t>right</a:t>
                      </a:r>
                      <a:r>
                        <a:rPr lang="sk-SK" sz="2000" b="0" i="0" dirty="0">
                          <a:solidFill>
                            <a:schemeClr val="tx1"/>
                          </a:solidFill>
                          <a:effectLst/>
                          <a:latin typeface="Arial" charset="0"/>
                          <a:ea typeface="Arial" charset="0"/>
                          <a:cs typeface="Arial" charset="0"/>
                          <a:sym typeface="Arial"/>
                        </a:rPr>
                        <a:t>(</a:t>
                      </a:r>
                      <a:r>
                        <a:rPr lang="sk-SK" sz="2000" dirty="0" err="1">
                          <a:latin typeface="Arial" charset="0"/>
                          <a:ea typeface="Arial" charset="0"/>
                          <a:cs typeface="Arial" charset="0"/>
                        </a:rPr>
                        <a:t>str</a:t>
                      </a:r>
                      <a:r>
                        <a:rPr lang="sk-SK" sz="2000" b="0" i="0" dirty="0">
                          <a:solidFill>
                            <a:schemeClr val="tx1"/>
                          </a:solidFill>
                          <a:effectLst/>
                          <a:latin typeface="Arial" charset="0"/>
                          <a:ea typeface="Arial" charset="0"/>
                          <a:cs typeface="Arial" charset="0"/>
                          <a:sym typeface="Arial"/>
                        </a:rPr>
                        <a:t> </a:t>
                      </a:r>
                      <a:r>
                        <a:rPr lang="sk-SK" sz="2000" dirty="0">
                          <a:latin typeface="Arial" charset="0"/>
                          <a:ea typeface="Arial" charset="0"/>
                          <a:cs typeface="Arial" charset="0"/>
                        </a:rPr>
                        <a:t>text</a:t>
                      </a:r>
                      <a:r>
                        <a:rPr lang="sk-SK" sz="2000" b="0" i="0" dirty="0">
                          <a:solidFill>
                            <a:schemeClr val="tx1"/>
                          </a:solidFill>
                          <a:effectLst/>
                          <a:latin typeface="Arial" charset="0"/>
                          <a:ea typeface="Arial" charset="0"/>
                          <a:cs typeface="Arial" charset="0"/>
                          <a:sym typeface="Arial"/>
                        </a:rPr>
                        <a:t>, </a:t>
                      </a:r>
                      <a:r>
                        <a:rPr lang="sk-SK" sz="2000" dirty="0">
                          <a:latin typeface="Arial" charset="0"/>
                          <a:ea typeface="Arial" charset="0"/>
                          <a:cs typeface="Arial" charset="0"/>
                        </a:rPr>
                        <a:t>n</a:t>
                      </a:r>
                      <a:r>
                        <a:rPr lang="sk-SK" sz="2000" b="0" i="0" dirty="0">
                          <a:solidFill>
                            <a:schemeClr val="tx1"/>
                          </a:solidFill>
                          <a:effectLst/>
                          <a:latin typeface="Arial" charset="0"/>
                          <a:ea typeface="Arial" charset="0"/>
                          <a:cs typeface="Arial" charset="0"/>
                          <a:sym typeface="Arial"/>
                        </a:rPr>
                        <a:t> </a:t>
                      </a:r>
                      <a:r>
                        <a:rPr lang="sk-SK" sz="2000" dirty="0" err="1">
                          <a:latin typeface="Arial" charset="0"/>
                          <a:ea typeface="Arial" charset="0"/>
                          <a:cs typeface="Arial" charset="0"/>
                        </a:rPr>
                        <a:t>int</a:t>
                      </a:r>
                      <a:r>
                        <a:rPr lang="sk-SK"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Return last </a:t>
                      </a:r>
                      <a:r>
                        <a:rPr lang="en-US" sz="2000" dirty="0">
                          <a:latin typeface="Arial" charset="0"/>
                          <a:ea typeface="Arial" charset="0"/>
                          <a:cs typeface="Arial" charset="0"/>
                        </a:rPr>
                        <a:t>n</a:t>
                      </a:r>
                      <a:r>
                        <a:rPr lang="en-US" sz="2000" b="0" i="0" dirty="0">
                          <a:solidFill>
                            <a:schemeClr val="tx1"/>
                          </a:solidFill>
                          <a:effectLst/>
                          <a:latin typeface="Arial" charset="0"/>
                          <a:ea typeface="Arial" charset="0"/>
                          <a:cs typeface="Arial" charset="0"/>
                          <a:sym typeface="Arial"/>
                        </a:rPr>
                        <a:t> characters in the string. When </a:t>
                      </a:r>
                      <a:r>
                        <a:rPr lang="en-US" sz="2000" dirty="0">
                          <a:latin typeface="Arial" charset="0"/>
                          <a:ea typeface="Arial" charset="0"/>
                          <a:cs typeface="Arial" charset="0"/>
                        </a:rPr>
                        <a:t>n</a:t>
                      </a:r>
                      <a:r>
                        <a:rPr lang="en-US" sz="2000" b="0" i="0" dirty="0">
                          <a:solidFill>
                            <a:schemeClr val="tx1"/>
                          </a:solidFill>
                          <a:effectLst/>
                          <a:latin typeface="Arial" charset="0"/>
                          <a:ea typeface="Arial" charset="0"/>
                          <a:cs typeface="Arial" charset="0"/>
                          <a:sym typeface="Arial"/>
                        </a:rPr>
                        <a:t> is negative, return all but first |</a:t>
                      </a:r>
                      <a:r>
                        <a:rPr lang="en-US" sz="2000" dirty="0">
                          <a:latin typeface="Arial" charset="0"/>
                          <a:ea typeface="Arial" charset="0"/>
                          <a:cs typeface="Arial" charset="0"/>
                        </a:rPr>
                        <a:t>n</a:t>
                      </a:r>
                      <a:r>
                        <a:rPr lang="en-US" sz="2000" b="0" i="0" dirty="0">
                          <a:solidFill>
                            <a:schemeClr val="tx1"/>
                          </a:solidFill>
                          <a:effectLst/>
                          <a:latin typeface="Arial" charset="0"/>
                          <a:ea typeface="Arial" charset="0"/>
                          <a:cs typeface="Arial" charset="0"/>
                          <a:sym typeface="Arial"/>
                        </a:rPr>
                        <a:t>| characters.</a:t>
                      </a:r>
                      <a:endParaRPr lang="ru-RU" sz="2000" dirty="0">
                        <a:latin typeface="Arial" charset="0"/>
                        <a:ea typeface="Arial" charset="0"/>
                        <a:cs typeface="Arial" charset="0"/>
                      </a:endParaRPr>
                    </a:p>
                  </a:txBody>
                  <a:tcPr/>
                </a:tc>
                <a:tc>
                  <a:txBody>
                    <a:bodyPr/>
                    <a:lstStyle/>
                    <a:p>
                      <a:pPr algn="l"/>
                      <a:r>
                        <a:rPr lang="en-US" sz="2000" dirty="0">
                          <a:effectLst/>
                          <a:latin typeface="Arial" charset="0"/>
                          <a:ea typeface="Arial" charset="0"/>
                          <a:cs typeface="Arial" charset="0"/>
                        </a:rPr>
                        <a:t>right('</a:t>
                      </a:r>
                      <a:r>
                        <a:rPr lang="en-US" sz="2000" dirty="0" err="1">
                          <a:effectLst/>
                          <a:latin typeface="Arial" charset="0"/>
                          <a:ea typeface="Arial" charset="0"/>
                          <a:cs typeface="Arial" charset="0"/>
                        </a:rPr>
                        <a:t>abcde</a:t>
                      </a:r>
                      <a:r>
                        <a:rPr lang="en-US" sz="2000" dirty="0">
                          <a:effectLst/>
                          <a:latin typeface="Arial" charset="0"/>
                          <a:ea typeface="Arial" charset="0"/>
                          <a:cs typeface="Arial" charset="0"/>
                        </a:rPr>
                        <a:t>', 2)</a:t>
                      </a:r>
                    </a:p>
                  </a:txBody>
                  <a:tcPr anchor="ctr"/>
                </a:tc>
                <a:tc>
                  <a:txBody>
                    <a:bodyPr/>
                    <a:lstStyle/>
                    <a:p>
                      <a:pPr algn="l"/>
                      <a:r>
                        <a:rPr lang="en-US" sz="2000" dirty="0">
                          <a:latin typeface="Arial" charset="0"/>
                          <a:ea typeface="Arial" charset="0"/>
                          <a:cs typeface="Arial" charset="0"/>
                        </a:rPr>
                        <a:t>de</a:t>
                      </a:r>
                      <a:endParaRPr lang="ru-RU" sz="2000" dirty="0">
                        <a:latin typeface="Arial" charset="0"/>
                        <a:ea typeface="Arial" charset="0"/>
                        <a:cs typeface="Arial" charset="0"/>
                      </a:endParaRPr>
                    </a:p>
                  </a:txBody>
                  <a:tcPr/>
                </a:tc>
                <a:extLst>
                  <a:ext uri="{0D108BD9-81ED-4DB2-BD59-A6C34878D82A}">
                    <a16:rowId xmlns:a16="http://schemas.microsoft.com/office/drawing/2014/main" val="10002"/>
                  </a:ext>
                </a:extLst>
              </a:tr>
              <a:tr h="560733">
                <a:tc>
                  <a:txBody>
                    <a:bodyPr/>
                    <a:lstStyle/>
                    <a:p>
                      <a:pPr algn="l"/>
                      <a:r>
                        <a:rPr lang="sk-SK" sz="2000" b="0" i="0" dirty="0" err="1">
                          <a:solidFill>
                            <a:schemeClr val="tx1"/>
                          </a:solidFill>
                          <a:effectLst/>
                          <a:latin typeface="Arial" charset="0"/>
                          <a:ea typeface="Arial" charset="0"/>
                          <a:cs typeface="Arial" charset="0"/>
                          <a:sym typeface="Arial"/>
                        </a:rPr>
                        <a:t>replace</a:t>
                      </a:r>
                      <a:r>
                        <a:rPr lang="sk-SK" sz="2000" b="0" i="0" dirty="0">
                          <a:solidFill>
                            <a:schemeClr val="tx1"/>
                          </a:solidFill>
                          <a:effectLst/>
                          <a:latin typeface="Arial" charset="0"/>
                          <a:ea typeface="Arial" charset="0"/>
                          <a:cs typeface="Arial" charset="0"/>
                          <a:sym typeface="Arial"/>
                        </a:rPr>
                        <a:t>(</a:t>
                      </a:r>
                      <a:r>
                        <a:rPr lang="sk-SK" sz="2000" dirty="0" err="1">
                          <a:latin typeface="Arial" charset="0"/>
                          <a:ea typeface="Arial" charset="0"/>
                          <a:cs typeface="Arial" charset="0"/>
                        </a:rPr>
                        <a:t>string</a:t>
                      </a:r>
                      <a:r>
                        <a:rPr lang="sk-SK" sz="2000" b="0" i="0" dirty="0">
                          <a:solidFill>
                            <a:schemeClr val="tx1"/>
                          </a:solidFill>
                          <a:effectLst/>
                          <a:latin typeface="Arial" charset="0"/>
                          <a:ea typeface="Arial" charset="0"/>
                          <a:cs typeface="Arial" charset="0"/>
                          <a:sym typeface="Arial"/>
                        </a:rPr>
                        <a:t> </a:t>
                      </a:r>
                      <a:r>
                        <a:rPr lang="sk-SK" sz="2000" dirty="0">
                          <a:latin typeface="Arial" charset="0"/>
                          <a:ea typeface="Arial" charset="0"/>
                          <a:cs typeface="Arial" charset="0"/>
                        </a:rPr>
                        <a:t>text</a:t>
                      </a:r>
                      <a:r>
                        <a:rPr lang="sk-SK" sz="2000" b="0" i="0" dirty="0">
                          <a:solidFill>
                            <a:schemeClr val="tx1"/>
                          </a:solidFill>
                          <a:effectLst/>
                          <a:latin typeface="Arial" charset="0"/>
                          <a:ea typeface="Arial" charset="0"/>
                          <a:cs typeface="Arial" charset="0"/>
                          <a:sym typeface="Arial"/>
                        </a:rPr>
                        <a:t>, </a:t>
                      </a:r>
                      <a:r>
                        <a:rPr lang="sk-SK" sz="2000" dirty="0" err="1">
                          <a:latin typeface="Arial" charset="0"/>
                          <a:ea typeface="Arial" charset="0"/>
                          <a:cs typeface="Arial" charset="0"/>
                        </a:rPr>
                        <a:t>fromtext</a:t>
                      </a:r>
                      <a:r>
                        <a:rPr lang="sk-SK" sz="2000" b="0" i="0" dirty="0">
                          <a:solidFill>
                            <a:schemeClr val="tx1"/>
                          </a:solidFill>
                          <a:effectLst/>
                          <a:latin typeface="Arial" charset="0"/>
                          <a:ea typeface="Arial" charset="0"/>
                          <a:cs typeface="Arial" charset="0"/>
                          <a:sym typeface="Arial"/>
                        </a:rPr>
                        <a:t>, </a:t>
                      </a:r>
                      <a:r>
                        <a:rPr lang="sk-SK" sz="2000" dirty="0">
                          <a:latin typeface="Arial" charset="0"/>
                          <a:ea typeface="Arial" charset="0"/>
                          <a:cs typeface="Arial" charset="0"/>
                        </a:rPr>
                        <a:t>to</a:t>
                      </a:r>
                      <a:r>
                        <a:rPr lang="sk-SK" sz="2000" b="0" i="0" dirty="0">
                          <a:solidFill>
                            <a:schemeClr val="tx1"/>
                          </a:solidFill>
                          <a:effectLst/>
                          <a:latin typeface="Arial" charset="0"/>
                          <a:ea typeface="Arial" charset="0"/>
                          <a:cs typeface="Arial" charset="0"/>
                          <a:sym typeface="Arial"/>
                        </a:rPr>
                        <a:t> </a:t>
                      </a:r>
                      <a:r>
                        <a:rPr lang="sk-SK" sz="2000" dirty="0">
                          <a:latin typeface="Arial" charset="0"/>
                          <a:ea typeface="Arial" charset="0"/>
                          <a:cs typeface="Arial" charset="0"/>
                        </a:rPr>
                        <a:t>text</a:t>
                      </a:r>
                      <a:r>
                        <a:rPr lang="sk-SK"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Replace all occurrences in </a:t>
                      </a:r>
                      <a:r>
                        <a:rPr lang="en-US" sz="2000" dirty="0">
                          <a:latin typeface="Arial" charset="0"/>
                          <a:ea typeface="Arial" charset="0"/>
                          <a:cs typeface="Arial" charset="0"/>
                        </a:rPr>
                        <a:t>string</a:t>
                      </a:r>
                      <a:r>
                        <a:rPr lang="en-US" sz="2000" b="0" i="0" dirty="0">
                          <a:solidFill>
                            <a:schemeClr val="tx1"/>
                          </a:solidFill>
                          <a:effectLst/>
                          <a:latin typeface="Arial" charset="0"/>
                          <a:ea typeface="Arial" charset="0"/>
                          <a:cs typeface="Arial" charset="0"/>
                          <a:sym typeface="Arial"/>
                        </a:rPr>
                        <a:t> of substring </a:t>
                      </a:r>
                      <a:r>
                        <a:rPr lang="en-US" sz="2000" dirty="0">
                          <a:latin typeface="Arial" charset="0"/>
                          <a:ea typeface="Arial" charset="0"/>
                          <a:cs typeface="Arial" charset="0"/>
                        </a:rPr>
                        <a:t>from</a:t>
                      </a:r>
                      <a:r>
                        <a:rPr lang="en-US" sz="2000" b="0" i="0" dirty="0">
                          <a:solidFill>
                            <a:schemeClr val="tx1"/>
                          </a:solidFill>
                          <a:effectLst/>
                          <a:latin typeface="Arial" charset="0"/>
                          <a:ea typeface="Arial" charset="0"/>
                          <a:cs typeface="Arial" charset="0"/>
                          <a:sym typeface="Arial"/>
                        </a:rPr>
                        <a:t> with substring </a:t>
                      </a:r>
                      <a:r>
                        <a:rPr lang="en-US" sz="2000" dirty="0">
                          <a:latin typeface="Arial" charset="0"/>
                          <a:ea typeface="Arial" charset="0"/>
                          <a:cs typeface="Arial" charset="0"/>
                        </a:rPr>
                        <a:t>to</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replace('</a:t>
                      </a:r>
                      <a:r>
                        <a:rPr lang="en-US" sz="2000" b="0" i="0" dirty="0" err="1">
                          <a:solidFill>
                            <a:schemeClr val="tx1"/>
                          </a:solidFill>
                          <a:effectLst/>
                          <a:latin typeface="Arial" charset="0"/>
                          <a:ea typeface="Arial" charset="0"/>
                          <a:cs typeface="Arial" charset="0"/>
                          <a:sym typeface="Arial"/>
                        </a:rPr>
                        <a:t>abcdefabcdef</a:t>
                      </a:r>
                      <a:r>
                        <a:rPr lang="en-US" sz="2000" b="0" i="0" dirty="0">
                          <a:solidFill>
                            <a:schemeClr val="tx1"/>
                          </a:solidFill>
                          <a:effectLst/>
                          <a:latin typeface="Arial" charset="0"/>
                          <a:ea typeface="Arial" charset="0"/>
                          <a:cs typeface="Arial" charset="0"/>
                          <a:sym typeface="Arial"/>
                        </a:rPr>
                        <a:t>', 'cd', 'XX')</a:t>
                      </a:r>
                      <a:endParaRPr lang="ru-RU" sz="2000" dirty="0">
                        <a:latin typeface="Arial" charset="0"/>
                        <a:ea typeface="Arial" charset="0"/>
                        <a:cs typeface="Arial" charset="0"/>
                      </a:endParaRPr>
                    </a:p>
                  </a:txBody>
                  <a:tcPr/>
                </a:tc>
                <a:tc>
                  <a:txBody>
                    <a:bodyPr/>
                    <a:lstStyle/>
                    <a:p>
                      <a:pPr algn="l"/>
                      <a:r>
                        <a:rPr lang="en-US" sz="2000" b="0" i="0" dirty="0" err="1">
                          <a:solidFill>
                            <a:schemeClr val="tx1"/>
                          </a:solidFill>
                          <a:effectLst/>
                          <a:latin typeface="Arial" charset="0"/>
                          <a:ea typeface="Arial" charset="0"/>
                          <a:cs typeface="Arial" charset="0"/>
                          <a:sym typeface="Arial"/>
                        </a:rPr>
                        <a:t>abXXefabXXef</a:t>
                      </a:r>
                      <a:endParaRPr lang="ru-RU" sz="2000" dirty="0">
                        <a:latin typeface="Arial" charset="0"/>
                        <a:ea typeface="Arial" charset="0"/>
                        <a:cs typeface="Arial" charset="0"/>
                      </a:endParaRPr>
                    </a:p>
                  </a:txBody>
                  <a:tcPr/>
                </a:tc>
                <a:extLst>
                  <a:ext uri="{0D108BD9-81ED-4DB2-BD59-A6C34878D82A}">
                    <a16:rowId xmlns:a16="http://schemas.microsoft.com/office/drawing/2014/main" val="10003"/>
                  </a:ext>
                </a:extLst>
              </a:tr>
              <a:tr h="560733">
                <a:tc>
                  <a:txBody>
                    <a:bodyPr/>
                    <a:lstStyle/>
                    <a:p>
                      <a:pPr algn="l"/>
                      <a:r>
                        <a:rPr lang="en-US" sz="2000" b="0" i="0" dirty="0">
                          <a:solidFill>
                            <a:schemeClr val="tx1"/>
                          </a:solidFill>
                          <a:effectLst/>
                          <a:latin typeface="Arial" charset="0"/>
                          <a:ea typeface="Arial" charset="0"/>
                          <a:cs typeface="Arial" charset="0"/>
                          <a:sym typeface="Arial"/>
                        </a:rPr>
                        <a:t>reverse(</a:t>
                      </a:r>
                      <a:r>
                        <a:rPr lang="en-US" sz="2000" dirty="0" err="1">
                          <a:latin typeface="Arial" charset="0"/>
                          <a:ea typeface="Arial" charset="0"/>
                          <a:cs typeface="Arial" charset="0"/>
                        </a:rPr>
                        <a:t>str</a:t>
                      </a:r>
                      <a:r>
                        <a:rPr lang="en-US"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Return reversed string</a:t>
                      </a:r>
                      <a:endParaRPr lang="ru-RU" sz="2000" dirty="0">
                        <a:latin typeface="Arial" charset="0"/>
                        <a:ea typeface="Arial" charset="0"/>
                        <a:cs typeface="Arial" charset="0"/>
                      </a:endParaRPr>
                    </a:p>
                  </a:txBody>
                  <a:tcPr/>
                </a:tc>
                <a:tc>
                  <a:txBody>
                    <a:bodyPr/>
                    <a:lstStyle/>
                    <a:p>
                      <a:pPr algn="l"/>
                      <a:r>
                        <a:rPr lang="en-US" sz="2000" b="0" i="0" dirty="0">
                          <a:solidFill>
                            <a:schemeClr val="tx1"/>
                          </a:solidFill>
                          <a:effectLst/>
                          <a:latin typeface="Arial" charset="0"/>
                          <a:ea typeface="Arial" charset="0"/>
                          <a:cs typeface="Arial" charset="0"/>
                          <a:sym typeface="Arial"/>
                        </a:rPr>
                        <a:t>reverse('</a:t>
                      </a:r>
                      <a:r>
                        <a:rPr lang="en-US" sz="2000" b="0" i="0" dirty="0" err="1">
                          <a:solidFill>
                            <a:schemeClr val="tx1"/>
                          </a:solidFill>
                          <a:effectLst/>
                          <a:latin typeface="Arial" charset="0"/>
                          <a:ea typeface="Arial" charset="0"/>
                          <a:cs typeface="Arial" charset="0"/>
                          <a:sym typeface="Arial"/>
                        </a:rPr>
                        <a:t>abcde</a:t>
                      </a:r>
                      <a:r>
                        <a:rPr lang="en-US" sz="2000" b="0" i="0" dirty="0">
                          <a:solidFill>
                            <a:schemeClr val="tx1"/>
                          </a:solidFill>
                          <a:effectLst/>
                          <a:latin typeface="Arial" charset="0"/>
                          <a:ea typeface="Arial" charset="0"/>
                          <a:cs typeface="Arial" charset="0"/>
                          <a:sym typeface="Arial"/>
                        </a:rPr>
                        <a:t>')</a:t>
                      </a:r>
                      <a:endParaRPr lang="ru-RU" sz="2000" dirty="0">
                        <a:latin typeface="Arial" charset="0"/>
                        <a:ea typeface="Arial" charset="0"/>
                        <a:cs typeface="Arial" charset="0"/>
                      </a:endParaRPr>
                    </a:p>
                  </a:txBody>
                  <a:tcPr/>
                </a:tc>
                <a:tc>
                  <a:txBody>
                    <a:bodyPr/>
                    <a:lstStyle/>
                    <a:p>
                      <a:pPr algn="l"/>
                      <a:r>
                        <a:rPr lang="en-US" sz="2000" dirty="0" err="1">
                          <a:latin typeface="Arial" charset="0"/>
                          <a:ea typeface="Arial" charset="0"/>
                          <a:cs typeface="Arial" charset="0"/>
                        </a:rPr>
                        <a:t>edcba</a:t>
                      </a:r>
                      <a:endParaRPr lang="ru-RU" sz="2000" dirty="0">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807025"/>
      </p:ext>
    </p:extLst>
  </p:cSld>
  <p:clrMapOvr>
    <a:masterClrMapping/>
  </p:clrMapOvr>
  <p:transition spd="med" advTm="12037"/>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rPr lang="en-US" dirty="0"/>
              <a:t>Date Functions</a:t>
            </a:r>
          </a:p>
        </p:txBody>
      </p:sp>
      <p:sp>
        <p:nvSpPr>
          <p:cNvPr id="4" name="Shape 60"/>
          <p:cNvSpPr txBox="1">
            <a:spLocks/>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a:bodyPr>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a:lnSpc>
                <a:spcPct val="90000"/>
              </a:lnSpc>
              <a:buSzTx/>
              <a:buFontTx/>
              <a:buNone/>
              <a:defRPr sz="1800"/>
            </a:pPr>
            <a:r>
              <a:rPr lang="en-US" dirty="0"/>
              <a:t>	</a:t>
            </a:r>
          </a:p>
          <a:p>
            <a:pPr>
              <a:lnSpc>
                <a:spcPct val="90000"/>
              </a:lnSpc>
              <a:buSzTx/>
              <a:buFontTx/>
              <a:buNone/>
              <a:defRPr sz="1800"/>
            </a:pPr>
            <a:r>
              <a:rPr lang="en-US" sz="3500" dirty="0"/>
              <a:t>	</a:t>
            </a:r>
            <a:r>
              <a:rPr lang="en-US" sz="3500" dirty="0">
                <a:solidFill>
                  <a:srgbClr val="000099"/>
                </a:solidFill>
              </a:rPr>
              <a:t>EXTRACT (</a:t>
            </a:r>
            <a:r>
              <a:rPr lang="en-US" sz="3500" i="1" dirty="0">
                <a:solidFill>
                  <a:srgbClr val="000099"/>
                </a:solidFill>
              </a:rPr>
              <a:t>field</a:t>
            </a:r>
            <a:r>
              <a:rPr lang="en-US" sz="3500" dirty="0">
                <a:solidFill>
                  <a:srgbClr val="000099"/>
                </a:solidFill>
              </a:rPr>
              <a:t> FROM </a:t>
            </a:r>
            <a:r>
              <a:rPr lang="en-US" sz="3500" i="1" dirty="0">
                <a:solidFill>
                  <a:srgbClr val="000099"/>
                </a:solidFill>
              </a:rPr>
              <a:t>source</a:t>
            </a:r>
            <a:r>
              <a:rPr lang="en-US" sz="3500" dirty="0">
                <a:solidFill>
                  <a:srgbClr val="000099"/>
                </a:solidFill>
              </a:rPr>
              <a:t>)</a:t>
            </a:r>
          </a:p>
          <a:p>
            <a:pPr>
              <a:lnSpc>
                <a:spcPct val="90000"/>
              </a:lnSpc>
              <a:buSzTx/>
              <a:buFontTx/>
              <a:buNone/>
              <a:defRPr sz="1800"/>
            </a:pPr>
            <a:endParaRPr lang="en-US" sz="3500" dirty="0">
              <a:solidFill>
                <a:srgbClr val="000099"/>
              </a:solidFill>
            </a:endParaRPr>
          </a:p>
          <a:p>
            <a:pPr marL="0" indent="0">
              <a:lnSpc>
                <a:spcPct val="90000"/>
              </a:lnSpc>
              <a:buSzTx/>
              <a:buNone/>
              <a:defRPr sz="1800"/>
            </a:pPr>
            <a:r>
              <a:rPr lang="en-US" sz="3500" dirty="0">
                <a:solidFill>
                  <a:schemeClr val="tx1"/>
                </a:solidFill>
              </a:rPr>
              <a:t>	EXTRACT function </a:t>
            </a:r>
            <a:r>
              <a:rPr lang="en-US" sz="3500">
                <a:solidFill>
                  <a:schemeClr val="tx1"/>
                </a:solidFill>
              </a:rPr>
              <a:t>retrieves subfield </a:t>
            </a:r>
            <a:r>
              <a:rPr lang="en-US" sz="3500" dirty="0">
                <a:solidFill>
                  <a:schemeClr val="tx1"/>
                </a:solidFill>
              </a:rPr>
              <a:t>such as year or hour from date/time values.</a:t>
            </a:r>
          </a:p>
          <a:p>
            <a:pPr marL="0" indent="0">
              <a:lnSpc>
                <a:spcPct val="90000"/>
              </a:lnSpc>
              <a:buSzTx/>
              <a:buNone/>
              <a:defRPr sz="1800"/>
            </a:pPr>
            <a:r>
              <a:rPr lang="en-US" sz="3500" dirty="0">
                <a:solidFill>
                  <a:schemeClr val="tx1"/>
                </a:solidFill>
              </a:rPr>
              <a:t>	</a:t>
            </a:r>
            <a:r>
              <a:rPr lang="en-US" sz="3500" i="1" dirty="0">
                <a:solidFill>
                  <a:schemeClr val="tx1"/>
                </a:solidFill>
              </a:rPr>
              <a:t>Source</a:t>
            </a:r>
            <a:r>
              <a:rPr lang="en-US" sz="3500" dirty="0">
                <a:solidFill>
                  <a:schemeClr val="tx1"/>
                </a:solidFill>
              </a:rPr>
              <a:t> must be a value expression of date type.</a:t>
            </a:r>
          </a:p>
          <a:p>
            <a:pPr marL="0" indent="0">
              <a:lnSpc>
                <a:spcPct val="90000"/>
              </a:lnSpc>
              <a:buSzTx/>
              <a:buNone/>
              <a:defRPr sz="1800"/>
            </a:pPr>
            <a:r>
              <a:rPr lang="en-US" sz="3500" dirty="0">
                <a:solidFill>
                  <a:schemeClr val="tx1"/>
                </a:solidFill>
              </a:rPr>
              <a:t>	</a:t>
            </a:r>
            <a:r>
              <a:rPr lang="en-US" sz="3500" i="1" dirty="0">
                <a:solidFill>
                  <a:schemeClr val="tx1"/>
                </a:solidFill>
              </a:rPr>
              <a:t>Field</a:t>
            </a:r>
            <a:r>
              <a:rPr lang="en-US" sz="3500" dirty="0">
                <a:solidFill>
                  <a:schemeClr val="tx1"/>
                </a:solidFill>
              </a:rPr>
              <a:t> is an identifier or string that selects what field  to extract from the source value.</a:t>
            </a:r>
          </a:p>
        </p:txBody>
      </p:sp>
    </p:spTree>
    <p:extLst>
      <p:ext uri="{BB962C8B-B14F-4D97-AF65-F5344CB8AC3E}">
        <p14:creationId xmlns:p14="http://schemas.microsoft.com/office/powerpoint/2010/main" val="1647485031"/>
      </p:ext>
    </p:extLst>
  </p:cSld>
  <p:clrMapOvr>
    <a:masterClrMapping/>
  </p:clrMapOvr>
  <p:transition spd="med" advTm="57909"/>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rPr lang="en-US" dirty="0"/>
              <a:t>Date Functions</a:t>
            </a:r>
          </a:p>
        </p:txBody>
      </p:sp>
      <p:sp>
        <p:nvSpPr>
          <p:cNvPr id="4" name="Shape 60"/>
          <p:cNvSpPr txBox="1">
            <a:spLocks/>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a:lnSpc>
                <a:spcPct val="90000"/>
              </a:lnSpc>
              <a:buSzTx/>
              <a:buFontTx/>
              <a:buNone/>
              <a:defRPr sz="1800"/>
            </a:pPr>
            <a:r>
              <a:rPr lang="en-US" dirty="0"/>
              <a:t>	</a:t>
            </a:r>
          </a:p>
          <a:p>
            <a:pPr>
              <a:lnSpc>
                <a:spcPct val="90000"/>
              </a:lnSpc>
              <a:buSzTx/>
              <a:buFontTx/>
              <a:buNone/>
              <a:defRPr sz="1800"/>
            </a:pPr>
            <a:r>
              <a:rPr lang="en-US" sz="3500" dirty="0"/>
              <a:t>	</a:t>
            </a:r>
            <a:r>
              <a:rPr lang="en-US" sz="3500" dirty="0" err="1">
                <a:solidFill>
                  <a:srgbClr val="000099"/>
                </a:solidFill>
              </a:rPr>
              <a:t>date_part</a:t>
            </a:r>
            <a:r>
              <a:rPr lang="en-US" sz="3500" dirty="0">
                <a:solidFill>
                  <a:srgbClr val="000099"/>
                </a:solidFill>
              </a:rPr>
              <a:t> (‘</a:t>
            </a:r>
            <a:r>
              <a:rPr lang="en-US" sz="3500" i="1" dirty="0">
                <a:solidFill>
                  <a:srgbClr val="000099"/>
                </a:solidFill>
              </a:rPr>
              <a:t>field’</a:t>
            </a:r>
            <a:r>
              <a:rPr lang="en-US" sz="3500" dirty="0">
                <a:solidFill>
                  <a:srgbClr val="000099"/>
                </a:solidFill>
              </a:rPr>
              <a:t>, </a:t>
            </a:r>
            <a:r>
              <a:rPr lang="en-US" sz="3500" i="1" dirty="0">
                <a:solidFill>
                  <a:srgbClr val="000099"/>
                </a:solidFill>
              </a:rPr>
              <a:t>source</a:t>
            </a:r>
            <a:r>
              <a:rPr lang="en-US" sz="3500" dirty="0">
                <a:solidFill>
                  <a:srgbClr val="000099"/>
                </a:solidFill>
              </a:rPr>
              <a:t>)</a:t>
            </a:r>
          </a:p>
          <a:p>
            <a:pPr>
              <a:lnSpc>
                <a:spcPct val="90000"/>
              </a:lnSpc>
              <a:buSzTx/>
              <a:buFontTx/>
              <a:buNone/>
              <a:defRPr sz="1800"/>
            </a:pPr>
            <a:endParaRPr lang="en-US" sz="3500" dirty="0">
              <a:solidFill>
                <a:srgbClr val="000099"/>
              </a:solidFill>
            </a:endParaRPr>
          </a:p>
          <a:p>
            <a:pPr marL="0" indent="0">
              <a:lnSpc>
                <a:spcPct val="90000"/>
              </a:lnSpc>
              <a:buSzTx/>
              <a:buNone/>
              <a:defRPr sz="1800"/>
            </a:pPr>
            <a:r>
              <a:rPr lang="en-US" sz="3500" dirty="0">
                <a:solidFill>
                  <a:schemeClr val="tx1"/>
                </a:solidFill>
              </a:rPr>
              <a:t>	</a:t>
            </a:r>
            <a:r>
              <a:rPr lang="en-US" sz="3500" i="1" dirty="0">
                <a:solidFill>
                  <a:schemeClr val="tx1"/>
                </a:solidFill>
              </a:rPr>
              <a:t>Source</a:t>
            </a:r>
            <a:r>
              <a:rPr lang="en-US" sz="3500" dirty="0">
                <a:solidFill>
                  <a:schemeClr val="tx1"/>
                </a:solidFill>
              </a:rPr>
              <a:t> must be a value expression of date type.</a:t>
            </a:r>
          </a:p>
          <a:p>
            <a:pPr marL="0" indent="0">
              <a:lnSpc>
                <a:spcPct val="90000"/>
              </a:lnSpc>
              <a:buSzTx/>
              <a:buNone/>
              <a:defRPr sz="1800"/>
            </a:pPr>
            <a:r>
              <a:rPr lang="en-US" sz="3500" dirty="0">
                <a:solidFill>
                  <a:schemeClr val="tx1"/>
                </a:solidFill>
              </a:rPr>
              <a:t>	</a:t>
            </a:r>
            <a:r>
              <a:rPr lang="en-US" sz="3500" i="1" dirty="0">
                <a:solidFill>
                  <a:schemeClr val="tx1"/>
                </a:solidFill>
              </a:rPr>
              <a:t>Field</a:t>
            </a:r>
            <a:r>
              <a:rPr lang="en-US" sz="3500" dirty="0">
                <a:solidFill>
                  <a:schemeClr val="tx1"/>
                </a:solidFill>
              </a:rPr>
              <a:t> is an identifier or string that selects what field  to extract from the source value.</a:t>
            </a:r>
          </a:p>
        </p:txBody>
      </p:sp>
    </p:spTree>
    <p:extLst>
      <p:ext uri="{BB962C8B-B14F-4D97-AF65-F5344CB8AC3E}">
        <p14:creationId xmlns:p14="http://schemas.microsoft.com/office/powerpoint/2010/main" val="367381832"/>
      </p:ext>
    </p:extLst>
  </p:cSld>
  <p:clrMapOvr>
    <a:masterClrMapping/>
  </p:clrMapOvr>
  <p:transition spd="med" advTm="24553"/>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rPr lang="en-US" dirty="0"/>
              <a:t>Date Functions</a:t>
            </a:r>
          </a:p>
        </p:txBody>
      </p:sp>
      <p:sp>
        <p:nvSpPr>
          <p:cNvPr id="4" name="Shape 60"/>
          <p:cNvSpPr txBox="1">
            <a:spLocks/>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55000" lnSpcReduction="20000"/>
          </a:bodyPr>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90000"/>
              </a:lnSpc>
              <a:buSzTx/>
              <a:buNone/>
              <a:defRPr sz="1800"/>
            </a:pPr>
            <a:r>
              <a:rPr lang="en-US" sz="3500" b="1" i="1" dirty="0">
                <a:solidFill>
                  <a:schemeClr val="tx1"/>
                </a:solidFill>
              </a:rPr>
              <a:t>Field</a:t>
            </a:r>
            <a:r>
              <a:rPr lang="en-US" sz="3500" b="1" dirty="0">
                <a:solidFill>
                  <a:schemeClr val="tx1"/>
                </a:solidFill>
              </a:rPr>
              <a:t>s:</a:t>
            </a:r>
          </a:p>
          <a:p>
            <a:pPr>
              <a:lnSpc>
                <a:spcPct val="90000"/>
              </a:lnSpc>
              <a:buSzTx/>
              <a:buFont typeface="Arial" panose="020B0604020202020204" pitchFamily="34" charset="0"/>
              <a:buChar char="•"/>
              <a:defRPr sz="1800"/>
            </a:pPr>
            <a:r>
              <a:rPr lang="en-US" sz="4000" dirty="0">
                <a:solidFill>
                  <a:schemeClr val="tx1"/>
                </a:solidFill>
              </a:rPr>
              <a:t>century</a:t>
            </a:r>
          </a:p>
          <a:p>
            <a:pPr>
              <a:lnSpc>
                <a:spcPct val="90000"/>
              </a:lnSpc>
              <a:buSzTx/>
              <a:buFont typeface="Arial" panose="020B0604020202020204" pitchFamily="34" charset="0"/>
              <a:buChar char="•"/>
              <a:defRPr sz="1800"/>
            </a:pPr>
            <a:r>
              <a:rPr lang="en-US" sz="4000" dirty="0">
                <a:solidFill>
                  <a:schemeClr val="tx1"/>
                </a:solidFill>
              </a:rPr>
              <a:t>year</a:t>
            </a:r>
          </a:p>
          <a:p>
            <a:pPr>
              <a:lnSpc>
                <a:spcPct val="90000"/>
              </a:lnSpc>
              <a:buSzTx/>
              <a:buFont typeface="Arial" panose="020B0604020202020204" pitchFamily="34" charset="0"/>
              <a:buChar char="•"/>
              <a:defRPr sz="1800"/>
            </a:pPr>
            <a:r>
              <a:rPr lang="en-US" sz="4000" dirty="0">
                <a:solidFill>
                  <a:schemeClr val="tx1"/>
                </a:solidFill>
              </a:rPr>
              <a:t>month</a:t>
            </a:r>
          </a:p>
          <a:p>
            <a:pPr>
              <a:lnSpc>
                <a:spcPct val="90000"/>
              </a:lnSpc>
              <a:buSzTx/>
              <a:buFont typeface="Arial" panose="020B0604020202020204" pitchFamily="34" charset="0"/>
              <a:buChar char="•"/>
              <a:defRPr sz="1800"/>
            </a:pPr>
            <a:r>
              <a:rPr lang="en-US" sz="4000" dirty="0">
                <a:solidFill>
                  <a:schemeClr val="tx1"/>
                </a:solidFill>
              </a:rPr>
              <a:t>week</a:t>
            </a:r>
          </a:p>
          <a:p>
            <a:pPr>
              <a:lnSpc>
                <a:spcPct val="90000"/>
              </a:lnSpc>
              <a:buSzTx/>
              <a:buFont typeface="Arial" panose="020B0604020202020204" pitchFamily="34" charset="0"/>
              <a:buChar char="•"/>
              <a:defRPr sz="1800"/>
            </a:pPr>
            <a:r>
              <a:rPr lang="en-US" sz="4000" dirty="0">
                <a:solidFill>
                  <a:schemeClr val="tx1"/>
                </a:solidFill>
              </a:rPr>
              <a:t>day</a:t>
            </a:r>
          </a:p>
          <a:p>
            <a:pPr>
              <a:lnSpc>
                <a:spcPct val="90000"/>
              </a:lnSpc>
              <a:buSzTx/>
              <a:buFont typeface="Arial" panose="020B0604020202020204" pitchFamily="34" charset="0"/>
              <a:buChar char="•"/>
              <a:defRPr sz="1800"/>
            </a:pPr>
            <a:r>
              <a:rPr lang="en-US" sz="4000" dirty="0">
                <a:solidFill>
                  <a:schemeClr val="tx1"/>
                </a:solidFill>
              </a:rPr>
              <a:t>decade</a:t>
            </a:r>
          </a:p>
          <a:p>
            <a:pPr>
              <a:lnSpc>
                <a:spcPct val="90000"/>
              </a:lnSpc>
              <a:buSzTx/>
              <a:buFont typeface="Arial" panose="020B0604020202020204" pitchFamily="34" charset="0"/>
              <a:buChar char="•"/>
              <a:defRPr sz="1800"/>
            </a:pPr>
            <a:r>
              <a:rPr lang="en-US" sz="4000" dirty="0">
                <a:solidFill>
                  <a:schemeClr val="tx1"/>
                </a:solidFill>
              </a:rPr>
              <a:t>quarter</a:t>
            </a:r>
          </a:p>
          <a:p>
            <a:pPr>
              <a:lnSpc>
                <a:spcPct val="90000"/>
              </a:lnSpc>
              <a:buSzTx/>
              <a:buFont typeface="Arial" panose="020B0604020202020204" pitchFamily="34" charset="0"/>
              <a:buChar char="•"/>
              <a:defRPr sz="1800"/>
            </a:pPr>
            <a:r>
              <a:rPr lang="en-US" sz="4000" dirty="0" err="1">
                <a:solidFill>
                  <a:schemeClr val="tx1"/>
                </a:solidFill>
              </a:rPr>
              <a:t>dow</a:t>
            </a:r>
            <a:r>
              <a:rPr lang="en-US" sz="4000" dirty="0">
                <a:solidFill>
                  <a:schemeClr val="tx1"/>
                </a:solidFill>
              </a:rPr>
              <a:t> (the day of the week) / </a:t>
            </a:r>
            <a:r>
              <a:rPr lang="en-US" sz="4000" dirty="0" err="1">
                <a:solidFill>
                  <a:schemeClr val="tx1"/>
                </a:solidFill>
              </a:rPr>
              <a:t>isodow</a:t>
            </a:r>
            <a:endParaRPr lang="en-US" sz="4000" dirty="0">
              <a:solidFill>
                <a:schemeClr val="tx1"/>
              </a:solidFill>
            </a:endParaRPr>
          </a:p>
          <a:p>
            <a:pPr>
              <a:lnSpc>
                <a:spcPct val="90000"/>
              </a:lnSpc>
              <a:buSzTx/>
              <a:buFont typeface="Arial" panose="020B0604020202020204" pitchFamily="34" charset="0"/>
              <a:buChar char="•"/>
              <a:defRPr sz="1800"/>
            </a:pPr>
            <a:r>
              <a:rPr lang="en-US" sz="4000" dirty="0" err="1">
                <a:solidFill>
                  <a:schemeClr val="tx1"/>
                </a:solidFill>
              </a:rPr>
              <a:t>doy</a:t>
            </a:r>
            <a:r>
              <a:rPr lang="en-US" sz="4000" dirty="0">
                <a:solidFill>
                  <a:schemeClr val="tx1"/>
                </a:solidFill>
              </a:rPr>
              <a:t> (day of the </a:t>
            </a:r>
            <a:r>
              <a:rPr lang="en-US" sz="4000" dirty="0" err="1">
                <a:solidFill>
                  <a:schemeClr val="tx1"/>
                </a:solidFill>
              </a:rPr>
              <a:t>the</a:t>
            </a:r>
            <a:r>
              <a:rPr lang="en-US" sz="4000" dirty="0">
                <a:solidFill>
                  <a:schemeClr val="tx1"/>
                </a:solidFill>
              </a:rPr>
              <a:t> year)</a:t>
            </a:r>
          </a:p>
          <a:p>
            <a:pPr>
              <a:lnSpc>
                <a:spcPct val="90000"/>
              </a:lnSpc>
              <a:buSzTx/>
              <a:buFont typeface="Arial" panose="020B0604020202020204" pitchFamily="34" charset="0"/>
              <a:buChar char="•"/>
              <a:defRPr sz="1800"/>
            </a:pPr>
            <a:r>
              <a:rPr lang="en-US" sz="4000" dirty="0">
                <a:solidFill>
                  <a:schemeClr val="tx1"/>
                </a:solidFill>
              </a:rPr>
              <a:t>hour</a:t>
            </a:r>
          </a:p>
          <a:p>
            <a:pPr>
              <a:lnSpc>
                <a:spcPct val="90000"/>
              </a:lnSpc>
              <a:buSzTx/>
              <a:buFont typeface="Arial" panose="020B0604020202020204" pitchFamily="34" charset="0"/>
              <a:buChar char="•"/>
              <a:defRPr sz="1800"/>
            </a:pPr>
            <a:r>
              <a:rPr lang="en-US" sz="4000" dirty="0">
                <a:solidFill>
                  <a:schemeClr val="tx1"/>
                </a:solidFill>
              </a:rPr>
              <a:t>minute</a:t>
            </a:r>
          </a:p>
          <a:p>
            <a:pPr>
              <a:lnSpc>
                <a:spcPct val="90000"/>
              </a:lnSpc>
              <a:buSzTx/>
              <a:buFont typeface="Arial" panose="020B0604020202020204" pitchFamily="34" charset="0"/>
              <a:buChar char="•"/>
              <a:defRPr sz="1800"/>
            </a:pPr>
            <a:r>
              <a:rPr lang="en-US" sz="4000" dirty="0">
                <a:solidFill>
                  <a:schemeClr val="tx1"/>
                </a:solidFill>
              </a:rPr>
              <a:t>second</a:t>
            </a:r>
          </a:p>
          <a:p>
            <a:pPr>
              <a:lnSpc>
                <a:spcPct val="90000"/>
              </a:lnSpc>
              <a:buSzTx/>
              <a:buFont typeface="Arial" panose="020B0604020202020204" pitchFamily="34" charset="0"/>
              <a:buChar char="•"/>
              <a:defRPr sz="1800"/>
            </a:pPr>
            <a:r>
              <a:rPr lang="en-US" sz="4000" dirty="0">
                <a:solidFill>
                  <a:schemeClr val="tx1"/>
                </a:solidFill>
              </a:rPr>
              <a:t>etc.</a:t>
            </a:r>
          </a:p>
          <a:p>
            <a:pPr marL="0" indent="0">
              <a:lnSpc>
                <a:spcPct val="90000"/>
              </a:lnSpc>
              <a:buSzTx/>
              <a:buNone/>
              <a:defRPr sz="1800"/>
            </a:pPr>
            <a:endParaRPr lang="en-US" sz="3500" dirty="0">
              <a:solidFill>
                <a:schemeClr val="tx1"/>
              </a:solidFill>
            </a:endParaRPr>
          </a:p>
          <a:p>
            <a:pPr marL="0" indent="0">
              <a:lnSpc>
                <a:spcPct val="90000"/>
              </a:lnSpc>
              <a:buSzTx/>
              <a:buNone/>
              <a:defRPr sz="1800"/>
            </a:pPr>
            <a:endParaRPr lang="en-US" sz="3500" dirty="0">
              <a:solidFill>
                <a:schemeClr val="tx1"/>
              </a:solidFill>
            </a:endParaRPr>
          </a:p>
          <a:p>
            <a:pPr marL="0" indent="0">
              <a:lnSpc>
                <a:spcPct val="90000"/>
              </a:lnSpc>
              <a:buSzTx/>
              <a:buNone/>
              <a:defRPr sz="1800"/>
            </a:pPr>
            <a:endParaRPr lang="en-US" sz="3500" dirty="0">
              <a:solidFill>
                <a:schemeClr val="tx1"/>
              </a:solidFill>
            </a:endParaRPr>
          </a:p>
          <a:p>
            <a:pPr marL="0" indent="0">
              <a:lnSpc>
                <a:spcPct val="90000"/>
              </a:lnSpc>
              <a:buSzTx/>
              <a:buNone/>
              <a:defRPr sz="1800"/>
            </a:pPr>
            <a:endParaRPr lang="en-US" sz="3500" dirty="0">
              <a:solidFill>
                <a:schemeClr val="tx1"/>
              </a:solidFill>
            </a:endParaRPr>
          </a:p>
          <a:p>
            <a:pPr marL="0" indent="0">
              <a:lnSpc>
                <a:spcPct val="90000"/>
              </a:lnSpc>
              <a:buSzTx/>
              <a:buNone/>
              <a:defRPr sz="1800"/>
            </a:pPr>
            <a:endParaRPr lang="en-US" sz="3500" dirty="0">
              <a:solidFill>
                <a:schemeClr val="tx1"/>
              </a:solidFill>
            </a:endParaRPr>
          </a:p>
          <a:p>
            <a:pPr marL="0" indent="0">
              <a:lnSpc>
                <a:spcPct val="90000"/>
              </a:lnSpc>
              <a:buSzTx/>
              <a:buNone/>
              <a:defRPr sz="1800"/>
            </a:pPr>
            <a:endParaRPr lang="en-US" sz="3500" dirty="0">
              <a:solidFill>
                <a:schemeClr val="tx1"/>
              </a:solidFill>
            </a:endParaRPr>
          </a:p>
        </p:txBody>
      </p:sp>
    </p:spTree>
    <p:extLst>
      <p:ext uri="{BB962C8B-B14F-4D97-AF65-F5344CB8AC3E}">
        <p14:creationId xmlns:p14="http://schemas.microsoft.com/office/powerpoint/2010/main" val="1384168105"/>
      </p:ext>
    </p:extLst>
  </p:cSld>
  <p:clrMapOvr>
    <a:masterClrMapping/>
  </p:clrMapOvr>
  <p:transition spd="med" advTm="25946"/>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rPr lang="en-US" dirty="0"/>
              <a:t>EXTRACT / </a:t>
            </a:r>
            <a:r>
              <a:rPr lang="en-US" dirty="0" err="1"/>
              <a:t>date_part</a:t>
            </a:r>
            <a:r>
              <a:rPr lang="en-US" dirty="0"/>
              <a:t> examples</a:t>
            </a:r>
          </a:p>
        </p:txBody>
      </p:sp>
      <p:sp>
        <p:nvSpPr>
          <p:cNvPr id="4" name="Shape 60"/>
          <p:cNvSpPr txBox="1">
            <a:spLocks/>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a:lnSpc>
                <a:spcPct val="90000"/>
              </a:lnSpc>
              <a:buSzTx/>
              <a:buFontTx/>
              <a:buNone/>
              <a:defRPr sz="1800"/>
            </a:pPr>
            <a:r>
              <a:rPr lang="en-US" dirty="0"/>
              <a:t>	</a:t>
            </a:r>
          </a:p>
          <a:p>
            <a:pPr>
              <a:lnSpc>
                <a:spcPct val="90000"/>
              </a:lnSpc>
              <a:buSzTx/>
              <a:buFontTx/>
              <a:buNone/>
              <a:defRPr sz="1800"/>
            </a:pPr>
            <a:r>
              <a:rPr lang="en-US" sz="3500" dirty="0">
                <a:solidFill>
                  <a:srgbClr val="000099"/>
                </a:solidFill>
              </a:rPr>
              <a:t>SELECT EXTRACT(year FROM </a:t>
            </a:r>
            <a:r>
              <a:rPr lang="en-US" sz="3500" dirty="0" err="1">
                <a:solidFill>
                  <a:srgbClr val="000099"/>
                </a:solidFill>
              </a:rPr>
              <a:t>bdate</a:t>
            </a:r>
            <a:r>
              <a:rPr lang="en-US" sz="3500" dirty="0">
                <a:solidFill>
                  <a:srgbClr val="000099"/>
                </a:solidFill>
              </a:rPr>
              <a:t>)</a:t>
            </a:r>
          </a:p>
          <a:p>
            <a:pPr>
              <a:lnSpc>
                <a:spcPct val="90000"/>
              </a:lnSpc>
              <a:buSzTx/>
              <a:buFontTx/>
              <a:buNone/>
              <a:defRPr sz="1800"/>
            </a:pPr>
            <a:r>
              <a:rPr lang="en-US" sz="3500" dirty="0">
                <a:solidFill>
                  <a:srgbClr val="000099"/>
                </a:solidFill>
              </a:rPr>
              <a:t>FROM Students;</a:t>
            </a:r>
          </a:p>
          <a:p>
            <a:pPr>
              <a:lnSpc>
                <a:spcPct val="90000"/>
              </a:lnSpc>
              <a:buSzTx/>
              <a:buFontTx/>
              <a:buNone/>
              <a:defRPr sz="1800"/>
            </a:pPr>
            <a:endParaRPr lang="en-US" sz="3500" dirty="0">
              <a:solidFill>
                <a:srgbClr val="000099"/>
              </a:solidFill>
            </a:endParaRPr>
          </a:p>
          <a:p>
            <a:pPr>
              <a:lnSpc>
                <a:spcPct val="90000"/>
              </a:lnSpc>
              <a:buSzTx/>
              <a:buFontTx/>
              <a:buNone/>
              <a:defRPr sz="1800"/>
            </a:pPr>
            <a:r>
              <a:rPr lang="en-US" sz="3500" dirty="0">
                <a:solidFill>
                  <a:srgbClr val="000099"/>
                </a:solidFill>
              </a:rPr>
              <a:t>SELECT </a:t>
            </a:r>
            <a:r>
              <a:rPr lang="en-US" sz="3500" dirty="0" err="1">
                <a:solidFill>
                  <a:srgbClr val="000099"/>
                </a:solidFill>
              </a:rPr>
              <a:t>date_part</a:t>
            </a:r>
            <a:r>
              <a:rPr lang="en-US" sz="3500" dirty="0">
                <a:solidFill>
                  <a:srgbClr val="000099"/>
                </a:solidFill>
              </a:rPr>
              <a:t>('year', </a:t>
            </a:r>
            <a:r>
              <a:rPr lang="en-US" sz="3500" dirty="0" err="1">
                <a:solidFill>
                  <a:srgbClr val="000099"/>
                </a:solidFill>
              </a:rPr>
              <a:t>bdate</a:t>
            </a:r>
            <a:r>
              <a:rPr lang="en-US" sz="3500" dirty="0">
                <a:solidFill>
                  <a:srgbClr val="000099"/>
                </a:solidFill>
              </a:rPr>
              <a:t>)</a:t>
            </a:r>
          </a:p>
          <a:p>
            <a:pPr>
              <a:lnSpc>
                <a:spcPct val="90000"/>
              </a:lnSpc>
              <a:buSzTx/>
              <a:buFontTx/>
              <a:buNone/>
              <a:defRPr sz="1800"/>
            </a:pPr>
            <a:r>
              <a:rPr lang="en-US" sz="3500" dirty="0">
                <a:solidFill>
                  <a:srgbClr val="000099"/>
                </a:solidFill>
              </a:rPr>
              <a:t>FROM Students;</a:t>
            </a:r>
          </a:p>
          <a:p>
            <a:pPr>
              <a:lnSpc>
                <a:spcPct val="90000"/>
              </a:lnSpc>
              <a:buSzTx/>
              <a:buFontTx/>
              <a:buNone/>
              <a:defRPr sz="1800"/>
            </a:pPr>
            <a:endParaRPr lang="en-US" sz="3500" dirty="0">
              <a:solidFill>
                <a:srgbClr val="000099"/>
              </a:solidFill>
            </a:endParaRPr>
          </a:p>
          <a:p>
            <a:pPr marL="0" indent="0">
              <a:lnSpc>
                <a:spcPct val="90000"/>
              </a:lnSpc>
              <a:buSzTx/>
              <a:buNone/>
              <a:defRPr sz="1800"/>
            </a:pPr>
            <a:r>
              <a:rPr lang="en-US" sz="3500" dirty="0">
                <a:solidFill>
                  <a:schemeClr val="tx1"/>
                </a:solidFill>
              </a:rPr>
              <a:t>	</a:t>
            </a:r>
          </a:p>
        </p:txBody>
      </p:sp>
    </p:spTree>
    <p:extLst>
      <p:ext uri="{BB962C8B-B14F-4D97-AF65-F5344CB8AC3E}">
        <p14:creationId xmlns:p14="http://schemas.microsoft.com/office/powerpoint/2010/main" val="969268082"/>
      </p:ext>
    </p:extLst>
  </p:cSld>
  <p:clrMapOvr>
    <a:masterClrMapping/>
  </p:clrMapOvr>
  <p:transition spd="med" advTm="34468"/>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rPr lang="en-US" dirty="0"/>
              <a:t>Date Functions</a:t>
            </a:r>
          </a:p>
        </p:txBody>
      </p:sp>
      <p:sp>
        <p:nvSpPr>
          <p:cNvPr id="4" name="Shape 60"/>
          <p:cNvSpPr txBox="1">
            <a:spLocks/>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92500" lnSpcReduction="20000"/>
          </a:bodyPr>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a:lnSpc>
                <a:spcPct val="90000"/>
              </a:lnSpc>
              <a:buSzTx/>
              <a:buFontTx/>
              <a:buNone/>
              <a:defRPr sz="1800"/>
            </a:pPr>
            <a:r>
              <a:rPr lang="en-US" sz="3500" dirty="0"/>
              <a:t>	</a:t>
            </a:r>
          </a:p>
          <a:p>
            <a:pPr>
              <a:lnSpc>
                <a:spcPct val="90000"/>
              </a:lnSpc>
              <a:buSzTx/>
              <a:buFontTx/>
              <a:buNone/>
              <a:defRPr sz="1800"/>
            </a:pPr>
            <a:r>
              <a:rPr lang="en-US" sz="3500" dirty="0">
                <a:solidFill>
                  <a:srgbClr val="000099"/>
                </a:solidFill>
              </a:rPr>
              <a:t>CURRENT_DATE</a:t>
            </a:r>
          </a:p>
          <a:p>
            <a:pPr>
              <a:lnSpc>
                <a:spcPct val="90000"/>
              </a:lnSpc>
              <a:buSzTx/>
              <a:buNone/>
              <a:defRPr sz="1800"/>
            </a:pPr>
            <a:r>
              <a:rPr lang="en-US" sz="3500" dirty="0">
                <a:solidFill>
                  <a:srgbClr val="000099"/>
                </a:solidFill>
              </a:rPr>
              <a:t>CURRENT_TIME</a:t>
            </a:r>
          </a:p>
          <a:p>
            <a:pPr>
              <a:lnSpc>
                <a:spcPct val="90000"/>
              </a:lnSpc>
              <a:buSzTx/>
              <a:buNone/>
              <a:defRPr sz="1800"/>
            </a:pPr>
            <a:r>
              <a:rPr lang="en-US" sz="3500" dirty="0">
                <a:solidFill>
                  <a:srgbClr val="000099"/>
                </a:solidFill>
              </a:rPr>
              <a:t>CURRENT_TIMESTAMP</a:t>
            </a:r>
          </a:p>
          <a:p>
            <a:pPr>
              <a:lnSpc>
                <a:spcPct val="90000"/>
              </a:lnSpc>
              <a:buSzTx/>
              <a:buNone/>
              <a:defRPr sz="1800"/>
            </a:pPr>
            <a:endParaRPr lang="en-US" sz="3500" dirty="0">
              <a:solidFill>
                <a:srgbClr val="000099"/>
              </a:solidFill>
            </a:endParaRPr>
          </a:p>
          <a:p>
            <a:pPr>
              <a:lnSpc>
                <a:spcPct val="90000"/>
              </a:lnSpc>
              <a:buSzTx/>
              <a:buNone/>
              <a:defRPr sz="1800"/>
            </a:pPr>
            <a:r>
              <a:rPr lang="en-US" sz="3500" dirty="0">
                <a:solidFill>
                  <a:schemeClr val="tx1"/>
                </a:solidFill>
              </a:rPr>
              <a:t>Example:</a:t>
            </a:r>
          </a:p>
          <a:p>
            <a:pPr>
              <a:lnSpc>
                <a:spcPct val="90000"/>
              </a:lnSpc>
              <a:buSzTx/>
              <a:buNone/>
              <a:defRPr sz="1800"/>
            </a:pPr>
            <a:r>
              <a:rPr lang="en-US" sz="3500" dirty="0">
                <a:solidFill>
                  <a:srgbClr val="000099"/>
                </a:solidFill>
              </a:rPr>
              <a:t>SELECT CURRENT_DATE;</a:t>
            </a:r>
          </a:p>
          <a:p>
            <a:pPr>
              <a:lnSpc>
                <a:spcPct val="90000"/>
              </a:lnSpc>
              <a:buSzTx/>
              <a:buFontTx/>
              <a:buNone/>
              <a:defRPr sz="1800"/>
            </a:pPr>
            <a:endParaRPr lang="en-US" sz="3500" dirty="0">
              <a:solidFill>
                <a:srgbClr val="000099"/>
              </a:solidFill>
            </a:endParaRPr>
          </a:p>
          <a:p>
            <a:pPr>
              <a:lnSpc>
                <a:spcPct val="90000"/>
              </a:lnSpc>
              <a:buSzTx/>
              <a:buFontTx/>
              <a:buNone/>
              <a:defRPr sz="1800"/>
            </a:pPr>
            <a:endParaRPr lang="en-US" sz="3500" dirty="0">
              <a:solidFill>
                <a:srgbClr val="000099"/>
              </a:solidFill>
            </a:endParaRPr>
          </a:p>
          <a:p>
            <a:pPr marL="0" indent="0">
              <a:lnSpc>
                <a:spcPct val="90000"/>
              </a:lnSpc>
              <a:buSzTx/>
              <a:buNone/>
              <a:defRPr sz="1800"/>
            </a:pPr>
            <a:r>
              <a:rPr lang="en-US" sz="3500" dirty="0">
                <a:solidFill>
                  <a:schemeClr val="tx1"/>
                </a:solidFill>
              </a:rPr>
              <a:t>	</a:t>
            </a:r>
          </a:p>
        </p:txBody>
      </p:sp>
    </p:spTree>
    <p:extLst>
      <p:ext uri="{BB962C8B-B14F-4D97-AF65-F5344CB8AC3E}">
        <p14:creationId xmlns:p14="http://schemas.microsoft.com/office/powerpoint/2010/main" val="3827458108"/>
      </p:ext>
    </p:extLst>
  </p:cSld>
  <p:clrMapOvr>
    <a:masterClrMapping/>
  </p:clrMapOvr>
  <p:transition spd="med" advTm="42363"/>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Books</a:t>
            </a:r>
          </a:p>
        </p:txBody>
      </p:sp>
      <p:sp>
        <p:nvSpPr>
          <p:cNvPr id="67" name="Shape 67"/>
          <p:cNvSpPr>
            <a:spLocks noGrp="1"/>
          </p:cNvSpPr>
          <p:nvPr>
            <p:ph type="body" idx="4294967295"/>
          </p:nvPr>
        </p:nvSpPr>
        <p:spPr>
          <a:xfrm>
            <a:off x="457200" y="15621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22325" lvl="0" indent="-322325" defTabSz="859536">
              <a:lnSpc>
                <a:spcPct val="90000"/>
              </a:lnSpc>
              <a:spcBef>
                <a:spcPts val="500"/>
              </a:spcBef>
              <a:buChar char="•"/>
              <a:defRPr sz="1800"/>
            </a:pPr>
            <a:r>
              <a:rPr sz="2256">
                <a:latin typeface="Arial Bold"/>
                <a:ea typeface="Arial Bold"/>
                <a:cs typeface="Arial Bold"/>
                <a:sym typeface="Arial Bold"/>
              </a:rPr>
              <a:t>Connolly, Thomas M. Database Systems</a:t>
            </a:r>
            <a:r>
              <a:rPr sz="2256"/>
              <a:t>: A Practical Approach to Design, Implementation, and Management / Thomas M. Connolly, Carolyn E. Begg.- United States of America: Pearson Education</a:t>
            </a:r>
          </a:p>
          <a:p>
            <a:pPr marL="322325" lvl="0" indent="-322325" defTabSz="859536">
              <a:lnSpc>
                <a:spcPct val="90000"/>
              </a:lnSpc>
              <a:spcBef>
                <a:spcPts val="400"/>
              </a:spcBef>
              <a:buChar char="•"/>
              <a:defRPr sz="1800"/>
            </a:pPr>
            <a:r>
              <a:rPr sz="2256">
                <a:latin typeface="Arial Bold"/>
                <a:ea typeface="Arial Bold"/>
                <a:cs typeface="Arial Bold"/>
                <a:sym typeface="Arial Bold"/>
              </a:rPr>
              <a:t>Garcia-Molina, H. Database system</a:t>
            </a:r>
            <a:r>
              <a:rPr sz="2256"/>
              <a:t>: The Complete Book / Hector Garcia-Molina.- United States of America: Pearson Prentice Hall</a:t>
            </a:r>
          </a:p>
          <a:p>
            <a:pPr marL="322325" lvl="0" indent="-322325" defTabSz="859536">
              <a:lnSpc>
                <a:spcPct val="90000"/>
              </a:lnSpc>
              <a:spcBef>
                <a:spcPts val="400"/>
              </a:spcBef>
              <a:buChar char="•"/>
              <a:defRPr sz="1800"/>
            </a:pPr>
            <a:r>
              <a:rPr sz="2256">
                <a:latin typeface="Arial Bold"/>
                <a:ea typeface="Arial Bold"/>
                <a:cs typeface="Arial Bold"/>
                <a:sym typeface="Arial Bold"/>
              </a:rPr>
              <a:t>Sharma, N. Database Fundamentals</a:t>
            </a:r>
            <a:r>
              <a:rPr sz="2256"/>
              <a:t>: A book for the community by the community / Neeraj Sharma, Liviu Perniu.- Canada</a:t>
            </a:r>
          </a:p>
          <a:p>
            <a:pPr marL="322325" lvl="0" indent="-322325" defTabSz="859536">
              <a:lnSpc>
                <a:spcPct val="90000"/>
              </a:lnSpc>
              <a:buChar char="•"/>
              <a:defRPr sz="1800"/>
            </a:pPr>
            <a:endParaRPr sz="1879"/>
          </a:p>
          <a:p>
            <a:pPr marL="282035" lvl="0" indent="-282035" defTabSz="859536">
              <a:lnSpc>
                <a:spcPct val="90000"/>
              </a:lnSpc>
              <a:spcBef>
                <a:spcPts val="600"/>
              </a:spcBef>
              <a:buChar char="•"/>
              <a:defRPr sz="1800"/>
            </a:pPr>
            <a:r>
              <a:rPr sz="2632">
                <a:hlinkClick r:id="rId2"/>
              </a:rPr>
              <a:t>www.postgresql.org/docs/manuals/</a:t>
            </a:r>
            <a:endParaRPr sz="2632"/>
          </a:p>
          <a:p>
            <a:pPr marL="282035" lvl="0" indent="-282035" defTabSz="859536">
              <a:lnSpc>
                <a:spcPct val="90000"/>
              </a:lnSpc>
              <a:spcBef>
                <a:spcPts val="600"/>
              </a:spcBef>
              <a:buChar char="•"/>
              <a:defRPr sz="1800"/>
            </a:pPr>
            <a:r>
              <a:rPr sz="2632">
                <a:hlinkClick r:id="rId3"/>
              </a:rPr>
              <a:t>www.postgresql.org/docs/books/</a:t>
            </a:r>
          </a:p>
        </p:txBody>
      </p:sp>
    </p:spTree>
  </p:cSld>
  <p:clrMapOvr>
    <a:masterClrMapping/>
  </p:clrMapOvr>
  <p:transition spd="med" advTm="913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1"/>
          <p:cNvSpPr>
            <a:spLocks noGrp="1"/>
          </p:cNvSpPr>
          <p:nvPr>
            <p:ph type="title" idx="4294967295"/>
          </p:nvPr>
        </p:nvSpPr>
        <p:spPr>
          <a:xfrm>
            <a:off x="457200" y="304799"/>
            <a:ext cx="8229600" cy="114300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a:defRPr sz="4000"/>
            </a:lvl1pPr>
          </a:lstStyle>
          <a:p>
            <a:pPr lvl="0">
              <a:defRPr sz="1800"/>
            </a:pPr>
            <a:r>
              <a:rPr lang="en-US" sz="4000" dirty="0"/>
              <a:t>La</a:t>
            </a:r>
            <a:r>
              <a:rPr sz="4000" dirty="0"/>
              <a:t>st lecture</a:t>
            </a:r>
          </a:p>
        </p:txBody>
      </p:sp>
      <p:sp>
        <p:nvSpPr>
          <p:cNvPr id="12" name="Shape 12"/>
          <p:cNvSpPr>
            <a:spLocks noGrp="1"/>
          </p:cNvSpPr>
          <p:nvPr>
            <p:ph type="body" idx="4294967295"/>
          </p:nvPr>
        </p:nvSpPr>
        <p:spPr>
          <a:xfrm>
            <a:off x="457200" y="1600200"/>
            <a:ext cx="8229600" cy="47887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spcBef>
                <a:spcPts val="0"/>
              </a:spcBef>
              <a:buClr>
                <a:srgbClr val="000099"/>
              </a:buClr>
              <a:buChar char="•"/>
              <a:defRPr sz="1800"/>
            </a:pPr>
            <a:endParaRPr lang="en-US" sz="3000" dirty="0">
              <a:solidFill>
                <a:srgbClr val="000099"/>
              </a:solidFill>
              <a:latin typeface="Arial" charset="0"/>
              <a:ea typeface="Arial" charset="0"/>
              <a:cs typeface="Arial" charset="0"/>
            </a:endParaRPr>
          </a:p>
          <a:p>
            <a:pPr lvl="0">
              <a:spcBef>
                <a:spcPts val="0"/>
              </a:spcBef>
              <a:buClr>
                <a:srgbClr val="000099"/>
              </a:buClr>
              <a:buChar char="•"/>
              <a:defRPr sz="1800"/>
            </a:pPr>
            <a:r>
              <a:rPr sz="3000" dirty="0">
                <a:solidFill>
                  <a:srgbClr val="000099"/>
                </a:solidFill>
                <a:latin typeface="Arial" charset="0"/>
                <a:ea typeface="Arial" charset="0"/>
                <a:cs typeface="Arial" charset="0"/>
              </a:rPr>
              <a:t>AS</a:t>
            </a:r>
            <a:endParaRPr lang="en-US" sz="3000" dirty="0">
              <a:solidFill>
                <a:srgbClr val="000099"/>
              </a:solidFill>
              <a:latin typeface="Arial" charset="0"/>
              <a:ea typeface="Arial" charset="0"/>
              <a:cs typeface="Arial" charset="0"/>
            </a:endParaRPr>
          </a:p>
          <a:p>
            <a:pPr lvl="0">
              <a:spcBef>
                <a:spcPts val="0"/>
              </a:spcBef>
              <a:buClr>
                <a:srgbClr val="000099"/>
              </a:buClr>
              <a:buChar char="•"/>
              <a:defRPr sz="1800"/>
            </a:pPr>
            <a:r>
              <a:rPr lang="en-US" sz="3000" dirty="0">
                <a:latin typeface="Arial" charset="0"/>
                <a:ea typeface="Arial" charset="0"/>
                <a:cs typeface="Arial" charset="0"/>
              </a:rPr>
              <a:t>String Concatenation </a:t>
            </a:r>
            <a:r>
              <a:rPr lang="en-US" sz="3000" dirty="0">
                <a:solidFill>
                  <a:srgbClr val="002B82"/>
                </a:solidFill>
                <a:latin typeface="Arial" charset="0"/>
                <a:ea typeface="Arial" charset="0"/>
                <a:cs typeface="Arial" charset="0"/>
              </a:rPr>
              <a:t>||</a:t>
            </a:r>
            <a:endParaRPr lang="ru-RU" sz="3000" dirty="0">
              <a:solidFill>
                <a:srgbClr val="002B82"/>
              </a:solidFill>
              <a:latin typeface="Arial" charset="0"/>
              <a:ea typeface="Arial" charset="0"/>
              <a:cs typeface="Arial" charset="0"/>
            </a:endParaRPr>
          </a:p>
          <a:p>
            <a:pPr>
              <a:spcBef>
                <a:spcPts val="0"/>
              </a:spcBef>
              <a:buClr>
                <a:srgbClr val="000099"/>
              </a:buClr>
              <a:buFontTx/>
              <a:buChar char="•"/>
              <a:defRPr sz="1800"/>
            </a:pPr>
            <a:r>
              <a:rPr lang="en-US" sz="3000" dirty="0">
                <a:solidFill>
                  <a:srgbClr val="000099"/>
                </a:solidFill>
                <a:latin typeface="Arial" charset="0"/>
                <a:ea typeface="Arial" charset="0"/>
                <a:cs typeface="Arial" charset="0"/>
              </a:rPr>
              <a:t>DISTINCT</a:t>
            </a:r>
            <a:endParaRPr sz="3000" dirty="0">
              <a:solidFill>
                <a:srgbClr val="002060"/>
              </a:solidFill>
              <a:latin typeface="Arial" charset="0"/>
              <a:ea typeface="Arial" charset="0"/>
              <a:cs typeface="Arial" charset="0"/>
            </a:endParaRPr>
          </a:p>
          <a:p>
            <a:pPr lvl="0">
              <a:spcBef>
                <a:spcPts val="0"/>
              </a:spcBef>
              <a:buClr>
                <a:srgbClr val="000099"/>
              </a:buClr>
              <a:buChar char="•"/>
              <a:defRPr sz="1800"/>
            </a:pPr>
            <a:r>
              <a:rPr sz="3000" dirty="0">
                <a:solidFill>
                  <a:srgbClr val="000099"/>
                </a:solidFill>
                <a:latin typeface="Arial" charset="0"/>
                <a:ea typeface="Arial" charset="0"/>
                <a:cs typeface="Arial" charset="0"/>
              </a:rPr>
              <a:t>IS NULL</a:t>
            </a:r>
            <a:r>
              <a:rPr sz="3000" dirty="0">
                <a:latin typeface="Arial" charset="0"/>
                <a:ea typeface="Arial" charset="0"/>
                <a:cs typeface="Arial" charset="0"/>
              </a:rPr>
              <a:t> </a:t>
            </a:r>
            <a:r>
              <a:rPr lang="en-US" sz="3000" dirty="0">
                <a:latin typeface="Arial" charset="0"/>
                <a:ea typeface="Arial" charset="0"/>
                <a:cs typeface="Arial" charset="0"/>
              </a:rPr>
              <a:t>&amp;</a:t>
            </a:r>
            <a:r>
              <a:rPr sz="3000" dirty="0">
                <a:latin typeface="Arial" charset="0"/>
                <a:ea typeface="Arial" charset="0"/>
                <a:cs typeface="Arial" charset="0"/>
              </a:rPr>
              <a:t> </a:t>
            </a:r>
            <a:r>
              <a:rPr sz="3000" dirty="0">
                <a:solidFill>
                  <a:srgbClr val="000099"/>
                </a:solidFill>
                <a:latin typeface="Arial" charset="0"/>
                <a:ea typeface="Arial" charset="0"/>
                <a:cs typeface="Arial" charset="0"/>
              </a:rPr>
              <a:t>IS NOT NULL</a:t>
            </a:r>
            <a:r>
              <a:rPr sz="3000" i="1" dirty="0">
                <a:solidFill>
                  <a:srgbClr val="000099"/>
                </a:solidFill>
                <a:latin typeface="Arial" charset="0"/>
                <a:ea typeface="Arial" charset="0"/>
                <a:cs typeface="Arial" charset="0"/>
              </a:rPr>
              <a:t> </a:t>
            </a:r>
          </a:p>
          <a:p>
            <a:pPr lvl="0">
              <a:spcBef>
                <a:spcPts val="0"/>
              </a:spcBef>
              <a:buClr>
                <a:srgbClr val="000099"/>
              </a:buClr>
              <a:buChar char="•"/>
              <a:defRPr sz="1800"/>
            </a:pPr>
            <a:r>
              <a:rPr sz="3000" dirty="0">
                <a:latin typeface="Arial" charset="0"/>
                <a:ea typeface="Arial" charset="0"/>
                <a:cs typeface="Arial" charset="0"/>
              </a:rPr>
              <a:t>Range condition:</a:t>
            </a:r>
            <a:r>
              <a:rPr sz="3000" dirty="0">
                <a:latin typeface="Arial" charset="0"/>
                <a:ea typeface="Arial" charset="0"/>
                <a:cs typeface="Arial" charset="0"/>
                <a:sym typeface="Arial Bold"/>
              </a:rPr>
              <a:t> </a:t>
            </a:r>
          </a:p>
          <a:p>
            <a:pPr marL="0" lvl="1" indent="228600">
              <a:spcBef>
                <a:spcPts val="0"/>
              </a:spcBef>
              <a:buSzTx/>
              <a:buNone/>
              <a:defRPr sz="1800"/>
            </a:pPr>
            <a:r>
              <a:rPr sz="3000" dirty="0">
                <a:latin typeface="Arial" charset="0"/>
                <a:ea typeface="Arial" charset="0"/>
                <a:cs typeface="Arial" charset="0"/>
                <a:sym typeface="Arial Bold"/>
              </a:rPr>
              <a:t>	</a:t>
            </a:r>
            <a:r>
              <a:rPr sz="3000" dirty="0">
                <a:solidFill>
                  <a:srgbClr val="000099"/>
                </a:solidFill>
                <a:latin typeface="Arial" charset="0"/>
                <a:ea typeface="Arial" charset="0"/>
                <a:cs typeface="Arial" charset="0"/>
              </a:rPr>
              <a:t>&lt;,&lt;=,&gt;,</a:t>
            </a:r>
            <a:r>
              <a:rPr sz="3000" dirty="0">
                <a:latin typeface="Arial" charset="0"/>
                <a:ea typeface="Arial" charset="0"/>
                <a:cs typeface="Arial" charset="0"/>
              </a:rPr>
              <a:t> </a:t>
            </a:r>
            <a:r>
              <a:rPr sz="3000" dirty="0">
                <a:solidFill>
                  <a:srgbClr val="000099"/>
                </a:solidFill>
                <a:latin typeface="Arial" charset="0"/>
                <a:ea typeface="Arial" charset="0"/>
                <a:cs typeface="Arial" charset="0"/>
              </a:rPr>
              <a:t>&gt;=</a:t>
            </a:r>
            <a:endParaRPr sz="3000" dirty="0">
              <a:latin typeface="Arial" charset="0"/>
              <a:ea typeface="Arial" charset="0"/>
              <a:cs typeface="Arial" charset="0"/>
            </a:endParaRPr>
          </a:p>
          <a:p>
            <a:pPr marL="0" lvl="1" indent="228600">
              <a:spcBef>
                <a:spcPts val="0"/>
              </a:spcBef>
              <a:buSzTx/>
              <a:buNone/>
              <a:defRPr sz="1800"/>
            </a:pPr>
            <a:r>
              <a:rPr sz="3000" dirty="0">
                <a:latin typeface="Arial" charset="0"/>
                <a:ea typeface="Arial" charset="0"/>
                <a:cs typeface="Arial" charset="0"/>
              </a:rPr>
              <a:t>	</a:t>
            </a:r>
            <a:r>
              <a:rPr sz="3000" dirty="0">
                <a:solidFill>
                  <a:srgbClr val="000099"/>
                </a:solidFill>
                <a:latin typeface="Arial" charset="0"/>
                <a:ea typeface="Arial" charset="0"/>
                <a:cs typeface="Arial" charset="0"/>
              </a:rPr>
              <a:t>BETWEEN</a:t>
            </a:r>
            <a:r>
              <a:rPr sz="3000" dirty="0">
                <a:latin typeface="Arial" charset="0"/>
                <a:ea typeface="Arial" charset="0"/>
                <a:cs typeface="Arial" charset="0"/>
              </a:rPr>
              <a:t> </a:t>
            </a:r>
            <a:r>
              <a:rPr lang="en-US" sz="3000" dirty="0">
                <a:latin typeface="Arial" charset="0"/>
                <a:ea typeface="Arial" charset="0"/>
                <a:cs typeface="Arial" charset="0"/>
              </a:rPr>
              <a:t>&amp;</a:t>
            </a:r>
            <a:r>
              <a:rPr sz="3000" dirty="0">
                <a:latin typeface="Arial" charset="0"/>
                <a:ea typeface="Arial" charset="0"/>
                <a:cs typeface="Arial" charset="0"/>
              </a:rPr>
              <a:t> </a:t>
            </a:r>
            <a:r>
              <a:rPr sz="3000" dirty="0">
                <a:solidFill>
                  <a:srgbClr val="000099"/>
                </a:solidFill>
                <a:latin typeface="Arial" charset="0"/>
                <a:ea typeface="Arial" charset="0"/>
                <a:cs typeface="Arial" charset="0"/>
              </a:rPr>
              <a:t>NOT BETWEEN</a:t>
            </a:r>
            <a:endParaRPr sz="3000" dirty="0">
              <a:latin typeface="Arial" charset="0"/>
              <a:ea typeface="Arial" charset="0"/>
              <a:cs typeface="Arial" charset="0"/>
            </a:endParaRPr>
          </a:p>
          <a:p>
            <a:pPr lvl="0">
              <a:spcBef>
                <a:spcPts val="0"/>
              </a:spcBef>
              <a:buClr>
                <a:srgbClr val="000099"/>
              </a:buClr>
              <a:buChar char="•"/>
              <a:defRPr sz="1800"/>
            </a:pPr>
            <a:r>
              <a:rPr sz="3000" dirty="0">
                <a:solidFill>
                  <a:srgbClr val="000099"/>
                </a:solidFill>
                <a:latin typeface="Arial" charset="0"/>
                <a:ea typeface="Arial" charset="0"/>
                <a:cs typeface="Arial" charset="0"/>
              </a:rPr>
              <a:t>LIKE</a:t>
            </a:r>
            <a:r>
              <a:rPr sz="3000" dirty="0">
                <a:latin typeface="Arial" charset="0"/>
                <a:ea typeface="Arial" charset="0"/>
                <a:cs typeface="Arial" charset="0"/>
              </a:rPr>
              <a:t> with </a:t>
            </a:r>
            <a:r>
              <a:rPr sz="3000" i="1" dirty="0">
                <a:solidFill>
                  <a:srgbClr val="000099"/>
                </a:solidFill>
                <a:latin typeface="Arial" charset="0"/>
                <a:ea typeface="Arial" charset="0"/>
                <a:cs typeface="Arial" charset="0"/>
              </a:rPr>
              <a:t>%</a:t>
            </a:r>
            <a:r>
              <a:rPr sz="3000" i="1" dirty="0">
                <a:latin typeface="Arial" charset="0"/>
                <a:ea typeface="Arial" charset="0"/>
                <a:cs typeface="Arial" charset="0"/>
              </a:rPr>
              <a:t> </a:t>
            </a:r>
            <a:r>
              <a:rPr sz="3000" dirty="0">
                <a:latin typeface="Arial" charset="0"/>
                <a:ea typeface="Arial" charset="0"/>
                <a:cs typeface="Arial" charset="0"/>
              </a:rPr>
              <a:t>and</a:t>
            </a:r>
            <a:r>
              <a:rPr sz="3000" dirty="0">
                <a:solidFill>
                  <a:srgbClr val="000099"/>
                </a:solidFill>
                <a:latin typeface="Arial" charset="0"/>
                <a:ea typeface="Arial" charset="0"/>
                <a:cs typeface="Arial" charset="0"/>
              </a:rPr>
              <a:t> _</a:t>
            </a:r>
            <a:r>
              <a:rPr sz="3000" dirty="0">
                <a:latin typeface="Arial" charset="0"/>
                <a:ea typeface="Arial" charset="0"/>
                <a:cs typeface="Arial" charset="0"/>
              </a:rPr>
              <a:t> characters </a:t>
            </a:r>
            <a:endParaRPr lang="ru-RU" sz="3000" dirty="0">
              <a:latin typeface="Arial" charset="0"/>
              <a:ea typeface="Arial" charset="0"/>
              <a:cs typeface="Arial" charset="0"/>
            </a:endParaRPr>
          </a:p>
          <a:p>
            <a:pPr lvl="0">
              <a:spcBef>
                <a:spcPts val="0"/>
              </a:spcBef>
              <a:buClr>
                <a:srgbClr val="000099"/>
              </a:buClr>
              <a:buChar char="•"/>
              <a:defRPr sz="1800"/>
            </a:pPr>
            <a:r>
              <a:rPr lang="en-US" sz="3000" dirty="0">
                <a:solidFill>
                  <a:srgbClr val="002B82"/>
                </a:solidFill>
                <a:latin typeface="Arial" charset="0"/>
                <a:ea typeface="Arial" charset="0"/>
                <a:cs typeface="Arial" charset="0"/>
              </a:rPr>
              <a:t>CAST</a:t>
            </a:r>
            <a:r>
              <a:rPr lang="en-US" sz="3000" dirty="0">
                <a:latin typeface="Arial" charset="0"/>
                <a:ea typeface="Arial" charset="0"/>
                <a:cs typeface="Arial" charset="0"/>
              </a:rPr>
              <a:t> &amp; </a:t>
            </a:r>
            <a:r>
              <a:rPr lang="en-US" sz="3000" dirty="0">
                <a:solidFill>
                  <a:srgbClr val="002B82"/>
                </a:solidFill>
                <a:latin typeface="Arial" charset="0"/>
                <a:ea typeface="Arial" charset="0"/>
                <a:cs typeface="Arial" charset="0"/>
              </a:rPr>
              <a:t>::</a:t>
            </a:r>
            <a:endParaRPr sz="3000" dirty="0">
              <a:solidFill>
                <a:srgbClr val="002B82"/>
              </a:solidFill>
              <a:latin typeface="Arial" charset="0"/>
              <a:ea typeface="Arial" charset="0"/>
              <a:cs typeface="Arial" charset="0"/>
            </a:endParaRPr>
          </a:p>
        </p:txBody>
      </p:sp>
    </p:spTree>
  </p:cSld>
  <p:clrMapOvr>
    <a:masterClrMapping/>
  </p:clrMapOvr>
  <p:transition spd="med" advTm="2158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dirty="0"/>
              <a:t>Aggregate Functions</a:t>
            </a:r>
          </a:p>
        </p:txBody>
      </p:sp>
      <p:sp>
        <p:nvSpPr>
          <p:cNvPr id="15" name="Shape 15"/>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lnSpcReduction="10000"/>
          </a:bodyPr>
          <a:lstStyle/>
          <a:p>
            <a:pPr marL="0" lvl="0" indent="0" defTabSz="841247">
              <a:buNone/>
              <a:defRPr sz="1800"/>
            </a:pPr>
            <a:r>
              <a:rPr sz="2944" dirty="0"/>
              <a:t>SQL provides the following aggregate functions that appear in SELECT statement:</a:t>
            </a:r>
          </a:p>
          <a:p>
            <a:pPr marL="877823" lvl="1" indent="-457200" defTabSz="841247">
              <a:spcBef>
                <a:spcPts val="600"/>
              </a:spcBef>
              <a:buClr>
                <a:srgbClr val="000099"/>
              </a:buClr>
              <a:buFont typeface="Arial" panose="020B0604020202020204" pitchFamily="34" charset="0"/>
              <a:buChar char="•"/>
              <a:defRPr sz="1800"/>
            </a:pPr>
            <a:r>
              <a:rPr sz="2576" dirty="0">
                <a:solidFill>
                  <a:srgbClr val="000099"/>
                </a:solidFill>
              </a:rPr>
              <a:t>Min()</a:t>
            </a:r>
            <a:r>
              <a:rPr sz="2576" dirty="0"/>
              <a:t> selects the minimum value</a:t>
            </a:r>
          </a:p>
          <a:p>
            <a:pPr marL="877823" lvl="1" indent="-457200" defTabSz="841247">
              <a:spcBef>
                <a:spcPts val="600"/>
              </a:spcBef>
              <a:buClr>
                <a:srgbClr val="000099"/>
              </a:buClr>
              <a:buFont typeface="Arial" panose="020B0604020202020204" pitchFamily="34" charset="0"/>
              <a:buChar char="•"/>
              <a:defRPr sz="1800"/>
            </a:pPr>
            <a:r>
              <a:rPr sz="2576" dirty="0">
                <a:solidFill>
                  <a:srgbClr val="000099"/>
                </a:solidFill>
              </a:rPr>
              <a:t>Max()</a:t>
            </a:r>
            <a:r>
              <a:rPr sz="2576" dirty="0"/>
              <a:t> selects the maximum value</a:t>
            </a:r>
          </a:p>
          <a:p>
            <a:pPr marL="877823" lvl="1" indent="-457200" defTabSz="841247">
              <a:spcBef>
                <a:spcPts val="600"/>
              </a:spcBef>
              <a:buClr>
                <a:srgbClr val="000099"/>
              </a:buClr>
              <a:buFont typeface="Arial" panose="020B0604020202020204" pitchFamily="34" charset="0"/>
              <a:buChar char="•"/>
              <a:defRPr sz="1800"/>
            </a:pPr>
            <a:r>
              <a:rPr sz="2576" dirty="0">
                <a:solidFill>
                  <a:srgbClr val="000099"/>
                </a:solidFill>
              </a:rPr>
              <a:t>Avg()</a:t>
            </a:r>
            <a:r>
              <a:rPr sz="2576" dirty="0"/>
              <a:t> selects the average value</a:t>
            </a:r>
          </a:p>
          <a:p>
            <a:pPr marL="877823" lvl="1" indent="-457200" defTabSz="841247">
              <a:spcBef>
                <a:spcPts val="600"/>
              </a:spcBef>
              <a:buClr>
                <a:srgbClr val="000099"/>
              </a:buClr>
              <a:buFont typeface="Arial" panose="020B0604020202020204" pitchFamily="34" charset="0"/>
              <a:buChar char="•"/>
              <a:defRPr sz="1800"/>
            </a:pPr>
            <a:r>
              <a:rPr sz="2576" dirty="0">
                <a:solidFill>
                  <a:srgbClr val="000099"/>
                </a:solidFill>
              </a:rPr>
              <a:t>Sum()</a:t>
            </a:r>
            <a:r>
              <a:rPr sz="2576" dirty="0"/>
              <a:t> selects the sum of occurrences</a:t>
            </a:r>
            <a:endParaRPr lang="en-US" sz="2576" dirty="0"/>
          </a:p>
          <a:p>
            <a:pPr marL="877823" lvl="1" indent="-457200" defTabSz="841247">
              <a:spcBef>
                <a:spcPts val="600"/>
              </a:spcBef>
              <a:buClr>
                <a:srgbClr val="000099"/>
              </a:buClr>
              <a:buFont typeface="Arial" panose="020B0604020202020204" pitchFamily="34" charset="0"/>
              <a:buChar char="•"/>
              <a:defRPr sz="1800"/>
            </a:pPr>
            <a:r>
              <a:rPr lang="en-US" sz="2576" dirty="0">
                <a:solidFill>
                  <a:srgbClr val="000099"/>
                </a:solidFill>
              </a:rPr>
              <a:t>Count()</a:t>
            </a:r>
            <a:r>
              <a:rPr lang="en-US" sz="2576" dirty="0"/>
              <a:t> selects the number of occurrences </a:t>
            </a:r>
            <a:endParaRPr sz="2576" dirty="0"/>
          </a:p>
          <a:p>
            <a:pPr marL="262890" lvl="1" indent="157734" defTabSz="841247">
              <a:spcBef>
                <a:spcPts val="600"/>
              </a:spcBef>
              <a:buSzTx/>
              <a:buNone/>
              <a:defRPr sz="1800"/>
            </a:pPr>
            <a:endParaRPr lang="en-US" sz="2576" dirty="0"/>
          </a:p>
          <a:p>
            <a:pPr marL="0" indent="-20247" defTabSz="841247">
              <a:spcBef>
                <a:spcPts val="600"/>
              </a:spcBef>
              <a:buSzTx/>
              <a:buNone/>
              <a:defRPr sz="1800"/>
            </a:pPr>
            <a:r>
              <a:rPr sz="2576" dirty="0"/>
              <a:t>SQL aggregate functions return a single value,</a:t>
            </a:r>
          </a:p>
          <a:p>
            <a:pPr marL="0" indent="-20247" defTabSz="841247">
              <a:spcBef>
                <a:spcPts val="600"/>
              </a:spcBef>
              <a:buSzTx/>
              <a:buNone/>
              <a:defRPr sz="1800"/>
            </a:pPr>
            <a:r>
              <a:rPr sz="2576" dirty="0"/>
              <a:t>calculated from values in a column. </a:t>
            </a:r>
          </a:p>
        </p:txBody>
      </p:sp>
    </p:spTree>
  </p:cSld>
  <p:clrMapOvr>
    <a:masterClrMapping/>
  </p:clrMapOvr>
  <p:transition spd="med" advTm="4468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Aggregate Functions</a:t>
            </a:r>
          </a:p>
        </p:txBody>
      </p:sp>
      <p:sp>
        <p:nvSpPr>
          <p:cNvPr id="18" name="Shape 18"/>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buChar char="•"/>
              <a:defRPr sz="1800"/>
            </a:pPr>
            <a:endParaRPr sz="3200"/>
          </a:p>
          <a:p>
            <a:pPr lvl="0">
              <a:buChar char="•"/>
              <a:defRPr sz="1800"/>
            </a:pPr>
            <a:r>
              <a:rPr sz="3200"/>
              <a:t>Example: Select the minimum, maximum and average gpa from the Students table.</a:t>
            </a:r>
          </a:p>
          <a:p>
            <a:pPr lvl="0">
              <a:buChar char="•"/>
              <a:defRPr sz="1800"/>
            </a:pPr>
            <a:endParaRPr sz="3200"/>
          </a:p>
          <a:p>
            <a:pPr lvl="0">
              <a:buSzTx/>
              <a:buNone/>
              <a:defRPr sz="1800"/>
            </a:pPr>
            <a:r>
              <a:rPr sz="3200"/>
              <a:t>	</a:t>
            </a:r>
            <a:r>
              <a:rPr sz="3200">
                <a:solidFill>
                  <a:srgbClr val="008080"/>
                </a:solidFill>
              </a:rPr>
              <a:t>SELECT min(gpa), max(gpa), avg(gpa)</a:t>
            </a:r>
          </a:p>
          <a:p>
            <a:pPr lvl="0">
              <a:buSzTx/>
              <a:buNone/>
              <a:defRPr sz="1800"/>
            </a:pPr>
            <a:r>
              <a:rPr sz="3200">
                <a:solidFill>
                  <a:srgbClr val="008080"/>
                </a:solidFill>
              </a:rPr>
              <a:t>	FROM Students;</a:t>
            </a:r>
          </a:p>
        </p:txBody>
      </p:sp>
    </p:spTree>
  </p:cSld>
  <p:clrMapOvr>
    <a:masterClrMapping/>
  </p:clrMapOvr>
  <p:transition spd="med" advTm="52347"/>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Aggregate Functions</a:t>
            </a:r>
          </a:p>
        </p:txBody>
      </p:sp>
      <p:sp>
        <p:nvSpPr>
          <p:cNvPr id="21" name="Shape 21"/>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lnSpcReduction="10000"/>
          </a:bodyPr>
          <a:lstStyle/>
          <a:p>
            <a:pPr marL="321468" lvl="0" indent="-321468">
              <a:lnSpc>
                <a:spcPct val="90000"/>
              </a:lnSpc>
              <a:buChar char="•"/>
              <a:defRPr sz="1800"/>
            </a:pPr>
            <a:r>
              <a:rPr sz="4000" dirty="0"/>
              <a:t>Selecting </a:t>
            </a:r>
            <a:r>
              <a:rPr sz="4000" dirty="0">
                <a:solidFill>
                  <a:srgbClr val="008080"/>
                </a:solidFill>
              </a:rPr>
              <a:t>count(*)</a:t>
            </a:r>
            <a:r>
              <a:rPr sz="4000" dirty="0"/>
              <a:t> </a:t>
            </a:r>
            <a:r>
              <a:rPr lang="en-US" sz="4000" dirty="0"/>
              <a:t>or </a:t>
            </a:r>
            <a:r>
              <a:rPr lang="en-US" sz="4000" dirty="0">
                <a:solidFill>
                  <a:srgbClr val="008080"/>
                </a:solidFill>
              </a:rPr>
              <a:t>count(expression)</a:t>
            </a:r>
            <a:r>
              <a:rPr lang="en-US" sz="4000" dirty="0"/>
              <a:t> </a:t>
            </a:r>
            <a:r>
              <a:rPr sz="4000" dirty="0"/>
              <a:t>returns the number of tuples that satisfy a selection condition.</a:t>
            </a:r>
          </a:p>
          <a:p>
            <a:pPr lvl="0">
              <a:lnSpc>
                <a:spcPct val="90000"/>
              </a:lnSpc>
              <a:buChar char="•"/>
              <a:defRPr sz="1800"/>
            </a:pPr>
            <a:endParaRPr sz="4000" dirty="0"/>
          </a:p>
          <a:p>
            <a:pPr marL="321468" lvl="0" indent="-321468">
              <a:lnSpc>
                <a:spcPct val="90000"/>
              </a:lnSpc>
              <a:buChar char="•"/>
              <a:defRPr sz="1800"/>
            </a:pPr>
            <a:r>
              <a:rPr sz="4000" dirty="0"/>
              <a:t>Example: Get number of students. </a:t>
            </a:r>
          </a:p>
          <a:p>
            <a:pPr lvl="0">
              <a:lnSpc>
                <a:spcPct val="90000"/>
              </a:lnSpc>
              <a:buSzTx/>
              <a:buNone/>
              <a:defRPr sz="1800"/>
            </a:pPr>
            <a:r>
              <a:rPr sz="4000" dirty="0"/>
              <a:t>	</a:t>
            </a:r>
            <a:r>
              <a:rPr sz="4000" dirty="0">
                <a:solidFill>
                  <a:srgbClr val="008080"/>
                </a:solidFill>
              </a:rPr>
              <a:t>SELECT count(*)</a:t>
            </a:r>
          </a:p>
          <a:p>
            <a:pPr lvl="0">
              <a:lnSpc>
                <a:spcPct val="90000"/>
              </a:lnSpc>
              <a:buSzTx/>
              <a:buNone/>
              <a:defRPr sz="1800"/>
            </a:pPr>
            <a:r>
              <a:rPr sz="4000" dirty="0">
                <a:solidFill>
                  <a:srgbClr val="008080"/>
                </a:solidFill>
              </a:rPr>
              <a:t>	FROM Students;</a:t>
            </a:r>
          </a:p>
        </p:txBody>
      </p:sp>
    </p:spTree>
    <p:extLst>
      <p:ext uri="{BB962C8B-B14F-4D97-AF65-F5344CB8AC3E}">
        <p14:creationId xmlns:p14="http://schemas.microsoft.com/office/powerpoint/2010/main" val="98461393"/>
      </p:ext>
    </p:extLst>
  </p:cSld>
  <p:clrMapOvr>
    <a:masterClrMapping/>
  </p:clrMapOvr>
  <p:transition spd="med" advTm="5065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Aggregate Functions</a:t>
            </a:r>
          </a:p>
        </p:txBody>
      </p:sp>
      <p:sp>
        <p:nvSpPr>
          <p:cNvPr id="21" name="Shape 21"/>
          <p:cNvSpPr>
            <a:spLocks noGrp="1"/>
          </p:cNvSpPr>
          <p:nvPr>
            <p:ph type="body" idx="4294967295"/>
          </p:nvPr>
        </p:nvSpPr>
        <p:spPr>
          <a:xfrm>
            <a:off x="457199" y="1600200"/>
            <a:ext cx="8410755"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21468" lvl="0" indent="-321468">
              <a:lnSpc>
                <a:spcPct val="90000"/>
              </a:lnSpc>
              <a:buChar char="•"/>
              <a:defRPr sz="1800"/>
            </a:pPr>
            <a:r>
              <a:rPr sz="3500" dirty="0"/>
              <a:t>Example: Get number of students with group_id = 1. The column should be named </a:t>
            </a:r>
            <a:r>
              <a:rPr sz="3500" dirty="0" err="1"/>
              <a:t>NumOfStud</a:t>
            </a:r>
            <a:r>
              <a:rPr lang="en-US" sz="3500" dirty="0"/>
              <a:t>.</a:t>
            </a:r>
          </a:p>
          <a:p>
            <a:pPr marL="321468" lvl="0" indent="-321468">
              <a:lnSpc>
                <a:spcPct val="90000"/>
              </a:lnSpc>
              <a:buChar char="•"/>
              <a:defRPr sz="1800"/>
            </a:pPr>
            <a:endParaRPr sz="3500" dirty="0"/>
          </a:p>
          <a:p>
            <a:pPr lvl="0">
              <a:lnSpc>
                <a:spcPct val="90000"/>
              </a:lnSpc>
              <a:buSzTx/>
              <a:buNone/>
              <a:defRPr sz="1800"/>
            </a:pPr>
            <a:r>
              <a:rPr sz="3500" dirty="0"/>
              <a:t>	</a:t>
            </a:r>
            <a:r>
              <a:rPr sz="3500" dirty="0">
                <a:solidFill>
                  <a:srgbClr val="008080"/>
                </a:solidFill>
              </a:rPr>
              <a:t>SELECT count(*) AS</a:t>
            </a:r>
            <a:r>
              <a:rPr lang="en-US" sz="3500" dirty="0">
                <a:solidFill>
                  <a:srgbClr val="008080"/>
                </a:solidFill>
              </a:rPr>
              <a:t> </a:t>
            </a:r>
            <a:r>
              <a:rPr sz="3500" dirty="0" err="1">
                <a:solidFill>
                  <a:srgbClr val="008080"/>
                </a:solidFill>
              </a:rPr>
              <a:t>NumOfStud</a:t>
            </a:r>
            <a:endParaRPr sz="3500" dirty="0">
              <a:solidFill>
                <a:srgbClr val="008080"/>
              </a:solidFill>
            </a:endParaRPr>
          </a:p>
          <a:p>
            <a:pPr lvl="0">
              <a:lnSpc>
                <a:spcPct val="90000"/>
              </a:lnSpc>
              <a:buSzTx/>
              <a:buNone/>
              <a:defRPr sz="1800"/>
            </a:pPr>
            <a:r>
              <a:rPr sz="3500" dirty="0">
                <a:solidFill>
                  <a:srgbClr val="008080"/>
                </a:solidFill>
              </a:rPr>
              <a:t>	FROM Students</a:t>
            </a:r>
          </a:p>
          <a:p>
            <a:pPr lvl="0">
              <a:lnSpc>
                <a:spcPct val="90000"/>
              </a:lnSpc>
              <a:buSzTx/>
              <a:buNone/>
              <a:defRPr sz="1800"/>
            </a:pPr>
            <a:r>
              <a:rPr sz="3500" dirty="0">
                <a:solidFill>
                  <a:srgbClr val="008080"/>
                </a:solidFill>
              </a:rPr>
              <a:t>	WHERE group_id=1;</a:t>
            </a:r>
          </a:p>
        </p:txBody>
      </p:sp>
    </p:spTree>
  </p:cSld>
  <p:clrMapOvr>
    <a:masterClrMapping/>
  </p:clrMapOvr>
  <p:transition spd="med" advTm="2926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body" idx="4294967295"/>
          </p:nvPr>
        </p:nvSpPr>
        <p:spPr>
          <a:xfrm>
            <a:off x="457200" y="800100"/>
            <a:ext cx="8229600" cy="5257801"/>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pPr marL="0" lvl="0" indent="0" algn="ctr">
              <a:buSzTx/>
              <a:buNone/>
              <a:defRPr sz="1800"/>
            </a:pPr>
            <a:r>
              <a:rPr lang="en-US" sz="3200" dirty="0"/>
              <a:t>	</a:t>
            </a:r>
          </a:p>
          <a:p>
            <a:pPr marL="0" lvl="0" indent="0" algn="ctr">
              <a:buSzTx/>
              <a:buNone/>
              <a:defRPr sz="1800"/>
            </a:pPr>
            <a:r>
              <a:rPr sz="3200" dirty="0"/>
              <a:t>Students table</a:t>
            </a:r>
          </a:p>
          <a:p>
            <a:pPr marL="0" lvl="0" indent="0">
              <a:buSzTx/>
              <a:buNone/>
              <a:defRPr sz="1800"/>
            </a:pPr>
            <a:endParaRPr sz="3200" dirty="0"/>
          </a:p>
          <a:p>
            <a:pPr marL="0" lvl="0" indent="0">
              <a:buSzTx/>
              <a:buNone/>
              <a:defRPr sz="1800"/>
            </a:pPr>
            <a:endParaRPr sz="3200" dirty="0"/>
          </a:p>
          <a:p>
            <a:pPr marL="0" indent="0">
              <a:buSzTx/>
              <a:buNone/>
              <a:defRPr sz="1800"/>
            </a:pPr>
            <a:endParaRPr lang="en-US" sz="3000" dirty="0">
              <a:solidFill>
                <a:srgbClr val="008080"/>
              </a:solidFill>
            </a:endParaRPr>
          </a:p>
          <a:p>
            <a:pPr marL="0" indent="0">
              <a:buSzTx/>
              <a:buNone/>
              <a:defRPr sz="1800"/>
            </a:pPr>
            <a:r>
              <a:rPr lang="en-US" sz="3000" dirty="0">
                <a:solidFill>
                  <a:srgbClr val="008080"/>
                </a:solidFill>
              </a:rPr>
              <a:t>          </a:t>
            </a:r>
          </a:p>
          <a:p>
            <a:pPr marL="0" indent="0">
              <a:buSzTx/>
              <a:buNone/>
              <a:defRPr sz="1800"/>
            </a:pPr>
            <a:r>
              <a:rPr lang="en-US" sz="3000" dirty="0">
                <a:solidFill>
                  <a:srgbClr val="008080"/>
                </a:solidFill>
              </a:rPr>
              <a:t>	Count (*)                  Count (</a:t>
            </a:r>
            <a:r>
              <a:rPr lang="en-US" sz="3000" dirty="0" err="1">
                <a:solidFill>
                  <a:srgbClr val="008080"/>
                </a:solidFill>
              </a:rPr>
              <a:t>group_id</a:t>
            </a:r>
            <a:r>
              <a:rPr lang="en-US" sz="3000" dirty="0">
                <a:solidFill>
                  <a:srgbClr val="008080"/>
                </a:solidFill>
              </a:rPr>
              <a:t>)</a:t>
            </a:r>
          </a:p>
          <a:p>
            <a:pPr marL="0" lvl="0" indent="0">
              <a:buSzTx/>
              <a:buNone/>
              <a:defRPr sz="1800"/>
            </a:pPr>
            <a:endParaRPr lang="en-US" sz="3000" dirty="0">
              <a:solidFill>
                <a:srgbClr val="008080"/>
              </a:solidFill>
            </a:endParaRPr>
          </a:p>
          <a:p>
            <a:pPr marL="0" lvl="0" indent="0">
              <a:buSzTx/>
              <a:buNone/>
              <a:defRPr sz="1800"/>
            </a:pPr>
            <a:endParaRPr lang="en-US" dirty="0">
              <a:solidFill>
                <a:srgbClr val="008080"/>
              </a:solidFill>
            </a:endParaRPr>
          </a:p>
          <a:p>
            <a:pPr marL="0" lvl="0" indent="0">
              <a:buSzTx/>
              <a:buNone/>
              <a:defRPr sz="1800"/>
            </a:pPr>
            <a:endParaRPr lang="en-US" sz="3200" dirty="0">
              <a:solidFill>
                <a:srgbClr val="008080"/>
              </a:solidFill>
            </a:endParaRPr>
          </a:p>
          <a:p>
            <a:pPr marL="0" indent="0">
              <a:buSzTx/>
              <a:buNone/>
              <a:defRPr sz="1800"/>
            </a:pPr>
            <a:r>
              <a:rPr lang="en-US" sz="3000" dirty="0">
                <a:solidFill>
                  <a:srgbClr val="008080"/>
                </a:solidFill>
              </a:rPr>
              <a:t>	</a:t>
            </a:r>
          </a:p>
        </p:txBody>
      </p:sp>
      <p:sp>
        <p:nvSpPr>
          <p:cNvPr id="38" name="Shape 38"/>
          <p:cNvSpPr>
            <a:spLocks noGrp="1"/>
          </p:cNvSpPr>
          <p:nvPr>
            <p:ph type="title" idx="4294967295"/>
          </p:nvPr>
        </p:nvSpPr>
        <p:spPr>
          <a:xfrm>
            <a:off x="596900" y="-26371"/>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pPr lvl="0">
              <a:defRPr sz="1800"/>
            </a:pPr>
            <a:r>
              <a:rPr lang="en-US" sz="4400" dirty="0"/>
              <a:t>Count example</a:t>
            </a:r>
            <a:endParaRPr sz="4400" dirty="0"/>
          </a:p>
        </p:txBody>
      </p:sp>
      <p:graphicFrame>
        <p:nvGraphicFramePr>
          <p:cNvPr id="39" name="Table 39"/>
          <p:cNvGraphicFramePr/>
          <p:nvPr>
            <p:extLst>
              <p:ext uri="{D42A27DB-BD31-4B8C-83A1-F6EECF244321}">
                <p14:modId xmlns:p14="http://schemas.microsoft.com/office/powerpoint/2010/main" val="4068174881"/>
              </p:ext>
            </p:extLst>
          </p:nvPr>
        </p:nvGraphicFramePr>
        <p:xfrm>
          <a:off x="2921000" y="1975358"/>
          <a:ext cx="3581400" cy="1483108"/>
        </p:xfrm>
        <a:graphic>
          <a:graphicData uri="http://schemas.openxmlformats.org/drawingml/2006/table">
            <a:tbl>
              <a:tblPr>
                <a:tableStyleId>{4C3C2611-4C71-4FC5-86AE-919BDF0F9419}</a:tableStyleId>
              </a:tblPr>
              <a:tblGrid>
                <a:gridCol w="1054100">
                  <a:extLst>
                    <a:ext uri="{9D8B030D-6E8A-4147-A177-3AD203B41FA5}">
                      <a16:colId xmlns:a16="http://schemas.microsoft.com/office/drawing/2014/main" val="20000"/>
                    </a:ext>
                  </a:extLst>
                </a:gridCol>
                <a:gridCol w="131127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tblGrid>
              <a:tr h="346366">
                <a:tc>
                  <a:txBody>
                    <a:bodyPr/>
                    <a:lstStyle/>
                    <a:p>
                      <a:pPr lvl="0" algn="ctr">
                        <a:lnSpc>
                          <a:spcPct val="115000"/>
                        </a:lnSpc>
                        <a:defRPr sz="1800" b="0" i="0"/>
                      </a:pPr>
                      <a:r>
                        <a:rPr sz="2300" dirty="0" err="1">
                          <a:latin typeface="Times New Roman"/>
                          <a:ea typeface="Times New Roman"/>
                          <a:cs typeface="Times New Roman"/>
                          <a:sym typeface="Times New Roman"/>
                        </a:rPr>
                        <a:t>stud_id</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err="1">
                          <a:latin typeface="Times New Roman"/>
                          <a:ea typeface="Times New Roman"/>
                          <a:cs typeface="Times New Roman"/>
                          <a:sym typeface="Times New Roman"/>
                        </a:rPr>
                        <a:t>f</a:t>
                      </a:r>
                      <a:r>
                        <a:rPr sz="2300" dirty="0" err="1">
                          <a:latin typeface="Times New Roman"/>
                          <a:ea typeface="Times New Roman"/>
                          <a:cs typeface="Times New Roman"/>
                          <a:sym typeface="Times New Roman"/>
                        </a:rPr>
                        <a:t>name</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group_id</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0"/>
                  </a:ext>
                </a:extLst>
              </a:tr>
              <a:tr h="346366">
                <a:tc>
                  <a:txBody>
                    <a:bodyPr/>
                    <a:lstStyle/>
                    <a:p>
                      <a:pPr lvl="0" algn="ctr">
                        <a:lnSpc>
                          <a:spcPct val="115000"/>
                        </a:lnSpc>
                        <a:defRPr sz="1800" b="0" i="0"/>
                      </a:pPr>
                      <a:r>
                        <a:rPr sz="2300">
                          <a:latin typeface="Times New Roman"/>
                          <a:ea typeface="Times New Roman"/>
                          <a:cs typeface="Times New Roman"/>
                          <a:sym typeface="Times New Roman"/>
                        </a:rPr>
                        <a:t>1</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student1</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r h="346366">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student2</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sz="2300">
                          <a:latin typeface="Times New Roman"/>
                          <a:ea typeface="Times New Roman"/>
                          <a:cs typeface="Times New Roman"/>
                          <a:sym typeface="Times New Roman"/>
                        </a:rPr>
                        <a:t>2</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2"/>
                  </a:ext>
                </a:extLst>
              </a:tr>
              <a:tr h="346366">
                <a:tc>
                  <a:txBody>
                    <a:bodyPr/>
                    <a:lstStyle/>
                    <a:p>
                      <a:pPr lvl="0" algn="ctr">
                        <a:lnSpc>
                          <a:spcPct val="115000"/>
                        </a:lnSpc>
                        <a:defRPr sz="1800" b="0" i="0"/>
                      </a:pPr>
                      <a:r>
                        <a:rPr sz="2300">
                          <a:latin typeface="Times New Roman"/>
                          <a:ea typeface="Times New Roman"/>
                          <a:cs typeface="Times New Roman"/>
                          <a:sym typeface="Times New Roman"/>
                        </a:rPr>
                        <a:t>3</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a:lnSpc>
                          <a:spcPct val="115000"/>
                        </a:lnSpc>
                        <a:defRPr sz="1800" b="0" i="0"/>
                      </a:pPr>
                      <a:r>
                        <a:rPr lang="en-US" sz="2300" dirty="0">
                          <a:latin typeface="Times New Roman"/>
                          <a:ea typeface="Times New Roman"/>
                          <a:cs typeface="Times New Roman"/>
                          <a:sym typeface="Times New Roman"/>
                        </a:rPr>
                        <a:t>student3</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tc>
                  <a:txBody>
                    <a:bodyPr/>
                    <a:lstStyle/>
                    <a:p>
                      <a:pPr lvl="0" algn="ctr" rtl="0">
                        <a:lnSpc>
                          <a:spcPct val="115000"/>
                        </a:lnSpc>
                        <a:defRPr sz="1800" b="0" i="0">
                          <a:latin typeface="+mj-lt"/>
                          <a:ea typeface="+mj-ea"/>
                          <a:cs typeface="+mj-cs"/>
                          <a:sym typeface="Avenir Roman"/>
                        </a:defRPr>
                      </a:pPr>
                      <a:endParaRPr dirty="0"/>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3"/>
                  </a:ext>
                </a:extLst>
              </a:tr>
            </a:tbl>
          </a:graphicData>
        </a:graphic>
      </p:graphicFrame>
      <p:graphicFrame>
        <p:nvGraphicFramePr>
          <p:cNvPr id="40" name="Table 40"/>
          <p:cNvGraphicFramePr/>
          <p:nvPr>
            <p:extLst>
              <p:ext uri="{D42A27DB-BD31-4B8C-83A1-F6EECF244321}">
                <p14:modId xmlns:p14="http://schemas.microsoft.com/office/powerpoint/2010/main" val="3699919330"/>
              </p:ext>
            </p:extLst>
          </p:nvPr>
        </p:nvGraphicFramePr>
        <p:xfrm>
          <a:off x="1590500" y="4978055"/>
          <a:ext cx="1054100" cy="741554"/>
        </p:xfrm>
        <a:graphic>
          <a:graphicData uri="http://schemas.openxmlformats.org/drawingml/2006/table">
            <a:tbl>
              <a:tblPr>
                <a:tableStyleId>{4C3C2611-4C71-4FC5-86AE-919BDF0F9419}</a:tableStyleId>
              </a:tblPr>
              <a:tblGrid>
                <a:gridCol w="1054100">
                  <a:extLst>
                    <a:ext uri="{9D8B030D-6E8A-4147-A177-3AD203B41FA5}">
                      <a16:colId xmlns:a16="http://schemas.microsoft.com/office/drawing/2014/main" val="20000"/>
                    </a:ext>
                  </a:extLst>
                </a:gridCol>
              </a:tblGrid>
              <a:tr h="346366">
                <a:tc>
                  <a:txBody>
                    <a:bodyPr/>
                    <a:lstStyle/>
                    <a:p>
                      <a:pPr lvl="0" algn="ctr">
                        <a:lnSpc>
                          <a:spcPct val="115000"/>
                        </a:lnSpc>
                        <a:defRPr sz="1800" b="0" i="0"/>
                      </a:pPr>
                      <a:r>
                        <a:rPr lang="en-US" sz="2300" dirty="0">
                          <a:latin typeface="Times New Roman"/>
                          <a:ea typeface="Times New Roman"/>
                          <a:cs typeface="Times New Roman"/>
                          <a:sym typeface="Times New Roman"/>
                        </a:rPr>
                        <a:t>count</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0"/>
                  </a:ext>
                </a:extLst>
              </a:tr>
              <a:tr h="346366">
                <a:tc>
                  <a:txBody>
                    <a:bodyPr/>
                    <a:lstStyle/>
                    <a:p>
                      <a:pPr lvl="0" algn="ctr">
                        <a:lnSpc>
                          <a:spcPct val="115000"/>
                        </a:lnSpc>
                        <a:defRPr sz="1800" b="0" i="0"/>
                      </a:pPr>
                      <a:r>
                        <a:rPr sz="2300" dirty="0">
                          <a:latin typeface="Times New Roman"/>
                          <a:ea typeface="Times New Roman"/>
                          <a:cs typeface="Times New Roman"/>
                          <a:sym typeface="Times New Roman"/>
                        </a:rPr>
                        <a:t>3</a:t>
                      </a: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bl>
          </a:graphicData>
        </a:graphic>
      </p:graphicFrame>
      <p:graphicFrame>
        <p:nvGraphicFramePr>
          <p:cNvPr id="41" name="Table 41"/>
          <p:cNvGraphicFramePr/>
          <p:nvPr>
            <p:extLst>
              <p:ext uri="{D42A27DB-BD31-4B8C-83A1-F6EECF244321}">
                <p14:modId xmlns:p14="http://schemas.microsoft.com/office/powerpoint/2010/main" val="4060250152"/>
              </p:ext>
            </p:extLst>
          </p:nvPr>
        </p:nvGraphicFramePr>
        <p:xfrm>
          <a:off x="5782584" y="4978817"/>
          <a:ext cx="1054100" cy="805434"/>
        </p:xfrm>
        <a:graphic>
          <a:graphicData uri="http://schemas.openxmlformats.org/drawingml/2006/table">
            <a:tbl>
              <a:tblPr>
                <a:tableStyleId>{4C3C2611-4C71-4FC5-86AE-919BDF0F9419}</a:tableStyleId>
              </a:tblPr>
              <a:tblGrid>
                <a:gridCol w="1054100">
                  <a:extLst>
                    <a:ext uri="{9D8B030D-6E8A-4147-A177-3AD203B41FA5}">
                      <a16:colId xmlns:a16="http://schemas.microsoft.com/office/drawing/2014/main" val="20000"/>
                    </a:ext>
                  </a:extLst>
                </a:gridCol>
              </a:tblGrid>
              <a:tr h="402717">
                <a:tc>
                  <a:txBody>
                    <a:bodyPr/>
                    <a:lstStyle/>
                    <a:p>
                      <a:pPr lvl="0" algn="ctr">
                        <a:lnSpc>
                          <a:spcPct val="115000"/>
                        </a:lnSpc>
                        <a:defRPr sz="1800" b="0" i="0"/>
                      </a:pPr>
                      <a:r>
                        <a:rPr lang="en-US" sz="2300" dirty="0">
                          <a:latin typeface="Times New Roman"/>
                          <a:ea typeface="Times New Roman"/>
                          <a:cs typeface="Times New Roman"/>
                          <a:sym typeface="Times New Roman"/>
                        </a:rPr>
                        <a:t>count</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0"/>
                  </a:ext>
                </a:extLst>
              </a:tr>
              <a:tr h="402717">
                <a:tc>
                  <a:txBody>
                    <a:bodyPr/>
                    <a:lstStyle/>
                    <a:p>
                      <a:pPr lvl="0" algn="ctr">
                        <a:lnSpc>
                          <a:spcPct val="115000"/>
                        </a:lnSpc>
                        <a:defRPr sz="1800" b="0" i="0"/>
                      </a:pPr>
                      <a:r>
                        <a:rPr lang="en-US" sz="2300" dirty="0">
                          <a:latin typeface="Times New Roman"/>
                          <a:ea typeface="Times New Roman"/>
                          <a:cs typeface="Times New Roman"/>
                          <a:sym typeface="Times New Roman"/>
                        </a:rPr>
                        <a:t>2</a:t>
                      </a:r>
                      <a:endParaRPr sz="2300" dirty="0">
                        <a:latin typeface="Times New Roman"/>
                        <a:ea typeface="Times New Roman"/>
                        <a:cs typeface="Times New Roman"/>
                        <a:sym typeface="Times New Roman"/>
                      </a:endParaRPr>
                    </a:p>
                  </a:txBody>
                  <a:tcPr marL="0" marR="0" marT="0" marB="0" horzOverflow="overflow">
                    <a:lnL w="28575">
                      <a:solidFill>
                        <a:srgbClr val="000000"/>
                      </a:solidFill>
                      <a:round/>
                    </a:lnL>
                    <a:lnR w="28575">
                      <a:solidFill>
                        <a:srgbClr val="000000"/>
                      </a:solidFill>
                      <a:round/>
                    </a:lnR>
                    <a:lnT w="28575">
                      <a:solidFill>
                        <a:srgbClr val="000000"/>
                      </a:solidFill>
                      <a:round/>
                    </a:lnT>
                    <a:lnB w="28575">
                      <a:solidFill>
                        <a:srgbClr val="000000"/>
                      </a:solidFill>
                      <a:roun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323787"/>
      </p:ext>
    </p:extLst>
  </p:cSld>
  <p:clrMapOvr>
    <a:masterClrMapping/>
  </p:clrMapOvr>
  <p:transition spd="med" advTm="6175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23"/>
          <p:cNvSpPr>
            <a:spLocks noGrp="1"/>
          </p:cNvSpPr>
          <p:nvPr>
            <p:ph type="title" idx="4294967295"/>
          </p:nvPr>
        </p:nvSpPr>
        <p:spPr>
          <a:xfrm>
            <a:off x="457200" y="274637"/>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4400"/>
              <a:t>GROUP BY</a:t>
            </a:r>
          </a:p>
        </p:txBody>
      </p:sp>
      <p:sp>
        <p:nvSpPr>
          <p:cNvPr id="24" name="Shape 24"/>
          <p:cNvSpPr>
            <a:spLocks noGrp="1"/>
          </p:cNvSpPr>
          <p:nvPr>
            <p:ph type="body" idx="4294967295"/>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281177" lvl="0" indent="-281177" defTabSz="749808">
              <a:spcBef>
                <a:spcPts val="600"/>
              </a:spcBef>
              <a:buChar char="•"/>
              <a:defRPr sz="1800"/>
            </a:pPr>
            <a:r>
              <a:rPr sz="2624"/>
              <a:t>The aggregate functions can also be applied to subsets of tables.</a:t>
            </a:r>
          </a:p>
          <a:p>
            <a:pPr marL="281177" lvl="0" indent="-281177" defTabSz="749808">
              <a:spcBef>
                <a:spcPts val="600"/>
              </a:spcBef>
              <a:buChar char="•"/>
              <a:defRPr sz="1800"/>
            </a:pPr>
            <a:r>
              <a:rPr sz="2624"/>
              <a:t>In SQL, rows can be grouped together based on the value of some attribute(s) called </a:t>
            </a:r>
            <a:r>
              <a:rPr sz="2624" b="1"/>
              <a:t>grouping attribute</a:t>
            </a:r>
            <a:r>
              <a:rPr sz="2624"/>
              <a:t>.</a:t>
            </a:r>
          </a:p>
          <a:p>
            <a:pPr marL="281177" lvl="0" indent="-281177" defTabSz="749808">
              <a:spcBef>
                <a:spcPts val="600"/>
              </a:spcBef>
              <a:buChar char="•"/>
              <a:defRPr sz="1800"/>
            </a:pPr>
            <a:r>
              <a:rPr sz="2624"/>
              <a:t>The </a:t>
            </a:r>
            <a:r>
              <a:rPr sz="2624">
                <a:solidFill>
                  <a:srgbClr val="000099"/>
                </a:solidFill>
              </a:rPr>
              <a:t>GROUP BY</a:t>
            </a:r>
            <a:r>
              <a:rPr sz="2624"/>
              <a:t> clause is used to specify these groupings.</a:t>
            </a:r>
          </a:p>
          <a:p>
            <a:pPr marL="281177" lvl="0" indent="-281177" defTabSz="749808">
              <a:spcBef>
                <a:spcPts val="600"/>
              </a:spcBef>
              <a:buChar char="•"/>
              <a:defRPr sz="1800"/>
            </a:pPr>
            <a:r>
              <a:rPr sz="2624"/>
              <a:t>The effect is to combine each set of rows having common values into one group row that represents all rows in the group. This is done to compute aggregates that apply to these groups. </a:t>
            </a:r>
          </a:p>
        </p:txBody>
      </p:sp>
    </p:spTree>
  </p:cSld>
  <p:clrMapOvr>
    <a:masterClrMapping/>
  </p:clrMapOvr>
  <p:transition spd="med" advTm="38183"/>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743</TotalTime>
  <Words>1466</Words>
  <Application>Microsoft Office PowerPoint</Application>
  <PresentationFormat>Экран (4:3)</PresentationFormat>
  <Paragraphs>322</Paragraphs>
  <Slides>29</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29</vt:i4>
      </vt:variant>
    </vt:vector>
  </HeadingPairs>
  <TitlesOfParts>
    <vt:vector size="34" baseType="lpstr">
      <vt:lpstr>Arial</vt:lpstr>
      <vt:lpstr>Arial Bold</vt:lpstr>
      <vt:lpstr>Avenir Roman</vt:lpstr>
      <vt:lpstr>Times New Roman</vt:lpstr>
      <vt:lpstr>Default</vt:lpstr>
      <vt:lpstr>Databases Design. Introduction to SQL   LECTURE 10   Queries</vt:lpstr>
      <vt:lpstr>Link to the video</vt:lpstr>
      <vt:lpstr>Last lecture</vt:lpstr>
      <vt:lpstr>Aggregate Functions</vt:lpstr>
      <vt:lpstr>Aggregate Functions</vt:lpstr>
      <vt:lpstr>Aggregate Functions</vt:lpstr>
      <vt:lpstr>Aggregate Functions</vt:lpstr>
      <vt:lpstr>Count example</vt:lpstr>
      <vt:lpstr>GROUP BY</vt:lpstr>
      <vt:lpstr>GROUP BY: example</vt:lpstr>
      <vt:lpstr>GROUP BY: example</vt:lpstr>
      <vt:lpstr>GROUP BY: example</vt:lpstr>
      <vt:lpstr>HAVING</vt:lpstr>
      <vt:lpstr>HAVING: example</vt:lpstr>
      <vt:lpstr>Example with join</vt:lpstr>
      <vt:lpstr>ORDER BY</vt:lpstr>
      <vt:lpstr>Ordering Results in SQL: example</vt:lpstr>
      <vt:lpstr>Example with join</vt:lpstr>
      <vt:lpstr>SELECT Statement</vt:lpstr>
      <vt:lpstr>Complete SELECT Statement</vt:lpstr>
      <vt:lpstr>Select Statement Summary</vt:lpstr>
      <vt:lpstr>String Functions and Operators</vt:lpstr>
      <vt:lpstr>String Functions and Operators</vt:lpstr>
      <vt:lpstr>Date Functions</vt:lpstr>
      <vt:lpstr>Date Functions</vt:lpstr>
      <vt:lpstr>Date Functions</vt:lpstr>
      <vt:lpstr>EXTRACT / date_part examples</vt:lpstr>
      <vt:lpstr>Date Functions</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LECTURE 11 Queries</dc:title>
  <dc:creator>Madina Ipalakova</dc:creator>
  <cp:lastModifiedBy>Madina Ipalakova</cp:lastModifiedBy>
  <cp:revision>76</cp:revision>
  <cp:lastPrinted>2017-11-16T07:39:52Z</cp:lastPrinted>
  <dcterms:modified xsi:type="dcterms:W3CDTF">2020-11-15T16:06:52Z</dcterms:modified>
</cp:coreProperties>
</file>