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92" r:id="rId2"/>
    <p:sldId id="293" r:id="rId3"/>
    <p:sldId id="258" r:id="rId4"/>
    <p:sldId id="285" r:id="rId5"/>
    <p:sldId id="286" r:id="rId6"/>
    <p:sldId id="260" r:id="rId7"/>
    <p:sldId id="261" r:id="rId8"/>
    <p:sldId id="262" r:id="rId9"/>
    <p:sldId id="263" r:id="rId10"/>
    <p:sldId id="264" r:id="rId11"/>
    <p:sldId id="265" r:id="rId12"/>
    <p:sldId id="266" r:id="rId13"/>
    <p:sldId id="267" r:id="rId14"/>
    <p:sldId id="268"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lvl1pPr>
      <a:defRPr>
        <a:latin typeface="+mj-lt"/>
        <a:ea typeface="+mj-ea"/>
        <a:cs typeface="+mj-cs"/>
        <a:sym typeface="Avenir Roman"/>
      </a:defRPr>
    </a:lvl1pPr>
    <a:lvl2pPr>
      <a:defRPr>
        <a:latin typeface="+mj-lt"/>
        <a:ea typeface="+mj-ea"/>
        <a:cs typeface="+mj-cs"/>
        <a:sym typeface="Avenir Roman"/>
      </a:defRPr>
    </a:lvl2pPr>
    <a:lvl3pPr>
      <a:defRPr>
        <a:latin typeface="+mj-lt"/>
        <a:ea typeface="+mj-ea"/>
        <a:cs typeface="+mj-cs"/>
        <a:sym typeface="Avenir Roman"/>
      </a:defRPr>
    </a:lvl3pPr>
    <a:lvl4pPr>
      <a:defRPr>
        <a:latin typeface="+mj-lt"/>
        <a:ea typeface="+mj-ea"/>
        <a:cs typeface="+mj-cs"/>
        <a:sym typeface="Avenir Roman"/>
      </a:defRPr>
    </a:lvl4pPr>
    <a:lvl5pPr>
      <a:defRPr>
        <a:latin typeface="+mj-lt"/>
        <a:ea typeface="+mj-ea"/>
        <a:cs typeface="+mj-cs"/>
        <a:sym typeface="Avenir Roman"/>
      </a:defRPr>
    </a:lvl5pPr>
    <a:lvl6pPr>
      <a:defRPr>
        <a:latin typeface="+mj-lt"/>
        <a:ea typeface="+mj-ea"/>
        <a:cs typeface="+mj-cs"/>
        <a:sym typeface="Avenir Roman"/>
      </a:defRPr>
    </a:lvl6pPr>
    <a:lvl7pPr>
      <a:defRPr>
        <a:latin typeface="+mj-lt"/>
        <a:ea typeface="+mj-ea"/>
        <a:cs typeface="+mj-cs"/>
        <a:sym typeface="Avenir Roman"/>
      </a:defRPr>
    </a:lvl7pPr>
    <a:lvl8pPr>
      <a:defRPr>
        <a:latin typeface="+mj-lt"/>
        <a:ea typeface="+mj-ea"/>
        <a:cs typeface="+mj-cs"/>
        <a:sym typeface="Avenir Roman"/>
      </a:defRPr>
    </a:lvl8pPr>
    <a:lvl9pPr>
      <a:defRPr>
        <a:latin typeface="+mj-lt"/>
        <a:ea typeface="+mj-ea"/>
        <a:cs typeface="+mj-cs"/>
        <a:sym typeface="Avenir Roman"/>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Avenir Book"/>
          <a:ea typeface="Avenir Book"/>
          <a:cs typeface="Avenir Book"/>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7F3F4"/>
          </a:solidFill>
        </a:fill>
      </a:tcStyle>
    </a:wholeTbl>
    <a:band2H>
      <a:tcTxStyle/>
      <a:tcStyle>
        <a:tcBdr/>
        <a:fill>
          <a:solidFill>
            <a:srgbClr val="F3F9FA"/>
          </a:solidFill>
        </a:fill>
      </a:tcStyle>
    </a:band2H>
    <a:firstCol>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firstCol>
    <a:lastRow>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lastRow>
    <a:firstRow>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firstRow>
  </a:tblStyle>
  <a:tblStyle styleId="{C7B018BB-80A7-4F77-B60F-C8B233D01FF8}" styleName="">
    <a:tblBg/>
    <a:wholeTbl>
      <a:tcTxStyle b="on" i="on">
        <a:font>
          <a:latin typeface="Avenir Book"/>
          <a:ea typeface="Avenir Book"/>
          <a:cs typeface="Avenir Book"/>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7F3F4"/>
          </a:solidFill>
        </a:fill>
      </a:tcStyle>
    </a:wholeTbl>
    <a:band2H>
      <a:tcTxStyle/>
      <a:tcStyle>
        <a:tcBdr/>
        <a:fill>
          <a:solidFill>
            <a:srgbClr val="F3F9FA"/>
          </a:solidFill>
        </a:fill>
      </a:tcStyle>
    </a:band2H>
    <a:firstCol>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firstCol>
    <a:lastRow>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lastRow>
    <a:firstRow>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firstRow>
  </a:tblStyle>
  <a:tblStyle styleId="{EEE7283C-3CF3-47DC-8721-378D4A62B228}" styleName="">
    <a:tblBg/>
    <a:wholeTbl>
      <a:tcTxStyle b="on" i="on">
        <a:font>
          <a:latin typeface="Avenir Book"/>
          <a:ea typeface="Avenir Book"/>
          <a:cs typeface="Avenir Book"/>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BDBDB"/>
          </a:solidFill>
        </a:fill>
      </a:tcStyle>
    </a:wholeTbl>
    <a:band2H>
      <a:tcTxStyle/>
      <a:tcStyle>
        <a:tcBdr/>
        <a:fill>
          <a:solidFill>
            <a:srgbClr val="EEEEEE"/>
          </a:solidFill>
        </a:fill>
      </a:tcStyle>
    </a:band2H>
    <a:firstCol>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F8F8F"/>
          </a:solidFill>
        </a:fill>
      </a:tcStyle>
    </a:firstCol>
    <a:lastRow>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F8F8F"/>
          </a:solidFill>
        </a:fill>
      </a:tcStyle>
    </a:lastRow>
    <a:firstRow>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F8F8F"/>
          </a:solidFill>
        </a:fill>
      </a:tcStyle>
    </a:firstRow>
  </a:tblStyle>
  <a:tblStyle styleId="{CF821DB8-F4EB-4A41-A1BA-3FCAFE7338EE}" styleName="">
    <a:tblBg/>
    <a:wholeTbl>
      <a:tcTxStyle b="on" i="on">
        <a:font>
          <a:latin typeface="Avenir Book"/>
          <a:ea typeface="Avenir Book"/>
          <a:cs typeface="Avenir Book"/>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CCDA"/>
          </a:solidFill>
        </a:fill>
      </a:tcStyle>
    </a:wholeTbl>
    <a:band2H>
      <a:tcTxStyle/>
      <a:tcStyle>
        <a:tcBdr/>
        <a:fill>
          <a:solidFill>
            <a:srgbClr val="E7E7ED"/>
          </a:solidFill>
        </a:fill>
      </a:tcStyle>
    </a:band2H>
    <a:firstCol>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firstCol>
    <a:lastRow>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lastRow>
    <a:firstRow>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firstRow>
  </a:tblStyle>
  <a:tblStyle styleId="{33BA23B1-9221-436E-865A-0063620EA4FD}" styleName="">
    <a:tblBg/>
    <a:wholeTbl>
      <a:tcTxStyle b="on" i="on">
        <a:font>
          <a:latin typeface="Avenir Book"/>
          <a:ea typeface="Avenir Book"/>
          <a:cs typeface="Avenir Book"/>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Avenir Book"/>
          <a:ea typeface="Avenir Book"/>
          <a:cs typeface="Avenir Book"/>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BE0E3"/>
          </a:solidFill>
        </a:fill>
      </a:tcStyle>
    </a:firstCol>
    <a:lastRow>
      <a:tcTxStyle b="on" i="on">
        <a:font>
          <a:latin typeface="Avenir Book"/>
          <a:ea typeface="Avenir Book"/>
          <a:cs typeface="Avenir Book"/>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Avenir Book"/>
          <a:ea typeface="Avenir Book"/>
          <a:cs typeface="Avenir Book"/>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BBE0E3"/>
          </a:solidFill>
        </a:fill>
      </a:tcStyle>
    </a:firstRow>
  </a:tblStyle>
  <a:tblStyle styleId="{2708684C-4D16-4618-839F-0558EEFCDFE6}" styleName="">
    <a:tblBg/>
    <a:wholeTbl>
      <a:tcTxStyle b="on" i="on">
        <a:font>
          <a:latin typeface="Avenir Book"/>
          <a:ea typeface="Avenir Book"/>
          <a:cs typeface="Avenir Book"/>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20"/>
  </p:normalViewPr>
  <p:slideViewPr>
    <p:cSldViewPr snapToGrid="0" snapToObjects="1">
      <p:cViewPr varScale="1">
        <p:scale>
          <a:sx n="67" d="100"/>
          <a:sy n="67" d="100"/>
        </p:scale>
        <p:origin x="1260"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hape 7"/>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8" name="Shape 8"/>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645126698"/>
      </p:ext>
    </p:extLst>
  </p:cSld>
  <p:clrMap bg1="lt1" tx1="dk1" bg2="lt2" tx2="dk2" accent1="accent1" accent2="accent2" accent3="accent3" accent4="accent4" accent5="accent5" accent6="accent6" hlink="hlink" folHlink="folHlink"/>
  <p:notesStyle>
    <a:lvl1pPr defTabSz="457200">
      <a:lnSpc>
        <a:spcPct val="125000"/>
      </a:lnSpc>
      <a:defRPr sz="2400">
        <a:latin typeface="+mj-lt"/>
        <a:ea typeface="+mj-ea"/>
        <a:cs typeface="+mj-cs"/>
        <a:sym typeface="Avenir Roman"/>
      </a:defRPr>
    </a:lvl1pPr>
    <a:lvl2pPr indent="228600" defTabSz="457200">
      <a:lnSpc>
        <a:spcPct val="125000"/>
      </a:lnSpc>
      <a:defRPr sz="2400">
        <a:latin typeface="+mj-lt"/>
        <a:ea typeface="+mj-ea"/>
        <a:cs typeface="+mj-cs"/>
        <a:sym typeface="Avenir Roman"/>
      </a:defRPr>
    </a:lvl2pPr>
    <a:lvl3pPr indent="457200" defTabSz="457200">
      <a:lnSpc>
        <a:spcPct val="125000"/>
      </a:lnSpc>
      <a:defRPr sz="2400">
        <a:latin typeface="+mj-lt"/>
        <a:ea typeface="+mj-ea"/>
        <a:cs typeface="+mj-cs"/>
        <a:sym typeface="Avenir Roman"/>
      </a:defRPr>
    </a:lvl3pPr>
    <a:lvl4pPr indent="685800" defTabSz="457200">
      <a:lnSpc>
        <a:spcPct val="125000"/>
      </a:lnSpc>
      <a:defRPr sz="2400">
        <a:latin typeface="+mj-lt"/>
        <a:ea typeface="+mj-ea"/>
        <a:cs typeface="+mj-cs"/>
        <a:sym typeface="Avenir Roman"/>
      </a:defRPr>
    </a:lvl4pPr>
    <a:lvl5pPr indent="914400" defTabSz="457200">
      <a:lnSpc>
        <a:spcPct val="125000"/>
      </a:lnSpc>
      <a:defRPr sz="2400">
        <a:latin typeface="+mj-lt"/>
        <a:ea typeface="+mj-ea"/>
        <a:cs typeface="+mj-cs"/>
        <a:sym typeface="Avenir Roman"/>
      </a:defRPr>
    </a:lvl5pPr>
    <a:lvl6pPr indent="1143000" defTabSz="457200">
      <a:lnSpc>
        <a:spcPct val="125000"/>
      </a:lnSpc>
      <a:defRPr sz="2400">
        <a:latin typeface="+mj-lt"/>
        <a:ea typeface="+mj-ea"/>
        <a:cs typeface="+mj-cs"/>
        <a:sym typeface="Avenir Roman"/>
      </a:defRPr>
    </a:lvl6pPr>
    <a:lvl7pPr indent="1371600" defTabSz="457200">
      <a:lnSpc>
        <a:spcPct val="125000"/>
      </a:lnSpc>
      <a:defRPr sz="2400">
        <a:latin typeface="+mj-lt"/>
        <a:ea typeface="+mj-ea"/>
        <a:cs typeface="+mj-cs"/>
        <a:sym typeface="Avenir Roman"/>
      </a:defRPr>
    </a:lvl7pPr>
    <a:lvl8pPr indent="1600200" defTabSz="457200">
      <a:lnSpc>
        <a:spcPct val="125000"/>
      </a:lnSpc>
      <a:defRPr sz="2400">
        <a:latin typeface="+mj-lt"/>
        <a:ea typeface="+mj-ea"/>
        <a:cs typeface="+mj-cs"/>
        <a:sym typeface="Avenir Roman"/>
      </a:defRPr>
    </a:lvl8pPr>
    <a:lvl9pPr indent="1828800" defTabSz="457200">
      <a:lnSpc>
        <a:spcPct val="125000"/>
      </a:lnSpc>
      <a:defRPr sz="2400">
        <a:latin typeface="+mj-lt"/>
        <a:ea typeface="+mj-ea"/>
        <a:cs typeface="+mj-cs"/>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505342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913141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4" name="Shape 4"/>
          <p:cNvSpPr>
            <a:spLocks noGrp="1"/>
          </p:cNvSpPr>
          <p:nvPr>
            <p:ph type="sldNum" sz="quarter" idx="2"/>
          </p:nvPr>
        </p:nvSpPr>
        <p:spPr>
          <a:prstGeom prst="rect">
            <a:avLst/>
          </a:prstGeom>
        </p:spPr>
        <p:txBody>
          <a:bodyPr lIns="45718" tIns="45718" rIns="45718" bIns="45718"/>
          <a:lstStyle/>
          <a:p>
            <a:pPr lvl="0"/>
            <a:fld id="{86CB4B4D-7CA3-9044-876B-883B54F8677D}" type="slidenum">
              <a:rPr/>
              <a:pPr lvl="0"/>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6" name="Shape 6"/>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sldNum" sz="quarter" idx="2"/>
          </p:nvPr>
        </p:nvSpPr>
        <p:spPr>
          <a:xfrm>
            <a:off x="6553200" y="6245225"/>
            <a:ext cx="2133600" cy="288822"/>
          </a:xfrm>
          <a:prstGeom prst="rect">
            <a:avLst/>
          </a:prstGeom>
          <a:ln w="12700">
            <a:miter lim="400000"/>
          </a:ln>
        </p:spPr>
        <p:txBody>
          <a:bodyPr lIns="0" tIns="0" rIns="0" bIns="0">
            <a:spAutoFit/>
          </a:bodyPr>
          <a:lstStyle>
            <a:lvl1pPr algn="r">
              <a:defRPr sz="1400">
                <a:latin typeface="Arial"/>
                <a:ea typeface="Arial"/>
                <a:cs typeface="Arial"/>
                <a:sym typeface="Arial"/>
              </a:defRPr>
            </a:lvl1pPr>
          </a:lstStyle>
          <a:p>
            <a:pPr lvl="0"/>
            <a:fld id="{86CB4B4D-7CA3-9044-876B-883B54F8677D}" type="slidenum">
              <a:rPr/>
              <a:pPr lvl="0"/>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algn="ctr">
        <a:defRPr sz="4400">
          <a:latin typeface="Arial"/>
          <a:ea typeface="Arial"/>
          <a:cs typeface="Arial"/>
          <a:sym typeface="Arial"/>
        </a:defRPr>
      </a:lvl1pPr>
      <a:lvl2pPr algn="ctr">
        <a:defRPr sz="4400">
          <a:latin typeface="Arial"/>
          <a:ea typeface="Arial"/>
          <a:cs typeface="Arial"/>
          <a:sym typeface="Arial"/>
        </a:defRPr>
      </a:lvl2pPr>
      <a:lvl3pPr algn="ctr">
        <a:defRPr sz="4400">
          <a:latin typeface="Arial"/>
          <a:ea typeface="Arial"/>
          <a:cs typeface="Arial"/>
          <a:sym typeface="Arial"/>
        </a:defRPr>
      </a:lvl3pPr>
      <a:lvl4pPr algn="ctr">
        <a:defRPr sz="4400">
          <a:latin typeface="Arial"/>
          <a:ea typeface="Arial"/>
          <a:cs typeface="Arial"/>
          <a:sym typeface="Arial"/>
        </a:defRPr>
      </a:lvl4pPr>
      <a:lvl5pPr algn="ctr">
        <a:defRPr sz="4400">
          <a:latin typeface="Arial"/>
          <a:ea typeface="Arial"/>
          <a:cs typeface="Arial"/>
          <a:sym typeface="Arial"/>
        </a:defRPr>
      </a:lvl5pPr>
      <a:lvl6pPr indent="457200" algn="ctr">
        <a:defRPr sz="4400">
          <a:latin typeface="Arial"/>
          <a:ea typeface="Arial"/>
          <a:cs typeface="Arial"/>
          <a:sym typeface="Arial"/>
        </a:defRPr>
      </a:lvl6pPr>
      <a:lvl7pPr indent="914400" algn="ctr">
        <a:defRPr sz="4400">
          <a:latin typeface="Arial"/>
          <a:ea typeface="Arial"/>
          <a:cs typeface="Arial"/>
          <a:sym typeface="Arial"/>
        </a:defRPr>
      </a:lvl7pPr>
      <a:lvl8pPr indent="1371600" algn="ctr">
        <a:defRPr sz="4400">
          <a:latin typeface="Arial"/>
          <a:ea typeface="Arial"/>
          <a:cs typeface="Arial"/>
          <a:sym typeface="Arial"/>
        </a:defRPr>
      </a:lvl8pPr>
      <a:lvl9pPr indent="1828800" algn="ctr">
        <a:defRPr sz="4400">
          <a:latin typeface="Arial"/>
          <a:ea typeface="Arial"/>
          <a:cs typeface="Arial"/>
          <a:sym typeface="Arial"/>
        </a:defRPr>
      </a:lvl9pPr>
    </p:titleStyle>
    <p:bodyStyle>
      <a:lvl1pPr marL="342900" indent="-342900">
        <a:spcBef>
          <a:spcPts val="700"/>
        </a:spcBef>
        <a:buSzPct val="100000"/>
        <a:buChar char="»"/>
        <a:defRPr sz="3200">
          <a:latin typeface="Arial"/>
          <a:ea typeface="Arial"/>
          <a:cs typeface="Arial"/>
          <a:sym typeface="Arial"/>
        </a:defRPr>
      </a:lvl1pPr>
      <a:lvl2pPr marL="783771" indent="-326571">
        <a:spcBef>
          <a:spcPts val="700"/>
        </a:spcBef>
        <a:buSzPct val="100000"/>
        <a:buChar char="–"/>
        <a:defRPr sz="3200">
          <a:latin typeface="Arial"/>
          <a:ea typeface="Arial"/>
          <a:cs typeface="Arial"/>
          <a:sym typeface="Arial"/>
        </a:defRPr>
      </a:lvl2pPr>
      <a:lvl3pPr marL="1219200" indent="-304800">
        <a:spcBef>
          <a:spcPts val="700"/>
        </a:spcBef>
        <a:buSzPct val="100000"/>
        <a:buChar char="•"/>
        <a:defRPr sz="3200">
          <a:latin typeface="Arial"/>
          <a:ea typeface="Arial"/>
          <a:cs typeface="Arial"/>
          <a:sym typeface="Arial"/>
        </a:defRPr>
      </a:lvl3pPr>
      <a:lvl4pPr marL="1737360" indent="-365760">
        <a:spcBef>
          <a:spcPts val="700"/>
        </a:spcBef>
        <a:buSzPct val="100000"/>
        <a:buChar char="–"/>
        <a:defRPr sz="3200">
          <a:latin typeface="Arial"/>
          <a:ea typeface="Arial"/>
          <a:cs typeface="Arial"/>
          <a:sym typeface="Arial"/>
        </a:defRPr>
      </a:lvl4pPr>
      <a:lvl5pPr marL="2235200" indent="-406400">
        <a:spcBef>
          <a:spcPts val="700"/>
        </a:spcBef>
        <a:buSzPct val="100000"/>
        <a:buChar char="»"/>
        <a:defRPr sz="3200">
          <a:latin typeface="Arial"/>
          <a:ea typeface="Arial"/>
          <a:cs typeface="Arial"/>
          <a:sym typeface="Arial"/>
        </a:defRPr>
      </a:lvl5pPr>
      <a:lvl6pPr marL="2692400" indent="-406400">
        <a:spcBef>
          <a:spcPts val="700"/>
        </a:spcBef>
        <a:buSzPct val="100000"/>
        <a:buChar char="•"/>
        <a:defRPr sz="3200">
          <a:latin typeface="Arial"/>
          <a:ea typeface="Arial"/>
          <a:cs typeface="Arial"/>
          <a:sym typeface="Arial"/>
        </a:defRPr>
      </a:lvl6pPr>
      <a:lvl7pPr marL="3149600" indent="-406400">
        <a:spcBef>
          <a:spcPts val="700"/>
        </a:spcBef>
        <a:buSzPct val="100000"/>
        <a:buChar char="•"/>
        <a:defRPr sz="3200">
          <a:latin typeface="Arial"/>
          <a:ea typeface="Arial"/>
          <a:cs typeface="Arial"/>
          <a:sym typeface="Arial"/>
        </a:defRPr>
      </a:lvl7pPr>
      <a:lvl8pPr marL="3606800" indent="-406400">
        <a:spcBef>
          <a:spcPts val="700"/>
        </a:spcBef>
        <a:buSzPct val="100000"/>
        <a:buChar char="•"/>
        <a:defRPr sz="3200">
          <a:latin typeface="Arial"/>
          <a:ea typeface="Arial"/>
          <a:cs typeface="Arial"/>
          <a:sym typeface="Arial"/>
        </a:defRPr>
      </a:lvl8pPr>
      <a:lvl9pPr marL="4064000" indent="-406400">
        <a:spcBef>
          <a:spcPts val="700"/>
        </a:spcBef>
        <a:buSzPct val="100000"/>
        <a:buChar char="•"/>
        <a:defRPr sz="3200">
          <a:latin typeface="Arial"/>
          <a:ea typeface="Arial"/>
          <a:cs typeface="Arial"/>
          <a:sym typeface="Arial"/>
        </a:defRPr>
      </a:lvl9pPr>
    </p:bodyStyle>
    <p:otherStyle>
      <a:lvl1pPr algn="r">
        <a:defRPr sz="1400">
          <a:solidFill>
            <a:schemeClr val="tx1"/>
          </a:solidFill>
          <a:latin typeface="+mn-lt"/>
          <a:ea typeface="+mn-ea"/>
          <a:cs typeface="+mn-cs"/>
          <a:sym typeface="Arial"/>
        </a:defRPr>
      </a:lvl1pPr>
      <a:lvl2pPr indent="457200" algn="r">
        <a:defRPr sz="1400">
          <a:solidFill>
            <a:schemeClr val="tx1"/>
          </a:solidFill>
          <a:latin typeface="+mn-lt"/>
          <a:ea typeface="+mn-ea"/>
          <a:cs typeface="+mn-cs"/>
          <a:sym typeface="Arial"/>
        </a:defRPr>
      </a:lvl2pPr>
      <a:lvl3pPr indent="914400" algn="r">
        <a:defRPr sz="1400">
          <a:solidFill>
            <a:schemeClr val="tx1"/>
          </a:solidFill>
          <a:latin typeface="+mn-lt"/>
          <a:ea typeface="+mn-ea"/>
          <a:cs typeface="+mn-cs"/>
          <a:sym typeface="Arial"/>
        </a:defRPr>
      </a:lvl3pPr>
      <a:lvl4pPr indent="1371600" algn="r">
        <a:defRPr sz="1400">
          <a:solidFill>
            <a:schemeClr val="tx1"/>
          </a:solidFill>
          <a:latin typeface="+mn-lt"/>
          <a:ea typeface="+mn-ea"/>
          <a:cs typeface="+mn-cs"/>
          <a:sym typeface="Arial"/>
        </a:defRPr>
      </a:lvl4pPr>
      <a:lvl5pPr indent="1828800" algn="r">
        <a:defRPr sz="1400">
          <a:solidFill>
            <a:schemeClr val="tx1"/>
          </a:solidFill>
          <a:latin typeface="+mn-lt"/>
          <a:ea typeface="+mn-ea"/>
          <a:cs typeface="+mn-cs"/>
          <a:sym typeface="Arial"/>
        </a:defRPr>
      </a:lvl5pPr>
      <a:lvl6pPr algn="r">
        <a:defRPr sz="1400">
          <a:solidFill>
            <a:schemeClr val="tx1"/>
          </a:solidFill>
          <a:latin typeface="+mn-lt"/>
          <a:ea typeface="+mn-ea"/>
          <a:cs typeface="+mn-cs"/>
          <a:sym typeface="Arial"/>
        </a:defRPr>
      </a:lvl6pPr>
      <a:lvl7pPr algn="r">
        <a:defRPr sz="1400">
          <a:solidFill>
            <a:schemeClr val="tx1"/>
          </a:solidFill>
          <a:latin typeface="+mn-lt"/>
          <a:ea typeface="+mn-ea"/>
          <a:cs typeface="+mn-cs"/>
          <a:sym typeface="Arial"/>
        </a:defRPr>
      </a:lvl7pPr>
      <a:lvl8pPr algn="r">
        <a:defRPr sz="1400">
          <a:solidFill>
            <a:schemeClr val="tx1"/>
          </a:solidFill>
          <a:latin typeface="+mn-lt"/>
          <a:ea typeface="+mn-ea"/>
          <a:cs typeface="+mn-cs"/>
          <a:sym typeface="Arial"/>
        </a:defRPr>
      </a:lvl8pPr>
      <a:lvl9pPr algn="r">
        <a:defRPr sz="1400">
          <a:solidFill>
            <a:schemeClr val="tx1"/>
          </a:solidFill>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postgresql.org/docs/books/" TargetMode="External"/><Relationship Id="rId2" Type="http://schemas.openxmlformats.org/officeDocument/2006/relationships/hyperlink" Target="http://www.postgresql.org/docs/manual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8"/>
          <p:cNvSpPr>
            <a:spLocks noGrp="1"/>
          </p:cNvSpPr>
          <p:nvPr>
            <p:ph type="title" idx="4294967295"/>
          </p:nvPr>
        </p:nvSpPr>
        <p:spPr>
          <a:xfrm>
            <a:off x="673099" y="698500"/>
            <a:ext cx="7797801" cy="317182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fontScale="90000"/>
          </a:bodyPr>
          <a:lstStyle/>
          <a:p>
            <a:r>
              <a:rPr lang="en-US" sz="3200" dirty="0">
                <a:latin typeface="Arial" charset="0"/>
                <a:ea typeface="Arial" charset="0"/>
                <a:cs typeface="Arial" charset="0"/>
              </a:rPr>
              <a:t>Databases Design. Introduction to SQL</a:t>
            </a:r>
            <a:br>
              <a:rPr lang="en-US" sz="3600" dirty="0"/>
            </a:br>
            <a:br>
              <a:rPr lang="en-US" sz="3600" dirty="0"/>
            </a:br>
            <a:br>
              <a:rPr lang="en-US" sz="5000" dirty="0">
                <a:latin typeface="Arial Bold"/>
                <a:ea typeface="Arial Bold"/>
                <a:cs typeface="Arial Bold"/>
                <a:sym typeface="Arial Bold"/>
              </a:rPr>
            </a:br>
            <a:r>
              <a:rPr lang="en-US" sz="3200" dirty="0"/>
              <a:t>LECTURE 11</a:t>
            </a:r>
            <a:br>
              <a:rPr lang="en-US" sz="3200" dirty="0"/>
            </a:br>
            <a:br>
              <a:rPr lang="en-US" sz="3200" dirty="0"/>
            </a:br>
            <a:r>
              <a:rPr lang="en-US" sz="3200" dirty="0">
                <a:latin typeface="Arial Bold"/>
                <a:ea typeface="Arial Bold"/>
                <a:cs typeface="Arial Bold"/>
                <a:sym typeface="Arial Bold"/>
              </a:rPr>
              <a:t> </a:t>
            </a:r>
            <a:r>
              <a:rPr lang="en-US" sz="5400" dirty="0">
                <a:latin typeface="Arial Bold"/>
                <a:ea typeface="Arial Bold"/>
                <a:cs typeface="Arial Bold"/>
                <a:sym typeface="Arial Bold"/>
              </a:rPr>
              <a:t>Nested queries</a:t>
            </a:r>
            <a:endParaRPr sz="5000" b="1" dirty="0">
              <a:latin typeface="Arial" pitchFamily="34" charset="0"/>
              <a:ea typeface="Arial Bold"/>
              <a:cs typeface="Arial" pitchFamily="34" charset="0"/>
              <a:sym typeface="Arial Bold"/>
            </a:endParaRPr>
          </a:p>
        </p:txBody>
      </p:sp>
      <p:sp>
        <p:nvSpPr>
          <p:cNvPr id="9" name="Shape 9"/>
          <p:cNvSpPr>
            <a:spLocks noGrp="1"/>
          </p:cNvSpPr>
          <p:nvPr>
            <p:ph type="body" idx="4294967295"/>
          </p:nvPr>
        </p:nvSpPr>
        <p:spPr>
          <a:xfrm>
            <a:off x="1371600" y="4343400"/>
            <a:ext cx="6400800" cy="17526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marL="0" lvl="0" indent="0" algn="ctr" defTabSz="804672">
              <a:lnSpc>
                <a:spcPct val="90000"/>
              </a:lnSpc>
              <a:spcBef>
                <a:spcPts val="600"/>
              </a:spcBef>
              <a:buSzTx/>
              <a:buNone/>
              <a:defRPr sz="1800"/>
            </a:pPr>
            <a:endParaRPr sz="2816" dirty="0">
              <a:latin typeface="Arial Bold"/>
              <a:ea typeface="Arial Bold"/>
              <a:cs typeface="Arial Bold"/>
              <a:sym typeface="Arial Bold"/>
            </a:endParaRPr>
          </a:p>
          <a:p>
            <a:pPr marL="0" lvl="0" indent="0" algn="ctr" defTabSz="804672">
              <a:lnSpc>
                <a:spcPct val="90000"/>
              </a:lnSpc>
              <a:spcBef>
                <a:spcPts val="600"/>
              </a:spcBef>
              <a:buSzTx/>
              <a:buNone/>
              <a:defRPr sz="1800"/>
            </a:pPr>
            <a:endParaRPr sz="2816" dirty="0">
              <a:latin typeface="Arial Bold"/>
              <a:ea typeface="Arial Bold"/>
              <a:cs typeface="Arial Bold"/>
              <a:sym typeface="Arial Bold"/>
            </a:endParaRPr>
          </a:p>
          <a:p>
            <a:pPr marL="0" lvl="0" indent="0" algn="ctr" defTabSz="804672">
              <a:lnSpc>
                <a:spcPct val="90000"/>
              </a:lnSpc>
              <a:spcBef>
                <a:spcPts val="600"/>
              </a:spcBef>
              <a:buSzTx/>
              <a:buNone/>
              <a:defRPr sz="1800"/>
            </a:pPr>
            <a:endParaRPr sz="2816" dirty="0">
              <a:latin typeface="Arial Bold"/>
              <a:ea typeface="Arial Bold"/>
              <a:cs typeface="Arial Bold"/>
              <a:sym typeface="Arial Bold"/>
            </a:endParaRPr>
          </a:p>
          <a:p>
            <a:pPr marL="0" lvl="0" indent="0" algn="ctr" defTabSz="804672">
              <a:lnSpc>
                <a:spcPct val="90000"/>
              </a:lnSpc>
              <a:spcBef>
                <a:spcPts val="500"/>
              </a:spcBef>
              <a:buSzTx/>
              <a:buNone/>
              <a:defRPr sz="1800"/>
            </a:pPr>
            <a:r>
              <a:rPr sz="2112" dirty="0">
                <a:latin typeface="Arial Bold"/>
                <a:ea typeface="Arial Bold"/>
                <a:cs typeface="Arial Bold"/>
                <a:sym typeface="Arial Bold"/>
              </a:rPr>
              <a:t>IITU, ALMATY, 20</a:t>
            </a:r>
            <a:r>
              <a:rPr lang="en-US" sz="2112" dirty="0">
                <a:latin typeface="Arial Bold"/>
                <a:ea typeface="Arial Bold"/>
                <a:cs typeface="Arial Bold"/>
                <a:sym typeface="Arial Bold"/>
              </a:rPr>
              <a:t>20</a:t>
            </a:r>
            <a:endParaRPr sz="2112" dirty="0">
              <a:latin typeface="Arial Bold"/>
              <a:ea typeface="Arial Bold"/>
              <a:cs typeface="Arial Bold"/>
              <a:sym typeface="Arial Bold"/>
            </a:endParaRPr>
          </a:p>
        </p:txBody>
      </p:sp>
    </p:spTree>
    <p:extLst>
      <p:ext uri="{BB962C8B-B14F-4D97-AF65-F5344CB8AC3E}">
        <p14:creationId xmlns:p14="http://schemas.microsoft.com/office/powerpoint/2010/main" val="409794375"/>
      </p:ext>
    </p:extLst>
  </p:cSld>
  <p:clrMapOvr>
    <a:masterClrMapping/>
  </p:clrMapOvr>
  <p:transition spd="med" advTm="1191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defTabSz="777240">
              <a:defRPr sz="1800"/>
            </a:pPr>
            <a:r>
              <a:rPr sz="3740"/>
              <a:t>Subqueries with comparison operators</a:t>
            </a:r>
          </a:p>
        </p:txBody>
      </p:sp>
      <p:sp>
        <p:nvSpPr>
          <p:cNvPr id="36" name="Shape 36"/>
          <p:cNvSpPr>
            <a:spLocks noGrp="1"/>
          </p:cNvSpPr>
          <p:nvPr>
            <p:ph type="body" idx="4294967295"/>
          </p:nvPr>
        </p:nvSpPr>
        <p:spPr>
          <a:xfrm>
            <a:off x="457200" y="2903900"/>
            <a:ext cx="8229600" cy="4953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lvl="0">
              <a:lnSpc>
                <a:spcPct val="80000"/>
              </a:lnSpc>
              <a:spcBef>
                <a:spcPts val="500"/>
              </a:spcBef>
              <a:buSzTx/>
              <a:buNone/>
              <a:defRPr sz="1800"/>
            </a:pPr>
            <a:r>
              <a:rPr sz="2700" dirty="0">
                <a:solidFill>
                  <a:srgbClr val="008080"/>
                </a:solidFill>
              </a:rPr>
              <a:t>	SELECT </a:t>
            </a:r>
            <a:r>
              <a:rPr sz="2700" dirty="0" err="1">
                <a:solidFill>
                  <a:srgbClr val="008080"/>
                </a:solidFill>
              </a:rPr>
              <a:t>f_name</a:t>
            </a:r>
            <a:endParaRPr sz="2700" dirty="0">
              <a:solidFill>
                <a:srgbClr val="008080"/>
              </a:solidFill>
            </a:endParaRPr>
          </a:p>
          <a:p>
            <a:pPr lvl="0">
              <a:lnSpc>
                <a:spcPct val="80000"/>
              </a:lnSpc>
              <a:spcBef>
                <a:spcPts val="500"/>
              </a:spcBef>
              <a:buSzTx/>
              <a:buNone/>
              <a:defRPr sz="1800"/>
            </a:pPr>
            <a:r>
              <a:rPr sz="2700" dirty="0">
                <a:solidFill>
                  <a:srgbClr val="008080"/>
                </a:solidFill>
              </a:rPr>
              <a:t>	FROM Faculties</a:t>
            </a:r>
          </a:p>
          <a:p>
            <a:pPr lvl="0">
              <a:lnSpc>
                <a:spcPct val="80000"/>
              </a:lnSpc>
              <a:spcBef>
                <a:spcPts val="500"/>
              </a:spcBef>
              <a:buSzTx/>
              <a:buNone/>
              <a:defRPr sz="1800"/>
            </a:pPr>
            <a:r>
              <a:rPr sz="2700" dirty="0">
                <a:solidFill>
                  <a:srgbClr val="008080"/>
                </a:solidFill>
              </a:rPr>
              <a:t>	WHERE </a:t>
            </a:r>
            <a:r>
              <a:rPr sz="2700" dirty="0" err="1">
                <a:solidFill>
                  <a:srgbClr val="008080"/>
                </a:solidFill>
              </a:rPr>
              <a:t>f_id</a:t>
            </a:r>
            <a:r>
              <a:rPr sz="2700" dirty="0">
                <a:solidFill>
                  <a:srgbClr val="008080"/>
                </a:solidFill>
              </a:rPr>
              <a:t> = (</a:t>
            </a:r>
          </a:p>
          <a:p>
            <a:pPr lvl="0">
              <a:lnSpc>
                <a:spcPct val="80000"/>
              </a:lnSpc>
              <a:spcBef>
                <a:spcPts val="500"/>
              </a:spcBef>
              <a:buSzTx/>
              <a:buNone/>
              <a:defRPr sz="1800"/>
            </a:pPr>
            <a:r>
              <a:rPr sz="2700" dirty="0">
                <a:solidFill>
                  <a:srgbClr val="008080"/>
                </a:solidFill>
              </a:rPr>
              <a:t>		SELECT </a:t>
            </a:r>
            <a:r>
              <a:rPr sz="2700" dirty="0" err="1">
                <a:solidFill>
                  <a:srgbClr val="008080"/>
                </a:solidFill>
              </a:rPr>
              <a:t>f_id</a:t>
            </a:r>
            <a:r>
              <a:rPr sz="2700" dirty="0">
                <a:solidFill>
                  <a:srgbClr val="008080"/>
                </a:solidFill>
              </a:rPr>
              <a:t> </a:t>
            </a:r>
          </a:p>
          <a:p>
            <a:pPr lvl="0">
              <a:lnSpc>
                <a:spcPct val="80000"/>
              </a:lnSpc>
              <a:spcBef>
                <a:spcPts val="500"/>
              </a:spcBef>
              <a:buSzTx/>
              <a:buNone/>
              <a:defRPr sz="1800"/>
            </a:pPr>
            <a:r>
              <a:rPr sz="2700" dirty="0">
                <a:solidFill>
                  <a:srgbClr val="008080"/>
                </a:solidFill>
              </a:rPr>
              <a:t>		FROM Departments </a:t>
            </a:r>
          </a:p>
          <a:p>
            <a:pPr lvl="0">
              <a:lnSpc>
                <a:spcPct val="80000"/>
              </a:lnSpc>
              <a:spcBef>
                <a:spcPts val="500"/>
              </a:spcBef>
              <a:buSzTx/>
              <a:buNone/>
              <a:defRPr sz="1800"/>
            </a:pPr>
            <a:r>
              <a:rPr sz="2700" dirty="0">
                <a:solidFill>
                  <a:srgbClr val="008080"/>
                </a:solidFill>
              </a:rPr>
              <a:t>		WHERE </a:t>
            </a:r>
            <a:r>
              <a:rPr sz="2700" dirty="0" err="1">
                <a:solidFill>
                  <a:srgbClr val="008080"/>
                </a:solidFill>
              </a:rPr>
              <a:t>d_id</a:t>
            </a:r>
            <a:r>
              <a:rPr sz="2700" dirty="0">
                <a:solidFill>
                  <a:srgbClr val="008080"/>
                </a:solidFill>
              </a:rPr>
              <a:t> = (</a:t>
            </a:r>
          </a:p>
          <a:p>
            <a:pPr lvl="0">
              <a:lnSpc>
                <a:spcPct val="80000"/>
              </a:lnSpc>
              <a:spcBef>
                <a:spcPts val="500"/>
              </a:spcBef>
              <a:buSzTx/>
              <a:buNone/>
              <a:defRPr sz="1800"/>
            </a:pPr>
            <a:r>
              <a:rPr sz="2700" dirty="0">
                <a:solidFill>
                  <a:srgbClr val="008080"/>
                </a:solidFill>
              </a:rPr>
              <a:t>			SELECT </a:t>
            </a:r>
            <a:r>
              <a:rPr sz="2700" dirty="0" err="1">
                <a:solidFill>
                  <a:srgbClr val="008080"/>
                </a:solidFill>
              </a:rPr>
              <a:t>d_id</a:t>
            </a:r>
            <a:endParaRPr sz="2700" dirty="0">
              <a:solidFill>
                <a:srgbClr val="008080"/>
              </a:solidFill>
            </a:endParaRPr>
          </a:p>
          <a:p>
            <a:pPr lvl="0">
              <a:lnSpc>
                <a:spcPct val="80000"/>
              </a:lnSpc>
              <a:spcBef>
                <a:spcPts val="500"/>
              </a:spcBef>
              <a:buSzTx/>
              <a:buNone/>
              <a:defRPr sz="1800"/>
            </a:pPr>
            <a:r>
              <a:rPr sz="2700" dirty="0">
                <a:solidFill>
                  <a:srgbClr val="008080"/>
                </a:solidFill>
              </a:rPr>
              <a:t>			FROM Groups</a:t>
            </a:r>
          </a:p>
          <a:p>
            <a:pPr lvl="0">
              <a:lnSpc>
                <a:spcPct val="80000"/>
              </a:lnSpc>
              <a:spcBef>
                <a:spcPts val="500"/>
              </a:spcBef>
              <a:buSzTx/>
              <a:buNone/>
              <a:defRPr sz="1800"/>
            </a:pPr>
            <a:r>
              <a:rPr sz="2700" dirty="0">
                <a:solidFill>
                  <a:srgbClr val="008080"/>
                </a:solidFill>
              </a:rPr>
              <a:t>			WHERE </a:t>
            </a:r>
            <a:r>
              <a:rPr sz="2700" dirty="0" err="1">
                <a:solidFill>
                  <a:srgbClr val="008080"/>
                </a:solidFill>
              </a:rPr>
              <a:t>g_name</a:t>
            </a:r>
            <a:r>
              <a:rPr sz="2700" dirty="0">
                <a:solidFill>
                  <a:srgbClr val="008080"/>
                </a:solidFill>
              </a:rPr>
              <a:t> = ‘CSSE - 0</a:t>
            </a:r>
            <a:r>
              <a:rPr lang="en-US" sz="2700" dirty="0">
                <a:solidFill>
                  <a:srgbClr val="008080"/>
                </a:solidFill>
              </a:rPr>
              <a:t>1</a:t>
            </a:r>
            <a:r>
              <a:rPr sz="2700" dirty="0">
                <a:solidFill>
                  <a:srgbClr val="008080"/>
                </a:solidFill>
              </a:rPr>
              <a:t>’));</a:t>
            </a:r>
          </a:p>
        </p:txBody>
      </p:sp>
      <p:pic>
        <p:nvPicPr>
          <p:cNvPr id="37" name="Снимок экрана 2016-11-10 в 11.01.19.png"/>
          <p:cNvPicPr/>
          <p:nvPr/>
        </p:nvPicPr>
        <p:blipFill>
          <a:blip r:embed="rId3" cstate="print"/>
          <a:stretch>
            <a:fillRect/>
          </a:stretch>
        </p:blipFill>
        <p:spPr>
          <a:xfrm>
            <a:off x="770447" y="1335138"/>
            <a:ext cx="7603106" cy="1288393"/>
          </a:xfrm>
          <a:prstGeom prst="rect">
            <a:avLst/>
          </a:prstGeom>
          <a:ln w="12700">
            <a:miter lim="400000"/>
          </a:ln>
        </p:spPr>
      </p:pic>
    </p:spTree>
  </p:cSld>
  <p:clrMapOvr>
    <a:masterClrMapping/>
  </p:clrMapOvr>
  <p:transition spd="med" advTm="93314"/>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39"/>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pPr>
            <a:r>
              <a:rPr sz="4400"/>
              <a:t>Set Membership</a:t>
            </a:r>
          </a:p>
        </p:txBody>
      </p:sp>
      <p:sp>
        <p:nvSpPr>
          <p:cNvPr id="40" name="Shape 40"/>
          <p:cNvSpPr>
            <a:spLocks noGrp="1"/>
          </p:cNvSpPr>
          <p:nvPr>
            <p:ph type="body" idx="4294967295"/>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lvl="0">
              <a:buChar char="•"/>
              <a:defRPr sz="1800"/>
            </a:pPr>
            <a:endParaRPr dirty="0"/>
          </a:p>
          <a:p>
            <a:pPr marL="609600" lvl="0" indent="-609600">
              <a:buChar char="•"/>
              <a:defRPr sz="1800"/>
            </a:pPr>
            <a:r>
              <a:rPr sz="3200" dirty="0"/>
              <a:t>The </a:t>
            </a:r>
            <a:r>
              <a:rPr sz="3200" dirty="0">
                <a:solidFill>
                  <a:srgbClr val="000099"/>
                </a:solidFill>
              </a:rPr>
              <a:t>IN</a:t>
            </a:r>
            <a:r>
              <a:rPr sz="3200" dirty="0"/>
              <a:t> and </a:t>
            </a:r>
            <a:r>
              <a:rPr sz="3200" dirty="0">
                <a:solidFill>
                  <a:srgbClr val="000099"/>
                </a:solidFill>
              </a:rPr>
              <a:t>NOT IN</a:t>
            </a:r>
            <a:r>
              <a:rPr sz="3200" dirty="0"/>
              <a:t> operators can be used to test simple set membership.</a:t>
            </a:r>
          </a:p>
          <a:p>
            <a:pPr lvl="0">
              <a:buChar char="•"/>
              <a:defRPr sz="1800"/>
            </a:pPr>
            <a:endParaRPr sz="3200" dirty="0"/>
          </a:p>
          <a:p>
            <a:pPr marL="609600" lvl="0" indent="-609600">
              <a:buChar char="•"/>
              <a:defRPr sz="1800"/>
            </a:pPr>
            <a:r>
              <a:rPr sz="3200" dirty="0"/>
              <a:t>IN and NOT IN are typically used in subqueries in WHERE. For example,</a:t>
            </a:r>
          </a:p>
          <a:p>
            <a:pPr lvl="0">
              <a:buSzTx/>
              <a:buNone/>
              <a:defRPr sz="1800"/>
            </a:pPr>
            <a:r>
              <a:rPr dirty="0"/>
              <a:t>	</a:t>
            </a:r>
            <a:r>
              <a:rPr sz="3200" dirty="0">
                <a:solidFill>
                  <a:srgbClr val="000099"/>
                </a:solidFill>
              </a:rPr>
              <a:t>WHERE … IN (SELECT …);</a:t>
            </a:r>
            <a:r>
              <a:rPr sz="3200" dirty="0"/>
              <a:t>	</a:t>
            </a:r>
          </a:p>
          <a:p>
            <a:pPr lvl="0">
              <a:buSzTx/>
              <a:buNone/>
              <a:defRPr sz="1800"/>
            </a:pPr>
            <a:r>
              <a:rPr sz="3200" dirty="0"/>
              <a:t>	</a:t>
            </a:r>
            <a:r>
              <a:rPr sz="3200" dirty="0">
                <a:solidFill>
                  <a:srgbClr val="000099"/>
                </a:solidFill>
              </a:rPr>
              <a:t>WHERE … NOT IN (SELECT …);</a:t>
            </a:r>
          </a:p>
        </p:txBody>
      </p:sp>
    </p:spTree>
  </p:cSld>
  <p:clrMapOvr>
    <a:masterClrMapping/>
  </p:clrMapOvr>
  <p:transition spd="med" advTm="53137"/>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image1.png"/>
          <p:cNvPicPr/>
          <p:nvPr/>
        </p:nvPicPr>
        <p:blipFill>
          <a:blip r:embed="rId2" cstate="print"/>
          <a:stretch>
            <a:fillRect/>
          </a:stretch>
        </p:blipFill>
        <p:spPr>
          <a:xfrm>
            <a:off x="3736727" y="1119679"/>
            <a:ext cx="4695826" cy="2809876"/>
          </a:xfrm>
          <a:prstGeom prst="rect">
            <a:avLst/>
          </a:prstGeom>
          <a:ln w="12700">
            <a:miter lim="400000"/>
          </a:ln>
        </p:spPr>
      </p:pic>
      <p:sp>
        <p:nvSpPr>
          <p:cNvPr id="43" name="Shape 43"/>
          <p:cNvSpPr>
            <a:spLocks noGrp="1"/>
          </p:cNvSpPr>
          <p:nvPr>
            <p:ph type="title" idx="4294967295"/>
          </p:nvPr>
        </p:nvSpPr>
        <p:spPr>
          <a:xfrm>
            <a:off x="533400" y="76198"/>
            <a:ext cx="8229600" cy="114300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pPr>
            <a:r>
              <a:rPr sz="4400"/>
              <a:t>Set Membership: example</a:t>
            </a:r>
          </a:p>
        </p:txBody>
      </p:sp>
      <p:sp>
        <p:nvSpPr>
          <p:cNvPr id="44" name="Shape 44"/>
          <p:cNvSpPr>
            <a:spLocks noGrp="1"/>
          </p:cNvSpPr>
          <p:nvPr>
            <p:ph type="body" idx="4294967295"/>
          </p:nvPr>
        </p:nvSpPr>
        <p:spPr>
          <a:xfrm>
            <a:off x="190500" y="1909990"/>
            <a:ext cx="8915400" cy="452596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lnSpcReduction="10000"/>
          </a:bodyPr>
          <a:lstStyle/>
          <a:p>
            <a:pPr marL="301752" lvl="0" indent="-301752" defTabSz="804672">
              <a:spcBef>
                <a:spcPts val="600"/>
              </a:spcBef>
              <a:buSzTx/>
              <a:buNone/>
              <a:defRPr sz="1800"/>
            </a:pPr>
            <a:endParaRPr sz="1584" dirty="0"/>
          </a:p>
          <a:p>
            <a:pPr marL="301752" lvl="0" indent="-301752" defTabSz="804672">
              <a:spcBef>
                <a:spcPts val="600"/>
              </a:spcBef>
              <a:buSzTx/>
              <a:buNone/>
              <a:defRPr sz="1800"/>
            </a:pPr>
            <a:endParaRPr sz="1584" dirty="0"/>
          </a:p>
          <a:p>
            <a:pPr marL="301752" lvl="0" indent="-301752" defTabSz="804672">
              <a:spcBef>
                <a:spcPts val="600"/>
              </a:spcBef>
              <a:buSzTx/>
              <a:buNone/>
              <a:defRPr sz="1800"/>
            </a:pPr>
            <a:r>
              <a:rPr sz="2816" dirty="0">
                <a:solidFill>
                  <a:srgbClr val="008080"/>
                </a:solidFill>
              </a:rPr>
              <a:t>SELECT </a:t>
            </a:r>
            <a:r>
              <a:rPr sz="2816" dirty="0" err="1">
                <a:solidFill>
                  <a:srgbClr val="008080"/>
                </a:solidFill>
              </a:rPr>
              <a:t>c.name</a:t>
            </a:r>
            <a:endParaRPr sz="1584" dirty="0"/>
          </a:p>
          <a:p>
            <a:pPr marL="301752" lvl="0" indent="-301752" defTabSz="804672">
              <a:spcBef>
                <a:spcPts val="600"/>
              </a:spcBef>
              <a:buSzTx/>
              <a:buNone/>
              <a:defRPr sz="1800"/>
            </a:pPr>
            <a:r>
              <a:rPr sz="2816" dirty="0">
                <a:solidFill>
                  <a:srgbClr val="008080"/>
                </a:solidFill>
              </a:rPr>
              <a:t>FROM Course c, Schedule s</a:t>
            </a:r>
            <a:endParaRPr sz="1584" dirty="0"/>
          </a:p>
          <a:p>
            <a:pPr marL="301752" lvl="0" indent="-301752" defTabSz="804672">
              <a:spcBef>
                <a:spcPts val="600"/>
              </a:spcBef>
              <a:buSzTx/>
              <a:buNone/>
              <a:defRPr sz="1800"/>
            </a:pPr>
            <a:r>
              <a:rPr sz="2816" dirty="0">
                <a:solidFill>
                  <a:srgbClr val="008080"/>
                </a:solidFill>
              </a:rPr>
              <a:t>WHERE </a:t>
            </a:r>
            <a:r>
              <a:rPr sz="2816" dirty="0" err="1">
                <a:solidFill>
                  <a:srgbClr val="008080"/>
                </a:solidFill>
              </a:rPr>
              <a:t>c.course_id</a:t>
            </a:r>
            <a:r>
              <a:rPr sz="2816" dirty="0">
                <a:solidFill>
                  <a:srgbClr val="008080"/>
                </a:solidFill>
              </a:rPr>
              <a:t> = </a:t>
            </a:r>
            <a:r>
              <a:rPr sz="2816" dirty="0" err="1">
                <a:solidFill>
                  <a:srgbClr val="008080"/>
                </a:solidFill>
              </a:rPr>
              <a:t>s.course_id</a:t>
            </a:r>
            <a:r>
              <a:rPr sz="2816" dirty="0">
                <a:solidFill>
                  <a:srgbClr val="008080"/>
                </a:solidFill>
              </a:rPr>
              <a:t> </a:t>
            </a:r>
          </a:p>
          <a:p>
            <a:pPr marL="301752" lvl="0" indent="-301752" defTabSz="804672">
              <a:spcBef>
                <a:spcPts val="600"/>
              </a:spcBef>
              <a:buSzTx/>
              <a:buNone/>
              <a:defRPr sz="1800"/>
            </a:pPr>
            <a:r>
              <a:rPr sz="2816" dirty="0">
                <a:solidFill>
                  <a:srgbClr val="008080"/>
                </a:solidFill>
              </a:rPr>
              <a:t>AND </a:t>
            </a:r>
            <a:r>
              <a:rPr sz="2816" dirty="0" err="1">
                <a:solidFill>
                  <a:srgbClr val="008080"/>
                </a:solidFill>
              </a:rPr>
              <a:t>s.teach_id</a:t>
            </a:r>
            <a:r>
              <a:rPr sz="2816" dirty="0">
                <a:solidFill>
                  <a:srgbClr val="008080"/>
                </a:solidFill>
              </a:rPr>
              <a:t> IN (</a:t>
            </a:r>
          </a:p>
          <a:p>
            <a:pPr marL="301752" lvl="0" indent="-301752" defTabSz="804672">
              <a:spcBef>
                <a:spcPts val="600"/>
              </a:spcBef>
              <a:buSzTx/>
              <a:buNone/>
              <a:defRPr sz="1800"/>
            </a:pPr>
            <a:r>
              <a:rPr sz="2816" dirty="0">
                <a:solidFill>
                  <a:srgbClr val="008080"/>
                </a:solidFill>
              </a:rPr>
              <a:t>		SELECT </a:t>
            </a:r>
            <a:r>
              <a:rPr sz="2816" dirty="0" err="1">
                <a:solidFill>
                  <a:srgbClr val="008080"/>
                </a:solidFill>
              </a:rPr>
              <a:t>t.teach_id</a:t>
            </a:r>
            <a:endParaRPr sz="1584" dirty="0">
              <a:solidFill>
                <a:srgbClr val="008080"/>
              </a:solidFill>
            </a:endParaRPr>
          </a:p>
          <a:p>
            <a:pPr marL="301752" lvl="0" indent="-301752" defTabSz="804672">
              <a:spcBef>
                <a:spcPts val="600"/>
              </a:spcBef>
              <a:buSzTx/>
              <a:buNone/>
              <a:defRPr sz="1800"/>
            </a:pPr>
            <a:r>
              <a:rPr sz="1584" dirty="0">
                <a:solidFill>
                  <a:srgbClr val="008080"/>
                </a:solidFill>
              </a:rPr>
              <a:t>		</a:t>
            </a:r>
            <a:r>
              <a:rPr sz="2816" dirty="0">
                <a:solidFill>
                  <a:srgbClr val="008080"/>
                </a:solidFill>
              </a:rPr>
              <a:t>FROM Teachers t, Department d</a:t>
            </a:r>
            <a:endParaRPr sz="1584" dirty="0"/>
          </a:p>
          <a:p>
            <a:pPr marL="301752" lvl="0" indent="-301752" defTabSz="804672">
              <a:spcBef>
                <a:spcPts val="600"/>
              </a:spcBef>
              <a:buSzTx/>
              <a:buNone/>
              <a:defRPr sz="1800"/>
            </a:pPr>
            <a:r>
              <a:rPr sz="1584" dirty="0"/>
              <a:t>		</a:t>
            </a:r>
            <a:r>
              <a:rPr sz="2816" dirty="0">
                <a:solidFill>
                  <a:srgbClr val="008080"/>
                </a:solidFill>
              </a:rPr>
              <a:t>WHERE </a:t>
            </a:r>
            <a:r>
              <a:rPr sz="2816" dirty="0" err="1">
                <a:solidFill>
                  <a:srgbClr val="008080"/>
                </a:solidFill>
              </a:rPr>
              <a:t>t.dep_id</a:t>
            </a:r>
            <a:r>
              <a:rPr sz="2816" dirty="0">
                <a:solidFill>
                  <a:srgbClr val="008080"/>
                </a:solidFill>
              </a:rPr>
              <a:t>=</a:t>
            </a:r>
            <a:r>
              <a:rPr sz="2816" dirty="0" err="1">
                <a:solidFill>
                  <a:srgbClr val="008080"/>
                </a:solidFill>
              </a:rPr>
              <a:t>d.dep_id</a:t>
            </a:r>
            <a:r>
              <a:rPr sz="2816" dirty="0">
                <a:solidFill>
                  <a:srgbClr val="008080"/>
                </a:solidFill>
              </a:rPr>
              <a:t> </a:t>
            </a:r>
          </a:p>
          <a:p>
            <a:pPr marL="301752" lvl="0" indent="-301752" defTabSz="804672">
              <a:spcBef>
                <a:spcPts val="600"/>
              </a:spcBef>
              <a:buSzTx/>
              <a:buNone/>
              <a:defRPr sz="1800"/>
            </a:pPr>
            <a:r>
              <a:rPr sz="2816" dirty="0">
                <a:solidFill>
                  <a:srgbClr val="008080"/>
                </a:solidFill>
              </a:rPr>
              <a:t>		AND </a:t>
            </a:r>
            <a:r>
              <a:rPr sz="2816" dirty="0" err="1">
                <a:solidFill>
                  <a:srgbClr val="008080"/>
                </a:solidFill>
              </a:rPr>
              <a:t>d.name</a:t>
            </a:r>
            <a:r>
              <a:rPr sz="2816" dirty="0">
                <a:solidFill>
                  <a:srgbClr val="008080"/>
                </a:solidFill>
              </a:rPr>
              <a:t>=‘</a:t>
            </a:r>
            <a:r>
              <a:rPr lang="en-US" sz="2816" dirty="0">
                <a:solidFill>
                  <a:srgbClr val="008080"/>
                </a:solidFill>
              </a:rPr>
              <a:t>CE</a:t>
            </a:r>
            <a:r>
              <a:rPr sz="2816" dirty="0">
                <a:solidFill>
                  <a:srgbClr val="008080"/>
                </a:solidFill>
              </a:rPr>
              <a:t>T’);</a:t>
            </a:r>
          </a:p>
        </p:txBody>
      </p:sp>
    </p:spTree>
  </p:cSld>
  <p:clrMapOvr>
    <a:masterClrMapping/>
  </p:clrMapOvr>
  <p:transition spd="med" advTm="54182"/>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defTabSz="795527">
              <a:defRPr sz="3800"/>
            </a:lvl1pPr>
          </a:lstStyle>
          <a:p>
            <a:pPr lvl="0">
              <a:defRPr sz="1800"/>
            </a:pPr>
            <a:r>
              <a:rPr sz="3800"/>
              <a:t>Another query with the identical result</a:t>
            </a:r>
          </a:p>
        </p:txBody>
      </p:sp>
      <p:sp>
        <p:nvSpPr>
          <p:cNvPr id="47" name="Shape 47"/>
          <p:cNvSpPr>
            <a:spLocks noGrp="1"/>
          </p:cNvSpPr>
          <p:nvPr>
            <p:ph type="body" idx="4294967295"/>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lvl="0">
              <a:buSzTx/>
              <a:buNone/>
              <a:defRPr sz="1800"/>
            </a:pPr>
            <a:endParaRPr dirty="0">
              <a:solidFill>
                <a:srgbClr val="008080"/>
              </a:solidFill>
            </a:endParaRPr>
          </a:p>
          <a:p>
            <a:pPr lvl="0">
              <a:buSzTx/>
              <a:buNone/>
              <a:defRPr sz="1800"/>
            </a:pPr>
            <a:r>
              <a:rPr sz="3200" dirty="0">
                <a:solidFill>
                  <a:srgbClr val="008080"/>
                </a:solidFill>
              </a:rPr>
              <a:t>SELECT </a:t>
            </a:r>
            <a:r>
              <a:rPr sz="3200" dirty="0" err="1">
                <a:solidFill>
                  <a:srgbClr val="008080"/>
                </a:solidFill>
              </a:rPr>
              <a:t>c.name</a:t>
            </a:r>
            <a:endParaRPr sz="3200" dirty="0">
              <a:solidFill>
                <a:srgbClr val="008080"/>
              </a:solidFill>
            </a:endParaRPr>
          </a:p>
          <a:p>
            <a:pPr lvl="0">
              <a:buSzTx/>
              <a:buNone/>
              <a:defRPr sz="1800"/>
            </a:pPr>
            <a:r>
              <a:rPr sz="3200" dirty="0">
                <a:solidFill>
                  <a:srgbClr val="008080"/>
                </a:solidFill>
              </a:rPr>
              <a:t>FROM Courses c, Schedule s, Teachers t, Department d</a:t>
            </a:r>
          </a:p>
          <a:p>
            <a:pPr lvl="0">
              <a:buSzTx/>
              <a:buNone/>
              <a:defRPr sz="1800"/>
            </a:pPr>
            <a:r>
              <a:rPr sz="3200" dirty="0">
                <a:solidFill>
                  <a:srgbClr val="008080"/>
                </a:solidFill>
              </a:rPr>
              <a:t>WHERE </a:t>
            </a:r>
            <a:r>
              <a:rPr sz="3200" dirty="0" err="1">
                <a:solidFill>
                  <a:srgbClr val="008080"/>
                </a:solidFill>
              </a:rPr>
              <a:t>c.course_id</a:t>
            </a:r>
            <a:r>
              <a:rPr sz="3200" dirty="0">
                <a:solidFill>
                  <a:srgbClr val="008080"/>
                </a:solidFill>
              </a:rPr>
              <a:t> = </a:t>
            </a:r>
            <a:r>
              <a:rPr sz="3200" dirty="0" err="1">
                <a:solidFill>
                  <a:srgbClr val="008080"/>
                </a:solidFill>
              </a:rPr>
              <a:t>s.course_id</a:t>
            </a:r>
            <a:r>
              <a:rPr sz="3200" dirty="0">
                <a:solidFill>
                  <a:srgbClr val="008080"/>
                </a:solidFill>
              </a:rPr>
              <a:t> </a:t>
            </a:r>
          </a:p>
          <a:p>
            <a:pPr lvl="0">
              <a:buSzTx/>
              <a:buNone/>
              <a:defRPr sz="1800"/>
            </a:pPr>
            <a:r>
              <a:rPr sz="3200" dirty="0">
                <a:solidFill>
                  <a:srgbClr val="008080"/>
                </a:solidFill>
              </a:rPr>
              <a:t>	AND </a:t>
            </a:r>
            <a:r>
              <a:rPr sz="3200" dirty="0" err="1">
                <a:solidFill>
                  <a:srgbClr val="008080"/>
                </a:solidFill>
              </a:rPr>
              <a:t>s.teach_id</a:t>
            </a:r>
            <a:r>
              <a:rPr sz="3200" dirty="0">
                <a:solidFill>
                  <a:srgbClr val="008080"/>
                </a:solidFill>
              </a:rPr>
              <a:t> = </a:t>
            </a:r>
            <a:r>
              <a:rPr sz="3200" dirty="0" err="1">
                <a:solidFill>
                  <a:srgbClr val="008080"/>
                </a:solidFill>
              </a:rPr>
              <a:t>t.teach_id</a:t>
            </a:r>
            <a:r>
              <a:rPr sz="3200" dirty="0">
                <a:solidFill>
                  <a:srgbClr val="008080"/>
                </a:solidFill>
              </a:rPr>
              <a:t> </a:t>
            </a:r>
          </a:p>
          <a:p>
            <a:pPr lvl="0">
              <a:buSzTx/>
              <a:buNone/>
              <a:defRPr sz="1800"/>
            </a:pPr>
            <a:r>
              <a:rPr sz="3200" dirty="0">
                <a:solidFill>
                  <a:srgbClr val="008080"/>
                </a:solidFill>
              </a:rPr>
              <a:t>	AND </a:t>
            </a:r>
            <a:r>
              <a:rPr sz="3200" dirty="0" err="1">
                <a:solidFill>
                  <a:srgbClr val="008080"/>
                </a:solidFill>
              </a:rPr>
              <a:t>t.dep_id</a:t>
            </a:r>
            <a:r>
              <a:rPr sz="3200" dirty="0">
                <a:solidFill>
                  <a:srgbClr val="008080"/>
                </a:solidFill>
              </a:rPr>
              <a:t>=</a:t>
            </a:r>
            <a:r>
              <a:rPr sz="3200" dirty="0" err="1">
                <a:solidFill>
                  <a:srgbClr val="008080"/>
                </a:solidFill>
              </a:rPr>
              <a:t>d.dep_id</a:t>
            </a:r>
            <a:r>
              <a:rPr sz="3200" dirty="0">
                <a:solidFill>
                  <a:srgbClr val="008080"/>
                </a:solidFill>
              </a:rPr>
              <a:t> </a:t>
            </a:r>
          </a:p>
          <a:p>
            <a:pPr lvl="0">
              <a:buSzTx/>
              <a:buNone/>
              <a:defRPr sz="1800"/>
            </a:pPr>
            <a:r>
              <a:rPr sz="3200" dirty="0">
                <a:solidFill>
                  <a:srgbClr val="008080"/>
                </a:solidFill>
              </a:rPr>
              <a:t>	AND </a:t>
            </a:r>
            <a:r>
              <a:rPr sz="3200" dirty="0" err="1">
                <a:solidFill>
                  <a:srgbClr val="008080"/>
                </a:solidFill>
              </a:rPr>
              <a:t>d.name</a:t>
            </a:r>
            <a:r>
              <a:rPr sz="3200" dirty="0">
                <a:solidFill>
                  <a:srgbClr val="008080"/>
                </a:solidFill>
              </a:rPr>
              <a:t>=‘</a:t>
            </a:r>
            <a:r>
              <a:rPr lang="en-US" sz="3200" dirty="0">
                <a:solidFill>
                  <a:srgbClr val="008080"/>
                </a:solidFill>
              </a:rPr>
              <a:t>CE</a:t>
            </a:r>
            <a:r>
              <a:rPr sz="3200" dirty="0">
                <a:solidFill>
                  <a:srgbClr val="008080"/>
                </a:solidFill>
              </a:rPr>
              <a:t>T’; </a:t>
            </a:r>
          </a:p>
        </p:txBody>
      </p:sp>
    </p:spTree>
  </p:cSld>
  <p:clrMapOvr>
    <a:masterClrMapping/>
  </p:clrMapOvr>
  <p:transition spd="med" advTm="33469"/>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hape 49"/>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a:spcBef>
                <a:spcPts val="700"/>
              </a:spcBef>
              <a:defRPr sz="4600"/>
            </a:lvl1pPr>
          </a:lstStyle>
          <a:p>
            <a:pPr lvl="0">
              <a:defRPr sz="1800"/>
            </a:pPr>
            <a:r>
              <a:rPr sz="4600"/>
              <a:t>EXISTS and NOT EXISTS</a:t>
            </a:r>
          </a:p>
        </p:txBody>
      </p:sp>
      <p:sp>
        <p:nvSpPr>
          <p:cNvPr id="50" name="Shape 50"/>
          <p:cNvSpPr>
            <a:spLocks noGrp="1"/>
          </p:cNvSpPr>
          <p:nvPr>
            <p:ph type="body" idx="4294967295"/>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fontScale="92500"/>
          </a:bodyPr>
          <a:lstStyle/>
          <a:p>
            <a:pPr marL="579119" lvl="0" indent="-579119" defTabSz="868680">
              <a:spcBef>
                <a:spcPts val="600"/>
              </a:spcBef>
              <a:buChar char="•"/>
              <a:defRPr sz="1800"/>
            </a:pPr>
            <a:r>
              <a:rPr sz="3040" dirty="0"/>
              <a:t>SQL allows testing the emptiness of a subquery’s result using the </a:t>
            </a:r>
            <a:r>
              <a:rPr sz="3040" dirty="0">
                <a:solidFill>
                  <a:srgbClr val="000099"/>
                </a:solidFill>
              </a:rPr>
              <a:t>EXISTS</a:t>
            </a:r>
            <a:r>
              <a:rPr sz="3040" dirty="0"/>
              <a:t> and </a:t>
            </a:r>
            <a:r>
              <a:rPr sz="3040" dirty="0">
                <a:solidFill>
                  <a:srgbClr val="000099"/>
                </a:solidFill>
              </a:rPr>
              <a:t>NOT EXISTS</a:t>
            </a:r>
            <a:r>
              <a:rPr sz="3040" dirty="0"/>
              <a:t> keywords.</a:t>
            </a:r>
          </a:p>
          <a:p>
            <a:pPr marL="325754" lvl="0" indent="-325754" defTabSz="868680">
              <a:spcBef>
                <a:spcPts val="600"/>
              </a:spcBef>
              <a:buChar char="•"/>
              <a:defRPr sz="1800"/>
            </a:pPr>
            <a:endParaRPr sz="1710" dirty="0"/>
          </a:p>
          <a:p>
            <a:pPr marL="579119" lvl="0" indent="-579119" defTabSz="868680">
              <a:spcBef>
                <a:spcPts val="600"/>
              </a:spcBef>
              <a:buChar char="•"/>
              <a:defRPr sz="1800"/>
            </a:pPr>
            <a:r>
              <a:rPr sz="3040" dirty="0"/>
              <a:t>The </a:t>
            </a:r>
            <a:r>
              <a:rPr sz="3040" dirty="0">
                <a:solidFill>
                  <a:srgbClr val="000099"/>
                </a:solidFill>
              </a:rPr>
              <a:t>EXISTS</a:t>
            </a:r>
            <a:r>
              <a:rPr sz="3040" dirty="0"/>
              <a:t> keyword tests if a result is not empty.</a:t>
            </a:r>
            <a:r>
              <a:rPr sz="1710" dirty="0"/>
              <a:t> </a:t>
            </a:r>
            <a:r>
              <a:rPr sz="3040" dirty="0">
                <a:solidFill>
                  <a:srgbClr val="000099"/>
                </a:solidFill>
              </a:rPr>
              <a:t>NOT EXISTS</a:t>
            </a:r>
            <a:r>
              <a:rPr sz="3040" dirty="0"/>
              <a:t> tests if a result is empty.</a:t>
            </a:r>
            <a:endParaRPr lang="en-US" sz="3040" dirty="0"/>
          </a:p>
          <a:p>
            <a:pPr marL="579119" lvl="0" indent="-579119" defTabSz="868680">
              <a:spcBef>
                <a:spcPts val="600"/>
              </a:spcBef>
              <a:buChar char="•"/>
              <a:defRPr sz="1800"/>
            </a:pPr>
            <a:endParaRPr lang="en-US" sz="3040" dirty="0"/>
          </a:p>
          <a:p>
            <a:pPr marL="579119" lvl="0" indent="-579119" defTabSz="868680">
              <a:spcBef>
                <a:spcPts val="600"/>
              </a:spcBef>
              <a:buChar char="•"/>
              <a:defRPr sz="1800"/>
            </a:pPr>
            <a:r>
              <a:rPr sz="3040" dirty="0"/>
              <a:t>If it returns at least one row, the result of EXISTS is "true"; if the subquery returns no rows, the result of EXISTS is "false".</a:t>
            </a:r>
          </a:p>
        </p:txBody>
      </p:sp>
    </p:spTree>
  </p:cSld>
  <p:clrMapOvr>
    <a:masterClrMapping/>
  </p:clrMapOvr>
  <p:transition spd="med" advTm="33191"/>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p:cNvSpPr>
          <p:nvPr>
            <p:ph type="title" idx="4294967295"/>
          </p:nvPr>
        </p:nvSpPr>
        <p:spPr>
          <a:xfrm>
            <a:off x="1943100" y="74952"/>
            <a:ext cx="5257800" cy="16764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a:defRPr sz="4600"/>
            </a:lvl1pPr>
          </a:lstStyle>
          <a:p>
            <a:pPr lvl="0">
              <a:defRPr sz="1800"/>
            </a:pPr>
            <a:r>
              <a:rPr sz="4600" dirty="0"/>
              <a:t>EXISTS: example</a:t>
            </a:r>
          </a:p>
        </p:txBody>
      </p:sp>
      <p:sp>
        <p:nvSpPr>
          <p:cNvPr id="53" name="Shape 53"/>
          <p:cNvSpPr>
            <a:spLocks noGrp="1"/>
          </p:cNvSpPr>
          <p:nvPr>
            <p:ph type="body" idx="4294967295"/>
          </p:nvPr>
        </p:nvSpPr>
        <p:spPr>
          <a:xfrm>
            <a:off x="266700" y="1751353"/>
            <a:ext cx="8610600" cy="46138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lvl="0">
              <a:lnSpc>
                <a:spcPct val="90000"/>
              </a:lnSpc>
              <a:buSzTx/>
              <a:buNone/>
              <a:defRPr sz="1800"/>
            </a:pPr>
            <a:endParaRPr lang="en-US" sz="3500" dirty="0">
              <a:solidFill>
                <a:srgbClr val="008080"/>
              </a:solidFill>
            </a:endParaRPr>
          </a:p>
          <a:p>
            <a:pPr lvl="0">
              <a:lnSpc>
                <a:spcPct val="90000"/>
              </a:lnSpc>
              <a:buSzTx/>
              <a:buNone/>
              <a:defRPr sz="1800"/>
            </a:pPr>
            <a:r>
              <a:rPr sz="3500" dirty="0">
                <a:solidFill>
                  <a:srgbClr val="008080"/>
                </a:solidFill>
              </a:rPr>
              <a:t>SELECT fname, name</a:t>
            </a:r>
          </a:p>
          <a:p>
            <a:pPr lvl="0">
              <a:lnSpc>
                <a:spcPct val="90000"/>
              </a:lnSpc>
              <a:buSzTx/>
              <a:buNone/>
              <a:defRPr sz="1800"/>
            </a:pPr>
            <a:r>
              <a:rPr sz="3500" dirty="0">
                <a:solidFill>
                  <a:srgbClr val="008080"/>
                </a:solidFill>
              </a:rPr>
              <a:t>FROM Students</a:t>
            </a:r>
          </a:p>
          <a:p>
            <a:pPr lvl="0">
              <a:lnSpc>
                <a:spcPct val="90000"/>
              </a:lnSpc>
              <a:buSzTx/>
              <a:buNone/>
              <a:defRPr sz="1800"/>
            </a:pPr>
            <a:r>
              <a:rPr sz="3500" dirty="0">
                <a:solidFill>
                  <a:srgbClr val="008080"/>
                </a:solidFill>
              </a:rPr>
              <a:t>WHERE EXISTS  (</a:t>
            </a:r>
          </a:p>
          <a:p>
            <a:pPr lvl="0">
              <a:lnSpc>
                <a:spcPct val="90000"/>
              </a:lnSpc>
              <a:buSzTx/>
              <a:buNone/>
              <a:defRPr sz="1800"/>
            </a:pPr>
            <a:r>
              <a:rPr sz="3500" dirty="0">
                <a:solidFill>
                  <a:srgbClr val="008080"/>
                </a:solidFill>
              </a:rPr>
              <a:t>	SELECT *				</a:t>
            </a:r>
          </a:p>
          <a:p>
            <a:pPr lvl="0">
              <a:lnSpc>
                <a:spcPct val="90000"/>
              </a:lnSpc>
              <a:buSzTx/>
              <a:buNone/>
              <a:defRPr sz="1800"/>
            </a:pPr>
            <a:r>
              <a:rPr sz="3500" dirty="0"/>
              <a:t>	</a:t>
            </a:r>
            <a:r>
              <a:rPr sz="3500" dirty="0">
                <a:solidFill>
                  <a:srgbClr val="008080"/>
                </a:solidFill>
              </a:rPr>
              <a:t>FROM </a:t>
            </a:r>
            <a:r>
              <a:rPr lang="en-US" sz="3500" dirty="0">
                <a:solidFill>
                  <a:srgbClr val="008080"/>
                </a:solidFill>
              </a:rPr>
              <a:t>Students</a:t>
            </a:r>
            <a:endParaRPr sz="3500" dirty="0">
              <a:solidFill>
                <a:srgbClr val="008080"/>
              </a:solidFill>
            </a:endParaRPr>
          </a:p>
          <a:p>
            <a:pPr lvl="0">
              <a:lnSpc>
                <a:spcPct val="90000"/>
              </a:lnSpc>
              <a:buSzTx/>
              <a:buNone/>
              <a:defRPr sz="1800"/>
            </a:pPr>
            <a:r>
              <a:rPr sz="3500" dirty="0"/>
              <a:t>	</a:t>
            </a:r>
            <a:r>
              <a:rPr sz="3500" dirty="0">
                <a:solidFill>
                  <a:srgbClr val="008080"/>
                </a:solidFill>
              </a:rPr>
              <a:t>WHERE g</a:t>
            </a:r>
            <a:r>
              <a:rPr lang="en-US" sz="3500" dirty="0">
                <a:solidFill>
                  <a:srgbClr val="008080"/>
                </a:solidFill>
              </a:rPr>
              <a:t>roup_id</a:t>
            </a:r>
            <a:r>
              <a:rPr sz="3500" dirty="0">
                <a:solidFill>
                  <a:srgbClr val="008080"/>
                </a:solidFill>
              </a:rPr>
              <a:t> = </a:t>
            </a:r>
            <a:r>
              <a:rPr lang="en-US" sz="3500" dirty="0">
                <a:solidFill>
                  <a:srgbClr val="008080"/>
                </a:solidFill>
              </a:rPr>
              <a:t>1</a:t>
            </a:r>
            <a:r>
              <a:rPr sz="3500" dirty="0">
                <a:solidFill>
                  <a:srgbClr val="008080"/>
                </a:solidFill>
              </a:rPr>
              <a:t>);</a:t>
            </a:r>
          </a:p>
        </p:txBody>
      </p:sp>
    </p:spTree>
  </p:cSld>
  <p:clrMapOvr>
    <a:masterClrMapping/>
  </p:clrMapOvr>
  <p:transition spd="med" advTm="72131"/>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hape 58"/>
          <p:cNvSpPr>
            <a:spLocks noGrp="1"/>
          </p:cNvSpPr>
          <p:nvPr>
            <p:ph type="body" idx="4294967295"/>
          </p:nvPr>
        </p:nvSpPr>
        <p:spPr>
          <a:xfrm>
            <a:off x="457200" y="1303316"/>
            <a:ext cx="8229600" cy="5257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0">
              <a:lnSpc>
                <a:spcPct val="80000"/>
              </a:lnSpc>
              <a:spcBef>
                <a:spcPts val="500"/>
              </a:spcBef>
              <a:buSzTx/>
              <a:buNone/>
              <a:defRPr sz="1800"/>
            </a:pPr>
            <a:r>
              <a:rPr sz="2600" dirty="0"/>
              <a:t>	</a:t>
            </a:r>
          </a:p>
          <a:p>
            <a:pPr lvl="0">
              <a:lnSpc>
                <a:spcPct val="80000"/>
              </a:lnSpc>
              <a:spcBef>
                <a:spcPts val="500"/>
              </a:spcBef>
              <a:buSzTx/>
              <a:buNone/>
              <a:defRPr sz="1800"/>
            </a:pPr>
            <a:r>
              <a:rPr sz="2600" dirty="0"/>
              <a:t>	… </a:t>
            </a:r>
            <a:r>
              <a:rPr sz="3100" dirty="0">
                <a:solidFill>
                  <a:srgbClr val="000099"/>
                </a:solidFill>
              </a:rPr>
              <a:t>attribute OPERATOR ANY (subquery)</a:t>
            </a:r>
            <a:endParaRPr sz="2600" dirty="0"/>
          </a:p>
          <a:p>
            <a:pPr marL="0" lvl="0" indent="0" defTabSz="457200">
              <a:spcBef>
                <a:spcPts val="0"/>
              </a:spcBef>
              <a:buSzTx/>
              <a:buNone/>
              <a:defRPr sz="1800"/>
            </a:pPr>
            <a:endParaRPr sz="1700" dirty="0">
              <a:solidFill>
                <a:srgbClr val="333333"/>
              </a:solidFill>
              <a:latin typeface="Helvetica Neue"/>
              <a:ea typeface="Helvetica Neue"/>
              <a:cs typeface="Helvetica Neue"/>
              <a:sym typeface="Helvetica Neue"/>
            </a:endParaRPr>
          </a:p>
          <a:p>
            <a:pPr marL="0" lvl="0" indent="0" defTabSz="457200">
              <a:spcBef>
                <a:spcPts val="0"/>
              </a:spcBef>
              <a:buSzTx/>
              <a:buNone/>
              <a:defRPr sz="1800"/>
            </a:pPr>
            <a:endParaRPr sz="3000" dirty="0">
              <a:solidFill>
                <a:srgbClr val="333333"/>
              </a:solidFill>
            </a:endParaRPr>
          </a:p>
          <a:p>
            <a:pPr marL="300789" lvl="0" indent="-300789" defTabSz="457200">
              <a:spcBef>
                <a:spcPts val="0"/>
              </a:spcBef>
              <a:buChar char="•"/>
              <a:defRPr sz="1800"/>
            </a:pPr>
            <a:r>
              <a:rPr sz="3000" dirty="0">
                <a:solidFill>
                  <a:srgbClr val="333333"/>
                </a:solidFill>
              </a:rPr>
              <a:t>The ANY operator compares the value to each value returned by the subquery. Therefore ANY keyword (which must follow a comparison operator) returns TRUE if the comparison is TRUE for ANY of the values in the column that the subquery returns.</a:t>
            </a:r>
          </a:p>
          <a:p>
            <a:pPr marL="300789" lvl="0" indent="-300789" defTabSz="457200">
              <a:spcBef>
                <a:spcPts val="0"/>
              </a:spcBef>
              <a:buChar char="•"/>
              <a:defRPr sz="1800"/>
            </a:pPr>
            <a:endParaRPr sz="3000" dirty="0">
              <a:solidFill>
                <a:srgbClr val="333333"/>
              </a:solidFill>
            </a:endParaRPr>
          </a:p>
          <a:p>
            <a:pPr marL="300789" lvl="0" indent="-300789" defTabSz="457200">
              <a:spcBef>
                <a:spcPts val="0"/>
              </a:spcBef>
              <a:buChar char="•"/>
              <a:defRPr sz="1800"/>
            </a:pPr>
            <a:r>
              <a:rPr lang="en-US" sz="3000" dirty="0">
                <a:solidFill>
                  <a:srgbClr val="333333"/>
                </a:solidFill>
              </a:rPr>
              <a:t>"</a:t>
            </a:r>
            <a:r>
              <a:rPr sz="3000" dirty="0">
                <a:solidFill>
                  <a:srgbClr val="333333"/>
                </a:solidFill>
              </a:rPr>
              <a:t>IN</a:t>
            </a:r>
            <a:r>
              <a:rPr lang="en-US" sz="3000" dirty="0">
                <a:solidFill>
                  <a:srgbClr val="333333"/>
                </a:solidFill>
              </a:rPr>
              <a:t>"</a:t>
            </a:r>
            <a:r>
              <a:rPr sz="3000" dirty="0">
                <a:solidFill>
                  <a:srgbClr val="333333"/>
                </a:solidFill>
              </a:rPr>
              <a:t> is equivalent to </a:t>
            </a:r>
            <a:r>
              <a:rPr lang="en-US" sz="3000" dirty="0">
                <a:solidFill>
                  <a:srgbClr val="333333"/>
                </a:solidFill>
              </a:rPr>
              <a:t>"</a:t>
            </a:r>
            <a:r>
              <a:rPr sz="3000" dirty="0">
                <a:solidFill>
                  <a:srgbClr val="333333"/>
                </a:solidFill>
              </a:rPr>
              <a:t>= ANY</a:t>
            </a:r>
            <a:r>
              <a:rPr lang="en-US" sz="3000" dirty="0">
                <a:solidFill>
                  <a:srgbClr val="333333"/>
                </a:solidFill>
              </a:rPr>
              <a:t>"</a:t>
            </a:r>
            <a:r>
              <a:rPr sz="3000" dirty="0">
                <a:solidFill>
                  <a:srgbClr val="333333"/>
                </a:solidFill>
              </a:rPr>
              <a:t>.</a:t>
            </a:r>
          </a:p>
        </p:txBody>
      </p:sp>
      <p:sp>
        <p:nvSpPr>
          <p:cNvPr id="59" name="Shape 59"/>
          <p:cNvSpPr>
            <a:spLocks noGrp="1"/>
          </p:cNvSpPr>
          <p:nvPr>
            <p:ph type="title" idx="4294967295"/>
          </p:nvPr>
        </p:nvSpPr>
        <p:spPr>
          <a:xfrm>
            <a:off x="457200" y="92074"/>
            <a:ext cx="8229600" cy="150812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p>
            <a:pPr lvl="0">
              <a:defRPr sz="1800"/>
            </a:pPr>
            <a:r>
              <a:rPr sz="4400"/>
              <a:t>ANY</a:t>
            </a:r>
          </a:p>
        </p:txBody>
      </p:sp>
    </p:spTree>
  </p:cSld>
  <p:clrMapOvr>
    <a:masterClrMapping/>
  </p:clrMapOvr>
  <p:transition spd="med" advTm="38183"/>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a:spLocks noGrp="1"/>
          </p:cNvSpPr>
          <p:nvPr>
            <p:ph type="body" idx="4294967295"/>
          </p:nvPr>
        </p:nvSpPr>
        <p:spPr>
          <a:xfrm>
            <a:off x="457200" y="1600199"/>
            <a:ext cx="8553236" cy="502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0">
              <a:lnSpc>
                <a:spcPct val="80000"/>
              </a:lnSpc>
              <a:spcBef>
                <a:spcPts val="500"/>
              </a:spcBef>
              <a:buSzTx/>
              <a:buNone/>
              <a:defRPr sz="1800"/>
            </a:pPr>
            <a:r>
              <a:rPr sz="2600" dirty="0"/>
              <a:t>	</a:t>
            </a:r>
          </a:p>
          <a:p>
            <a:pPr lvl="0">
              <a:lnSpc>
                <a:spcPct val="80000"/>
              </a:lnSpc>
              <a:spcBef>
                <a:spcPts val="500"/>
              </a:spcBef>
              <a:buSzTx/>
              <a:buNone/>
              <a:defRPr sz="1800"/>
            </a:pPr>
            <a:endParaRPr sz="2600" dirty="0"/>
          </a:p>
          <a:p>
            <a:pPr lvl="0">
              <a:lnSpc>
                <a:spcPct val="80000"/>
              </a:lnSpc>
              <a:spcBef>
                <a:spcPts val="500"/>
              </a:spcBef>
              <a:buSzTx/>
              <a:buNone/>
              <a:defRPr sz="1800"/>
            </a:pPr>
            <a:r>
              <a:rPr sz="2600" dirty="0"/>
              <a:t>	</a:t>
            </a:r>
            <a:r>
              <a:rPr sz="3800" dirty="0">
                <a:solidFill>
                  <a:srgbClr val="008080"/>
                </a:solidFill>
              </a:rPr>
              <a:t>SELECT *</a:t>
            </a:r>
          </a:p>
          <a:p>
            <a:pPr lvl="0">
              <a:lnSpc>
                <a:spcPct val="80000"/>
              </a:lnSpc>
              <a:spcBef>
                <a:spcPts val="500"/>
              </a:spcBef>
              <a:buSzTx/>
              <a:buNone/>
              <a:defRPr sz="1800"/>
            </a:pPr>
            <a:r>
              <a:rPr sz="3800" dirty="0">
                <a:solidFill>
                  <a:srgbClr val="008080"/>
                </a:solidFill>
              </a:rPr>
              <a:t>	FROM Students s</a:t>
            </a:r>
          </a:p>
          <a:p>
            <a:pPr lvl="0">
              <a:lnSpc>
                <a:spcPct val="80000"/>
              </a:lnSpc>
              <a:spcBef>
                <a:spcPts val="500"/>
              </a:spcBef>
              <a:buSzTx/>
              <a:buNone/>
              <a:defRPr sz="1800"/>
            </a:pPr>
            <a:r>
              <a:rPr sz="3800" dirty="0">
                <a:solidFill>
                  <a:srgbClr val="008080"/>
                </a:solidFill>
              </a:rPr>
              <a:t>	WHERE </a:t>
            </a:r>
            <a:r>
              <a:rPr sz="3800" dirty="0" err="1">
                <a:solidFill>
                  <a:srgbClr val="008080"/>
                </a:solidFill>
              </a:rPr>
              <a:t>s.</a:t>
            </a:r>
            <a:r>
              <a:rPr lang="en-US" sz="3800" dirty="0" err="1">
                <a:solidFill>
                  <a:srgbClr val="008080"/>
                </a:solidFill>
              </a:rPr>
              <a:t>bdate</a:t>
            </a:r>
            <a:r>
              <a:rPr sz="3800" dirty="0">
                <a:solidFill>
                  <a:srgbClr val="008080"/>
                </a:solidFill>
              </a:rPr>
              <a:t> </a:t>
            </a:r>
            <a:r>
              <a:rPr lang="en-US" sz="3800" dirty="0">
                <a:solidFill>
                  <a:srgbClr val="008080"/>
                </a:solidFill>
              </a:rPr>
              <a:t>&lt;</a:t>
            </a:r>
            <a:r>
              <a:rPr sz="3800" dirty="0">
                <a:solidFill>
                  <a:srgbClr val="008080"/>
                </a:solidFill>
              </a:rPr>
              <a:t> ANY ( </a:t>
            </a:r>
          </a:p>
          <a:p>
            <a:pPr lvl="0">
              <a:lnSpc>
                <a:spcPct val="80000"/>
              </a:lnSpc>
              <a:spcBef>
                <a:spcPts val="500"/>
              </a:spcBef>
              <a:buSzTx/>
              <a:buNone/>
              <a:defRPr sz="1800"/>
            </a:pPr>
            <a:r>
              <a:rPr sz="3800" dirty="0">
                <a:solidFill>
                  <a:srgbClr val="008080"/>
                </a:solidFill>
              </a:rPr>
              <a:t>		SELECT </a:t>
            </a:r>
            <a:r>
              <a:rPr lang="en-US" sz="3800" dirty="0">
                <a:solidFill>
                  <a:srgbClr val="008080"/>
                </a:solidFill>
              </a:rPr>
              <a:t>t.bdate</a:t>
            </a:r>
            <a:r>
              <a:rPr sz="3800" dirty="0">
                <a:solidFill>
                  <a:srgbClr val="008080"/>
                </a:solidFill>
              </a:rPr>
              <a:t>   </a:t>
            </a:r>
          </a:p>
          <a:p>
            <a:pPr lvl="0">
              <a:lnSpc>
                <a:spcPct val="80000"/>
              </a:lnSpc>
              <a:spcBef>
                <a:spcPts val="500"/>
              </a:spcBef>
              <a:buSzTx/>
              <a:buNone/>
              <a:defRPr sz="1800"/>
            </a:pPr>
            <a:r>
              <a:rPr sz="3800" dirty="0">
                <a:solidFill>
                  <a:srgbClr val="008080"/>
                </a:solidFill>
              </a:rPr>
              <a:t>		FROM </a:t>
            </a:r>
            <a:r>
              <a:rPr lang="en-US" sz="3800" dirty="0">
                <a:solidFill>
                  <a:srgbClr val="008080"/>
                </a:solidFill>
              </a:rPr>
              <a:t>Teachers t</a:t>
            </a:r>
            <a:r>
              <a:rPr sz="3800" dirty="0">
                <a:solidFill>
                  <a:srgbClr val="008080"/>
                </a:solidFill>
              </a:rPr>
              <a:t>);</a:t>
            </a:r>
            <a:endParaRPr lang="en-US" sz="3800" dirty="0">
              <a:solidFill>
                <a:srgbClr val="008080"/>
              </a:solidFill>
            </a:endParaRPr>
          </a:p>
          <a:p>
            <a:pPr lvl="0">
              <a:lnSpc>
                <a:spcPct val="80000"/>
              </a:lnSpc>
              <a:spcBef>
                <a:spcPts val="500"/>
              </a:spcBef>
              <a:buSzTx/>
              <a:buNone/>
              <a:defRPr sz="1800"/>
            </a:pPr>
            <a:endParaRPr lang="en-US" sz="3800" dirty="0">
              <a:solidFill>
                <a:srgbClr val="008080"/>
              </a:solidFill>
            </a:endParaRPr>
          </a:p>
          <a:p>
            <a:pPr lvl="0">
              <a:lnSpc>
                <a:spcPct val="80000"/>
              </a:lnSpc>
              <a:spcBef>
                <a:spcPts val="500"/>
              </a:spcBef>
              <a:buSzTx/>
              <a:buNone/>
              <a:defRPr sz="1800"/>
            </a:pPr>
            <a:r>
              <a:rPr lang="en-US" sz="3800" dirty="0">
                <a:solidFill>
                  <a:srgbClr val="008080"/>
                </a:solidFill>
              </a:rPr>
              <a:t>20.03.1990 &lt; (19.03.1988, 23.05.1993)</a:t>
            </a:r>
          </a:p>
          <a:p>
            <a:pPr lvl="0">
              <a:lnSpc>
                <a:spcPct val="80000"/>
              </a:lnSpc>
              <a:spcBef>
                <a:spcPts val="500"/>
              </a:spcBef>
              <a:buSzTx/>
              <a:buNone/>
              <a:defRPr sz="1800"/>
            </a:pPr>
            <a:r>
              <a:rPr lang="en-US" sz="3800" dirty="0">
                <a:solidFill>
                  <a:srgbClr val="008080"/>
                </a:solidFill>
              </a:rPr>
              <a:t>True</a:t>
            </a:r>
          </a:p>
        </p:txBody>
      </p:sp>
      <p:sp>
        <p:nvSpPr>
          <p:cNvPr id="62" name="Shape 62"/>
          <p:cNvSpPr>
            <a:spLocks noGrp="1"/>
          </p:cNvSpPr>
          <p:nvPr>
            <p:ph type="title" idx="4294967295"/>
          </p:nvPr>
        </p:nvSpPr>
        <p:spPr>
          <a:xfrm>
            <a:off x="457200" y="92074"/>
            <a:ext cx="8229600" cy="150812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p>
            <a:pPr lvl="0">
              <a:defRPr sz="1800"/>
            </a:pPr>
            <a:r>
              <a:rPr sz="4400"/>
              <a:t>ANY: example</a:t>
            </a:r>
          </a:p>
        </p:txBody>
      </p:sp>
    </p:spTree>
    <p:custDataLst>
      <p:tags r:id="rId1"/>
    </p:custDataLst>
  </p:cSld>
  <p:clrMapOvr>
    <a:masterClrMapping/>
  </p:clrMapOvr>
  <p:transition spd="med" advTm="8729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hape 64"/>
          <p:cNvSpPr>
            <a:spLocks noGrp="1"/>
          </p:cNvSpPr>
          <p:nvPr>
            <p:ph type="body" idx="4294967295"/>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0">
              <a:lnSpc>
                <a:spcPct val="80000"/>
              </a:lnSpc>
              <a:spcBef>
                <a:spcPts val="500"/>
              </a:spcBef>
              <a:buSzTx/>
              <a:buNone/>
              <a:defRPr sz="1800"/>
            </a:pPr>
            <a:r>
              <a:rPr sz="2600" dirty="0"/>
              <a:t>	</a:t>
            </a:r>
          </a:p>
          <a:p>
            <a:pPr lvl="0">
              <a:lnSpc>
                <a:spcPct val="80000"/>
              </a:lnSpc>
              <a:spcBef>
                <a:spcPts val="500"/>
              </a:spcBef>
              <a:buSzTx/>
              <a:buNone/>
              <a:defRPr sz="1800"/>
            </a:pPr>
            <a:endParaRPr sz="2600" dirty="0"/>
          </a:p>
          <a:p>
            <a:pPr lvl="0">
              <a:lnSpc>
                <a:spcPct val="80000"/>
              </a:lnSpc>
              <a:spcBef>
                <a:spcPts val="500"/>
              </a:spcBef>
              <a:buSzTx/>
              <a:buNone/>
              <a:defRPr sz="1800"/>
            </a:pPr>
            <a:r>
              <a:rPr sz="2600" dirty="0"/>
              <a:t>	… </a:t>
            </a:r>
            <a:r>
              <a:rPr sz="3100" dirty="0">
                <a:solidFill>
                  <a:srgbClr val="000099"/>
                </a:solidFill>
              </a:rPr>
              <a:t>attribute OPERATOR ALL (subquery)</a:t>
            </a:r>
            <a:endParaRPr sz="2600" dirty="0"/>
          </a:p>
          <a:p>
            <a:pPr marL="0" lvl="0" indent="0" defTabSz="457200">
              <a:spcBef>
                <a:spcPts val="0"/>
              </a:spcBef>
              <a:buSzTx/>
              <a:buNone/>
              <a:defRPr sz="1800"/>
            </a:pPr>
            <a:endParaRPr sz="1700" dirty="0">
              <a:solidFill>
                <a:srgbClr val="333333"/>
              </a:solidFill>
              <a:latin typeface="Helvetica Neue"/>
              <a:ea typeface="Helvetica Neue"/>
              <a:cs typeface="Helvetica Neue"/>
              <a:sym typeface="Helvetica Neue"/>
            </a:endParaRPr>
          </a:p>
          <a:p>
            <a:pPr marL="0" lvl="0" indent="0" defTabSz="457200">
              <a:spcBef>
                <a:spcPts val="0"/>
              </a:spcBef>
              <a:buSzTx/>
              <a:buNone/>
              <a:defRPr sz="1800"/>
            </a:pPr>
            <a:endParaRPr sz="3000" dirty="0">
              <a:solidFill>
                <a:srgbClr val="333333"/>
              </a:solidFill>
            </a:endParaRPr>
          </a:p>
          <a:p>
            <a:pPr marL="300789" lvl="0" indent="-300789" defTabSz="457200">
              <a:spcBef>
                <a:spcPts val="0"/>
              </a:spcBef>
              <a:buChar char="•"/>
              <a:defRPr sz="1800"/>
            </a:pPr>
            <a:r>
              <a:rPr sz="3000" dirty="0">
                <a:solidFill>
                  <a:srgbClr val="333333"/>
                </a:solidFill>
              </a:rPr>
              <a:t>The ALL operator compares value to every value returned by the subquery. The result of ALL is true if all rows yield true. The result is false if any false result is found.</a:t>
            </a:r>
          </a:p>
          <a:p>
            <a:pPr marL="300789" lvl="0" indent="-300789" defTabSz="457200">
              <a:spcBef>
                <a:spcPts val="0"/>
              </a:spcBef>
              <a:buChar char="•"/>
              <a:defRPr sz="1800"/>
            </a:pPr>
            <a:endParaRPr sz="3000" dirty="0">
              <a:solidFill>
                <a:srgbClr val="333333"/>
              </a:solidFill>
            </a:endParaRPr>
          </a:p>
          <a:p>
            <a:pPr marL="300789" lvl="0" indent="-300789" defTabSz="457200">
              <a:spcBef>
                <a:spcPts val="0"/>
              </a:spcBef>
              <a:buChar char="•"/>
              <a:defRPr sz="1800"/>
            </a:pPr>
            <a:r>
              <a:rPr lang="en-US" sz="3000" dirty="0">
                <a:solidFill>
                  <a:srgbClr val="333333"/>
                </a:solidFill>
              </a:rPr>
              <a:t>"</a:t>
            </a:r>
            <a:r>
              <a:rPr sz="3000" dirty="0">
                <a:solidFill>
                  <a:srgbClr val="333333"/>
                </a:solidFill>
              </a:rPr>
              <a:t>NOT IN</a:t>
            </a:r>
            <a:r>
              <a:rPr lang="en-US" sz="3000" dirty="0">
                <a:solidFill>
                  <a:srgbClr val="333333"/>
                </a:solidFill>
              </a:rPr>
              <a:t>"</a:t>
            </a:r>
            <a:r>
              <a:rPr sz="3000" dirty="0">
                <a:solidFill>
                  <a:srgbClr val="333333"/>
                </a:solidFill>
              </a:rPr>
              <a:t> is equivalent to </a:t>
            </a:r>
            <a:r>
              <a:rPr lang="en-US" sz="3000" dirty="0">
                <a:solidFill>
                  <a:srgbClr val="333333"/>
                </a:solidFill>
              </a:rPr>
              <a:t>"</a:t>
            </a:r>
            <a:r>
              <a:rPr sz="3000" dirty="0">
                <a:solidFill>
                  <a:srgbClr val="333333"/>
                </a:solidFill>
              </a:rPr>
              <a:t>&lt;&gt; ALL</a:t>
            </a:r>
            <a:r>
              <a:rPr lang="en-US" sz="3000" dirty="0">
                <a:solidFill>
                  <a:srgbClr val="333333"/>
                </a:solidFill>
              </a:rPr>
              <a:t>"</a:t>
            </a:r>
            <a:r>
              <a:rPr sz="3000" dirty="0">
                <a:solidFill>
                  <a:srgbClr val="333333"/>
                </a:solidFill>
              </a:rPr>
              <a:t>.</a:t>
            </a:r>
          </a:p>
          <a:p>
            <a:pPr marL="457200" lvl="0" indent="-457200" defTabSz="457200">
              <a:spcBef>
                <a:spcPts val="0"/>
              </a:spcBef>
              <a:buSzTx/>
              <a:buNone/>
              <a:tabLst>
                <a:tab pos="139700" algn="l"/>
                <a:tab pos="457200" algn="l"/>
              </a:tabLst>
              <a:defRPr sz="1800"/>
            </a:pPr>
            <a:endParaRPr sz="3000" dirty="0">
              <a:solidFill>
                <a:srgbClr val="333333"/>
              </a:solidFill>
            </a:endParaRPr>
          </a:p>
        </p:txBody>
      </p:sp>
      <p:sp>
        <p:nvSpPr>
          <p:cNvPr id="65" name="Shape 65"/>
          <p:cNvSpPr>
            <a:spLocks noGrp="1"/>
          </p:cNvSpPr>
          <p:nvPr>
            <p:ph type="title" idx="4294967295"/>
          </p:nvPr>
        </p:nvSpPr>
        <p:spPr>
          <a:xfrm>
            <a:off x="457200" y="92074"/>
            <a:ext cx="8229600" cy="150812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p>
            <a:pPr lvl="0">
              <a:defRPr sz="1800"/>
            </a:pPr>
            <a:r>
              <a:rPr sz="4400"/>
              <a:t>ALL</a:t>
            </a:r>
          </a:p>
        </p:txBody>
      </p:sp>
    </p:spTree>
  </p:cSld>
  <p:clrMapOvr>
    <a:masterClrMapping/>
  </p:clrMapOvr>
  <p:transition spd="med" advTm="29569"/>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hape 67"/>
          <p:cNvSpPr>
            <a:spLocks noGrp="1"/>
          </p:cNvSpPr>
          <p:nvPr>
            <p:ph type="body" idx="4294967295"/>
          </p:nvPr>
        </p:nvSpPr>
        <p:spPr>
          <a:xfrm>
            <a:off x="457200" y="1600200"/>
            <a:ext cx="8573784" cy="4934164"/>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0">
              <a:lnSpc>
                <a:spcPct val="80000"/>
              </a:lnSpc>
              <a:spcBef>
                <a:spcPts val="500"/>
              </a:spcBef>
              <a:buSzTx/>
              <a:buNone/>
              <a:defRPr sz="1800"/>
            </a:pPr>
            <a:r>
              <a:rPr sz="2600" dirty="0"/>
              <a:t>	</a:t>
            </a:r>
          </a:p>
          <a:p>
            <a:pPr lvl="0">
              <a:lnSpc>
                <a:spcPct val="80000"/>
              </a:lnSpc>
              <a:spcBef>
                <a:spcPts val="500"/>
              </a:spcBef>
              <a:buSzTx/>
              <a:buNone/>
              <a:defRPr sz="1800"/>
            </a:pPr>
            <a:r>
              <a:rPr sz="2600" dirty="0"/>
              <a:t>	</a:t>
            </a:r>
            <a:r>
              <a:rPr sz="3800" dirty="0">
                <a:solidFill>
                  <a:srgbClr val="008080"/>
                </a:solidFill>
              </a:rPr>
              <a:t>SELECT *</a:t>
            </a:r>
          </a:p>
          <a:p>
            <a:pPr lvl="0">
              <a:lnSpc>
                <a:spcPct val="80000"/>
              </a:lnSpc>
              <a:spcBef>
                <a:spcPts val="500"/>
              </a:spcBef>
              <a:buSzTx/>
              <a:buNone/>
              <a:defRPr sz="1800"/>
            </a:pPr>
            <a:r>
              <a:rPr sz="3800" dirty="0">
                <a:solidFill>
                  <a:srgbClr val="008080"/>
                </a:solidFill>
              </a:rPr>
              <a:t>	FROM Students s</a:t>
            </a:r>
          </a:p>
          <a:p>
            <a:pPr lvl="0">
              <a:lnSpc>
                <a:spcPct val="80000"/>
              </a:lnSpc>
              <a:spcBef>
                <a:spcPts val="500"/>
              </a:spcBef>
              <a:buSzTx/>
              <a:buNone/>
              <a:defRPr sz="1800"/>
            </a:pPr>
            <a:r>
              <a:rPr sz="3800" dirty="0">
                <a:solidFill>
                  <a:srgbClr val="008080"/>
                </a:solidFill>
              </a:rPr>
              <a:t>	WHERE s. </a:t>
            </a:r>
            <a:r>
              <a:rPr lang="en-US" sz="3800" dirty="0" err="1">
                <a:solidFill>
                  <a:srgbClr val="008080"/>
                </a:solidFill>
              </a:rPr>
              <a:t>bdate</a:t>
            </a:r>
            <a:r>
              <a:rPr sz="3800" dirty="0">
                <a:solidFill>
                  <a:srgbClr val="008080"/>
                </a:solidFill>
              </a:rPr>
              <a:t> </a:t>
            </a:r>
            <a:r>
              <a:rPr lang="en-US" sz="3800" dirty="0">
                <a:solidFill>
                  <a:srgbClr val="008080"/>
                </a:solidFill>
              </a:rPr>
              <a:t>&lt;</a:t>
            </a:r>
            <a:r>
              <a:rPr sz="3800" dirty="0">
                <a:solidFill>
                  <a:srgbClr val="008080"/>
                </a:solidFill>
              </a:rPr>
              <a:t> ALL ( </a:t>
            </a:r>
          </a:p>
          <a:p>
            <a:pPr lvl="0">
              <a:lnSpc>
                <a:spcPct val="80000"/>
              </a:lnSpc>
              <a:spcBef>
                <a:spcPts val="500"/>
              </a:spcBef>
              <a:buSzTx/>
              <a:buNone/>
              <a:defRPr sz="1800"/>
            </a:pPr>
            <a:r>
              <a:rPr sz="3800" dirty="0">
                <a:solidFill>
                  <a:srgbClr val="008080"/>
                </a:solidFill>
              </a:rPr>
              <a:t>		SELECT </a:t>
            </a:r>
            <a:r>
              <a:rPr lang="en-US" sz="3800" dirty="0">
                <a:solidFill>
                  <a:srgbClr val="008080"/>
                </a:solidFill>
              </a:rPr>
              <a:t>t.bdate</a:t>
            </a:r>
            <a:r>
              <a:rPr sz="3800" dirty="0">
                <a:solidFill>
                  <a:srgbClr val="008080"/>
                </a:solidFill>
              </a:rPr>
              <a:t>   </a:t>
            </a:r>
          </a:p>
          <a:p>
            <a:pPr lvl="0">
              <a:lnSpc>
                <a:spcPct val="80000"/>
              </a:lnSpc>
              <a:spcBef>
                <a:spcPts val="500"/>
              </a:spcBef>
              <a:buSzTx/>
              <a:buNone/>
              <a:defRPr sz="1800"/>
            </a:pPr>
            <a:r>
              <a:rPr sz="3800" dirty="0">
                <a:solidFill>
                  <a:srgbClr val="008080"/>
                </a:solidFill>
              </a:rPr>
              <a:t>		FROM </a:t>
            </a:r>
            <a:r>
              <a:rPr lang="en-US" sz="3800" dirty="0">
                <a:solidFill>
                  <a:srgbClr val="008080"/>
                </a:solidFill>
              </a:rPr>
              <a:t>Teachers t</a:t>
            </a:r>
            <a:r>
              <a:rPr sz="3800" dirty="0">
                <a:solidFill>
                  <a:srgbClr val="008080"/>
                </a:solidFill>
              </a:rPr>
              <a:t>);</a:t>
            </a:r>
            <a:endParaRPr lang="en-US" sz="3800" dirty="0">
              <a:solidFill>
                <a:srgbClr val="008080"/>
              </a:solidFill>
            </a:endParaRPr>
          </a:p>
          <a:p>
            <a:pPr lvl="0">
              <a:lnSpc>
                <a:spcPct val="80000"/>
              </a:lnSpc>
              <a:spcBef>
                <a:spcPts val="500"/>
              </a:spcBef>
              <a:buSzTx/>
              <a:buNone/>
              <a:defRPr sz="1800"/>
            </a:pPr>
            <a:endParaRPr lang="en-US" sz="3800" dirty="0">
              <a:solidFill>
                <a:srgbClr val="008080"/>
              </a:solidFill>
            </a:endParaRPr>
          </a:p>
          <a:p>
            <a:pPr lvl="0">
              <a:lnSpc>
                <a:spcPct val="80000"/>
              </a:lnSpc>
              <a:spcBef>
                <a:spcPts val="500"/>
              </a:spcBef>
              <a:buSzTx/>
              <a:buNone/>
              <a:defRPr sz="1800"/>
            </a:pPr>
            <a:r>
              <a:rPr lang="en-US" sz="3800" dirty="0">
                <a:solidFill>
                  <a:srgbClr val="008080"/>
                </a:solidFill>
              </a:rPr>
              <a:t>20.03.1990 &lt; (19.03.1988, 23.05.1993)</a:t>
            </a:r>
          </a:p>
          <a:p>
            <a:pPr lvl="0">
              <a:lnSpc>
                <a:spcPct val="80000"/>
              </a:lnSpc>
              <a:spcBef>
                <a:spcPts val="500"/>
              </a:spcBef>
              <a:buSzTx/>
              <a:buNone/>
              <a:defRPr sz="1800"/>
            </a:pPr>
            <a:r>
              <a:rPr lang="en-US" sz="3800" dirty="0">
                <a:solidFill>
                  <a:srgbClr val="008080"/>
                </a:solidFill>
              </a:rPr>
              <a:t>False</a:t>
            </a:r>
            <a:endParaRPr sz="3800" dirty="0">
              <a:solidFill>
                <a:srgbClr val="008080"/>
              </a:solidFill>
            </a:endParaRPr>
          </a:p>
        </p:txBody>
      </p:sp>
      <p:sp>
        <p:nvSpPr>
          <p:cNvPr id="68" name="Shape 68"/>
          <p:cNvSpPr>
            <a:spLocks noGrp="1"/>
          </p:cNvSpPr>
          <p:nvPr>
            <p:ph type="title" idx="4294967295"/>
          </p:nvPr>
        </p:nvSpPr>
        <p:spPr>
          <a:xfrm>
            <a:off x="457200" y="92074"/>
            <a:ext cx="8229600" cy="150812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p>
            <a:pPr lvl="0">
              <a:defRPr sz="1800"/>
            </a:pPr>
            <a:r>
              <a:rPr sz="4400"/>
              <a:t>ALL: example</a:t>
            </a:r>
          </a:p>
        </p:txBody>
      </p:sp>
    </p:spTree>
    <p:custDataLst>
      <p:tags r:id="rId1"/>
    </p:custDataLst>
  </p:cSld>
  <p:clrMapOvr>
    <a:masterClrMapping/>
  </p:clrMapOvr>
  <p:transition spd="med" advTm="5323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hape 16"/>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pPr>
            <a:r>
              <a:rPr lang="en-US" sz="4400" dirty="0"/>
              <a:t>Link to the Video</a:t>
            </a:r>
            <a:endParaRPr sz="4400" dirty="0"/>
          </a:p>
        </p:txBody>
      </p:sp>
      <p:sp>
        <p:nvSpPr>
          <p:cNvPr id="17" name="Shape 17"/>
          <p:cNvSpPr>
            <a:spLocks noGrp="1"/>
          </p:cNvSpPr>
          <p:nvPr>
            <p:ph type="body" idx="4294967295"/>
          </p:nvPr>
        </p:nvSpPr>
        <p:spPr>
          <a:xfrm>
            <a:off x="457200" y="1600200"/>
            <a:ext cx="8229600" cy="474122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marL="336041" lvl="0" indent="-336041" defTabSz="896111">
              <a:lnSpc>
                <a:spcPct val="90000"/>
              </a:lnSpc>
              <a:spcBef>
                <a:spcPts val="600"/>
              </a:spcBef>
              <a:buSzTx/>
              <a:buNone/>
              <a:defRPr sz="1800"/>
            </a:pPr>
            <a:r>
              <a:rPr sz="2700" dirty="0"/>
              <a:t>	</a:t>
            </a:r>
          </a:p>
          <a:p>
            <a:pPr marL="336041" lvl="0" indent="-336041" defTabSz="896111">
              <a:lnSpc>
                <a:spcPct val="90000"/>
              </a:lnSpc>
              <a:buSzTx/>
              <a:buNone/>
              <a:defRPr sz="1800"/>
            </a:pPr>
            <a:r>
              <a:rPr sz="2700" dirty="0">
                <a:solidFill>
                  <a:srgbClr val="000099"/>
                </a:solidFill>
              </a:rPr>
              <a:t>	</a:t>
            </a:r>
            <a:r>
              <a:rPr lang="en-GB" sz="2700" dirty="0">
                <a:solidFill>
                  <a:srgbClr val="000099"/>
                </a:solidFill>
              </a:rPr>
              <a:t>https://youtu.be/byInBhICUtQ</a:t>
            </a:r>
            <a:endParaRPr sz="3100" dirty="0"/>
          </a:p>
        </p:txBody>
      </p:sp>
    </p:spTree>
    <p:extLst>
      <p:ext uri="{BB962C8B-B14F-4D97-AF65-F5344CB8AC3E}">
        <p14:creationId xmlns:p14="http://schemas.microsoft.com/office/powerpoint/2010/main" val="4236662233"/>
      </p:ext>
    </p:extLst>
  </p:cSld>
  <p:clrMapOvr>
    <a:masterClrMapping/>
  </p:clrMapOvr>
  <p:transition spd="med" advTm="25412"/>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a:spLocks noGrp="1"/>
          </p:cNvSpPr>
          <p:nvPr>
            <p:ph type="body" idx="4294967295"/>
          </p:nvPr>
        </p:nvSpPr>
        <p:spPr>
          <a:xfrm>
            <a:off x="457200" y="1600200"/>
            <a:ext cx="8229600" cy="45231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marL="320842" lvl="0" indent="-320842">
              <a:lnSpc>
                <a:spcPct val="80000"/>
              </a:lnSpc>
              <a:spcBef>
                <a:spcPts val="500"/>
              </a:spcBef>
              <a:buChar char="•"/>
              <a:defRPr sz="1800"/>
            </a:pPr>
            <a:r>
              <a:rPr sz="3200" dirty="0"/>
              <a:t>A subquery can also be found in SELECT or FROM clauses.</a:t>
            </a:r>
            <a:r>
              <a:rPr sz="3000" dirty="0">
                <a:solidFill>
                  <a:srgbClr val="008080"/>
                </a:solidFill>
              </a:rPr>
              <a:t>	</a:t>
            </a:r>
          </a:p>
          <a:p>
            <a:pPr lvl="0">
              <a:lnSpc>
                <a:spcPct val="80000"/>
              </a:lnSpc>
              <a:spcBef>
                <a:spcPts val="500"/>
              </a:spcBef>
              <a:buSzTx/>
              <a:buNone/>
              <a:defRPr sz="1800"/>
            </a:pPr>
            <a:endParaRPr sz="2600" dirty="0">
              <a:solidFill>
                <a:srgbClr val="008080"/>
              </a:solidFill>
            </a:endParaRPr>
          </a:p>
          <a:p>
            <a:pPr lvl="0">
              <a:lnSpc>
                <a:spcPct val="80000"/>
              </a:lnSpc>
              <a:spcBef>
                <a:spcPts val="500"/>
              </a:spcBef>
              <a:buSzTx/>
              <a:buNone/>
              <a:defRPr sz="1800"/>
            </a:pPr>
            <a:r>
              <a:rPr sz="3200" dirty="0">
                <a:solidFill>
                  <a:srgbClr val="008080"/>
                </a:solidFill>
              </a:rPr>
              <a:t>SELECT num_of_stud</a:t>
            </a:r>
          </a:p>
          <a:p>
            <a:pPr lvl="0">
              <a:lnSpc>
                <a:spcPct val="80000"/>
              </a:lnSpc>
              <a:spcBef>
                <a:spcPts val="500"/>
              </a:spcBef>
              <a:buSzTx/>
              <a:buNone/>
              <a:defRPr sz="1800"/>
            </a:pPr>
            <a:r>
              <a:rPr sz="3200" dirty="0">
                <a:solidFill>
                  <a:srgbClr val="008080"/>
                </a:solidFill>
              </a:rPr>
              <a:t>FROM ( </a:t>
            </a:r>
          </a:p>
          <a:p>
            <a:pPr lvl="0">
              <a:lnSpc>
                <a:spcPct val="80000"/>
              </a:lnSpc>
              <a:spcBef>
                <a:spcPts val="500"/>
              </a:spcBef>
              <a:buSzTx/>
              <a:buNone/>
              <a:defRPr sz="1800"/>
            </a:pPr>
            <a:r>
              <a:rPr sz="3200" dirty="0">
                <a:solidFill>
                  <a:srgbClr val="008080"/>
                </a:solidFill>
              </a:rPr>
              <a:t>	SELECT group_id, count(*) </a:t>
            </a:r>
          </a:p>
          <a:p>
            <a:pPr lvl="0">
              <a:lnSpc>
                <a:spcPct val="80000"/>
              </a:lnSpc>
              <a:spcBef>
                <a:spcPts val="500"/>
              </a:spcBef>
              <a:buSzTx/>
              <a:buNone/>
              <a:defRPr sz="1800"/>
            </a:pPr>
            <a:r>
              <a:rPr sz="3200" dirty="0">
                <a:solidFill>
                  <a:srgbClr val="008080"/>
                </a:solidFill>
              </a:rPr>
              <a:t>		</a:t>
            </a:r>
            <a:r>
              <a:rPr lang="en-US" sz="3200" dirty="0">
                <a:solidFill>
                  <a:srgbClr val="008080"/>
                </a:solidFill>
              </a:rPr>
              <a:t>				</a:t>
            </a:r>
            <a:r>
              <a:rPr sz="3200" dirty="0">
                <a:solidFill>
                  <a:srgbClr val="008080"/>
                </a:solidFill>
              </a:rPr>
              <a:t>AS num_of_stud</a:t>
            </a:r>
          </a:p>
          <a:p>
            <a:pPr lvl="0">
              <a:lnSpc>
                <a:spcPct val="80000"/>
              </a:lnSpc>
              <a:spcBef>
                <a:spcPts val="500"/>
              </a:spcBef>
              <a:buSzTx/>
              <a:buNone/>
              <a:defRPr sz="1800"/>
            </a:pPr>
            <a:r>
              <a:rPr sz="3200" dirty="0">
                <a:solidFill>
                  <a:srgbClr val="008080"/>
                </a:solidFill>
              </a:rPr>
              <a:t>   FROM Students</a:t>
            </a:r>
          </a:p>
          <a:p>
            <a:pPr lvl="0">
              <a:lnSpc>
                <a:spcPct val="80000"/>
              </a:lnSpc>
              <a:spcBef>
                <a:spcPts val="500"/>
              </a:spcBef>
              <a:buSzTx/>
              <a:buNone/>
              <a:defRPr sz="1800"/>
            </a:pPr>
            <a:r>
              <a:rPr sz="3200" dirty="0">
                <a:solidFill>
                  <a:srgbClr val="008080"/>
                </a:solidFill>
              </a:rPr>
              <a:t>	GROUP BY group_id) StudNum;</a:t>
            </a:r>
          </a:p>
        </p:txBody>
      </p:sp>
      <p:sp>
        <p:nvSpPr>
          <p:cNvPr id="71" name="Shape 71"/>
          <p:cNvSpPr>
            <a:spLocks noGrp="1"/>
          </p:cNvSpPr>
          <p:nvPr>
            <p:ph type="title" idx="4294967295"/>
          </p:nvPr>
        </p:nvSpPr>
        <p:spPr>
          <a:xfrm>
            <a:off x="457200" y="92074"/>
            <a:ext cx="8229600" cy="150812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p>
            <a:pPr lvl="0">
              <a:defRPr sz="1800"/>
            </a:pPr>
            <a:r>
              <a:rPr sz="4400"/>
              <a:t>Subquery in FROM (1)</a:t>
            </a:r>
          </a:p>
        </p:txBody>
      </p:sp>
    </p:spTree>
  </p:cSld>
  <p:clrMapOvr>
    <a:masterClrMapping/>
  </p:clrMapOvr>
  <p:transition spd="med" advTm="66906"/>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73"/>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pPr>
            <a:r>
              <a:rPr sz="4400"/>
              <a:t>HAVING vs Subquery</a:t>
            </a:r>
          </a:p>
        </p:txBody>
      </p:sp>
      <p:sp>
        <p:nvSpPr>
          <p:cNvPr id="74" name="Shape 74"/>
          <p:cNvSpPr>
            <a:spLocks noGrp="1"/>
          </p:cNvSpPr>
          <p:nvPr>
            <p:ph type="body" idx="4294967295"/>
          </p:nvPr>
        </p:nvSpPr>
        <p:spPr>
          <a:xfrm>
            <a:off x="457200" y="1600200"/>
            <a:ext cx="8229600" cy="481553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lvl="0">
              <a:lnSpc>
                <a:spcPct val="80000"/>
              </a:lnSpc>
              <a:buChar char="•"/>
              <a:defRPr sz="1800"/>
            </a:pPr>
            <a:r>
              <a:rPr sz="2600" dirty="0"/>
              <a:t>Example with HAVING from the last lecture:</a:t>
            </a:r>
          </a:p>
          <a:p>
            <a:pPr lvl="0">
              <a:lnSpc>
                <a:spcPct val="80000"/>
              </a:lnSpc>
              <a:spcBef>
                <a:spcPts val="500"/>
              </a:spcBef>
              <a:buSzTx/>
              <a:buNone/>
              <a:defRPr sz="1800"/>
            </a:pPr>
            <a:r>
              <a:rPr sz="2600" dirty="0">
                <a:solidFill>
                  <a:srgbClr val="008080"/>
                </a:solidFill>
              </a:rPr>
              <a:t>	SELECT </a:t>
            </a:r>
            <a:r>
              <a:rPr sz="2600" dirty="0" err="1">
                <a:solidFill>
                  <a:srgbClr val="008080"/>
                </a:solidFill>
              </a:rPr>
              <a:t>group_id</a:t>
            </a:r>
            <a:r>
              <a:rPr sz="2600" dirty="0">
                <a:solidFill>
                  <a:srgbClr val="008080"/>
                </a:solidFill>
              </a:rPr>
              <a:t>, count(*)</a:t>
            </a:r>
          </a:p>
          <a:p>
            <a:pPr lvl="0">
              <a:lnSpc>
                <a:spcPct val="80000"/>
              </a:lnSpc>
              <a:spcBef>
                <a:spcPts val="500"/>
              </a:spcBef>
              <a:buSzTx/>
              <a:buNone/>
              <a:defRPr sz="1800"/>
            </a:pPr>
            <a:r>
              <a:rPr sz="2600" dirty="0">
                <a:solidFill>
                  <a:srgbClr val="008080"/>
                </a:solidFill>
              </a:rPr>
              <a:t>	FROM Students</a:t>
            </a:r>
          </a:p>
          <a:p>
            <a:pPr lvl="0">
              <a:lnSpc>
                <a:spcPct val="80000"/>
              </a:lnSpc>
              <a:spcBef>
                <a:spcPts val="500"/>
              </a:spcBef>
              <a:buSzTx/>
              <a:buNone/>
              <a:defRPr sz="1800"/>
            </a:pPr>
            <a:r>
              <a:rPr sz="2600" dirty="0">
                <a:solidFill>
                  <a:srgbClr val="008080"/>
                </a:solidFill>
              </a:rPr>
              <a:t>	GROUP BY </a:t>
            </a:r>
            <a:r>
              <a:rPr sz="2600" dirty="0" err="1">
                <a:solidFill>
                  <a:srgbClr val="008080"/>
                </a:solidFill>
              </a:rPr>
              <a:t>group_id</a:t>
            </a:r>
            <a:endParaRPr sz="2600" dirty="0">
              <a:solidFill>
                <a:srgbClr val="008080"/>
              </a:solidFill>
            </a:endParaRPr>
          </a:p>
          <a:p>
            <a:pPr lvl="0">
              <a:lnSpc>
                <a:spcPct val="80000"/>
              </a:lnSpc>
              <a:spcBef>
                <a:spcPts val="500"/>
              </a:spcBef>
              <a:buSzTx/>
              <a:buNone/>
              <a:defRPr sz="1800"/>
            </a:pPr>
            <a:r>
              <a:rPr sz="2600" dirty="0">
                <a:solidFill>
                  <a:srgbClr val="008080"/>
                </a:solidFill>
              </a:rPr>
              <a:t>	HAVING count(*) &gt; 20;</a:t>
            </a:r>
          </a:p>
          <a:p>
            <a:pPr lvl="0">
              <a:lnSpc>
                <a:spcPct val="80000"/>
              </a:lnSpc>
              <a:spcBef>
                <a:spcPts val="500"/>
              </a:spcBef>
              <a:buSzTx/>
              <a:buNone/>
              <a:defRPr sz="1800"/>
            </a:pPr>
            <a:endParaRPr sz="2600" dirty="0">
              <a:solidFill>
                <a:srgbClr val="008080"/>
              </a:solidFill>
            </a:endParaRPr>
          </a:p>
          <a:p>
            <a:pPr marL="260684" lvl="0" indent="-260684">
              <a:lnSpc>
                <a:spcPct val="80000"/>
              </a:lnSpc>
              <a:spcBef>
                <a:spcPts val="500"/>
              </a:spcBef>
              <a:buChar char="•"/>
              <a:defRPr sz="1800"/>
            </a:pPr>
            <a:r>
              <a:rPr sz="2600" dirty="0"/>
              <a:t>The same result with subquery: </a:t>
            </a:r>
          </a:p>
          <a:p>
            <a:pPr lvl="0">
              <a:lnSpc>
                <a:spcPct val="80000"/>
              </a:lnSpc>
              <a:spcBef>
                <a:spcPts val="500"/>
              </a:spcBef>
              <a:buSzTx/>
              <a:buNone/>
              <a:defRPr sz="1800"/>
            </a:pPr>
            <a:r>
              <a:rPr sz="2600" dirty="0">
                <a:solidFill>
                  <a:srgbClr val="008080"/>
                </a:solidFill>
              </a:rPr>
              <a:t>	SELECT *</a:t>
            </a:r>
          </a:p>
          <a:p>
            <a:pPr lvl="0">
              <a:lnSpc>
                <a:spcPct val="80000"/>
              </a:lnSpc>
              <a:spcBef>
                <a:spcPts val="500"/>
              </a:spcBef>
              <a:buSzTx/>
              <a:buNone/>
              <a:defRPr sz="1800"/>
            </a:pPr>
            <a:r>
              <a:rPr sz="2600" dirty="0">
                <a:solidFill>
                  <a:srgbClr val="008080"/>
                </a:solidFill>
              </a:rPr>
              <a:t>	FROM ( SELECT </a:t>
            </a:r>
            <a:r>
              <a:rPr sz="2600" dirty="0" err="1">
                <a:solidFill>
                  <a:srgbClr val="008080"/>
                </a:solidFill>
              </a:rPr>
              <a:t>group_id</a:t>
            </a:r>
            <a:r>
              <a:rPr sz="2600" dirty="0">
                <a:solidFill>
                  <a:srgbClr val="008080"/>
                </a:solidFill>
              </a:rPr>
              <a:t>, count(*) AS </a:t>
            </a:r>
            <a:r>
              <a:rPr sz="2600" dirty="0" err="1">
                <a:solidFill>
                  <a:srgbClr val="008080"/>
                </a:solidFill>
              </a:rPr>
              <a:t>num_of_stud</a:t>
            </a:r>
            <a:endParaRPr sz="2600" dirty="0">
              <a:solidFill>
                <a:srgbClr val="008080"/>
              </a:solidFill>
            </a:endParaRPr>
          </a:p>
          <a:p>
            <a:pPr lvl="0">
              <a:lnSpc>
                <a:spcPct val="80000"/>
              </a:lnSpc>
              <a:spcBef>
                <a:spcPts val="500"/>
              </a:spcBef>
              <a:buSzTx/>
              <a:buNone/>
              <a:defRPr sz="1800"/>
            </a:pPr>
            <a:r>
              <a:rPr sz="2600" dirty="0">
                <a:solidFill>
                  <a:srgbClr val="008080"/>
                </a:solidFill>
              </a:rPr>
              <a:t>                 FROM Students</a:t>
            </a:r>
          </a:p>
          <a:p>
            <a:pPr lvl="0">
              <a:lnSpc>
                <a:spcPct val="80000"/>
              </a:lnSpc>
              <a:spcBef>
                <a:spcPts val="500"/>
              </a:spcBef>
              <a:buSzTx/>
              <a:buNone/>
              <a:defRPr sz="1800"/>
            </a:pPr>
            <a:r>
              <a:rPr sz="2600" dirty="0">
                <a:solidFill>
                  <a:srgbClr val="008080"/>
                </a:solidFill>
              </a:rPr>
              <a:t>	             GROUP BY </a:t>
            </a:r>
            <a:r>
              <a:rPr sz="2600" dirty="0" err="1">
                <a:solidFill>
                  <a:srgbClr val="008080"/>
                </a:solidFill>
              </a:rPr>
              <a:t>group_id</a:t>
            </a:r>
            <a:r>
              <a:rPr sz="2600" dirty="0">
                <a:solidFill>
                  <a:srgbClr val="008080"/>
                </a:solidFill>
              </a:rPr>
              <a:t>) </a:t>
            </a:r>
            <a:r>
              <a:rPr sz="2600" dirty="0" err="1">
                <a:solidFill>
                  <a:srgbClr val="008080"/>
                </a:solidFill>
              </a:rPr>
              <a:t>StudNum</a:t>
            </a:r>
            <a:endParaRPr sz="2600" dirty="0">
              <a:solidFill>
                <a:srgbClr val="008080"/>
              </a:solidFill>
            </a:endParaRPr>
          </a:p>
          <a:p>
            <a:pPr lvl="0">
              <a:lnSpc>
                <a:spcPct val="80000"/>
              </a:lnSpc>
              <a:spcBef>
                <a:spcPts val="500"/>
              </a:spcBef>
              <a:buSzTx/>
              <a:buNone/>
              <a:defRPr sz="1800"/>
            </a:pPr>
            <a:r>
              <a:rPr sz="2600" dirty="0">
                <a:solidFill>
                  <a:srgbClr val="008080"/>
                </a:solidFill>
              </a:rPr>
              <a:t>	WHERE </a:t>
            </a:r>
            <a:r>
              <a:rPr sz="2600" dirty="0" err="1">
                <a:solidFill>
                  <a:srgbClr val="008080"/>
                </a:solidFill>
              </a:rPr>
              <a:t>num_of_stud</a:t>
            </a:r>
            <a:r>
              <a:rPr sz="2600" dirty="0">
                <a:solidFill>
                  <a:srgbClr val="008080"/>
                </a:solidFill>
              </a:rPr>
              <a:t> &gt; 20;</a:t>
            </a:r>
          </a:p>
        </p:txBody>
      </p:sp>
    </p:spTree>
  </p:cSld>
  <p:clrMapOvr>
    <a:masterClrMapping/>
  </p:clrMapOvr>
  <p:transition spd="med" advTm="72642"/>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pPr>
            <a:r>
              <a:rPr sz="4400"/>
              <a:t>Subqueries in FROM (2)</a:t>
            </a:r>
          </a:p>
        </p:txBody>
      </p:sp>
      <p:sp>
        <p:nvSpPr>
          <p:cNvPr id="77" name="Shape 77"/>
          <p:cNvSpPr>
            <a:spLocks noGrp="1"/>
          </p:cNvSpPr>
          <p:nvPr>
            <p:ph type="body" idx="4294967295"/>
          </p:nvPr>
        </p:nvSpPr>
        <p:spPr>
          <a:xfrm>
            <a:off x="228598" y="1600200"/>
            <a:ext cx="8915401" cy="452596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lvl="0">
              <a:buSzTx/>
              <a:buNone/>
              <a:defRPr sz="1800"/>
            </a:pPr>
            <a:r>
              <a:rPr sz="3200" dirty="0">
                <a:solidFill>
                  <a:srgbClr val="008080"/>
                </a:solidFill>
              </a:rPr>
              <a:t>SELECT * </a:t>
            </a:r>
          </a:p>
          <a:p>
            <a:pPr lvl="0">
              <a:buSzTx/>
              <a:buNone/>
              <a:defRPr sz="1800"/>
            </a:pPr>
            <a:r>
              <a:rPr sz="3200" dirty="0">
                <a:solidFill>
                  <a:srgbClr val="008080"/>
                </a:solidFill>
              </a:rPr>
              <a:t>FROM </a:t>
            </a:r>
          </a:p>
          <a:p>
            <a:pPr lvl="0">
              <a:buSzTx/>
              <a:buNone/>
              <a:defRPr sz="1800"/>
            </a:pPr>
            <a:r>
              <a:rPr sz="3200" dirty="0">
                <a:solidFill>
                  <a:srgbClr val="008080"/>
                </a:solidFill>
              </a:rPr>
              <a:t>(SELECT count(*) FROM students) students,</a:t>
            </a:r>
          </a:p>
          <a:p>
            <a:pPr lvl="0">
              <a:buSzTx/>
              <a:buNone/>
              <a:defRPr sz="1800"/>
            </a:pPr>
            <a:r>
              <a:rPr sz="3200" dirty="0">
                <a:solidFill>
                  <a:srgbClr val="008080"/>
                </a:solidFill>
              </a:rPr>
              <a:t>(SELECT count(*) FROM teachers) teachers;</a:t>
            </a:r>
          </a:p>
        </p:txBody>
      </p:sp>
      <p:graphicFrame>
        <p:nvGraphicFramePr>
          <p:cNvPr id="78" name="Table 78"/>
          <p:cNvGraphicFramePr/>
          <p:nvPr/>
        </p:nvGraphicFramePr>
        <p:xfrm>
          <a:off x="467543" y="4653136"/>
          <a:ext cx="8229600" cy="741362"/>
        </p:xfrm>
        <a:graphic>
          <a:graphicData uri="http://schemas.openxmlformats.org/drawingml/2006/table">
            <a:tbl>
              <a:tblPr>
                <a:tableStyleId>{4C3C2611-4C71-4FC5-86AE-919BDF0F9419}</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1475">
                <a:tc>
                  <a:txBody>
                    <a:bodyPr/>
                    <a:lstStyle/>
                    <a:p>
                      <a:pPr lvl="0" algn="l">
                        <a:defRPr sz="1800" b="0" i="0"/>
                      </a:pPr>
                      <a:r>
                        <a:rPr>
                          <a:latin typeface="Arial Bold"/>
                          <a:ea typeface="Arial Bold"/>
                          <a:cs typeface="Arial Bold"/>
                          <a:sym typeface="Arial Bold"/>
                        </a:rPr>
                        <a:t>count</a:t>
                      </a:r>
                    </a:p>
                  </a:txBody>
                  <a:tcPr marL="45720" marR="45720" horzOverflow="overflow">
                    <a:lnL w="12700">
                      <a:solidFill>
                        <a:srgbClr val="FFFFFF"/>
                      </a:solidFill>
                      <a:round/>
                    </a:lnL>
                    <a:lnR w="12700">
                      <a:solidFill>
                        <a:srgbClr val="FFFFFF"/>
                      </a:solidFill>
                      <a:round/>
                    </a:lnR>
                    <a:lnT w="12700">
                      <a:solidFill>
                        <a:srgbClr val="FFFFFF"/>
                      </a:solidFill>
                      <a:round/>
                    </a:lnT>
                    <a:lnB w="38100">
                      <a:solidFill>
                        <a:srgbClr val="FFFFFF"/>
                      </a:solidFill>
                      <a:round/>
                    </a:lnB>
                    <a:solidFill>
                      <a:srgbClr val="BBE0E3"/>
                    </a:solidFill>
                  </a:tcPr>
                </a:tc>
                <a:tc>
                  <a:txBody>
                    <a:bodyPr/>
                    <a:lstStyle/>
                    <a:p>
                      <a:pPr lvl="0" algn="l">
                        <a:defRPr sz="1800" b="0" i="0"/>
                      </a:pPr>
                      <a:r>
                        <a:rPr>
                          <a:latin typeface="Arial Bold"/>
                          <a:ea typeface="Arial Bold"/>
                          <a:cs typeface="Arial Bold"/>
                          <a:sym typeface="Arial Bold"/>
                        </a:rPr>
                        <a:t>count</a:t>
                      </a:r>
                    </a:p>
                  </a:txBody>
                  <a:tcPr marL="45720" marR="45720" horzOverflow="overflow">
                    <a:lnL w="12700">
                      <a:solidFill>
                        <a:srgbClr val="FFFFFF"/>
                      </a:solidFill>
                      <a:round/>
                    </a:lnL>
                    <a:lnR w="12700">
                      <a:solidFill>
                        <a:srgbClr val="FFFFFF"/>
                      </a:solidFill>
                      <a:round/>
                    </a:lnR>
                    <a:lnT w="12700">
                      <a:solidFill>
                        <a:srgbClr val="FFFFFF"/>
                      </a:solidFill>
                      <a:round/>
                    </a:lnT>
                    <a:lnB w="38100">
                      <a:solidFill>
                        <a:srgbClr val="FFFFFF"/>
                      </a:solidFill>
                      <a:round/>
                    </a:lnB>
                    <a:solidFill>
                      <a:srgbClr val="BBE0E3"/>
                    </a:solidFill>
                  </a:tcPr>
                </a:tc>
                <a:extLst>
                  <a:ext uri="{0D108BD9-81ED-4DB2-BD59-A6C34878D82A}">
                    <a16:rowId xmlns:a16="http://schemas.microsoft.com/office/drawing/2014/main" val="10000"/>
                  </a:ext>
                </a:extLst>
              </a:tr>
              <a:tr h="369887">
                <a:tc>
                  <a:txBody>
                    <a:bodyPr/>
                    <a:lstStyle/>
                    <a:p>
                      <a:pPr lvl="0" algn="l">
                        <a:defRPr sz="1800" b="0" i="0"/>
                      </a:pPr>
                      <a:r>
                        <a:rPr>
                          <a:latin typeface="+mj-lt"/>
                          <a:ea typeface="+mj-ea"/>
                          <a:cs typeface="+mj-cs"/>
                          <a:sym typeface="Avenir Roman"/>
                        </a:rPr>
                        <a:t>…</a:t>
                      </a:r>
                    </a:p>
                  </a:txBody>
                  <a:tcPr marL="45720" marR="45720" horzOverflow="overflow">
                    <a:lnL w="12700">
                      <a:solidFill>
                        <a:srgbClr val="FFFFFF"/>
                      </a:solidFill>
                      <a:round/>
                    </a:lnL>
                    <a:lnR w="12700">
                      <a:solidFill>
                        <a:srgbClr val="FFFFFF"/>
                      </a:solidFill>
                      <a:round/>
                    </a:lnR>
                    <a:lnT w="38100">
                      <a:solidFill>
                        <a:srgbClr val="FFFFFF"/>
                      </a:solidFill>
                      <a:round/>
                    </a:lnT>
                    <a:lnB w="12700">
                      <a:solidFill>
                        <a:srgbClr val="FFFFFF"/>
                      </a:solidFill>
                      <a:round/>
                    </a:lnB>
                  </a:tcPr>
                </a:tc>
                <a:tc>
                  <a:txBody>
                    <a:bodyPr/>
                    <a:lstStyle/>
                    <a:p>
                      <a:pPr lvl="0" algn="l">
                        <a:defRPr sz="1800" b="0" i="0"/>
                      </a:pPr>
                      <a:r>
                        <a:rPr>
                          <a:latin typeface="+mj-lt"/>
                          <a:ea typeface="+mj-ea"/>
                          <a:cs typeface="+mj-cs"/>
                          <a:sym typeface="Avenir Roman"/>
                        </a:rPr>
                        <a:t>….</a:t>
                      </a:r>
                    </a:p>
                  </a:txBody>
                  <a:tcPr marL="45720" marR="45720" horzOverflow="overflow">
                    <a:lnL w="12700">
                      <a:solidFill>
                        <a:srgbClr val="FFFFFF"/>
                      </a:solidFill>
                      <a:round/>
                    </a:lnL>
                    <a:lnR w="12700">
                      <a:solidFill>
                        <a:srgbClr val="FFFFFF"/>
                      </a:solidFill>
                      <a:round/>
                    </a:lnR>
                    <a:lnT w="38100">
                      <a:solidFill>
                        <a:srgbClr val="FFFFFF"/>
                      </a:solidFill>
                      <a:round/>
                    </a:lnT>
                    <a:lnB w="12700">
                      <a:solidFill>
                        <a:srgbClr val="FFFFFF"/>
                      </a:solidFill>
                      <a:round/>
                    </a:lnB>
                  </a:tcPr>
                </a:tc>
                <a:extLst>
                  <a:ext uri="{0D108BD9-81ED-4DB2-BD59-A6C34878D82A}">
                    <a16:rowId xmlns:a16="http://schemas.microsoft.com/office/drawing/2014/main" val="10001"/>
                  </a:ext>
                </a:extLst>
              </a:tr>
            </a:tbl>
          </a:graphicData>
        </a:graphic>
      </p:graphicFrame>
    </p:spTree>
  </p:cSld>
  <p:clrMapOvr>
    <a:masterClrMapping/>
  </p:clrMapOvr>
  <p:transition spd="med" advTm="26752"/>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pPr>
            <a:r>
              <a:rPr sz="4400"/>
              <a:t>Subquery in INSERT (1)</a:t>
            </a:r>
          </a:p>
        </p:txBody>
      </p:sp>
      <p:sp>
        <p:nvSpPr>
          <p:cNvPr id="81" name="Shape 81"/>
          <p:cNvSpPr>
            <a:spLocks noGrp="1"/>
          </p:cNvSpPr>
          <p:nvPr>
            <p:ph type="body" idx="4294967295"/>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lnSpcReduction="10000"/>
          </a:bodyPr>
          <a:lstStyle/>
          <a:p>
            <a:pPr marL="291966" lvl="0" indent="-291966" defTabSz="416052">
              <a:spcBef>
                <a:spcPts val="0"/>
              </a:spcBef>
              <a:buChar char="•"/>
              <a:defRPr sz="1800"/>
            </a:pPr>
            <a:r>
              <a:rPr sz="2912" dirty="0">
                <a:solidFill>
                  <a:srgbClr val="313131"/>
                </a:solidFill>
              </a:rPr>
              <a:t>Subqueries also can be used with INSERT statements. The INSERT statement uses the data returned from the subquery to insert into another table.</a:t>
            </a:r>
          </a:p>
          <a:p>
            <a:pPr marL="312039" lvl="0" indent="-312039" defTabSz="832104">
              <a:lnSpc>
                <a:spcPct val="90000"/>
              </a:lnSpc>
              <a:spcBef>
                <a:spcPts val="600"/>
              </a:spcBef>
              <a:buChar char="•"/>
              <a:defRPr sz="1800"/>
            </a:pPr>
            <a:endParaRPr sz="2912" dirty="0"/>
          </a:p>
          <a:p>
            <a:pPr marL="312039" lvl="0" indent="-312039" defTabSz="832104">
              <a:lnSpc>
                <a:spcPct val="90000"/>
              </a:lnSpc>
              <a:spcBef>
                <a:spcPts val="600"/>
              </a:spcBef>
              <a:buChar char="•"/>
              <a:defRPr sz="1800"/>
            </a:pPr>
            <a:r>
              <a:rPr sz="2912" dirty="0"/>
              <a:t>Example:</a:t>
            </a:r>
          </a:p>
          <a:p>
            <a:pPr marL="312039" lvl="0" indent="-312039" defTabSz="832104">
              <a:lnSpc>
                <a:spcPct val="90000"/>
              </a:lnSpc>
              <a:spcBef>
                <a:spcPts val="600"/>
              </a:spcBef>
              <a:buSzTx/>
              <a:buNone/>
              <a:defRPr sz="1800"/>
            </a:pPr>
            <a:r>
              <a:rPr sz="2912" dirty="0"/>
              <a:t>	</a:t>
            </a:r>
            <a:r>
              <a:rPr sz="2912" dirty="0">
                <a:solidFill>
                  <a:srgbClr val="008080"/>
                </a:solidFill>
              </a:rPr>
              <a:t>INSERT INTO Teachers (</a:t>
            </a:r>
            <a:r>
              <a:rPr sz="2912" dirty="0" err="1">
                <a:solidFill>
                  <a:srgbClr val="008080"/>
                </a:solidFill>
              </a:rPr>
              <a:t>fname</a:t>
            </a:r>
            <a:r>
              <a:rPr sz="2912" dirty="0">
                <a:solidFill>
                  <a:srgbClr val="008080"/>
                </a:solidFill>
              </a:rPr>
              <a:t>, </a:t>
            </a:r>
            <a:r>
              <a:rPr sz="2912" dirty="0" err="1">
                <a:solidFill>
                  <a:srgbClr val="008080"/>
                </a:solidFill>
              </a:rPr>
              <a:t>lname</a:t>
            </a:r>
            <a:r>
              <a:rPr sz="2912" dirty="0">
                <a:solidFill>
                  <a:srgbClr val="008080"/>
                </a:solidFill>
              </a:rPr>
              <a:t>)</a:t>
            </a:r>
            <a:endParaRPr sz="1638" dirty="0"/>
          </a:p>
          <a:p>
            <a:pPr marL="312039" lvl="0" indent="-312039" defTabSz="832104">
              <a:lnSpc>
                <a:spcPct val="90000"/>
              </a:lnSpc>
              <a:spcBef>
                <a:spcPts val="600"/>
              </a:spcBef>
              <a:buSzTx/>
              <a:buNone/>
              <a:defRPr sz="1800"/>
            </a:pPr>
            <a:r>
              <a:rPr sz="2912" dirty="0">
                <a:solidFill>
                  <a:srgbClr val="008080"/>
                </a:solidFill>
              </a:rPr>
              <a:t>		</a:t>
            </a:r>
            <a:r>
              <a:rPr lang="en-US" sz="2912" dirty="0">
                <a:solidFill>
                  <a:srgbClr val="008080"/>
                </a:solidFill>
              </a:rPr>
              <a:t>(</a:t>
            </a:r>
            <a:r>
              <a:rPr sz="2912" dirty="0">
                <a:solidFill>
                  <a:srgbClr val="008080"/>
                </a:solidFill>
              </a:rPr>
              <a:t>SELECT  </a:t>
            </a:r>
            <a:r>
              <a:rPr sz="2912" dirty="0" err="1">
                <a:solidFill>
                  <a:srgbClr val="008080"/>
                </a:solidFill>
              </a:rPr>
              <a:t>fname</a:t>
            </a:r>
            <a:r>
              <a:rPr sz="2912" dirty="0">
                <a:solidFill>
                  <a:srgbClr val="008080"/>
                </a:solidFill>
              </a:rPr>
              <a:t>, </a:t>
            </a:r>
            <a:r>
              <a:rPr sz="2912" dirty="0" err="1">
                <a:solidFill>
                  <a:srgbClr val="008080"/>
                </a:solidFill>
              </a:rPr>
              <a:t>lname</a:t>
            </a:r>
            <a:r>
              <a:rPr sz="2912" dirty="0">
                <a:solidFill>
                  <a:srgbClr val="008080"/>
                </a:solidFill>
              </a:rPr>
              <a:t> </a:t>
            </a:r>
            <a:endParaRPr sz="1638" dirty="0"/>
          </a:p>
          <a:p>
            <a:pPr marL="312039" lvl="0" indent="-312039" defTabSz="832104">
              <a:lnSpc>
                <a:spcPct val="90000"/>
              </a:lnSpc>
              <a:spcBef>
                <a:spcPts val="600"/>
              </a:spcBef>
              <a:buSzTx/>
              <a:buNone/>
              <a:defRPr sz="1800"/>
            </a:pPr>
            <a:r>
              <a:rPr sz="2912" dirty="0">
                <a:solidFill>
                  <a:srgbClr val="008080"/>
                </a:solidFill>
              </a:rPr>
              <a:t>         FROM Students</a:t>
            </a:r>
            <a:endParaRPr lang="en-US" sz="2912" dirty="0">
              <a:solidFill>
                <a:srgbClr val="008080"/>
              </a:solidFill>
            </a:endParaRPr>
          </a:p>
          <a:p>
            <a:pPr marL="312039" lvl="0" indent="-312039" defTabSz="832104">
              <a:lnSpc>
                <a:spcPct val="90000"/>
              </a:lnSpc>
              <a:spcBef>
                <a:spcPts val="600"/>
              </a:spcBef>
              <a:buSzTx/>
              <a:buNone/>
              <a:defRPr sz="1800"/>
            </a:pPr>
            <a:r>
              <a:rPr lang="en-US" sz="2912" dirty="0">
                <a:solidFill>
                  <a:srgbClr val="008080"/>
                </a:solidFill>
              </a:rPr>
              <a:t>		WHERE </a:t>
            </a:r>
            <a:r>
              <a:rPr lang="en-US" sz="2912" dirty="0" err="1">
                <a:solidFill>
                  <a:srgbClr val="008080"/>
                </a:solidFill>
              </a:rPr>
              <a:t>stud_id</a:t>
            </a:r>
            <a:r>
              <a:rPr lang="en-US" sz="2912" dirty="0">
                <a:solidFill>
                  <a:srgbClr val="008080"/>
                </a:solidFill>
              </a:rPr>
              <a:t> = 01)</a:t>
            </a:r>
            <a:r>
              <a:rPr sz="2912" dirty="0">
                <a:solidFill>
                  <a:srgbClr val="008080"/>
                </a:solidFill>
              </a:rPr>
              <a:t>;</a:t>
            </a:r>
          </a:p>
        </p:txBody>
      </p:sp>
    </p:spTree>
  </p:cSld>
  <p:clrMapOvr>
    <a:masterClrMapping/>
  </p:clrMapOvr>
  <p:transition spd="med" advTm="63028"/>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hape 83"/>
          <p:cNvSpPr>
            <a:spLocks noGrp="1"/>
          </p:cNvSpPr>
          <p:nvPr>
            <p:ph type="body" idx="4294967295"/>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0">
              <a:lnSpc>
                <a:spcPct val="90000"/>
              </a:lnSpc>
              <a:buSzTx/>
              <a:buNone/>
              <a:defRPr sz="1800"/>
            </a:pPr>
            <a:r>
              <a:rPr sz="3200" dirty="0"/>
              <a:t>	</a:t>
            </a:r>
          </a:p>
          <a:p>
            <a:pPr lvl="0">
              <a:lnSpc>
                <a:spcPct val="90000"/>
              </a:lnSpc>
              <a:buSzTx/>
              <a:buNone/>
              <a:defRPr sz="1800"/>
            </a:pPr>
            <a:endParaRPr sz="3200" dirty="0"/>
          </a:p>
          <a:p>
            <a:pPr lvl="0">
              <a:lnSpc>
                <a:spcPct val="90000"/>
              </a:lnSpc>
              <a:buSzTx/>
              <a:buNone/>
              <a:defRPr sz="1800"/>
            </a:pPr>
            <a:r>
              <a:rPr sz="3200" dirty="0"/>
              <a:t>	</a:t>
            </a:r>
            <a:r>
              <a:rPr sz="3200" dirty="0">
                <a:solidFill>
                  <a:srgbClr val="008080"/>
                </a:solidFill>
              </a:rPr>
              <a:t>INSERT INTO Teachers (</a:t>
            </a:r>
            <a:r>
              <a:rPr sz="3200" dirty="0" err="1">
                <a:solidFill>
                  <a:srgbClr val="008080"/>
                </a:solidFill>
              </a:rPr>
              <a:t>teach_id</a:t>
            </a:r>
            <a:r>
              <a:rPr sz="3200" dirty="0">
                <a:solidFill>
                  <a:srgbClr val="008080"/>
                </a:solidFill>
              </a:rPr>
              <a:t>, </a:t>
            </a:r>
            <a:r>
              <a:rPr sz="3200" dirty="0" err="1">
                <a:solidFill>
                  <a:srgbClr val="008080"/>
                </a:solidFill>
              </a:rPr>
              <a:t>fname</a:t>
            </a:r>
            <a:r>
              <a:rPr sz="3200" dirty="0">
                <a:solidFill>
                  <a:srgbClr val="008080"/>
                </a:solidFill>
              </a:rPr>
              <a:t>, </a:t>
            </a:r>
            <a:r>
              <a:rPr sz="3200" dirty="0" err="1">
                <a:solidFill>
                  <a:srgbClr val="008080"/>
                </a:solidFill>
              </a:rPr>
              <a:t>lname</a:t>
            </a:r>
            <a:r>
              <a:rPr sz="3200" dirty="0">
                <a:solidFill>
                  <a:srgbClr val="008080"/>
                </a:solidFill>
              </a:rPr>
              <a:t>, </a:t>
            </a:r>
            <a:r>
              <a:rPr sz="3200" dirty="0" err="1">
                <a:solidFill>
                  <a:srgbClr val="008080"/>
                </a:solidFill>
              </a:rPr>
              <a:t>dep_id</a:t>
            </a:r>
            <a:r>
              <a:rPr sz="3200" dirty="0">
                <a:solidFill>
                  <a:srgbClr val="008080"/>
                </a:solidFill>
              </a:rPr>
              <a:t>)</a:t>
            </a:r>
          </a:p>
          <a:p>
            <a:pPr lvl="0">
              <a:lnSpc>
                <a:spcPct val="90000"/>
              </a:lnSpc>
              <a:buSzTx/>
              <a:buNone/>
              <a:defRPr sz="1800"/>
            </a:pPr>
            <a:r>
              <a:rPr sz="3200" dirty="0">
                <a:solidFill>
                  <a:srgbClr val="008080"/>
                </a:solidFill>
              </a:rPr>
              <a:t>	VALUES (1, ‘…’,’…’,</a:t>
            </a:r>
          </a:p>
          <a:p>
            <a:pPr lvl="0">
              <a:lnSpc>
                <a:spcPct val="90000"/>
              </a:lnSpc>
              <a:buSzTx/>
              <a:buNone/>
              <a:defRPr sz="1800"/>
            </a:pPr>
            <a:r>
              <a:rPr sz="3200" dirty="0">
                <a:solidFill>
                  <a:srgbClr val="008080"/>
                </a:solidFill>
              </a:rPr>
              <a:t>			  	(SELECT </a:t>
            </a:r>
            <a:r>
              <a:rPr sz="3200" dirty="0" err="1">
                <a:solidFill>
                  <a:srgbClr val="008080"/>
                </a:solidFill>
              </a:rPr>
              <a:t>dep_id</a:t>
            </a:r>
            <a:endParaRPr sz="3200" dirty="0">
              <a:solidFill>
                <a:srgbClr val="008080"/>
              </a:solidFill>
            </a:endParaRPr>
          </a:p>
          <a:p>
            <a:pPr lvl="0">
              <a:lnSpc>
                <a:spcPct val="90000"/>
              </a:lnSpc>
              <a:buSzTx/>
              <a:buNone/>
              <a:defRPr sz="1800"/>
            </a:pPr>
            <a:r>
              <a:rPr sz="3200" dirty="0">
                <a:solidFill>
                  <a:srgbClr val="008080"/>
                </a:solidFill>
              </a:rPr>
              <a:t>				FROM Departments</a:t>
            </a:r>
          </a:p>
          <a:p>
            <a:pPr lvl="0">
              <a:lnSpc>
                <a:spcPct val="90000"/>
              </a:lnSpc>
              <a:buSzTx/>
              <a:buNone/>
              <a:defRPr sz="1800"/>
            </a:pPr>
            <a:r>
              <a:rPr sz="3200" dirty="0">
                <a:solidFill>
                  <a:srgbClr val="008080"/>
                </a:solidFill>
              </a:rPr>
              <a:t>				WHERE </a:t>
            </a:r>
            <a:r>
              <a:rPr sz="3200" dirty="0" err="1">
                <a:solidFill>
                  <a:srgbClr val="008080"/>
                </a:solidFill>
              </a:rPr>
              <a:t>dep_name</a:t>
            </a:r>
            <a:r>
              <a:rPr sz="3200" dirty="0">
                <a:solidFill>
                  <a:srgbClr val="008080"/>
                </a:solidFill>
              </a:rPr>
              <a:t>=‘CET’));</a:t>
            </a:r>
          </a:p>
        </p:txBody>
      </p:sp>
      <p:sp>
        <p:nvSpPr>
          <p:cNvPr id="84" name="Shape 84"/>
          <p:cNvSpPr>
            <a:spLocks noGrp="1"/>
          </p:cNvSpPr>
          <p:nvPr>
            <p:ph type="title" idx="4294967295"/>
          </p:nvPr>
        </p:nvSpPr>
        <p:spPr>
          <a:xfrm>
            <a:off x="457200" y="92074"/>
            <a:ext cx="8229600" cy="150812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p>
            <a:pPr lvl="0">
              <a:defRPr sz="1800"/>
            </a:pPr>
            <a:r>
              <a:rPr sz="4400"/>
              <a:t>Subquery in INSERT (2)</a:t>
            </a:r>
          </a:p>
        </p:txBody>
      </p:sp>
    </p:spTree>
  </p:cSld>
  <p:clrMapOvr>
    <a:masterClrMapping/>
  </p:clrMapOvr>
  <p:transition spd="med" advTm="67719"/>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hape 86"/>
          <p:cNvSpPr>
            <a:spLocks noGrp="1"/>
          </p:cNvSpPr>
          <p:nvPr>
            <p:ph type="body" idx="4294967295"/>
          </p:nvPr>
        </p:nvSpPr>
        <p:spPr>
          <a:xfrm>
            <a:off x="457200" y="1729279"/>
            <a:ext cx="8229600" cy="5257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marL="320842" lvl="0" indent="-320842" defTabSz="457200">
              <a:spcBef>
                <a:spcPts val="0"/>
              </a:spcBef>
              <a:buChar char="•"/>
              <a:defRPr sz="1800"/>
            </a:pPr>
            <a:r>
              <a:rPr sz="3200" dirty="0">
                <a:solidFill>
                  <a:srgbClr val="313131"/>
                </a:solidFill>
              </a:rPr>
              <a:t>The subquery can be used in conjunction with the DELETE statement.</a:t>
            </a:r>
          </a:p>
          <a:p>
            <a:pPr marL="320842" lvl="0" indent="-320842" defTabSz="457200">
              <a:spcBef>
                <a:spcPts val="0"/>
              </a:spcBef>
              <a:buChar char="•"/>
              <a:defRPr sz="1800"/>
            </a:pPr>
            <a:endParaRPr sz="3200" dirty="0">
              <a:solidFill>
                <a:srgbClr val="313131"/>
              </a:solidFill>
            </a:endParaRPr>
          </a:p>
          <a:p>
            <a:pPr lvl="0">
              <a:lnSpc>
                <a:spcPct val="80000"/>
              </a:lnSpc>
              <a:spcBef>
                <a:spcPts val="500"/>
              </a:spcBef>
              <a:buSzTx/>
              <a:buNone/>
              <a:defRPr sz="1800"/>
            </a:pPr>
            <a:r>
              <a:rPr sz="2700" dirty="0"/>
              <a:t>	</a:t>
            </a:r>
            <a:r>
              <a:rPr sz="3600" dirty="0">
                <a:solidFill>
                  <a:srgbClr val="008080"/>
                </a:solidFill>
              </a:rPr>
              <a:t>DELETE</a:t>
            </a:r>
          </a:p>
          <a:p>
            <a:pPr lvl="0">
              <a:lnSpc>
                <a:spcPct val="80000"/>
              </a:lnSpc>
              <a:spcBef>
                <a:spcPts val="500"/>
              </a:spcBef>
              <a:buSzTx/>
              <a:buNone/>
              <a:defRPr sz="1800"/>
            </a:pPr>
            <a:r>
              <a:rPr sz="3600" dirty="0">
                <a:solidFill>
                  <a:srgbClr val="008080"/>
                </a:solidFill>
              </a:rPr>
              <a:t>	FROM Students</a:t>
            </a:r>
          </a:p>
          <a:p>
            <a:pPr lvl="0">
              <a:lnSpc>
                <a:spcPct val="80000"/>
              </a:lnSpc>
              <a:spcBef>
                <a:spcPts val="500"/>
              </a:spcBef>
              <a:buSzTx/>
              <a:buNone/>
              <a:defRPr sz="1800"/>
            </a:pPr>
            <a:r>
              <a:rPr sz="3600" dirty="0">
                <a:solidFill>
                  <a:srgbClr val="008080"/>
                </a:solidFill>
              </a:rPr>
              <a:t>	WHERE group_id = </a:t>
            </a:r>
          </a:p>
          <a:p>
            <a:pPr lvl="0">
              <a:lnSpc>
                <a:spcPct val="80000"/>
              </a:lnSpc>
              <a:spcBef>
                <a:spcPts val="500"/>
              </a:spcBef>
              <a:buSzTx/>
              <a:buNone/>
              <a:defRPr sz="1800"/>
            </a:pPr>
            <a:r>
              <a:rPr sz="3600" dirty="0">
                <a:solidFill>
                  <a:srgbClr val="008080"/>
                </a:solidFill>
              </a:rPr>
              <a:t>		(SELECT group_id </a:t>
            </a:r>
          </a:p>
          <a:p>
            <a:pPr lvl="0">
              <a:lnSpc>
                <a:spcPct val="80000"/>
              </a:lnSpc>
              <a:spcBef>
                <a:spcPts val="500"/>
              </a:spcBef>
              <a:buSzTx/>
              <a:buNone/>
              <a:defRPr sz="1800"/>
            </a:pPr>
            <a:r>
              <a:rPr sz="3600" dirty="0">
                <a:solidFill>
                  <a:srgbClr val="008080"/>
                </a:solidFill>
              </a:rPr>
              <a:t>		FROM Groups </a:t>
            </a:r>
          </a:p>
          <a:p>
            <a:pPr lvl="0">
              <a:lnSpc>
                <a:spcPct val="80000"/>
              </a:lnSpc>
              <a:spcBef>
                <a:spcPts val="500"/>
              </a:spcBef>
              <a:buSzTx/>
              <a:buNone/>
              <a:defRPr sz="1800"/>
            </a:pPr>
            <a:r>
              <a:rPr sz="3600" dirty="0">
                <a:solidFill>
                  <a:srgbClr val="008080"/>
                </a:solidFill>
              </a:rPr>
              <a:t>		WHERE name=‘CSSE-</a:t>
            </a:r>
            <a:r>
              <a:rPr lang="en-US" sz="3600" dirty="0">
                <a:solidFill>
                  <a:srgbClr val="008080"/>
                </a:solidFill>
              </a:rPr>
              <a:t>0</a:t>
            </a:r>
            <a:r>
              <a:rPr sz="3600" dirty="0">
                <a:solidFill>
                  <a:srgbClr val="008080"/>
                </a:solidFill>
              </a:rPr>
              <a:t>1’);</a:t>
            </a:r>
          </a:p>
        </p:txBody>
      </p:sp>
      <p:sp>
        <p:nvSpPr>
          <p:cNvPr id="87" name="Shape 87"/>
          <p:cNvSpPr>
            <a:spLocks noGrp="1"/>
          </p:cNvSpPr>
          <p:nvPr>
            <p:ph type="title" idx="4294967295"/>
          </p:nvPr>
        </p:nvSpPr>
        <p:spPr>
          <a:xfrm>
            <a:off x="457200" y="92074"/>
            <a:ext cx="8229600" cy="150812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p>
            <a:pPr lvl="0">
              <a:defRPr sz="1800"/>
            </a:pPr>
            <a:r>
              <a:rPr sz="4400"/>
              <a:t>Subquery in DELETE</a:t>
            </a:r>
          </a:p>
        </p:txBody>
      </p:sp>
    </p:spTree>
  </p:cSld>
  <p:clrMapOvr>
    <a:masterClrMapping/>
  </p:clrMapOvr>
  <p:transition spd="med" advTm="1898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a:spLocks noGrp="1"/>
          </p:cNvSpPr>
          <p:nvPr>
            <p:ph type="body" idx="4294967295"/>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marL="320842" lvl="0" indent="-320842" defTabSz="457200">
              <a:spcBef>
                <a:spcPts val="0"/>
              </a:spcBef>
              <a:buChar char="•"/>
              <a:defRPr sz="1800"/>
            </a:pPr>
            <a:r>
              <a:rPr sz="2800" dirty="0">
                <a:solidFill>
                  <a:srgbClr val="313131"/>
                </a:solidFill>
              </a:rPr>
              <a:t>The subquery can be used in conjunction with the UPDATE statement. Either single or multiple columns in a table can be updated when using a subquery with the UPDATE statement.</a:t>
            </a:r>
          </a:p>
          <a:p>
            <a:pPr marL="0" lvl="0" indent="0" defTabSz="457200">
              <a:spcBef>
                <a:spcPts val="0"/>
              </a:spcBef>
              <a:buSzTx/>
              <a:buNone/>
              <a:defRPr sz="1800"/>
            </a:pPr>
            <a:endParaRPr sz="2800" dirty="0">
              <a:solidFill>
                <a:srgbClr val="313131"/>
              </a:solidFill>
              <a:latin typeface="Verdana"/>
              <a:ea typeface="Verdana"/>
              <a:cs typeface="Verdana"/>
              <a:sym typeface="Verdana"/>
            </a:endParaRPr>
          </a:p>
          <a:p>
            <a:pPr lvl="0">
              <a:lnSpc>
                <a:spcPct val="80000"/>
              </a:lnSpc>
              <a:spcBef>
                <a:spcPts val="500"/>
              </a:spcBef>
              <a:buSzTx/>
              <a:buNone/>
              <a:defRPr sz="1800"/>
            </a:pPr>
            <a:r>
              <a:rPr sz="2800" dirty="0"/>
              <a:t>	</a:t>
            </a:r>
            <a:r>
              <a:rPr sz="2800" dirty="0">
                <a:solidFill>
                  <a:srgbClr val="008080"/>
                </a:solidFill>
              </a:rPr>
              <a:t>UPDATE</a:t>
            </a:r>
            <a:r>
              <a:rPr sz="2800" dirty="0"/>
              <a:t> </a:t>
            </a:r>
            <a:r>
              <a:rPr sz="2800" dirty="0">
                <a:solidFill>
                  <a:srgbClr val="008080"/>
                </a:solidFill>
              </a:rPr>
              <a:t>Students</a:t>
            </a:r>
          </a:p>
          <a:p>
            <a:pPr lvl="0">
              <a:lnSpc>
                <a:spcPct val="80000"/>
              </a:lnSpc>
              <a:spcBef>
                <a:spcPts val="500"/>
              </a:spcBef>
              <a:buSzTx/>
              <a:buNone/>
              <a:defRPr sz="1800"/>
            </a:pPr>
            <a:r>
              <a:rPr sz="2800" dirty="0">
                <a:solidFill>
                  <a:srgbClr val="008080"/>
                </a:solidFill>
              </a:rPr>
              <a:t>	SET </a:t>
            </a:r>
            <a:r>
              <a:rPr sz="2800" dirty="0" err="1">
                <a:solidFill>
                  <a:srgbClr val="008080"/>
                </a:solidFill>
              </a:rPr>
              <a:t>group_id</a:t>
            </a:r>
            <a:r>
              <a:rPr sz="2800" dirty="0">
                <a:solidFill>
                  <a:srgbClr val="008080"/>
                </a:solidFill>
              </a:rPr>
              <a:t>=</a:t>
            </a:r>
            <a:r>
              <a:rPr sz="2800" dirty="0" err="1">
                <a:solidFill>
                  <a:srgbClr val="008080"/>
                </a:solidFill>
              </a:rPr>
              <a:t>group_id</a:t>
            </a:r>
            <a:r>
              <a:rPr sz="2800" dirty="0">
                <a:solidFill>
                  <a:srgbClr val="008080"/>
                </a:solidFill>
              </a:rPr>
              <a:t> + 1</a:t>
            </a:r>
          </a:p>
          <a:p>
            <a:pPr lvl="0">
              <a:lnSpc>
                <a:spcPct val="80000"/>
              </a:lnSpc>
              <a:spcBef>
                <a:spcPts val="500"/>
              </a:spcBef>
              <a:buSzTx/>
              <a:buNone/>
              <a:defRPr sz="1800"/>
            </a:pPr>
            <a:r>
              <a:rPr sz="2800" dirty="0">
                <a:solidFill>
                  <a:srgbClr val="008080"/>
                </a:solidFill>
              </a:rPr>
              <a:t>	WHERE </a:t>
            </a:r>
            <a:r>
              <a:rPr sz="2800" dirty="0" err="1">
                <a:solidFill>
                  <a:srgbClr val="008080"/>
                </a:solidFill>
              </a:rPr>
              <a:t>group_id</a:t>
            </a:r>
            <a:r>
              <a:rPr sz="2800" dirty="0">
                <a:solidFill>
                  <a:srgbClr val="008080"/>
                </a:solidFill>
              </a:rPr>
              <a:t> = </a:t>
            </a:r>
          </a:p>
          <a:p>
            <a:pPr lvl="0">
              <a:lnSpc>
                <a:spcPct val="80000"/>
              </a:lnSpc>
              <a:spcBef>
                <a:spcPts val="500"/>
              </a:spcBef>
              <a:buSzTx/>
              <a:buNone/>
              <a:defRPr sz="1800"/>
            </a:pPr>
            <a:r>
              <a:rPr sz="2800" dirty="0">
                <a:solidFill>
                  <a:srgbClr val="008080"/>
                </a:solidFill>
              </a:rPr>
              <a:t>		(SELECT </a:t>
            </a:r>
            <a:r>
              <a:rPr sz="2800" dirty="0" err="1">
                <a:solidFill>
                  <a:srgbClr val="008080"/>
                </a:solidFill>
              </a:rPr>
              <a:t>group_id</a:t>
            </a:r>
            <a:r>
              <a:rPr sz="2800" dirty="0">
                <a:solidFill>
                  <a:srgbClr val="008080"/>
                </a:solidFill>
              </a:rPr>
              <a:t> </a:t>
            </a:r>
          </a:p>
          <a:p>
            <a:pPr lvl="0">
              <a:lnSpc>
                <a:spcPct val="80000"/>
              </a:lnSpc>
              <a:spcBef>
                <a:spcPts val="500"/>
              </a:spcBef>
              <a:buSzTx/>
              <a:buNone/>
              <a:defRPr sz="1800"/>
            </a:pPr>
            <a:r>
              <a:rPr sz="2800" dirty="0">
                <a:solidFill>
                  <a:srgbClr val="008080"/>
                </a:solidFill>
              </a:rPr>
              <a:t>		FROM Groups</a:t>
            </a:r>
          </a:p>
          <a:p>
            <a:pPr lvl="0">
              <a:lnSpc>
                <a:spcPct val="80000"/>
              </a:lnSpc>
              <a:spcBef>
                <a:spcPts val="500"/>
              </a:spcBef>
              <a:buSzTx/>
              <a:buNone/>
              <a:defRPr sz="1800"/>
            </a:pPr>
            <a:r>
              <a:rPr sz="2800" dirty="0">
                <a:solidFill>
                  <a:srgbClr val="008080"/>
                </a:solidFill>
              </a:rPr>
              <a:t>		WHERE </a:t>
            </a:r>
            <a:r>
              <a:rPr lang="en-US" sz="2800" dirty="0">
                <a:solidFill>
                  <a:srgbClr val="008080"/>
                </a:solidFill>
              </a:rPr>
              <a:t>name = ‘CSSE-01’</a:t>
            </a:r>
            <a:r>
              <a:rPr sz="2800" dirty="0">
                <a:solidFill>
                  <a:srgbClr val="008080"/>
                </a:solidFill>
              </a:rPr>
              <a:t>);</a:t>
            </a:r>
          </a:p>
        </p:txBody>
      </p:sp>
      <p:sp>
        <p:nvSpPr>
          <p:cNvPr id="90" name="Shape 90"/>
          <p:cNvSpPr>
            <a:spLocks noGrp="1"/>
          </p:cNvSpPr>
          <p:nvPr>
            <p:ph type="title" idx="4294967295"/>
          </p:nvPr>
        </p:nvSpPr>
        <p:spPr>
          <a:xfrm>
            <a:off x="457200" y="92074"/>
            <a:ext cx="8229600" cy="150812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p>
            <a:pPr lvl="0">
              <a:defRPr sz="1800"/>
            </a:pPr>
            <a:r>
              <a:rPr sz="4400"/>
              <a:t>Subquery in UPDATE</a:t>
            </a:r>
          </a:p>
        </p:txBody>
      </p:sp>
    </p:spTree>
  </p:cSld>
  <p:clrMapOvr>
    <a:masterClrMapping/>
  </p:clrMapOvr>
  <p:transition spd="med" advTm="20977"/>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pPr>
            <a:r>
              <a:rPr sz="4400"/>
              <a:t>Books</a:t>
            </a:r>
          </a:p>
        </p:txBody>
      </p:sp>
      <p:sp>
        <p:nvSpPr>
          <p:cNvPr id="93" name="Shape 93"/>
          <p:cNvSpPr>
            <a:spLocks noGrp="1"/>
          </p:cNvSpPr>
          <p:nvPr>
            <p:ph type="body" idx="4294967295"/>
          </p:nvPr>
        </p:nvSpPr>
        <p:spPr>
          <a:xfrm>
            <a:off x="457200" y="1562100"/>
            <a:ext cx="8229600" cy="452596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marL="322325" lvl="0" indent="-322325" defTabSz="859536">
              <a:lnSpc>
                <a:spcPct val="90000"/>
              </a:lnSpc>
              <a:spcBef>
                <a:spcPts val="500"/>
              </a:spcBef>
              <a:buChar char="•"/>
              <a:defRPr sz="1800"/>
            </a:pPr>
            <a:r>
              <a:rPr sz="2256">
                <a:latin typeface="Arial Bold"/>
                <a:ea typeface="Arial Bold"/>
                <a:cs typeface="Arial Bold"/>
                <a:sym typeface="Arial Bold"/>
              </a:rPr>
              <a:t>Connolly, Thomas M. Database Systems</a:t>
            </a:r>
            <a:r>
              <a:rPr sz="2256"/>
              <a:t>: A Practical Approach to Design, Implementation, and Management / Thomas M. Connolly, Carolyn E. Begg.- United States of America: Pearson Education</a:t>
            </a:r>
          </a:p>
          <a:p>
            <a:pPr marL="322325" lvl="0" indent="-322325" defTabSz="859536">
              <a:lnSpc>
                <a:spcPct val="90000"/>
              </a:lnSpc>
              <a:spcBef>
                <a:spcPts val="400"/>
              </a:spcBef>
              <a:buChar char="•"/>
              <a:defRPr sz="1800"/>
            </a:pPr>
            <a:r>
              <a:rPr sz="2256">
                <a:latin typeface="Arial Bold"/>
                <a:ea typeface="Arial Bold"/>
                <a:cs typeface="Arial Bold"/>
                <a:sym typeface="Arial Bold"/>
              </a:rPr>
              <a:t>Garcia-Molina, H. Database system</a:t>
            </a:r>
            <a:r>
              <a:rPr sz="2256"/>
              <a:t>: The Complete Book / Hector Garcia-Molina.- United States of America: Pearson Prentice Hall</a:t>
            </a:r>
          </a:p>
          <a:p>
            <a:pPr marL="322325" lvl="0" indent="-322325" defTabSz="859536">
              <a:lnSpc>
                <a:spcPct val="90000"/>
              </a:lnSpc>
              <a:spcBef>
                <a:spcPts val="400"/>
              </a:spcBef>
              <a:buChar char="•"/>
              <a:defRPr sz="1800"/>
            </a:pPr>
            <a:r>
              <a:rPr sz="2256">
                <a:latin typeface="Arial Bold"/>
                <a:ea typeface="Arial Bold"/>
                <a:cs typeface="Arial Bold"/>
                <a:sym typeface="Arial Bold"/>
              </a:rPr>
              <a:t>Sharma, N. Database Fundamentals</a:t>
            </a:r>
            <a:r>
              <a:rPr sz="2256"/>
              <a:t>: A book for the community by the community / Neeraj Sharma, Liviu Perniu.- Canada</a:t>
            </a:r>
          </a:p>
          <a:p>
            <a:pPr marL="322325" lvl="0" indent="-322325" defTabSz="859536">
              <a:lnSpc>
                <a:spcPct val="90000"/>
              </a:lnSpc>
              <a:buChar char="•"/>
              <a:defRPr sz="1800"/>
            </a:pPr>
            <a:endParaRPr sz="1879"/>
          </a:p>
          <a:p>
            <a:pPr marL="282035" lvl="0" indent="-282035" defTabSz="859536">
              <a:lnSpc>
                <a:spcPct val="90000"/>
              </a:lnSpc>
              <a:spcBef>
                <a:spcPts val="600"/>
              </a:spcBef>
              <a:buChar char="•"/>
              <a:defRPr sz="1800"/>
            </a:pPr>
            <a:r>
              <a:rPr sz="2632">
                <a:solidFill>
                  <a:srgbClr val="009999"/>
                </a:solidFill>
                <a:uFill>
                  <a:solidFill>
                    <a:srgbClr val="009999"/>
                  </a:solidFill>
                </a:uFill>
                <a:hlinkClick r:id="rId2"/>
              </a:rPr>
              <a:t>www.postgresql.org/docs/manuals/</a:t>
            </a:r>
            <a:endParaRPr sz="2632"/>
          </a:p>
          <a:p>
            <a:pPr marL="282035" lvl="0" indent="-282035" defTabSz="859536">
              <a:lnSpc>
                <a:spcPct val="90000"/>
              </a:lnSpc>
              <a:spcBef>
                <a:spcPts val="600"/>
              </a:spcBef>
              <a:buChar char="•"/>
              <a:defRPr sz="1800"/>
            </a:pPr>
            <a:r>
              <a:rPr sz="2632">
                <a:solidFill>
                  <a:srgbClr val="009999"/>
                </a:solidFill>
                <a:uFill>
                  <a:solidFill>
                    <a:srgbClr val="009999"/>
                  </a:solidFill>
                </a:uFill>
                <a:hlinkClick r:id="rId3"/>
              </a:rPr>
              <a:t>www.postgresql.org/docs/books/</a:t>
            </a:r>
          </a:p>
        </p:txBody>
      </p:sp>
    </p:spTree>
  </p:cSld>
  <p:clrMapOvr>
    <a:masterClrMapping/>
  </p:clrMapOvr>
  <p:transition spd="med" advTm="8229"/>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hape 16"/>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pPr>
            <a:r>
              <a:rPr sz="4400"/>
              <a:t>The Complete Select Statement</a:t>
            </a:r>
          </a:p>
        </p:txBody>
      </p:sp>
      <p:sp>
        <p:nvSpPr>
          <p:cNvPr id="17" name="Shape 17"/>
          <p:cNvSpPr>
            <a:spLocks noGrp="1"/>
          </p:cNvSpPr>
          <p:nvPr>
            <p:ph type="body" idx="4294967295"/>
          </p:nvPr>
        </p:nvSpPr>
        <p:spPr>
          <a:xfrm>
            <a:off x="457200" y="1600200"/>
            <a:ext cx="8229600" cy="474122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marL="336041" lvl="0" indent="-336041" defTabSz="896111">
              <a:lnSpc>
                <a:spcPct val="90000"/>
              </a:lnSpc>
              <a:spcBef>
                <a:spcPts val="600"/>
              </a:spcBef>
              <a:buSzTx/>
              <a:buNone/>
              <a:defRPr sz="1800"/>
            </a:pPr>
            <a:r>
              <a:rPr sz="2700" dirty="0"/>
              <a:t>	</a:t>
            </a:r>
          </a:p>
          <a:p>
            <a:pPr marL="336041" lvl="0" indent="-336041" defTabSz="896111">
              <a:lnSpc>
                <a:spcPct val="90000"/>
              </a:lnSpc>
              <a:buSzTx/>
              <a:buNone/>
              <a:defRPr sz="1800"/>
            </a:pPr>
            <a:r>
              <a:rPr sz="2700" dirty="0">
                <a:solidFill>
                  <a:srgbClr val="000099"/>
                </a:solidFill>
              </a:rPr>
              <a:t>	</a:t>
            </a:r>
            <a:r>
              <a:rPr sz="3100" dirty="0">
                <a:solidFill>
                  <a:srgbClr val="000099"/>
                </a:solidFill>
              </a:rPr>
              <a:t>SELECT attribute(s) </a:t>
            </a:r>
          </a:p>
          <a:p>
            <a:pPr marL="336041" lvl="0" indent="-336041" defTabSz="896111">
              <a:lnSpc>
                <a:spcPct val="90000"/>
              </a:lnSpc>
              <a:buSzTx/>
              <a:buNone/>
              <a:defRPr sz="1800"/>
            </a:pPr>
            <a:r>
              <a:rPr sz="3100" dirty="0">
                <a:solidFill>
                  <a:srgbClr val="000099"/>
                </a:solidFill>
              </a:rPr>
              <a:t>	FROM table(s)</a:t>
            </a:r>
          </a:p>
          <a:p>
            <a:pPr marL="336041" lvl="0" indent="-336041" defTabSz="896111">
              <a:lnSpc>
                <a:spcPct val="90000"/>
              </a:lnSpc>
              <a:buSzTx/>
              <a:buNone/>
              <a:defRPr sz="1800"/>
            </a:pPr>
            <a:endParaRPr sz="3100" dirty="0">
              <a:solidFill>
                <a:srgbClr val="000099"/>
              </a:solidFill>
            </a:endParaRPr>
          </a:p>
          <a:p>
            <a:pPr marL="336041" lvl="0" indent="-336041" defTabSz="896111">
              <a:lnSpc>
                <a:spcPct val="90000"/>
              </a:lnSpc>
              <a:buSzTx/>
              <a:buNone/>
              <a:defRPr sz="1800"/>
            </a:pPr>
            <a:r>
              <a:rPr sz="3100" dirty="0">
                <a:solidFill>
                  <a:srgbClr val="000099"/>
                </a:solidFill>
              </a:rPr>
              <a:t>	[WHERE selection condition(s)] </a:t>
            </a:r>
          </a:p>
          <a:p>
            <a:pPr marL="336041" lvl="0" indent="-336041" defTabSz="896111">
              <a:lnSpc>
                <a:spcPct val="90000"/>
              </a:lnSpc>
              <a:buSzTx/>
              <a:buNone/>
              <a:defRPr sz="1800"/>
            </a:pPr>
            <a:r>
              <a:rPr sz="3100" dirty="0">
                <a:solidFill>
                  <a:srgbClr val="000099"/>
                </a:solidFill>
              </a:rPr>
              <a:t>	[GROUP BY condition] </a:t>
            </a:r>
          </a:p>
          <a:p>
            <a:pPr marL="336041" lvl="0" indent="-336041" defTabSz="896111">
              <a:lnSpc>
                <a:spcPct val="90000"/>
              </a:lnSpc>
              <a:buSzTx/>
              <a:buNone/>
              <a:defRPr sz="1800"/>
            </a:pPr>
            <a:r>
              <a:rPr sz="3100" dirty="0">
                <a:solidFill>
                  <a:srgbClr val="000099"/>
                </a:solidFill>
              </a:rPr>
              <a:t>	[HAVING selection condition] </a:t>
            </a:r>
          </a:p>
          <a:p>
            <a:pPr marL="336041" lvl="0" indent="-336041" defTabSz="896111">
              <a:lnSpc>
                <a:spcPct val="90000"/>
              </a:lnSpc>
              <a:buSzTx/>
              <a:buNone/>
              <a:defRPr sz="1800"/>
            </a:pPr>
            <a:r>
              <a:rPr sz="3100" dirty="0">
                <a:solidFill>
                  <a:srgbClr val="000099"/>
                </a:solidFill>
              </a:rPr>
              <a:t>	[ORDER BY condition]</a:t>
            </a:r>
            <a:r>
              <a:rPr sz="3100" dirty="0"/>
              <a:t> </a:t>
            </a:r>
          </a:p>
        </p:txBody>
      </p:sp>
    </p:spTree>
  </p:cSld>
  <p:clrMapOvr>
    <a:masterClrMapping/>
  </p:clrMapOvr>
  <p:transition spd="med" advTm="25412"/>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hape 19"/>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pPr>
            <a:r>
              <a:rPr sz="4400"/>
              <a:t>Nested Queries</a:t>
            </a:r>
          </a:p>
        </p:txBody>
      </p:sp>
      <p:sp>
        <p:nvSpPr>
          <p:cNvPr id="20" name="Shape 20"/>
          <p:cNvSpPr>
            <a:spLocks noGrp="1"/>
          </p:cNvSpPr>
          <p:nvPr>
            <p:ph type="body" idx="4294967295"/>
          </p:nvPr>
        </p:nvSpPr>
        <p:spPr>
          <a:xfrm>
            <a:off x="457200" y="1600200"/>
            <a:ext cx="8229600" cy="482435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fontScale="92500"/>
          </a:bodyPr>
          <a:lstStyle/>
          <a:p>
            <a:pPr marL="0" indent="0">
              <a:buNone/>
            </a:pPr>
            <a:r>
              <a:rPr lang="en-US" b="1" dirty="0"/>
              <a:t>	</a:t>
            </a:r>
            <a:r>
              <a:rPr lang="en-US" sz="3500" b="1" dirty="0"/>
              <a:t>Nested query (Subquery </a:t>
            </a:r>
            <a:r>
              <a:rPr lang="en-US" sz="3500" dirty="0"/>
              <a:t>or</a:t>
            </a:r>
            <a:r>
              <a:rPr lang="en-US" sz="3500" b="1" dirty="0"/>
              <a:t> Inner query) </a:t>
            </a:r>
            <a:r>
              <a:rPr lang="en-US" sz="3500" dirty="0"/>
              <a:t>is a query within another SQL query.</a:t>
            </a:r>
          </a:p>
          <a:p>
            <a:pPr marL="0" indent="0">
              <a:buNone/>
            </a:pPr>
            <a:r>
              <a:rPr lang="en-US" sz="3500" dirty="0"/>
              <a:t>	</a:t>
            </a:r>
            <a:r>
              <a:rPr lang="en-US" sz="3500" b="1" dirty="0"/>
              <a:t>Subquery</a:t>
            </a:r>
            <a:r>
              <a:rPr lang="en-US" sz="3500" dirty="0"/>
              <a:t> is used to return data that will be used in the main query as a condition to further restrict the data to be retrieved.</a:t>
            </a:r>
          </a:p>
          <a:p>
            <a:pPr marL="0" indent="0">
              <a:buNone/>
            </a:pPr>
            <a:r>
              <a:rPr lang="en-US" sz="3500" dirty="0">
                <a:latin typeface="Arial Bold"/>
                <a:ea typeface="Arial Bold"/>
                <a:cs typeface="Arial Bold"/>
                <a:sym typeface="Arial Bold"/>
              </a:rPr>
              <a:t>	Subqueries</a:t>
            </a:r>
            <a:r>
              <a:rPr lang="en-US" sz="3500" dirty="0"/>
              <a:t> allow to express a selection condition using a tradition SELECT-FROM-WHERE statement.</a:t>
            </a:r>
            <a:endParaRPr lang="en-US" dirty="0"/>
          </a:p>
          <a:p>
            <a:pPr lvl="0">
              <a:buChar char="•"/>
              <a:defRPr sz="1800"/>
            </a:pPr>
            <a:endParaRPr sz="3200" dirty="0"/>
          </a:p>
        </p:txBody>
      </p:sp>
    </p:spTree>
    <p:extLst>
      <p:ext uri="{BB962C8B-B14F-4D97-AF65-F5344CB8AC3E}">
        <p14:creationId xmlns:p14="http://schemas.microsoft.com/office/powerpoint/2010/main" val="446031531"/>
      </p:ext>
    </p:extLst>
  </p:cSld>
  <p:clrMapOvr>
    <a:masterClrMapping/>
  </p:clrMapOvr>
  <p:transition spd="med" advTm="51467"/>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hape 19"/>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pPr>
            <a:r>
              <a:rPr sz="4400"/>
              <a:t>Nested Queries</a:t>
            </a:r>
          </a:p>
        </p:txBody>
      </p:sp>
      <p:sp>
        <p:nvSpPr>
          <p:cNvPr id="20" name="Shape 20"/>
          <p:cNvSpPr>
            <a:spLocks noGrp="1"/>
          </p:cNvSpPr>
          <p:nvPr>
            <p:ph type="body" idx="4294967295"/>
          </p:nvPr>
        </p:nvSpPr>
        <p:spPr>
          <a:xfrm>
            <a:off x="457200" y="1600200"/>
            <a:ext cx="8229600" cy="481247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fontScale="92500" lnSpcReduction="20000"/>
          </a:bodyPr>
          <a:lstStyle/>
          <a:p>
            <a:pPr marL="0" indent="0">
              <a:buNone/>
            </a:pPr>
            <a:r>
              <a:rPr lang="en-US" dirty="0"/>
              <a:t>	Subqueries can be used with the SELECT, INSERT, UPDATE, and DELETE statements along with the operators like =, &lt;, &gt;, &gt;=, &lt;=, IN, etc.</a:t>
            </a:r>
          </a:p>
          <a:p>
            <a:pPr marL="0" indent="0">
              <a:buNone/>
            </a:pPr>
            <a:endParaRPr lang="en-US" dirty="0"/>
          </a:p>
          <a:p>
            <a:pPr marL="0" indent="0">
              <a:buNone/>
            </a:pPr>
            <a:r>
              <a:rPr lang="en-US" dirty="0"/>
              <a:t>There are a few rules that subqueries must follow</a:t>
            </a:r>
            <a:r>
              <a:rPr lang="ru-RU" dirty="0"/>
              <a:t>:</a:t>
            </a:r>
            <a:endParaRPr lang="en-US" dirty="0"/>
          </a:p>
          <a:p>
            <a:pPr>
              <a:buFont typeface="Arial" charset="0"/>
              <a:buChar char="•"/>
            </a:pPr>
            <a:r>
              <a:rPr lang="en-US" dirty="0"/>
              <a:t>Subqueries must be enclosed within parentheses </a:t>
            </a:r>
            <a:r>
              <a:rPr lang="mr-IN" dirty="0"/>
              <a:t>–</a:t>
            </a:r>
            <a:r>
              <a:rPr lang="en-US" dirty="0"/>
              <a:t> (</a:t>
            </a:r>
            <a:r>
              <a:rPr lang="mr-IN" dirty="0"/>
              <a:t>…</a:t>
            </a:r>
            <a:r>
              <a:rPr lang="en-US" dirty="0"/>
              <a:t>).</a:t>
            </a:r>
          </a:p>
          <a:p>
            <a:pPr>
              <a:buFont typeface="Arial" charset="0"/>
              <a:buChar char="•"/>
            </a:pPr>
            <a:r>
              <a:rPr lang="en-US" dirty="0"/>
              <a:t>Subqueries that return more than one row can only be used with multiple value operators such as the IN, ANY, ALL operators.</a:t>
            </a:r>
          </a:p>
          <a:p>
            <a:pPr lvl="0">
              <a:buChar char="•"/>
              <a:defRPr sz="1800"/>
            </a:pPr>
            <a:endParaRPr sz="3200" dirty="0"/>
          </a:p>
        </p:txBody>
      </p:sp>
    </p:spTree>
    <p:extLst>
      <p:ext uri="{BB962C8B-B14F-4D97-AF65-F5344CB8AC3E}">
        <p14:creationId xmlns:p14="http://schemas.microsoft.com/office/powerpoint/2010/main" val="2074058068"/>
      </p:ext>
    </p:extLst>
  </p:cSld>
  <p:clrMapOvr>
    <a:masterClrMapping/>
  </p:clrMapOvr>
  <p:transition spd="med" advTm="71713"/>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22"/>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pPr>
            <a:r>
              <a:rPr sz="4400"/>
              <a:t>Nested Queries</a:t>
            </a:r>
          </a:p>
        </p:txBody>
      </p:sp>
      <p:sp>
        <p:nvSpPr>
          <p:cNvPr id="23" name="Shape 23"/>
          <p:cNvSpPr>
            <a:spLocks noGrp="1"/>
          </p:cNvSpPr>
          <p:nvPr>
            <p:ph type="body" idx="4294967295"/>
          </p:nvPr>
        </p:nvSpPr>
        <p:spPr>
          <a:xfrm>
            <a:off x="457200" y="1600200"/>
            <a:ext cx="8229600" cy="493122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lnSpcReduction="10000"/>
          </a:bodyPr>
          <a:lstStyle/>
          <a:p>
            <a:pPr marL="336042" lvl="0" indent="-336042" defTabSz="896111">
              <a:buChar char="•"/>
              <a:defRPr sz="1800"/>
            </a:pPr>
            <a:r>
              <a:rPr sz="3136" dirty="0"/>
              <a:t>Subqueries are most frequently used with the SELECT statement. </a:t>
            </a:r>
            <a:r>
              <a:rPr lang="en-US" sz="3136" dirty="0"/>
              <a:t>For example, the</a:t>
            </a:r>
            <a:r>
              <a:rPr sz="3136" dirty="0"/>
              <a:t> basic syntax </a:t>
            </a:r>
            <a:r>
              <a:rPr lang="en-US" sz="3136" dirty="0"/>
              <a:t>for using subquery in WHERE clause</a:t>
            </a:r>
            <a:r>
              <a:rPr sz="3136" dirty="0"/>
              <a:t>:</a:t>
            </a:r>
            <a:endParaRPr lang="en-US" sz="3136" dirty="0"/>
          </a:p>
          <a:p>
            <a:pPr marL="336042" lvl="0" indent="-336042" defTabSz="896111">
              <a:buChar char="•"/>
              <a:defRPr sz="1800"/>
            </a:pPr>
            <a:endParaRPr sz="3136" dirty="0"/>
          </a:p>
          <a:p>
            <a:pPr marL="329321" lvl="0" indent="-329321" defTabSz="878188">
              <a:lnSpc>
                <a:spcPct val="90000"/>
              </a:lnSpc>
              <a:spcBef>
                <a:spcPts val="600"/>
              </a:spcBef>
              <a:buSzTx/>
              <a:buNone/>
              <a:defRPr sz="1800"/>
            </a:pPr>
            <a:r>
              <a:rPr sz="1764" dirty="0"/>
              <a:t>	</a:t>
            </a:r>
            <a:r>
              <a:rPr sz="3038" dirty="0">
                <a:solidFill>
                  <a:srgbClr val="000099"/>
                </a:solidFill>
              </a:rPr>
              <a:t>SELECT attribute(s) </a:t>
            </a:r>
            <a:endParaRPr sz="1764" dirty="0"/>
          </a:p>
          <a:p>
            <a:pPr marL="329321" lvl="0" indent="-329321" defTabSz="878188">
              <a:lnSpc>
                <a:spcPct val="90000"/>
              </a:lnSpc>
              <a:spcBef>
                <a:spcPts val="600"/>
              </a:spcBef>
              <a:buSzTx/>
              <a:buNone/>
              <a:defRPr sz="1800"/>
            </a:pPr>
            <a:r>
              <a:rPr sz="3038" dirty="0">
                <a:solidFill>
                  <a:srgbClr val="000099"/>
                </a:solidFill>
              </a:rPr>
              <a:t>	FROM table(s)</a:t>
            </a:r>
          </a:p>
          <a:p>
            <a:pPr marL="329321" lvl="0" indent="-329321" defTabSz="878188">
              <a:lnSpc>
                <a:spcPct val="90000"/>
              </a:lnSpc>
              <a:spcBef>
                <a:spcPts val="600"/>
              </a:spcBef>
              <a:buSzTx/>
              <a:buNone/>
              <a:defRPr sz="1800"/>
            </a:pPr>
            <a:r>
              <a:rPr sz="3038" dirty="0">
                <a:solidFill>
                  <a:srgbClr val="000099"/>
                </a:solidFill>
              </a:rPr>
              <a:t>	WHERE attribute OPERATOR</a:t>
            </a:r>
          </a:p>
          <a:p>
            <a:pPr marL="329321" lvl="0" indent="-329321" defTabSz="878188">
              <a:lnSpc>
                <a:spcPct val="90000"/>
              </a:lnSpc>
              <a:spcBef>
                <a:spcPts val="600"/>
              </a:spcBef>
              <a:buSzTx/>
              <a:buNone/>
              <a:defRPr sz="1800"/>
            </a:pPr>
            <a:r>
              <a:rPr sz="3038" dirty="0">
                <a:solidFill>
                  <a:srgbClr val="000099"/>
                </a:solidFill>
              </a:rPr>
              <a:t>		(SELECT attribute(s) </a:t>
            </a:r>
            <a:endParaRPr sz="1764" dirty="0"/>
          </a:p>
          <a:p>
            <a:pPr marL="329321" lvl="0" indent="-329321" defTabSz="878188">
              <a:lnSpc>
                <a:spcPct val="90000"/>
              </a:lnSpc>
              <a:spcBef>
                <a:spcPts val="600"/>
              </a:spcBef>
              <a:buSzTx/>
              <a:buNone/>
              <a:defRPr sz="1800"/>
            </a:pPr>
            <a:r>
              <a:rPr sz="3038" dirty="0">
                <a:solidFill>
                  <a:srgbClr val="000099"/>
                </a:solidFill>
              </a:rPr>
              <a:t>		FROM table(s)</a:t>
            </a:r>
          </a:p>
          <a:p>
            <a:pPr marL="329321" lvl="0" indent="-329321" defTabSz="878188">
              <a:lnSpc>
                <a:spcPct val="90000"/>
              </a:lnSpc>
              <a:spcBef>
                <a:spcPts val="600"/>
              </a:spcBef>
              <a:buSzTx/>
              <a:buNone/>
              <a:defRPr sz="1800"/>
            </a:pPr>
            <a:r>
              <a:rPr sz="3038" dirty="0">
                <a:solidFill>
                  <a:srgbClr val="000099"/>
                </a:solidFill>
              </a:rPr>
              <a:t>		[WHERE] );</a:t>
            </a:r>
          </a:p>
        </p:txBody>
      </p:sp>
    </p:spTree>
  </p:cSld>
  <p:clrMapOvr>
    <a:masterClrMapping/>
  </p:clrMapOvr>
  <p:transition spd="med" advTm="70412"/>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hape 25"/>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pPr>
            <a:r>
              <a:rPr sz="4400"/>
              <a:t>Nested Queries</a:t>
            </a:r>
          </a:p>
        </p:txBody>
      </p:sp>
      <p:sp>
        <p:nvSpPr>
          <p:cNvPr id="26" name="Shape 26"/>
          <p:cNvSpPr>
            <a:spLocks noGrp="1"/>
          </p:cNvSpPr>
          <p:nvPr>
            <p:ph type="body" idx="4294967295"/>
          </p:nvPr>
        </p:nvSpPr>
        <p:spPr>
          <a:xfrm>
            <a:off x="457200" y="1600199"/>
            <a:ext cx="8229600" cy="49530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lvl="0">
              <a:lnSpc>
                <a:spcPct val="80000"/>
              </a:lnSpc>
              <a:spcBef>
                <a:spcPts val="400"/>
              </a:spcBef>
              <a:buChar char="•"/>
              <a:defRPr sz="1800"/>
            </a:pPr>
            <a:r>
              <a:rPr sz="2500" dirty="0"/>
              <a:t>There are three </a:t>
            </a:r>
            <a:r>
              <a:rPr sz="2500" dirty="0">
                <a:latin typeface="Arial Bold"/>
                <a:ea typeface="Arial Bold"/>
                <a:cs typeface="Arial Bold"/>
                <a:sym typeface="Arial Bold"/>
              </a:rPr>
              <a:t>types of subqueries: </a:t>
            </a:r>
            <a:r>
              <a:rPr lang="en-US" sz="2500" dirty="0"/>
              <a:t>s</a:t>
            </a:r>
            <a:r>
              <a:rPr sz="2500" dirty="0"/>
              <a:t>calar, row, table. </a:t>
            </a:r>
            <a:r>
              <a:rPr sz="2500" dirty="0">
                <a:latin typeface="Arial Bold"/>
                <a:ea typeface="Arial Bold"/>
                <a:cs typeface="Arial Bold"/>
                <a:sym typeface="Arial Bold"/>
              </a:rPr>
              <a:t>Scalar subquery</a:t>
            </a:r>
            <a:r>
              <a:rPr sz="2500" dirty="0"/>
              <a:t> returns a single column and a single row (a single value).</a:t>
            </a:r>
          </a:p>
          <a:p>
            <a:pPr marL="342900" lvl="0" indent="-342900">
              <a:lnSpc>
                <a:spcPct val="80000"/>
              </a:lnSpc>
              <a:buChar char="•"/>
              <a:defRPr sz="1800"/>
            </a:pPr>
            <a:endParaRPr sz="2500" dirty="0"/>
          </a:p>
          <a:p>
            <a:pPr marL="342900" lvl="0" indent="-342900">
              <a:lnSpc>
                <a:spcPct val="80000"/>
              </a:lnSpc>
              <a:spcBef>
                <a:spcPts val="400"/>
              </a:spcBef>
              <a:buChar char="•"/>
              <a:defRPr sz="1800"/>
            </a:pPr>
            <a:r>
              <a:rPr sz="2500" dirty="0"/>
              <a:t>Example: Return the first and last name of the student who has group’s name = ‘CSSE-01‘.</a:t>
            </a:r>
            <a:endParaRPr sz="2000" dirty="0"/>
          </a:p>
          <a:p>
            <a:pPr lvl="0">
              <a:lnSpc>
                <a:spcPct val="80000"/>
              </a:lnSpc>
              <a:spcBef>
                <a:spcPts val="500"/>
              </a:spcBef>
              <a:buSzTx/>
              <a:buNone/>
              <a:defRPr sz="1800"/>
            </a:pPr>
            <a:r>
              <a:rPr sz="2700" dirty="0">
                <a:solidFill>
                  <a:srgbClr val="008080"/>
                </a:solidFill>
              </a:rPr>
              <a:t>	SELECT fname, lname</a:t>
            </a:r>
          </a:p>
          <a:p>
            <a:pPr lvl="0">
              <a:lnSpc>
                <a:spcPct val="80000"/>
              </a:lnSpc>
              <a:spcBef>
                <a:spcPts val="500"/>
              </a:spcBef>
              <a:buSzTx/>
              <a:buNone/>
              <a:defRPr sz="1800"/>
            </a:pPr>
            <a:r>
              <a:rPr sz="2700" dirty="0">
                <a:solidFill>
                  <a:srgbClr val="008080"/>
                </a:solidFill>
              </a:rPr>
              <a:t>	FROM Students</a:t>
            </a:r>
          </a:p>
          <a:p>
            <a:pPr lvl="0">
              <a:lnSpc>
                <a:spcPct val="80000"/>
              </a:lnSpc>
              <a:spcBef>
                <a:spcPts val="500"/>
              </a:spcBef>
              <a:buSzTx/>
              <a:buNone/>
              <a:defRPr sz="1800"/>
            </a:pPr>
            <a:r>
              <a:rPr sz="2700" dirty="0">
                <a:solidFill>
                  <a:srgbClr val="008080"/>
                </a:solidFill>
              </a:rPr>
              <a:t>	WHERE group_id = </a:t>
            </a:r>
          </a:p>
          <a:p>
            <a:pPr lvl="0">
              <a:lnSpc>
                <a:spcPct val="80000"/>
              </a:lnSpc>
              <a:spcBef>
                <a:spcPts val="500"/>
              </a:spcBef>
              <a:buSzTx/>
              <a:buNone/>
              <a:defRPr sz="1800"/>
            </a:pPr>
            <a:r>
              <a:rPr sz="2700" dirty="0">
                <a:solidFill>
                  <a:srgbClr val="008080"/>
                </a:solidFill>
              </a:rPr>
              <a:t>		(SELECT group_id </a:t>
            </a:r>
          </a:p>
          <a:p>
            <a:pPr lvl="0">
              <a:lnSpc>
                <a:spcPct val="80000"/>
              </a:lnSpc>
              <a:spcBef>
                <a:spcPts val="500"/>
              </a:spcBef>
              <a:buSzTx/>
              <a:buNone/>
              <a:defRPr sz="1800"/>
            </a:pPr>
            <a:r>
              <a:rPr sz="2700" dirty="0">
                <a:solidFill>
                  <a:srgbClr val="008080"/>
                </a:solidFill>
              </a:rPr>
              <a:t>		FROM Groups </a:t>
            </a:r>
          </a:p>
          <a:p>
            <a:pPr lvl="0">
              <a:lnSpc>
                <a:spcPct val="80000"/>
              </a:lnSpc>
              <a:spcBef>
                <a:spcPts val="500"/>
              </a:spcBef>
              <a:buSzTx/>
              <a:buNone/>
              <a:defRPr sz="1800"/>
            </a:pPr>
            <a:r>
              <a:rPr sz="2700" dirty="0">
                <a:solidFill>
                  <a:srgbClr val="008080"/>
                </a:solidFill>
              </a:rPr>
              <a:t>		WHERE name=‘CSSE-01’);</a:t>
            </a:r>
          </a:p>
        </p:txBody>
      </p:sp>
    </p:spTree>
  </p:cSld>
  <p:clrMapOvr>
    <a:masterClrMapping/>
  </p:clrMapOvr>
  <p:transition spd="med" advTm="109329"/>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hape 28"/>
          <p:cNvSpPr>
            <a:spLocks noGrp="1"/>
          </p:cNvSpPr>
          <p:nvPr>
            <p:ph type="body" idx="4294967295"/>
          </p:nvPr>
        </p:nvSpPr>
        <p:spPr>
          <a:xfrm>
            <a:off x="457200" y="1977185"/>
            <a:ext cx="8229600" cy="5257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marL="260684" lvl="0" indent="-260684" defTabSz="457200">
              <a:spcBef>
                <a:spcPts val="0"/>
              </a:spcBef>
              <a:buChar char="•"/>
              <a:defRPr sz="1800"/>
            </a:pPr>
            <a:r>
              <a:rPr sz="3200" dirty="0"/>
              <a:t>Using of сomparison operators is possible only when a result of a subquery is one value (one field).</a:t>
            </a:r>
          </a:p>
          <a:p>
            <a:pPr marL="260684" lvl="0" indent="-260684" defTabSz="457200">
              <a:spcBef>
                <a:spcPts val="0"/>
              </a:spcBef>
              <a:buChar char="•"/>
              <a:defRPr sz="1800"/>
            </a:pPr>
            <a:endParaRPr sz="2500" dirty="0"/>
          </a:p>
          <a:p>
            <a:pPr marL="260684" lvl="0" indent="-260684" defTabSz="457200">
              <a:spcBef>
                <a:spcPts val="0"/>
              </a:spcBef>
              <a:buChar char="•"/>
              <a:defRPr sz="1800"/>
            </a:pPr>
            <a:endParaRPr sz="2500" dirty="0"/>
          </a:p>
          <a:p>
            <a:pPr marL="260684" lvl="0" indent="-260684" defTabSz="457200">
              <a:spcBef>
                <a:spcPts val="0"/>
              </a:spcBef>
              <a:buChar char="•"/>
              <a:defRPr sz="1800"/>
            </a:pPr>
            <a:endParaRPr sz="2500" dirty="0"/>
          </a:p>
          <a:p>
            <a:pPr marL="260684" lvl="0" indent="-260684" defTabSz="457200">
              <a:spcBef>
                <a:spcPts val="0"/>
              </a:spcBef>
              <a:buChar char="•"/>
              <a:defRPr sz="1800"/>
            </a:pPr>
            <a:endParaRPr sz="2500" dirty="0"/>
          </a:p>
          <a:p>
            <a:pPr marL="260684" lvl="0" indent="-260684" defTabSz="457200">
              <a:spcBef>
                <a:spcPts val="0"/>
              </a:spcBef>
              <a:buChar char="•"/>
              <a:defRPr sz="1800"/>
            </a:pPr>
            <a:endParaRPr sz="2500" dirty="0"/>
          </a:p>
          <a:p>
            <a:pPr marL="260684" lvl="0" indent="-260684" defTabSz="457200">
              <a:spcBef>
                <a:spcPts val="0"/>
              </a:spcBef>
              <a:buChar char="•"/>
              <a:defRPr sz="1800"/>
            </a:pPr>
            <a:endParaRPr sz="2500" dirty="0"/>
          </a:p>
          <a:p>
            <a:pPr marL="260684" lvl="0" indent="-260684" defTabSz="457200">
              <a:spcBef>
                <a:spcPts val="0"/>
              </a:spcBef>
              <a:buChar char="•"/>
              <a:defRPr sz="1800"/>
            </a:pPr>
            <a:endParaRPr sz="2500" dirty="0"/>
          </a:p>
          <a:p>
            <a:pPr marL="260684" lvl="0" indent="-260684" defTabSz="457200">
              <a:spcBef>
                <a:spcPts val="0"/>
              </a:spcBef>
              <a:buChar char="•"/>
              <a:defRPr sz="1800"/>
            </a:pPr>
            <a:endParaRPr sz="2500" dirty="0"/>
          </a:p>
          <a:p>
            <a:pPr lvl="0">
              <a:lnSpc>
                <a:spcPct val="80000"/>
              </a:lnSpc>
              <a:spcBef>
                <a:spcPts val="500"/>
              </a:spcBef>
              <a:buSzTx/>
              <a:buNone/>
              <a:defRPr sz="1800"/>
            </a:pPr>
            <a:r>
              <a:rPr sz="2500" dirty="0"/>
              <a:t>  </a:t>
            </a:r>
          </a:p>
        </p:txBody>
      </p:sp>
      <p:sp>
        <p:nvSpPr>
          <p:cNvPr id="29" name="Shape 29"/>
          <p:cNvSpPr>
            <a:spLocks noGrp="1"/>
          </p:cNvSpPr>
          <p:nvPr>
            <p:ph type="title" idx="4294967295"/>
          </p:nvPr>
        </p:nvSpPr>
        <p:spPr>
          <a:xfrm>
            <a:off x="457200" y="208246"/>
            <a:ext cx="8229600" cy="150812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p>
            <a:pPr lvl="0">
              <a:defRPr sz="1800"/>
            </a:pPr>
            <a:r>
              <a:rPr sz="4400"/>
              <a:t>Subqueries with comparison operators</a:t>
            </a:r>
          </a:p>
        </p:txBody>
      </p:sp>
      <p:graphicFrame>
        <p:nvGraphicFramePr>
          <p:cNvPr id="30" name="Table 30"/>
          <p:cNvGraphicFramePr/>
          <p:nvPr/>
        </p:nvGraphicFramePr>
        <p:xfrm>
          <a:off x="2414612" y="3594817"/>
          <a:ext cx="4368484" cy="3119852"/>
        </p:xfrm>
        <a:graphic>
          <a:graphicData uri="http://schemas.openxmlformats.org/drawingml/2006/table">
            <a:tbl>
              <a:tblPr bandRow="1">
                <a:tableStyleId>{4C3C2611-4C71-4FC5-86AE-919BDF0F9419}</a:tableStyleId>
              </a:tblPr>
              <a:tblGrid>
                <a:gridCol w="1434784">
                  <a:extLst>
                    <a:ext uri="{9D8B030D-6E8A-4147-A177-3AD203B41FA5}">
                      <a16:colId xmlns:a16="http://schemas.microsoft.com/office/drawing/2014/main" val="20000"/>
                    </a:ext>
                  </a:extLst>
                </a:gridCol>
                <a:gridCol w="2933700">
                  <a:extLst>
                    <a:ext uri="{9D8B030D-6E8A-4147-A177-3AD203B41FA5}">
                      <a16:colId xmlns:a16="http://schemas.microsoft.com/office/drawing/2014/main" val="20001"/>
                    </a:ext>
                  </a:extLst>
                </a:gridCol>
              </a:tblGrid>
              <a:tr h="404617">
                <a:tc>
                  <a:txBody>
                    <a:bodyPr/>
                    <a:lstStyle/>
                    <a:p>
                      <a:pPr lvl="0" algn="ctr">
                        <a:defRPr sz="1800" b="0" i="0"/>
                      </a:pPr>
                      <a:r>
                        <a:rPr sz="2000" b="1">
                          <a:latin typeface="Verdana"/>
                          <a:ea typeface="Verdana"/>
                          <a:cs typeface="Verdana"/>
                          <a:sym typeface="Verdana"/>
                        </a:rPr>
                        <a:t>Operator</a:t>
                      </a:r>
                    </a:p>
                  </a:txBody>
                  <a:tcPr marL="41275" marR="41275" marT="41275" marB="41275" anchor="ctr" horzOverflow="overflow">
                    <a:lnL w="12700">
                      <a:solidFill>
                        <a:srgbClr val="A7C6DF"/>
                      </a:solidFill>
                      <a:miter lim="400000"/>
                    </a:lnL>
                    <a:lnR w="12700">
                      <a:solidFill>
                        <a:srgbClr val="A7C6DF"/>
                      </a:solidFill>
                      <a:miter lim="400000"/>
                    </a:lnR>
                    <a:lnT w="12700">
                      <a:solidFill>
                        <a:srgbClr val="A7C6DF"/>
                      </a:solidFill>
                      <a:miter lim="400000"/>
                    </a:lnT>
                    <a:lnB w="12700">
                      <a:solidFill>
                        <a:srgbClr val="A7C6DF"/>
                      </a:solidFill>
                      <a:miter lim="400000"/>
                    </a:lnB>
                  </a:tcPr>
                </a:tc>
                <a:tc>
                  <a:txBody>
                    <a:bodyPr/>
                    <a:lstStyle/>
                    <a:p>
                      <a:pPr lvl="0" algn="ctr">
                        <a:defRPr sz="1800" b="0" i="0"/>
                      </a:pPr>
                      <a:r>
                        <a:rPr sz="2000" b="1">
                          <a:latin typeface="Verdana"/>
                          <a:ea typeface="Verdana"/>
                          <a:cs typeface="Verdana"/>
                          <a:sym typeface="Verdana"/>
                        </a:rPr>
                        <a:t>Description</a:t>
                      </a:r>
                    </a:p>
                  </a:txBody>
                  <a:tcPr marL="41275" marR="41275" marT="41275" marB="41275" anchor="ctr" horzOverflow="overflow">
                    <a:lnL w="12700">
                      <a:solidFill>
                        <a:srgbClr val="A7C6DF"/>
                      </a:solidFill>
                      <a:miter lim="400000"/>
                    </a:lnL>
                    <a:lnR w="12700">
                      <a:solidFill>
                        <a:srgbClr val="A7C6DF"/>
                      </a:solidFill>
                      <a:miter lim="400000"/>
                    </a:lnR>
                    <a:lnT w="12700">
                      <a:solidFill>
                        <a:srgbClr val="A7C6DF"/>
                      </a:solidFill>
                      <a:miter lim="400000"/>
                    </a:lnT>
                    <a:lnB w="12700">
                      <a:solidFill>
                        <a:srgbClr val="A7C6DF"/>
                      </a:solidFill>
                      <a:miter lim="400000"/>
                    </a:lnB>
                  </a:tcPr>
                </a:tc>
                <a:extLst>
                  <a:ext uri="{0D108BD9-81ED-4DB2-BD59-A6C34878D82A}">
                    <a16:rowId xmlns:a16="http://schemas.microsoft.com/office/drawing/2014/main" val="10000"/>
                  </a:ext>
                </a:extLst>
              </a:tr>
              <a:tr h="404617">
                <a:tc>
                  <a:txBody>
                    <a:bodyPr/>
                    <a:lstStyle/>
                    <a:p>
                      <a:pPr lvl="0" algn="l">
                        <a:defRPr sz="1800" b="0" i="0"/>
                      </a:pPr>
                      <a:r>
                        <a:rPr sz="2000">
                          <a:latin typeface="Courier"/>
                          <a:ea typeface="Courier"/>
                          <a:cs typeface="Courier"/>
                          <a:sym typeface="Courier"/>
                        </a:rPr>
                        <a:t>&lt;</a:t>
                      </a:r>
                    </a:p>
                  </a:txBody>
                  <a:tcPr marL="41275" marR="41275" marT="41275" marB="41275" anchor="ctr" horzOverflow="overflow">
                    <a:lnL w="12700">
                      <a:solidFill>
                        <a:srgbClr val="A7C6DF"/>
                      </a:solidFill>
                      <a:miter lim="400000"/>
                    </a:lnL>
                    <a:lnR w="12700">
                      <a:solidFill>
                        <a:srgbClr val="A7C6DF"/>
                      </a:solidFill>
                      <a:miter lim="400000"/>
                    </a:lnR>
                    <a:lnT w="12700">
                      <a:solidFill>
                        <a:srgbClr val="A7C6DF"/>
                      </a:solidFill>
                      <a:miter lim="400000"/>
                    </a:lnT>
                    <a:lnB w="12700">
                      <a:solidFill>
                        <a:srgbClr val="A7C6DF"/>
                      </a:solidFill>
                      <a:miter lim="400000"/>
                    </a:lnB>
                    <a:solidFill>
                      <a:srgbClr val="FFFFFF"/>
                    </a:solidFill>
                  </a:tcPr>
                </a:tc>
                <a:tc>
                  <a:txBody>
                    <a:bodyPr/>
                    <a:lstStyle/>
                    <a:p>
                      <a:pPr lvl="0" algn="l">
                        <a:defRPr sz="1800" b="0" i="0"/>
                      </a:pPr>
                      <a:r>
                        <a:rPr sz="2000">
                          <a:latin typeface="Verdana"/>
                          <a:ea typeface="Verdana"/>
                          <a:cs typeface="Verdana"/>
                          <a:sym typeface="Verdana"/>
                        </a:rPr>
                        <a:t>less than</a:t>
                      </a:r>
                    </a:p>
                  </a:txBody>
                  <a:tcPr marL="41275" marR="41275" marT="41275" marB="41275" anchor="ctr" horzOverflow="overflow">
                    <a:lnL w="12700">
                      <a:solidFill>
                        <a:srgbClr val="A7C6DF"/>
                      </a:solidFill>
                      <a:miter lim="400000"/>
                    </a:lnL>
                    <a:lnR w="12700">
                      <a:solidFill>
                        <a:srgbClr val="A7C6DF"/>
                      </a:solidFill>
                      <a:miter lim="400000"/>
                    </a:lnR>
                    <a:lnT w="12700">
                      <a:solidFill>
                        <a:srgbClr val="A7C6DF"/>
                      </a:solidFill>
                      <a:miter lim="400000"/>
                    </a:lnT>
                    <a:lnB w="12700">
                      <a:solidFill>
                        <a:srgbClr val="A7C6DF"/>
                      </a:solidFill>
                      <a:miter lim="400000"/>
                    </a:lnB>
                    <a:solidFill>
                      <a:srgbClr val="FFFFFF"/>
                    </a:solidFill>
                  </a:tcPr>
                </a:tc>
                <a:extLst>
                  <a:ext uri="{0D108BD9-81ED-4DB2-BD59-A6C34878D82A}">
                    <a16:rowId xmlns:a16="http://schemas.microsoft.com/office/drawing/2014/main" val="10001"/>
                  </a:ext>
                </a:extLst>
              </a:tr>
              <a:tr h="404617">
                <a:tc>
                  <a:txBody>
                    <a:bodyPr/>
                    <a:lstStyle/>
                    <a:p>
                      <a:pPr lvl="0" algn="l">
                        <a:defRPr sz="1800" b="0" i="0"/>
                      </a:pPr>
                      <a:r>
                        <a:rPr sz="2000">
                          <a:latin typeface="Courier"/>
                          <a:ea typeface="Courier"/>
                          <a:cs typeface="Courier"/>
                          <a:sym typeface="Courier"/>
                        </a:rPr>
                        <a:t>&gt;</a:t>
                      </a:r>
                    </a:p>
                  </a:txBody>
                  <a:tcPr marL="41275" marR="41275" marT="41275" marB="41275" anchor="ctr" horzOverflow="overflow">
                    <a:lnL w="12700">
                      <a:solidFill>
                        <a:srgbClr val="A7C6DF"/>
                      </a:solidFill>
                      <a:miter lim="400000"/>
                    </a:lnL>
                    <a:lnR w="12700">
                      <a:solidFill>
                        <a:srgbClr val="A7C6DF"/>
                      </a:solidFill>
                      <a:miter lim="400000"/>
                    </a:lnR>
                    <a:lnT w="12700">
                      <a:solidFill>
                        <a:srgbClr val="A7C6DF"/>
                      </a:solidFill>
                      <a:miter lim="400000"/>
                    </a:lnT>
                    <a:lnB w="12700">
                      <a:solidFill>
                        <a:srgbClr val="A7C6DF"/>
                      </a:solidFill>
                      <a:miter lim="400000"/>
                    </a:lnB>
                    <a:solidFill>
                      <a:srgbClr val="FFFFFF"/>
                    </a:solidFill>
                  </a:tcPr>
                </a:tc>
                <a:tc>
                  <a:txBody>
                    <a:bodyPr/>
                    <a:lstStyle/>
                    <a:p>
                      <a:pPr lvl="0" algn="l">
                        <a:defRPr sz="1800" b="0" i="0"/>
                      </a:pPr>
                      <a:r>
                        <a:rPr sz="2000">
                          <a:latin typeface="Verdana"/>
                          <a:ea typeface="Verdana"/>
                          <a:cs typeface="Verdana"/>
                          <a:sym typeface="Verdana"/>
                        </a:rPr>
                        <a:t>greater than</a:t>
                      </a:r>
                    </a:p>
                  </a:txBody>
                  <a:tcPr marL="41275" marR="41275" marT="41275" marB="41275" anchor="ctr" horzOverflow="overflow">
                    <a:lnL w="12700">
                      <a:solidFill>
                        <a:srgbClr val="A7C6DF"/>
                      </a:solidFill>
                      <a:miter lim="400000"/>
                    </a:lnL>
                    <a:lnR w="12700">
                      <a:solidFill>
                        <a:srgbClr val="A7C6DF"/>
                      </a:solidFill>
                      <a:miter lim="400000"/>
                    </a:lnR>
                    <a:lnT w="12700">
                      <a:solidFill>
                        <a:srgbClr val="A7C6DF"/>
                      </a:solidFill>
                      <a:miter lim="400000"/>
                    </a:lnT>
                    <a:lnB w="12700">
                      <a:solidFill>
                        <a:srgbClr val="A7C6DF"/>
                      </a:solidFill>
                      <a:miter lim="400000"/>
                    </a:lnB>
                    <a:solidFill>
                      <a:srgbClr val="FFFFFF"/>
                    </a:solidFill>
                  </a:tcPr>
                </a:tc>
                <a:extLst>
                  <a:ext uri="{0D108BD9-81ED-4DB2-BD59-A6C34878D82A}">
                    <a16:rowId xmlns:a16="http://schemas.microsoft.com/office/drawing/2014/main" val="10002"/>
                  </a:ext>
                </a:extLst>
              </a:tr>
              <a:tr h="404617">
                <a:tc>
                  <a:txBody>
                    <a:bodyPr/>
                    <a:lstStyle/>
                    <a:p>
                      <a:pPr lvl="0" algn="l">
                        <a:defRPr sz="1800" b="0" i="0"/>
                      </a:pPr>
                      <a:r>
                        <a:rPr sz="2000">
                          <a:latin typeface="Courier"/>
                          <a:ea typeface="Courier"/>
                          <a:cs typeface="Courier"/>
                          <a:sym typeface="Courier"/>
                        </a:rPr>
                        <a:t>&lt;=</a:t>
                      </a:r>
                    </a:p>
                  </a:txBody>
                  <a:tcPr marL="41275" marR="41275" marT="41275" marB="41275" anchor="ctr" horzOverflow="overflow">
                    <a:lnL w="12700">
                      <a:solidFill>
                        <a:srgbClr val="A7C6DF"/>
                      </a:solidFill>
                      <a:miter lim="400000"/>
                    </a:lnL>
                    <a:lnR w="12700">
                      <a:solidFill>
                        <a:srgbClr val="A7C6DF"/>
                      </a:solidFill>
                      <a:miter lim="400000"/>
                    </a:lnR>
                    <a:lnT w="12700">
                      <a:solidFill>
                        <a:srgbClr val="A7C6DF"/>
                      </a:solidFill>
                      <a:miter lim="400000"/>
                    </a:lnT>
                    <a:lnB w="12700">
                      <a:solidFill>
                        <a:srgbClr val="A7C6DF"/>
                      </a:solidFill>
                      <a:miter lim="400000"/>
                    </a:lnB>
                    <a:solidFill>
                      <a:srgbClr val="FFFFFF"/>
                    </a:solidFill>
                  </a:tcPr>
                </a:tc>
                <a:tc>
                  <a:txBody>
                    <a:bodyPr/>
                    <a:lstStyle/>
                    <a:p>
                      <a:pPr lvl="0" algn="l">
                        <a:defRPr sz="1800" b="0" i="0"/>
                      </a:pPr>
                      <a:r>
                        <a:rPr sz="2000">
                          <a:latin typeface="Verdana"/>
                          <a:ea typeface="Verdana"/>
                          <a:cs typeface="Verdana"/>
                          <a:sym typeface="Verdana"/>
                        </a:rPr>
                        <a:t>less than or equal to</a:t>
                      </a:r>
                    </a:p>
                  </a:txBody>
                  <a:tcPr marL="41275" marR="41275" marT="41275" marB="41275" anchor="ctr" horzOverflow="overflow">
                    <a:lnL w="12700">
                      <a:solidFill>
                        <a:srgbClr val="A7C6DF"/>
                      </a:solidFill>
                      <a:miter lim="400000"/>
                    </a:lnL>
                    <a:lnR w="12700">
                      <a:solidFill>
                        <a:srgbClr val="A7C6DF"/>
                      </a:solidFill>
                      <a:miter lim="400000"/>
                    </a:lnR>
                    <a:lnT w="12700">
                      <a:solidFill>
                        <a:srgbClr val="A7C6DF"/>
                      </a:solidFill>
                      <a:miter lim="400000"/>
                    </a:lnT>
                    <a:lnB w="12700">
                      <a:solidFill>
                        <a:srgbClr val="A7C6DF"/>
                      </a:solidFill>
                      <a:miter lim="400000"/>
                    </a:lnB>
                    <a:solidFill>
                      <a:srgbClr val="FFFFFF"/>
                    </a:solidFill>
                  </a:tcPr>
                </a:tc>
                <a:extLst>
                  <a:ext uri="{0D108BD9-81ED-4DB2-BD59-A6C34878D82A}">
                    <a16:rowId xmlns:a16="http://schemas.microsoft.com/office/drawing/2014/main" val="10003"/>
                  </a:ext>
                </a:extLst>
              </a:tr>
              <a:tr h="404617">
                <a:tc>
                  <a:txBody>
                    <a:bodyPr/>
                    <a:lstStyle/>
                    <a:p>
                      <a:pPr lvl="0" algn="l">
                        <a:defRPr sz="1800" b="0" i="0"/>
                      </a:pPr>
                      <a:r>
                        <a:rPr sz="2000">
                          <a:latin typeface="Courier"/>
                          <a:ea typeface="Courier"/>
                          <a:cs typeface="Courier"/>
                          <a:sym typeface="Courier"/>
                        </a:rPr>
                        <a:t>&gt;=</a:t>
                      </a:r>
                    </a:p>
                  </a:txBody>
                  <a:tcPr marL="41275" marR="41275" marT="41275" marB="41275" anchor="ctr" horzOverflow="overflow">
                    <a:lnL w="12700">
                      <a:solidFill>
                        <a:srgbClr val="A7C6DF"/>
                      </a:solidFill>
                      <a:miter lim="400000"/>
                    </a:lnL>
                    <a:lnR w="12700">
                      <a:solidFill>
                        <a:srgbClr val="A7C6DF"/>
                      </a:solidFill>
                      <a:miter lim="400000"/>
                    </a:lnR>
                    <a:lnT w="12700">
                      <a:solidFill>
                        <a:srgbClr val="A7C6DF"/>
                      </a:solidFill>
                      <a:miter lim="400000"/>
                    </a:lnT>
                    <a:lnB w="12700">
                      <a:solidFill>
                        <a:srgbClr val="A7C6DF"/>
                      </a:solidFill>
                      <a:miter lim="400000"/>
                    </a:lnB>
                    <a:solidFill>
                      <a:srgbClr val="FFFFFF"/>
                    </a:solidFill>
                  </a:tcPr>
                </a:tc>
                <a:tc>
                  <a:txBody>
                    <a:bodyPr/>
                    <a:lstStyle/>
                    <a:p>
                      <a:pPr lvl="0" algn="l">
                        <a:defRPr sz="1800" b="0" i="0"/>
                      </a:pPr>
                      <a:r>
                        <a:rPr sz="2000">
                          <a:latin typeface="Verdana"/>
                          <a:ea typeface="Verdana"/>
                          <a:cs typeface="Verdana"/>
                          <a:sym typeface="Verdana"/>
                        </a:rPr>
                        <a:t>greater than or equal to</a:t>
                      </a:r>
                    </a:p>
                  </a:txBody>
                  <a:tcPr marL="41275" marR="41275" marT="41275" marB="41275" anchor="ctr" horzOverflow="overflow">
                    <a:lnL w="12700">
                      <a:solidFill>
                        <a:srgbClr val="A7C6DF"/>
                      </a:solidFill>
                      <a:miter lim="400000"/>
                    </a:lnL>
                    <a:lnR w="12700">
                      <a:solidFill>
                        <a:srgbClr val="A7C6DF"/>
                      </a:solidFill>
                      <a:miter lim="400000"/>
                    </a:lnR>
                    <a:lnT w="12700">
                      <a:solidFill>
                        <a:srgbClr val="A7C6DF"/>
                      </a:solidFill>
                      <a:miter lim="400000"/>
                    </a:lnT>
                    <a:lnB w="12700">
                      <a:solidFill>
                        <a:srgbClr val="A7C6DF"/>
                      </a:solidFill>
                      <a:miter lim="400000"/>
                    </a:lnB>
                    <a:solidFill>
                      <a:srgbClr val="FFFFFF"/>
                    </a:solidFill>
                  </a:tcPr>
                </a:tc>
                <a:extLst>
                  <a:ext uri="{0D108BD9-81ED-4DB2-BD59-A6C34878D82A}">
                    <a16:rowId xmlns:a16="http://schemas.microsoft.com/office/drawing/2014/main" val="10004"/>
                  </a:ext>
                </a:extLst>
              </a:tr>
              <a:tr h="404617">
                <a:tc>
                  <a:txBody>
                    <a:bodyPr/>
                    <a:lstStyle/>
                    <a:p>
                      <a:pPr lvl="0" algn="l">
                        <a:defRPr sz="1800" b="0" i="0"/>
                      </a:pPr>
                      <a:r>
                        <a:rPr sz="2000">
                          <a:latin typeface="Courier"/>
                          <a:ea typeface="Courier"/>
                          <a:cs typeface="Courier"/>
                          <a:sym typeface="Courier"/>
                        </a:rPr>
                        <a:t>=</a:t>
                      </a:r>
                    </a:p>
                  </a:txBody>
                  <a:tcPr marL="41275" marR="41275" marT="41275" marB="41275" anchor="ctr" horzOverflow="overflow">
                    <a:lnL w="12700">
                      <a:solidFill>
                        <a:srgbClr val="A7C6DF"/>
                      </a:solidFill>
                      <a:miter lim="400000"/>
                    </a:lnL>
                    <a:lnR w="12700">
                      <a:solidFill>
                        <a:srgbClr val="A7C6DF"/>
                      </a:solidFill>
                      <a:miter lim="400000"/>
                    </a:lnR>
                    <a:lnT w="12700">
                      <a:solidFill>
                        <a:srgbClr val="A7C6DF"/>
                      </a:solidFill>
                      <a:miter lim="400000"/>
                    </a:lnT>
                    <a:lnB w="12700">
                      <a:solidFill>
                        <a:srgbClr val="A7C6DF"/>
                      </a:solidFill>
                      <a:miter lim="400000"/>
                    </a:lnB>
                    <a:solidFill>
                      <a:srgbClr val="FFFFFF"/>
                    </a:solidFill>
                  </a:tcPr>
                </a:tc>
                <a:tc>
                  <a:txBody>
                    <a:bodyPr/>
                    <a:lstStyle/>
                    <a:p>
                      <a:pPr lvl="0" algn="l">
                        <a:defRPr sz="1800" b="0" i="0"/>
                      </a:pPr>
                      <a:r>
                        <a:rPr sz="2000">
                          <a:latin typeface="Verdana"/>
                          <a:ea typeface="Verdana"/>
                          <a:cs typeface="Verdana"/>
                          <a:sym typeface="Verdana"/>
                        </a:rPr>
                        <a:t>equal</a:t>
                      </a:r>
                    </a:p>
                  </a:txBody>
                  <a:tcPr marL="41275" marR="41275" marT="41275" marB="41275" anchor="ctr" horzOverflow="overflow">
                    <a:lnL w="12700">
                      <a:solidFill>
                        <a:srgbClr val="A7C6DF"/>
                      </a:solidFill>
                      <a:miter lim="400000"/>
                    </a:lnL>
                    <a:lnR w="12700">
                      <a:solidFill>
                        <a:srgbClr val="A7C6DF"/>
                      </a:solidFill>
                      <a:miter lim="400000"/>
                    </a:lnR>
                    <a:lnT w="12700">
                      <a:solidFill>
                        <a:srgbClr val="A7C6DF"/>
                      </a:solidFill>
                      <a:miter lim="400000"/>
                    </a:lnT>
                    <a:lnB w="12700">
                      <a:solidFill>
                        <a:srgbClr val="A7C6DF"/>
                      </a:solidFill>
                      <a:miter lim="400000"/>
                    </a:lnB>
                    <a:solidFill>
                      <a:srgbClr val="FFFFFF"/>
                    </a:solidFill>
                  </a:tcPr>
                </a:tc>
                <a:extLst>
                  <a:ext uri="{0D108BD9-81ED-4DB2-BD59-A6C34878D82A}">
                    <a16:rowId xmlns:a16="http://schemas.microsoft.com/office/drawing/2014/main" val="10005"/>
                  </a:ext>
                </a:extLst>
              </a:tr>
              <a:tr h="404617">
                <a:tc>
                  <a:txBody>
                    <a:bodyPr/>
                    <a:lstStyle/>
                    <a:p>
                      <a:pPr lvl="0" algn="l">
                        <a:defRPr sz="1800" b="0" i="0"/>
                      </a:pPr>
                      <a:r>
                        <a:rPr sz="2000">
                          <a:latin typeface="Courier"/>
                          <a:ea typeface="Courier"/>
                          <a:cs typeface="Courier"/>
                          <a:sym typeface="Courier"/>
                        </a:rPr>
                        <a:t>&lt;&gt;</a:t>
                      </a:r>
                      <a:r>
                        <a:rPr sz="2000">
                          <a:latin typeface="Verdana"/>
                          <a:ea typeface="Verdana"/>
                          <a:cs typeface="Verdana"/>
                          <a:sym typeface="Verdana"/>
                        </a:rPr>
                        <a:t> or </a:t>
                      </a:r>
                      <a:r>
                        <a:rPr sz="2000">
                          <a:latin typeface="Courier"/>
                          <a:ea typeface="Courier"/>
                          <a:cs typeface="Courier"/>
                          <a:sym typeface="Courier"/>
                        </a:rPr>
                        <a:t>!=</a:t>
                      </a:r>
                    </a:p>
                  </a:txBody>
                  <a:tcPr marL="41275" marR="41275" marT="41275" marB="41275" anchor="ctr" horzOverflow="overflow">
                    <a:lnL w="12700">
                      <a:solidFill>
                        <a:srgbClr val="A7C6DF"/>
                      </a:solidFill>
                      <a:miter lim="400000"/>
                    </a:lnL>
                    <a:lnR w="12700">
                      <a:solidFill>
                        <a:srgbClr val="A7C6DF"/>
                      </a:solidFill>
                      <a:miter lim="400000"/>
                    </a:lnR>
                    <a:lnT w="12700">
                      <a:solidFill>
                        <a:srgbClr val="A7C6DF"/>
                      </a:solidFill>
                      <a:miter lim="400000"/>
                    </a:lnT>
                    <a:lnB w="12700">
                      <a:solidFill>
                        <a:srgbClr val="A7C6DF"/>
                      </a:solidFill>
                      <a:miter lim="400000"/>
                    </a:lnB>
                    <a:solidFill>
                      <a:srgbClr val="FFFFFF"/>
                    </a:solidFill>
                  </a:tcPr>
                </a:tc>
                <a:tc>
                  <a:txBody>
                    <a:bodyPr/>
                    <a:lstStyle/>
                    <a:p>
                      <a:pPr lvl="0" algn="l">
                        <a:defRPr sz="1800" b="0" i="0"/>
                      </a:pPr>
                      <a:r>
                        <a:rPr sz="2000">
                          <a:latin typeface="Verdana"/>
                          <a:ea typeface="Verdana"/>
                          <a:cs typeface="Verdana"/>
                          <a:sym typeface="Verdana"/>
                        </a:rPr>
                        <a:t>not equal</a:t>
                      </a:r>
                    </a:p>
                  </a:txBody>
                  <a:tcPr marL="41275" marR="41275" marT="41275" marB="41275" anchor="ctr" horzOverflow="overflow">
                    <a:lnL w="12700">
                      <a:solidFill>
                        <a:srgbClr val="A7C6DF"/>
                      </a:solidFill>
                      <a:miter lim="400000"/>
                    </a:lnL>
                    <a:lnR w="12700">
                      <a:solidFill>
                        <a:srgbClr val="A7C6DF"/>
                      </a:solidFill>
                      <a:miter lim="400000"/>
                    </a:lnR>
                    <a:lnT w="12700">
                      <a:solidFill>
                        <a:srgbClr val="A7C6DF"/>
                      </a:solidFill>
                      <a:miter lim="400000"/>
                    </a:lnT>
                    <a:lnB w="12700">
                      <a:solidFill>
                        <a:srgbClr val="A7C6DF"/>
                      </a:solidFill>
                      <a:miter lim="400000"/>
                    </a:lnB>
                    <a:solidFill>
                      <a:srgbClr val="FFFFFF"/>
                    </a:solidFill>
                  </a:tcPr>
                </a:tc>
                <a:extLst>
                  <a:ext uri="{0D108BD9-81ED-4DB2-BD59-A6C34878D82A}">
                    <a16:rowId xmlns:a16="http://schemas.microsoft.com/office/drawing/2014/main" val="10006"/>
                  </a:ext>
                </a:extLst>
              </a:tr>
            </a:tbl>
          </a:graphicData>
        </a:graphic>
      </p:graphicFrame>
    </p:spTree>
  </p:cSld>
  <p:clrMapOvr>
    <a:masterClrMapping/>
  </p:clrMapOvr>
  <p:transition spd="med" advTm="25692"/>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hape 32"/>
          <p:cNvSpPr>
            <a:spLocks noGrp="1"/>
          </p:cNvSpPr>
          <p:nvPr>
            <p:ph type="body" idx="4294967295"/>
          </p:nvPr>
        </p:nvSpPr>
        <p:spPr>
          <a:xfrm>
            <a:off x="457200" y="1884174"/>
            <a:ext cx="8229600" cy="5257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0">
              <a:lnSpc>
                <a:spcPct val="80000"/>
              </a:lnSpc>
              <a:spcBef>
                <a:spcPts val="500"/>
              </a:spcBef>
              <a:buSzTx/>
              <a:buNone/>
              <a:defRPr sz="1800"/>
            </a:pPr>
            <a:r>
              <a:rPr sz="2700" dirty="0"/>
              <a:t>	</a:t>
            </a:r>
            <a:r>
              <a:rPr sz="2700" dirty="0">
                <a:solidFill>
                  <a:srgbClr val="008080"/>
                </a:solidFill>
              </a:rPr>
              <a:t>SELECT fname, lname, gpa</a:t>
            </a:r>
          </a:p>
          <a:p>
            <a:pPr lvl="0">
              <a:lnSpc>
                <a:spcPct val="80000"/>
              </a:lnSpc>
              <a:spcBef>
                <a:spcPts val="500"/>
              </a:spcBef>
              <a:buSzTx/>
              <a:buNone/>
              <a:defRPr sz="1800"/>
            </a:pPr>
            <a:r>
              <a:rPr sz="2700" dirty="0">
                <a:solidFill>
                  <a:srgbClr val="008080"/>
                </a:solidFill>
              </a:rPr>
              <a:t>	FROM Students</a:t>
            </a:r>
          </a:p>
          <a:p>
            <a:pPr lvl="0">
              <a:lnSpc>
                <a:spcPct val="80000"/>
              </a:lnSpc>
              <a:spcBef>
                <a:spcPts val="500"/>
              </a:spcBef>
              <a:buSzTx/>
              <a:buNone/>
              <a:defRPr sz="1800"/>
            </a:pPr>
            <a:r>
              <a:rPr sz="2700" dirty="0">
                <a:solidFill>
                  <a:srgbClr val="008080"/>
                </a:solidFill>
              </a:rPr>
              <a:t>	WHERE gpa &gt; (SELECT avg(gpa) </a:t>
            </a:r>
          </a:p>
          <a:p>
            <a:pPr lvl="0">
              <a:lnSpc>
                <a:spcPct val="80000"/>
              </a:lnSpc>
              <a:spcBef>
                <a:spcPts val="500"/>
              </a:spcBef>
              <a:buSzTx/>
              <a:buNone/>
              <a:defRPr sz="1800"/>
            </a:pPr>
            <a:r>
              <a:rPr sz="2700" dirty="0">
                <a:solidFill>
                  <a:srgbClr val="008080"/>
                </a:solidFill>
              </a:rPr>
              <a:t>			 	 FROM Students);</a:t>
            </a:r>
          </a:p>
          <a:p>
            <a:pPr lvl="0">
              <a:lnSpc>
                <a:spcPct val="80000"/>
              </a:lnSpc>
              <a:spcBef>
                <a:spcPts val="500"/>
              </a:spcBef>
              <a:buSzTx/>
              <a:buNone/>
              <a:defRPr sz="1800"/>
            </a:pPr>
            <a:r>
              <a:rPr lang="en-US" sz="2700" dirty="0">
                <a:solidFill>
                  <a:schemeClr val="tx1"/>
                </a:solidFill>
              </a:rPr>
              <a:t>-------------------------------------------------------------</a:t>
            </a:r>
            <a:endParaRPr sz="2700" dirty="0">
              <a:solidFill>
                <a:schemeClr val="tx1"/>
              </a:solidFill>
            </a:endParaRPr>
          </a:p>
          <a:p>
            <a:pPr lvl="0">
              <a:lnSpc>
                <a:spcPct val="80000"/>
              </a:lnSpc>
              <a:spcBef>
                <a:spcPts val="500"/>
              </a:spcBef>
              <a:buSzTx/>
              <a:buNone/>
              <a:defRPr sz="1800"/>
            </a:pPr>
            <a:r>
              <a:rPr sz="2700" dirty="0">
                <a:solidFill>
                  <a:srgbClr val="008080"/>
                </a:solidFill>
              </a:rPr>
              <a:t>	SELECT fname, lname, gpa</a:t>
            </a:r>
          </a:p>
          <a:p>
            <a:pPr lvl="0">
              <a:lnSpc>
                <a:spcPct val="80000"/>
              </a:lnSpc>
              <a:spcBef>
                <a:spcPts val="500"/>
              </a:spcBef>
              <a:buSzTx/>
              <a:buNone/>
              <a:defRPr sz="1800"/>
            </a:pPr>
            <a:r>
              <a:rPr sz="2700" dirty="0">
                <a:solidFill>
                  <a:srgbClr val="008080"/>
                </a:solidFill>
              </a:rPr>
              <a:t>	FROM Students</a:t>
            </a:r>
          </a:p>
          <a:p>
            <a:pPr lvl="0">
              <a:lnSpc>
                <a:spcPct val="80000"/>
              </a:lnSpc>
              <a:spcBef>
                <a:spcPts val="500"/>
              </a:spcBef>
              <a:buSzTx/>
              <a:buNone/>
              <a:defRPr sz="1800"/>
            </a:pPr>
            <a:r>
              <a:rPr sz="2700" dirty="0">
                <a:solidFill>
                  <a:srgbClr val="008080"/>
                </a:solidFill>
              </a:rPr>
              <a:t>	WHERE </a:t>
            </a:r>
          </a:p>
          <a:p>
            <a:pPr lvl="0">
              <a:lnSpc>
                <a:spcPct val="80000"/>
              </a:lnSpc>
              <a:spcBef>
                <a:spcPts val="500"/>
              </a:spcBef>
              <a:buSzTx/>
              <a:buNone/>
              <a:defRPr sz="1800"/>
            </a:pPr>
            <a:r>
              <a:rPr sz="2700" dirty="0">
                <a:solidFill>
                  <a:srgbClr val="008080"/>
                </a:solidFill>
              </a:rPr>
              <a:t>	gpa &gt; (SELECT avg(gpa) FROM Students) </a:t>
            </a:r>
          </a:p>
          <a:p>
            <a:pPr lvl="0">
              <a:lnSpc>
                <a:spcPct val="80000"/>
              </a:lnSpc>
              <a:spcBef>
                <a:spcPts val="500"/>
              </a:spcBef>
              <a:buSzTx/>
              <a:buNone/>
              <a:defRPr sz="1800"/>
            </a:pPr>
            <a:r>
              <a:rPr sz="2700" dirty="0">
                <a:solidFill>
                  <a:srgbClr val="008080"/>
                </a:solidFill>
              </a:rPr>
              <a:t>	AND </a:t>
            </a:r>
          </a:p>
          <a:p>
            <a:pPr lvl="0">
              <a:lnSpc>
                <a:spcPct val="80000"/>
              </a:lnSpc>
              <a:spcBef>
                <a:spcPts val="500"/>
              </a:spcBef>
              <a:buSzTx/>
              <a:buNone/>
              <a:defRPr sz="1800"/>
            </a:pPr>
            <a:r>
              <a:rPr sz="2700" dirty="0">
                <a:solidFill>
                  <a:srgbClr val="008080"/>
                </a:solidFill>
              </a:rPr>
              <a:t>	gpa &lt; (SELECT max(gpa) FROM Students);</a:t>
            </a:r>
          </a:p>
        </p:txBody>
      </p:sp>
      <p:sp>
        <p:nvSpPr>
          <p:cNvPr id="33" name="Shape 33"/>
          <p:cNvSpPr>
            <a:spLocks noGrp="1"/>
          </p:cNvSpPr>
          <p:nvPr>
            <p:ph type="title" idx="4294967295"/>
          </p:nvPr>
        </p:nvSpPr>
        <p:spPr>
          <a:xfrm>
            <a:off x="457200" y="195338"/>
            <a:ext cx="8229600" cy="150812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p>
            <a:pPr lvl="0">
              <a:defRPr sz="1800"/>
            </a:pPr>
            <a:r>
              <a:rPr sz="4400"/>
              <a:t>Subqueries with comparison operators</a:t>
            </a:r>
          </a:p>
        </p:txBody>
      </p:sp>
    </p:spTree>
  </p:cSld>
  <p:clrMapOvr>
    <a:masterClrMapping/>
  </p:clrMapOvr>
  <p:transition spd="med" advTm="88245"/>
</p:sld>
</file>

<file path=ppt/tags/tag1.xml><?xml version="1.0" encoding="utf-8"?>
<p:tagLst xmlns:a="http://schemas.openxmlformats.org/drawingml/2006/main" xmlns:r="http://schemas.openxmlformats.org/officeDocument/2006/relationships" xmlns:p="http://schemas.openxmlformats.org/presentationml/2006/main">
  <p:tag name="TIMING" val="|33.9|21.4"/>
</p:tagLst>
</file>

<file path=ppt/tags/tag2.xml><?xml version="1.0" encoding="utf-8"?>
<p:tagLst xmlns:a="http://schemas.openxmlformats.org/drawingml/2006/main" xmlns:r="http://schemas.openxmlformats.org/officeDocument/2006/relationships" xmlns:p="http://schemas.openxmlformats.org/presentationml/2006/main">
  <p:tag name="TIMING" val="|7|4.2"/>
</p:tagLst>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8ECED"/>
      </a:accent5>
      <a:accent6>
        <a:srgbClr val="2E2E8B"/>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BE0E3"/>
          </a:solidFill>
          <a:prstDash val="solid"/>
          <a:bevel/>
        </a:ln>
        <a:effectLst/>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BE0E3"/>
          </a:solidFill>
          <a:prstDash val="solid"/>
          <a:bevel/>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8ECED"/>
      </a:accent5>
      <a:accent6>
        <a:srgbClr val="2E2E8B"/>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BE0E3"/>
          </a:solidFill>
          <a:prstDash val="solid"/>
          <a:bevel/>
        </a:ln>
        <a:effectLst/>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BE0E3"/>
          </a:solidFill>
          <a:prstDash val="solid"/>
          <a:bevel/>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315</TotalTime>
  <Words>1556</Words>
  <Application>Microsoft Office PowerPoint</Application>
  <PresentationFormat>Экран (4:3)</PresentationFormat>
  <Paragraphs>243</Paragraphs>
  <Slides>27</Slides>
  <Notes>2</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27</vt:i4>
      </vt:variant>
    </vt:vector>
  </HeadingPairs>
  <TitlesOfParts>
    <vt:vector size="34" baseType="lpstr">
      <vt:lpstr>Arial</vt:lpstr>
      <vt:lpstr>Arial Bold</vt:lpstr>
      <vt:lpstr>Avenir Roman</vt:lpstr>
      <vt:lpstr>Courier</vt:lpstr>
      <vt:lpstr>Helvetica Neue</vt:lpstr>
      <vt:lpstr>Verdana</vt:lpstr>
      <vt:lpstr>Default</vt:lpstr>
      <vt:lpstr>Databases Design. Introduction to SQL   LECTURE 11   Nested queries</vt:lpstr>
      <vt:lpstr>Link to the Video</vt:lpstr>
      <vt:lpstr>The Complete Select Statement</vt:lpstr>
      <vt:lpstr>Nested Queries</vt:lpstr>
      <vt:lpstr>Nested Queries</vt:lpstr>
      <vt:lpstr>Nested Queries</vt:lpstr>
      <vt:lpstr>Nested Queries</vt:lpstr>
      <vt:lpstr>Subqueries with comparison operators</vt:lpstr>
      <vt:lpstr>Subqueries with comparison operators</vt:lpstr>
      <vt:lpstr>Subqueries with comparison operators</vt:lpstr>
      <vt:lpstr>Set Membership</vt:lpstr>
      <vt:lpstr>Set Membership: example</vt:lpstr>
      <vt:lpstr>Another query with the identical result</vt:lpstr>
      <vt:lpstr>EXISTS and NOT EXISTS</vt:lpstr>
      <vt:lpstr>EXISTS: example</vt:lpstr>
      <vt:lpstr>ANY</vt:lpstr>
      <vt:lpstr>ANY: example</vt:lpstr>
      <vt:lpstr>ALL</vt:lpstr>
      <vt:lpstr>ALL: example</vt:lpstr>
      <vt:lpstr>Subquery in FROM (1)</vt:lpstr>
      <vt:lpstr>HAVING vs Subquery</vt:lpstr>
      <vt:lpstr>Subqueries in FROM (2)</vt:lpstr>
      <vt:lpstr>Subquery in INSERT (1)</vt:lpstr>
      <vt:lpstr>Subquery in INSERT (2)</vt:lpstr>
      <vt:lpstr>Subquery in DELETE</vt:lpstr>
      <vt:lpstr>Subquery in UPDATE</vt:lpstr>
      <vt:lpstr>Books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11  Nested queries</dc:title>
  <dc:creator>Madina Ipalakova</dc:creator>
  <cp:lastModifiedBy>Madina Ipalakova</cp:lastModifiedBy>
  <cp:revision>69</cp:revision>
  <dcterms:modified xsi:type="dcterms:W3CDTF">2020-11-22T09:49:48Z</dcterms:modified>
</cp:coreProperties>
</file>