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84" r:id="rId4"/>
    <p:sldId id="285" r:id="rId5"/>
    <p:sldId id="290" r:id="rId6"/>
    <p:sldId id="291" r:id="rId7"/>
    <p:sldId id="288" r:id="rId8"/>
    <p:sldId id="287" r:id="rId9"/>
    <p:sldId id="289" r:id="rId10"/>
    <p:sldId id="306" r:id="rId11"/>
    <p:sldId id="305" r:id="rId12"/>
    <p:sldId id="304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7" r:id="rId23"/>
    <p:sldId id="309" r:id="rId24"/>
    <p:sldId id="301" r:id="rId25"/>
    <p:sldId id="303" r:id="rId26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438617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idx="4294967295"/>
          </p:nvPr>
        </p:nvSpPr>
        <p:spPr>
          <a:xfrm>
            <a:off x="673099" y="698500"/>
            <a:ext cx="7797801" cy="3171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r>
              <a:rPr lang="en-US" sz="3300" dirty="0">
                <a:latin typeface="Arial" charset="0"/>
                <a:ea typeface="Arial" charset="0"/>
                <a:cs typeface="Arial" charset="0"/>
              </a:rPr>
              <a:t>Databases Design. Introduction to </a:t>
            </a:r>
            <a:r>
              <a:rPr lang="en-US" sz="3300" dirty="0" smtClean="0">
                <a:latin typeface="Arial" charset="0"/>
                <a:ea typeface="Arial" charset="0"/>
                <a:cs typeface="Arial" charset="0"/>
              </a:rPr>
              <a:t>SQL</a:t>
            </a:r>
            <a:br>
              <a:rPr lang="en-US" sz="33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3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3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300" dirty="0" smtClean="0">
                <a:latin typeface="Arial" charset="0"/>
                <a:ea typeface="Arial" charset="0"/>
                <a:cs typeface="Arial" charset="0"/>
                <a:sym typeface="Arial Bold"/>
              </a:rPr>
              <a:t/>
            </a:r>
            <a:br>
              <a:rPr lang="en-US" sz="3300" dirty="0" smtClean="0">
                <a:latin typeface="Arial" charset="0"/>
                <a:ea typeface="Arial" charset="0"/>
                <a:cs typeface="Arial" charset="0"/>
                <a:sym typeface="Arial Bold"/>
              </a:rPr>
            </a:br>
            <a:r>
              <a:rPr sz="3300" dirty="0" smtClean="0">
                <a:latin typeface="Arial" charset="0"/>
                <a:ea typeface="Arial" charset="0"/>
                <a:cs typeface="Arial" charset="0"/>
              </a:rPr>
              <a:t>LECTURE </a:t>
            </a:r>
            <a:r>
              <a:rPr lang="en-US" sz="33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5000" b="1" dirty="0" smtClean="0">
                <a:latin typeface="Arial" pitchFamily="34" charset="0"/>
                <a:ea typeface="Arial Bold"/>
                <a:cs typeface="Arial" pitchFamily="34" charset="0"/>
                <a:sym typeface="Arial Bold"/>
              </a:rPr>
              <a:t/>
            </a:r>
            <a:br>
              <a:rPr lang="ru-RU" sz="5000" b="1" dirty="0" smtClean="0">
                <a:latin typeface="Arial" pitchFamily="34" charset="0"/>
                <a:ea typeface="Arial Bold"/>
                <a:cs typeface="Arial" pitchFamily="34" charset="0"/>
                <a:sym typeface="Arial Bold"/>
              </a:rPr>
            </a:br>
            <a:r>
              <a:rPr lang="en-US" sz="5000" b="1" dirty="0" smtClean="0">
                <a:latin typeface="Arial" pitchFamily="34" charset="0"/>
                <a:ea typeface="Arial" charset="0"/>
                <a:cs typeface="Arial" pitchFamily="34" charset="0"/>
                <a:sym typeface="Times New Roman Bold"/>
              </a:rPr>
              <a:t>Conceptual Design</a:t>
            </a:r>
            <a:endParaRPr sz="5000" b="1" dirty="0">
              <a:latin typeface="Arial" pitchFamily="34" charset="0"/>
              <a:ea typeface="Arial Bold"/>
              <a:cs typeface="Arial" pitchFamily="34" charset="0"/>
              <a:sym typeface="Arial Bold"/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4294967295"/>
          </p:nvPr>
        </p:nvSpPr>
        <p:spPr>
          <a:xfrm>
            <a:off x="1371600" y="43434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endParaRPr sz="2816" dirty="0">
              <a:latin typeface="Arial Bold"/>
              <a:ea typeface="Arial Bold"/>
              <a:cs typeface="Arial Bold"/>
              <a:sym typeface="Arial Bold"/>
            </a:endParaRPr>
          </a:p>
          <a:p>
            <a:pPr marL="0" lvl="0" indent="0" algn="ctr" defTabSz="804672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112" dirty="0">
                <a:latin typeface="Arial Bold"/>
                <a:ea typeface="Arial Bold"/>
                <a:cs typeface="Arial Bold"/>
                <a:sym typeface="Arial Bold"/>
              </a:rPr>
              <a:t>IITU, ALMATY</a:t>
            </a:r>
            <a:r>
              <a:rPr sz="2112">
                <a:latin typeface="Arial Bold"/>
                <a:ea typeface="Arial Bold"/>
                <a:cs typeface="Arial Bold"/>
                <a:sym typeface="Arial Bold"/>
              </a:rPr>
              <a:t>, </a:t>
            </a:r>
            <a:r>
              <a:rPr sz="2112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r>
              <a:rPr lang="en-US" sz="2112" smtClean="0">
                <a:latin typeface="Arial Bold"/>
                <a:ea typeface="Arial Bold"/>
                <a:cs typeface="Arial Bold"/>
                <a:sym typeface="Arial Bold"/>
              </a:rPr>
              <a:t>20</a:t>
            </a:r>
            <a:endParaRPr sz="2112" dirty="0"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 smtClean="0"/>
              <a:t>C</a:t>
            </a:r>
            <a:r>
              <a:rPr lang="en-US" sz="4400" dirty="0" smtClean="0"/>
              <a:t>row</a:t>
            </a:r>
            <a:r>
              <a:rPr sz="4400" dirty="0" smtClean="0"/>
              <a:t>’s </a:t>
            </a:r>
            <a:r>
              <a:rPr lang="en-US" sz="4400" dirty="0" smtClean="0"/>
              <a:t>foot </a:t>
            </a:r>
            <a:r>
              <a:rPr sz="4400" dirty="0" smtClean="0"/>
              <a:t>notation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69392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n-US" sz="2500" dirty="0" smtClean="0"/>
              <a:t>Crow's </a:t>
            </a:r>
            <a:r>
              <a:rPr lang="en-US" sz="2500" dirty="0"/>
              <a:t>foot diagrams </a:t>
            </a:r>
            <a:r>
              <a:rPr lang="en-US" sz="2500" dirty="0" smtClean="0"/>
              <a:t>represent:</a:t>
            </a:r>
          </a:p>
          <a:p>
            <a:pPr lvl="0">
              <a:buFont typeface="Arial" charset="0"/>
              <a:buChar char="•"/>
              <a:defRPr sz="1800"/>
            </a:pPr>
            <a:r>
              <a:rPr lang="en-US" sz="2500" dirty="0" smtClean="0"/>
              <a:t>entities </a:t>
            </a:r>
            <a:r>
              <a:rPr lang="en-US" sz="2500" dirty="0"/>
              <a:t>as </a:t>
            </a:r>
            <a:r>
              <a:rPr lang="en-US" sz="2500" dirty="0" smtClean="0"/>
              <a:t>boxes;</a:t>
            </a:r>
          </a:p>
          <a:p>
            <a:pPr lvl="0">
              <a:buFont typeface="Arial" charset="0"/>
              <a:buChar char="•"/>
              <a:defRPr sz="1800"/>
            </a:pPr>
            <a:r>
              <a:rPr lang="en-US" sz="2500" dirty="0" smtClean="0"/>
              <a:t>relationships </a:t>
            </a:r>
            <a:r>
              <a:rPr lang="en-US" sz="2500" dirty="0"/>
              <a:t>as lines between </a:t>
            </a:r>
            <a:r>
              <a:rPr lang="en-US" sz="2500"/>
              <a:t>the </a:t>
            </a:r>
            <a:r>
              <a:rPr lang="en-US" sz="2500" smtClean="0"/>
              <a:t>boxes;</a:t>
            </a:r>
            <a:endParaRPr lang="ru-RU" sz="2500" smtClean="0"/>
          </a:p>
          <a:p>
            <a:pPr lvl="0">
              <a:buFont typeface="Arial" charset="0"/>
              <a:buChar char="•"/>
              <a:defRPr sz="1800"/>
            </a:pPr>
            <a:r>
              <a:rPr lang="en-US" sz="2500" smtClean="0"/>
              <a:t>different </a:t>
            </a:r>
            <a:r>
              <a:rPr lang="en-US" sz="2500" dirty="0"/>
              <a:t>shapes at the ends of these lines represent the relative cardinality of </a:t>
            </a:r>
            <a:r>
              <a:rPr lang="en-US" sz="2500"/>
              <a:t>the </a:t>
            </a:r>
            <a:r>
              <a:rPr lang="en-US" sz="2500" smtClean="0"/>
              <a:t>relationship</a:t>
            </a:r>
            <a:r>
              <a:rPr lang="ru-RU" sz="2500" smtClean="0"/>
              <a:t> </a:t>
            </a:r>
            <a:r>
              <a:rPr lang="en-US" sz="2500" smtClean="0"/>
              <a:t>(</a:t>
            </a:r>
            <a:r>
              <a:rPr lang="en-US" sz="240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dash</a:t>
            </a:r>
            <a:r>
              <a:rPr lang="en-US" sz="2400" dirty="0"/>
              <a:t> represents </a:t>
            </a:r>
            <a:r>
              <a:rPr lang="en-US" sz="2400"/>
              <a:t>"</a:t>
            </a:r>
            <a:r>
              <a:rPr lang="en-US" sz="2400" smtClean="0"/>
              <a:t>one</a:t>
            </a:r>
            <a:r>
              <a:rPr lang="en-US" sz="2400"/>
              <a:t> "</a:t>
            </a:r>
            <a:r>
              <a:rPr lang="ru-RU" sz="2400" smtClean="0"/>
              <a:t>, </a:t>
            </a:r>
            <a:r>
              <a:rPr lang="en-US" sz="240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crow's foot</a:t>
            </a:r>
            <a:r>
              <a:rPr lang="en-US" sz="2400" dirty="0"/>
              <a:t> represents "many" or "</a:t>
            </a:r>
            <a:r>
              <a:rPr lang="en-US" sz="2400"/>
              <a:t>infinite</a:t>
            </a:r>
            <a:r>
              <a:rPr lang="en-US" sz="2400" smtClean="0"/>
              <a:t>"</a:t>
            </a:r>
            <a:r>
              <a:rPr lang="en-US" sz="2500" smtClean="0"/>
              <a:t>)</a:t>
            </a:r>
            <a:endParaRPr lang="en-US" sz="2500" dirty="0" smtClean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66" y="4726813"/>
            <a:ext cx="3393868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93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34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>
              <a:defRPr sz="1800"/>
            </a:pPr>
            <a:r>
              <a:rPr sz="4400" dirty="0"/>
              <a:t>ER-diagram with </a:t>
            </a:r>
            <a:r>
              <a:rPr lang="en-US" sz="4400" dirty="0" smtClean="0"/>
              <a:t>Crow</a:t>
            </a:r>
            <a:r>
              <a:rPr sz="4400" dirty="0" smtClean="0"/>
              <a:t>’s </a:t>
            </a:r>
            <a:r>
              <a:rPr lang="en-US" sz="4400" dirty="0" smtClean="0"/>
              <a:t>foot </a:t>
            </a:r>
            <a:r>
              <a:rPr sz="4400" dirty="0" smtClean="0"/>
              <a:t>notation</a:t>
            </a:r>
            <a:endParaRPr sz="4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" y="1571298"/>
            <a:ext cx="7888224" cy="48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3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Re</a:t>
            </a:r>
            <a:r>
              <a:rPr sz="4400" dirty="0" smtClean="0"/>
              <a:t>lationships</a:t>
            </a:r>
            <a:endParaRPr sz="4400" dirty="0"/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428625" indent="-428625">
              <a:spcBef>
                <a:spcPts val="900"/>
              </a:spcBef>
              <a:buNone/>
              <a:defRPr sz="1800"/>
            </a:pPr>
            <a:r>
              <a:rPr lang="en-US" altLang="ru-RU" b="1" dirty="0" smtClean="0"/>
              <a:t>	</a:t>
            </a:r>
            <a:r>
              <a:rPr lang="en-US" altLang="ru-RU" sz="2500" b="1" dirty="0" smtClean="0"/>
              <a:t>Multiplicity </a:t>
            </a:r>
            <a:r>
              <a:rPr lang="en-US" altLang="ru-RU" sz="2500" dirty="0"/>
              <a:t>is the number (or range) of possible occurrences of an entity </a:t>
            </a:r>
            <a:r>
              <a:rPr lang="en-US" altLang="ru-RU" sz="2500" dirty="0" smtClean="0"/>
              <a:t>type that </a:t>
            </a:r>
            <a:r>
              <a:rPr lang="en-US" altLang="ru-RU" sz="2500" dirty="0"/>
              <a:t>may relate to a single occurrence of an associated entity type through a particular </a:t>
            </a:r>
            <a:r>
              <a:rPr lang="en-US" altLang="ru-RU" sz="2500" dirty="0" smtClean="0"/>
              <a:t>relationship</a:t>
            </a:r>
          </a:p>
          <a:p>
            <a:pPr marL="428625" lvl="0" indent="-428625">
              <a:spcBef>
                <a:spcPts val="900"/>
              </a:spcBef>
              <a:buNone/>
              <a:defRPr sz="1800"/>
            </a:pPr>
            <a:endParaRPr lang="en-US" sz="2500" dirty="0" smtClean="0"/>
          </a:p>
          <a:p>
            <a:pPr marL="428625" lvl="0" indent="-428625">
              <a:spcBef>
                <a:spcPts val="900"/>
              </a:spcBef>
              <a:buNone/>
              <a:defRPr sz="1800"/>
            </a:pPr>
            <a:r>
              <a:rPr lang="en-US" sz="2500" dirty="0" smtClean="0"/>
              <a:t>	Relationship types</a:t>
            </a:r>
            <a:r>
              <a:rPr lang="en-US" sz="2500" dirty="0" smtClean="0"/>
              <a:t>:</a:t>
            </a:r>
          </a:p>
          <a:p>
            <a:pPr marL="428625" lvl="0" indent="-428625">
              <a:spcBef>
                <a:spcPts val="900"/>
              </a:spcBef>
              <a:buChar char="•"/>
              <a:defRPr sz="1800"/>
            </a:pPr>
            <a:r>
              <a:rPr lang="en-US" altLang="ru-RU" sz="2800" dirty="0"/>
              <a:t>one-to-one (1:1) </a:t>
            </a:r>
            <a:endParaRPr lang="en-US" altLang="ru-RU" sz="2800" dirty="0" smtClean="0"/>
          </a:p>
          <a:p>
            <a:pPr marL="428625" lvl="0" indent="-428625">
              <a:spcBef>
                <a:spcPts val="900"/>
              </a:spcBef>
              <a:buChar char="•"/>
              <a:defRPr sz="1800"/>
            </a:pPr>
            <a:r>
              <a:rPr lang="en-US" altLang="ru-RU" sz="2800" dirty="0"/>
              <a:t>one-to-many (1:*) </a:t>
            </a:r>
            <a:endParaRPr lang="en-US" altLang="ru-RU" sz="2800" dirty="0" smtClean="0"/>
          </a:p>
          <a:p>
            <a:pPr marL="428625" lvl="0" indent="-428625">
              <a:spcBef>
                <a:spcPts val="900"/>
              </a:spcBef>
              <a:buChar char="•"/>
              <a:defRPr sz="1800"/>
            </a:pPr>
            <a:r>
              <a:rPr lang="en-US" altLang="ru-RU" sz="2800" dirty="0"/>
              <a:t>many-to-many (*:*)</a:t>
            </a:r>
            <a:endParaRPr lang="en-US" sz="3000" dirty="0" smtClean="0"/>
          </a:p>
          <a:p>
            <a:pPr marL="428625" lvl="0" indent="-428625">
              <a:spcBef>
                <a:spcPts val="900"/>
              </a:spcBef>
              <a:buNone/>
              <a:defRPr sz="1800"/>
            </a:pPr>
            <a:r>
              <a:rPr lang="en-US" sz="3000" dirty="0" smtClean="0"/>
              <a:t>	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8231337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lang="en-US" sz="4400" dirty="0" smtClean="0"/>
              <a:t>Foreign key</a:t>
            </a:r>
            <a:endParaRPr sz="4400" dirty="0"/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000" b="1" dirty="0" smtClean="0"/>
              <a:t>Foreign key </a:t>
            </a:r>
            <a:r>
              <a:rPr lang="en-US" sz="3000" dirty="0" smtClean="0"/>
              <a:t>is </a:t>
            </a:r>
            <a:r>
              <a:rPr lang="en-US" sz="3000" dirty="0"/>
              <a:t>a key used to link two tables together.</a:t>
            </a:r>
          </a:p>
          <a:p>
            <a:pPr marL="0" indent="0">
              <a:buNone/>
            </a:pPr>
            <a:r>
              <a:rPr lang="en-US" sz="3000" b="1" dirty="0"/>
              <a:t>Foreign key </a:t>
            </a:r>
            <a:r>
              <a:rPr lang="en-US" sz="3000" dirty="0" smtClean="0"/>
              <a:t>is an attribute in </a:t>
            </a:r>
            <a:r>
              <a:rPr lang="en-US" sz="3000" dirty="0"/>
              <a:t>one table that refers to the </a:t>
            </a:r>
            <a:r>
              <a:rPr lang="en-US" sz="3000" dirty="0" smtClean="0"/>
              <a:t>Primary key in </a:t>
            </a:r>
            <a:r>
              <a:rPr lang="en-US" sz="3000" dirty="0"/>
              <a:t>another </a:t>
            </a:r>
            <a:r>
              <a:rPr lang="en-US" sz="3000" dirty="0" smtClean="0"/>
              <a:t>table.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table containing the foreign key is called the </a:t>
            </a:r>
            <a:r>
              <a:rPr lang="en-US" sz="3000" b="1" dirty="0"/>
              <a:t>child table</a:t>
            </a:r>
            <a:r>
              <a:rPr lang="en-US" sz="3000" dirty="0"/>
              <a:t>, and the table containing the </a:t>
            </a:r>
            <a:r>
              <a:rPr lang="en-US" sz="3000" dirty="0" smtClean="0"/>
              <a:t>Primary </a:t>
            </a:r>
            <a:r>
              <a:rPr lang="en-US" sz="3000" dirty="0"/>
              <a:t>key is called the referenced or </a:t>
            </a:r>
            <a:r>
              <a:rPr lang="en-US" sz="3000" b="1" dirty="0"/>
              <a:t>parent table</a:t>
            </a:r>
            <a:r>
              <a:rPr lang="en-US" sz="3000" dirty="0"/>
              <a:t>.</a:t>
            </a:r>
            <a:r>
              <a:rPr lang="en-US" sz="3000" dirty="0" smtClean="0"/>
              <a:t>	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629055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One-to-one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SzTx/>
              <a:buNone/>
              <a:defRPr sz="1800"/>
            </a:pPr>
            <a:r>
              <a:rPr sz="3000" dirty="0"/>
              <a:t>	One instance of an entity (A) is associated with one other instance of another entity (B).</a:t>
            </a:r>
          </a:p>
        </p:txBody>
      </p:sp>
      <p:pic>
        <p:nvPicPr>
          <p:cNvPr id="140" name="One-to-one entity relationship diagram.jpg" descr="One-to-one entity relationship diagram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907455" y="4530230"/>
            <a:ext cx="3329090" cy="14165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0352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Example of one-to-one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144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447800" y="2057400"/>
            <a:ext cx="6327775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42887" y="4495800"/>
            <a:ext cx="8901113" cy="18192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15889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One-to-many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3200" dirty="0"/>
              <a:t>	</a:t>
            </a:r>
            <a:r>
              <a:rPr sz="3000" dirty="0"/>
              <a:t>One instance of an entity (A) is associated with </a:t>
            </a:r>
            <a:r>
              <a:rPr sz="3000" dirty="0" smtClean="0"/>
              <a:t>one </a:t>
            </a:r>
            <a:r>
              <a:rPr sz="3000" dirty="0"/>
              <a:t>or many instances of another entity (B), but for one instance of entity B there is only one instance of entity A.</a:t>
            </a:r>
          </a:p>
        </p:txBody>
      </p:sp>
      <p:pic>
        <p:nvPicPr>
          <p:cNvPr id="149" name="one to many entity relationship diagram.jpg" descr="one to many entity relationship diagram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597311" y="4361340"/>
            <a:ext cx="3949378" cy="18616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52103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Example of one-to-many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153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71600" y="1905000"/>
            <a:ext cx="6327775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41287" y="4343400"/>
            <a:ext cx="9002713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69029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Many-to-many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3000" dirty="0" smtClean="0"/>
              <a:t>	One </a:t>
            </a:r>
            <a:r>
              <a:rPr sz="3000" dirty="0"/>
              <a:t>instance of an entity (A) is associated with </a:t>
            </a:r>
            <a:r>
              <a:rPr sz="3000" dirty="0" smtClean="0"/>
              <a:t>one</a:t>
            </a:r>
            <a:r>
              <a:rPr lang="en-US" sz="3000" dirty="0" smtClean="0"/>
              <a:t> </a:t>
            </a:r>
            <a:r>
              <a:rPr sz="3000" dirty="0" smtClean="0"/>
              <a:t>or </a:t>
            </a:r>
            <a:r>
              <a:rPr sz="3000" dirty="0"/>
              <a:t>many instances of another entity (B), and one instance of entity B is associated with </a:t>
            </a:r>
            <a:r>
              <a:rPr sz="3000" dirty="0" smtClean="0"/>
              <a:t>one</a:t>
            </a:r>
            <a:r>
              <a:rPr lang="en-US" sz="3000" dirty="0" smtClean="0"/>
              <a:t> </a:t>
            </a:r>
            <a:r>
              <a:rPr sz="3000" dirty="0" smtClean="0"/>
              <a:t>or </a:t>
            </a:r>
            <a:r>
              <a:rPr sz="3000" dirty="0"/>
              <a:t>many instances of entity A.</a:t>
            </a:r>
          </a:p>
        </p:txBody>
      </p:sp>
      <p:pic>
        <p:nvPicPr>
          <p:cNvPr id="158" name="many to many entity relationship diagram.jpg" descr="many to many entity relationship diagram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20057" y="4316326"/>
            <a:ext cx="3103886" cy="19542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90279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Example of many-to-many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21</a:t>
            </a:r>
          </a:p>
        </p:txBody>
      </p:sp>
      <p:pic>
        <p:nvPicPr>
          <p:cNvPr id="163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28600" y="4343400"/>
            <a:ext cx="8607425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38200" y="1752600"/>
            <a:ext cx="7361238" cy="2209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5854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/>
              <a:t>Database Design</a:t>
            </a:r>
          </a:p>
          <a:p>
            <a:pPr lvl="0">
              <a:defRPr sz="1800"/>
            </a:pPr>
            <a:r>
              <a:rPr sz="4400" dirty="0"/>
              <a:t>Stages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457200" y="25908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Subject Area Analysis</a:t>
            </a:r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Conceptual </a:t>
            </a:r>
            <a:r>
              <a:rPr lang="en-US" sz="4000" dirty="0" smtClean="0"/>
              <a:t>Design</a:t>
            </a:r>
            <a:endParaRPr sz="3500" dirty="0"/>
          </a:p>
          <a:p>
            <a:pPr marL="534736" lvl="0" indent="-534736">
              <a:lnSpc>
                <a:spcPct val="90000"/>
              </a:lnSpc>
              <a:spcBef>
                <a:spcPts val="900"/>
              </a:spcBef>
              <a:buAutoNum type="arabicPeriod"/>
              <a:defRPr sz="1800"/>
            </a:pPr>
            <a:r>
              <a:rPr sz="4000" dirty="0"/>
              <a:t>Logical </a:t>
            </a:r>
            <a:r>
              <a:rPr lang="en-US" sz="4000" dirty="0" smtClean="0"/>
              <a:t>Design</a:t>
            </a:r>
            <a:endParaRPr sz="4000" dirty="0"/>
          </a:p>
          <a:p>
            <a:pPr marL="534736" lvl="0" indent="-534736">
              <a:spcBef>
                <a:spcPts val="900"/>
              </a:spcBef>
              <a:buAutoNum type="arabicPeriod"/>
              <a:defRPr sz="1800"/>
            </a:pPr>
            <a:r>
              <a:rPr sz="4000" dirty="0"/>
              <a:t>Physical </a:t>
            </a:r>
            <a:r>
              <a:rPr lang="en-US" sz="4000" dirty="0" smtClean="0"/>
              <a:t>Design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Example of many-to-many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22</a:t>
            </a:r>
          </a:p>
        </p:txBody>
      </p:sp>
      <p:pic>
        <p:nvPicPr>
          <p:cNvPr id="169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1447800"/>
            <a:ext cx="5235575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38600" y="3733800"/>
            <a:ext cx="4924425" cy="284797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828799" y="3276600"/>
            <a:ext cx="1828802" cy="1219200"/>
          </a:xfrm>
          <a:prstGeom prst="line">
            <a:avLst/>
          </a:prstGeom>
          <a:ln w="5715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1612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457200" y="-1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Example of many-to-many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pic>
        <p:nvPicPr>
          <p:cNvPr id="176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85800" y="3467100"/>
            <a:ext cx="7715250" cy="339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590800" y="990600"/>
            <a:ext cx="4267200" cy="24685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65775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lang="en-US" altLang="ru-RU" sz="5400" dirty="0" smtClean="0"/>
              <a:t>Another representation ways</a:t>
            </a:r>
            <a:endParaRPr sz="5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96669"/>
            <a:ext cx="8788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 smtClean="0"/>
              <a:t>C</a:t>
            </a:r>
            <a:r>
              <a:rPr lang="en-US" sz="4400" dirty="0" smtClean="0"/>
              <a:t>row</a:t>
            </a:r>
            <a:r>
              <a:rPr sz="4400" smtClean="0"/>
              <a:t>’s </a:t>
            </a:r>
            <a:r>
              <a:rPr lang="en-US" sz="4400" smtClean="0"/>
              <a:t>foot relationships</a:t>
            </a:r>
            <a:endParaRPr sz="4400" dirty="0"/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69392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ymbols </a:t>
            </a:r>
            <a:r>
              <a:rPr lang="en-US" sz="2800" dirty="0"/>
              <a:t>are used to represent cardinality: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the </a:t>
            </a:r>
            <a:r>
              <a:rPr lang="en-US" sz="2800" i="1" dirty="0" smtClean="0"/>
              <a:t>ring</a:t>
            </a:r>
            <a:r>
              <a:rPr lang="en-US" sz="2800" dirty="0" smtClean="0"/>
              <a:t> represents "zero"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i="1" dirty="0"/>
              <a:t>dash</a:t>
            </a:r>
            <a:r>
              <a:rPr lang="en-US" sz="2800" dirty="0"/>
              <a:t> represents "one"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the </a:t>
            </a:r>
            <a:r>
              <a:rPr lang="en-US" sz="2800" i="1" dirty="0"/>
              <a:t>crow's foot</a:t>
            </a:r>
            <a:r>
              <a:rPr lang="en-US" sz="2800" dirty="0"/>
              <a:t> represents "many" or "infinite"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Sometimes these </a:t>
            </a:r>
            <a:r>
              <a:rPr lang="en-US" sz="2800" dirty="0"/>
              <a:t>symbols are used </a:t>
            </a:r>
            <a:r>
              <a:rPr lang="en-US" sz="2800"/>
              <a:t>in </a:t>
            </a:r>
            <a:r>
              <a:rPr lang="en-US" sz="2800" smtClean="0"/>
              <a:t>pairs. </a:t>
            </a:r>
            <a:r>
              <a:rPr lang="en-US" sz="2800" dirty="0"/>
              <a:t>The inner component of the notation represents the minimum, and the outer component represents the maximum.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ring</a:t>
            </a:r>
            <a:r>
              <a:rPr lang="en-US" sz="2800" dirty="0"/>
              <a:t> and </a:t>
            </a:r>
            <a:r>
              <a:rPr lang="en-US" sz="2800" i="1" dirty="0"/>
              <a:t>dash</a:t>
            </a:r>
            <a:r>
              <a:rPr lang="en-US" sz="2800" dirty="0"/>
              <a:t> → </a:t>
            </a:r>
            <a:r>
              <a:rPr lang="en-US" sz="2800" b="1" dirty="0"/>
              <a:t>minimum zero, maximum one (optional)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i="1" dirty="0"/>
              <a:t>dash</a:t>
            </a:r>
            <a:r>
              <a:rPr lang="en-US" sz="2800" dirty="0"/>
              <a:t> and </a:t>
            </a:r>
            <a:r>
              <a:rPr lang="en-US" sz="2800" i="1" dirty="0"/>
              <a:t>dash</a:t>
            </a:r>
            <a:r>
              <a:rPr lang="en-US" sz="2800" dirty="0"/>
              <a:t> → </a:t>
            </a:r>
            <a:r>
              <a:rPr lang="en-US" sz="2800" b="1" dirty="0"/>
              <a:t>minimum one, maximum one (mandatory)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i="1" dirty="0"/>
              <a:t>ring</a:t>
            </a:r>
            <a:r>
              <a:rPr lang="en-US" sz="2800" dirty="0"/>
              <a:t> and </a:t>
            </a:r>
            <a:r>
              <a:rPr lang="en-US" sz="2800" i="1" dirty="0"/>
              <a:t>crow's foot</a:t>
            </a:r>
            <a:r>
              <a:rPr lang="en-US" sz="2800" dirty="0"/>
              <a:t> → </a:t>
            </a:r>
            <a:r>
              <a:rPr lang="en-US" sz="2800" b="1" dirty="0"/>
              <a:t>minimum zero, maximum many (optional)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i="1" dirty="0"/>
              <a:t>dash</a:t>
            </a:r>
            <a:r>
              <a:rPr lang="en-US" sz="2800" dirty="0"/>
              <a:t> and </a:t>
            </a:r>
            <a:r>
              <a:rPr lang="en-US" sz="2800" i="1" dirty="0"/>
              <a:t>crow's foot</a:t>
            </a:r>
            <a:r>
              <a:rPr lang="en-US" sz="2800" dirty="0"/>
              <a:t> → </a:t>
            </a:r>
            <a:r>
              <a:rPr lang="en-US" sz="2800" b="1" dirty="0"/>
              <a:t>minimum one, maximum many (mandatory)</a:t>
            </a:r>
            <a:endParaRPr lang="en-US" sz="2800" dirty="0"/>
          </a:p>
          <a:p>
            <a:pPr marL="0" lvl="0" indent="0">
              <a:buNone/>
              <a:defRPr sz="1800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481438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Tools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Gliffy.com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lvl="0">
              <a:buChar char="•"/>
              <a:defRPr sz="1800"/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Lucidchart.com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lvl="0">
              <a:buChar char="•"/>
              <a:defRPr sz="1800"/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reately.com</a:t>
            </a:r>
          </a:p>
          <a:p>
            <a:pPr lvl="0">
              <a:buChar char="•"/>
              <a:defRPr sz="1800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Draw.io</a:t>
            </a:r>
          </a:p>
          <a:p>
            <a:pPr lvl="0">
              <a:buChar char="•"/>
              <a:defRPr sz="1800"/>
            </a:pPr>
            <a:r>
              <a:rPr sz="4000" dirty="0" smtClean="0">
                <a:latin typeface="Arial" pitchFamily="34" charset="0"/>
                <a:cs typeface="Arial" pitchFamily="34" charset="0"/>
              </a:rPr>
              <a:t>MS </a:t>
            </a:r>
            <a:r>
              <a:rPr sz="4000" dirty="0">
                <a:latin typeface="Arial" pitchFamily="34" charset="0"/>
                <a:cs typeface="Arial" pitchFamily="34" charset="0"/>
              </a:rPr>
              <a:t>Visio</a:t>
            </a:r>
          </a:p>
          <a:p>
            <a:pPr lvl="0">
              <a:buChar char="•"/>
              <a:defRPr sz="1800"/>
            </a:pPr>
            <a:r>
              <a:rPr sz="4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win</a:t>
            </a:r>
            <a:endParaRPr sz="4000" dirty="0">
              <a:latin typeface="Arial" pitchFamily="34" charset="0"/>
              <a:cs typeface="Arial" pitchFamily="34" charset="0"/>
            </a:endParaRPr>
          </a:p>
          <a:p>
            <a:pPr lvl="0">
              <a:buChar char="•"/>
              <a:defRPr sz="1800"/>
            </a:pPr>
            <a:r>
              <a:rPr sz="4000" dirty="0" smtClean="0">
                <a:latin typeface="Arial" pitchFamily="34" charset="0"/>
                <a:cs typeface="Arial" pitchFamily="34" charset="0"/>
              </a:rPr>
              <a:t>etc</a:t>
            </a:r>
            <a:r>
              <a:rPr sz="4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0765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Books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buChar char="•"/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Connolly, Thomas M. Database Systems</a:t>
            </a:r>
            <a:r>
              <a:rPr sz="2400"/>
              <a:t>: A Practical Approach to Design, Implementation, and Management / Thomas M. Connolly, Carolyn E. Begg.- United States of America: Pearson Education</a:t>
            </a:r>
          </a:p>
          <a:p>
            <a:pPr lvl="0">
              <a:buChar char="•"/>
              <a:defRPr sz="1800"/>
            </a:pPr>
            <a:endParaRPr sz="240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Garcia-Molina, H. Database system</a:t>
            </a:r>
            <a:r>
              <a:rPr sz="2000"/>
              <a:t>: The Complete Book / Hector Garcia-Molina.- United States of America: Pearson Prentice Hall</a:t>
            </a:r>
          </a:p>
          <a:p>
            <a:pPr lvl="0">
              <a:buChar char="•"/>
              <a:defRPr sz="1800"/>
            </a:pPr>
            <a:endParaRPr sz="2000"/>
          </a:p>
          <a:p>
            <a:pPr marL="214312" lvl="0" indent="-214312">
              <a:spcBef>
                <a:spcPts val="400"/>
              </a:spcBef>
              <a:buChar char="•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Sharma, N. Database Fundamentals</a:t>
            </a:r>
            <a:r>
              <a:rPr sz="2000"/>
              <a:t>: A book for the community by the community / Neeraj Sharma, Liviu Perniu.- Canada</a:t>
            </a:r>
          </a:p>
        </p:txBody>
      </p:sp>
    </p:spTree>
    <p:extLst>
      <p:ext uri="{BB962C8B-B14F-4D97-AF65-F5344CB8AC3E}">
        <p14:creationId xmlns:p14="http://schemas.microsoft.com/office/powerpoint/2010/main" val="10121949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Conceptual Modeling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3200" dirty="0"/>
              <a:t>	</a:t>
            </a:r>
            <a:r>
              <a:rPr sz="3200" b="1" dirty="0"/>
              <a:t>ER model (entity-relationship model)</a:t>
            </a:r>
            <a:r>
              <a:rPr sz="3200" dirty="0"/>
              <a:t> is a way of graphically representing the logical relationships of entities </a:t>
            </a:r>
            <a:r>
              <a:rPr sz="3200" dirty="0" smtClean="0"/>
              <a:t>in </a:t>
            </a:r>
            <a:r>
              <a:rPr sz="3200" dirty="0"/>
              <a:t>order to create a database. </a:t>
            </a:r>
          </a:p>
          <a:p>
            <a:pPr lvl="0">
              <a:buSzTx/>
              <a:buNone/>
              <a:defRPr sz="1800"/>
            </a:pPr>
            <a:r>
              <a:rPr sz="3200" dirty="0"/>
              <a:t>	</a:t>
            </a:r>
          </a:p>
          <a:p>
            <a:pPr lvl="0">
              <a:buSzTx/>
              <a:buNone/>
              <a:defRPr sz="1800"/>
            </a:pPr>
            <a:r>
              <a:rPr sz="3200" dirty="0"/>
              <a:t>	The ER model was first proposed by Peter </a:t>
            </a:r>
            <a:r>
              <a:rPr sz="3200" dirty="0" smtClean="0"/>
              <a:t>Chen </a:t>
            </a:r>
            <a:r>
              <a:rPr sz="3200" dirty="0"/>
              <a:t>of Massachusetts Institute of Technology (MIT) in the 1970s.</a:t>
            </a:r>
          </a:p>
        </p:txBody>
      </p:sp>
    </p:spTree>
    <p:extLst>
      <p:ext uri="{BB962C8B-B14F-4D97-AF65-F5344CB8AC3E}">
        <p14:creationId xmlns:p14="http://schemas.microsoft.com/office/powerpoint/2010/main" val="8131274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841247">
              <a:defRPr sz="3680"/>
            </a:lvl1pPr>
          </a:lstStyle>
          <a:p>
            <a:pPr lvl="0">
              <a:defRPr sz="1800"/>
            </a:pPr>
            <a:r>
              <a:rPr sz="3680"/>
              <a:t>To design an ER model you should know …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endParaRPr sz="3200"/>
          </a:p>
          <a:p>
            <a:pPr lvl="0">
              <a:lnSpc>
                <a:spcPct val="90000"/>
              </a:lnSpc>
              <a:spcBef>
                <a:spcPts val="1000"/>
              </a:spcBef>
              <a:buChar char="•"/>
              <a:defRPr sz="1800"/>
            </a:pPr>
            <a:endParaRPr sz="3200"/>
          </a:p>
          <a:p>
            <a:pPr marL="482203" lvl="0" indent="-482203">
              <a:lnSpc>
                <a:spcPct val="90000"/>
              </a:lnSpc>
              <a:spcBef>
                <a:spcPts val="1000"/>
              </a:spcBef>
              <a:buChar char="•"/>
              <a:defRPr sz="1800"/>
            </a:pPr>
            <a:r>
              <a:rPr sz="4500"/>
              <a:t>Entities</a:t>
            </a:r>
          </a:p>
          <a:p>
            <a:pPr marL="482203" lvl="0" indent="-482203">
              <a:lnSpc>
                <a:spcPct val="90000"/>
              </a:lnSpc>
              <a:spcBef>
                <a:spcPts val="1000"/>
              </a:spcBef>
              <a:buChar char="•"/>
              <a:defRPr sz="1800"/>
            </a:pPr>
            <a:r>
              <a:rPr sz="4500"/>
              <a:t>Attributes</a:t>
            </a:r>
          </a:p>
          <a:p>
            <a:pPr marL="482203" lvl="0" indent="-482203">
              <a:lnSpc>
                <a:spcPct val="90000"/>
              </a:lnSpc>
              <a:spcBef>
                <a:spcPts val="1000"/>
              </a:spcBef>
              <a:buChar char="•"/>
              <a:defRPr sz="1800"/>
            </a:pPr>
            <a:r>
              <a:rPr sz="450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4522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Different types of Notations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endParaRPr sz="28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/>
              <a:t>Chen’s Notation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 smtClean="0"/>
              <a:t>Bachman </a:t>
            </a:r>
            <a:r>
              <a:rPr sz="3500" dirty="0"/>
              <a:t>notation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/>
              <a:t>IDEF1X</a:t>
            </a:r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/>
              <a:t>Martin </a:t>
            </a:r>
            <a:r>
              <a:rPr sz="3500" dirty="0" smtClean="0"/>
              <a:t>notation</a:t>
            </a:r>
            <a:r>
              <a:rPr lang="en-US" sz="3500" dirty="0" smtClean="0"/>
              <a:t> (Crow’s foot)</a:t>
            </a:r>
            <a:endParaRPr sz="35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 smtClean="0"/>
              <a:t>min</a:t>
            </a:r>
            <a:r>
              <a:rPr sz="3500" dirty="0"/>
              <a:t>, </a:t>
            </a:r>
            <a:r>
              <a:rPr sz="3500" dirty="0" smtClean="0"/>
              <a:t>max-notation</a:t>
            </a:r>
            <a:endParaRPr sz="3500" dirty="0"/>
          </a:p>
          <a:p>
            <a:pPr marL="300037" lvl="0" indent="-300037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3500" dirty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853562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Different types of Notations</a:t>
            </a:r>
          </a:p>
        </p:txBody>
      </p:sp>
      <p:pic>
        <p:nvPicPr>
          <p:cNvPr id="131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4800" y="3124200"/>
            <a:ext cx="8610600" cy="335438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457200" y="1295400"/>
            <a:ext cx="7969250" cy="160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 dirty="0"/>
              <a:t>Various methods of representing the same one to many relationship. In each case, the diagram shows the relationship between a person and a place of birth: each person must have been born at one, and only one, location, but each location may have had zero or more people born at it.</a:t>
            </a:r>
          </a:p>
        </p:txBody>
      </p:sp>
    </p:spTree>
    <p:extLst>
      <p:ext uri="{BB962C8B-B14F-4D97-AF65-F5344CB8AC3E}">
        <p14:creationId xmlns:p14="http://schemas.microsoft.com/office/powerpoint/2010/main" val="12530366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 dirty="0" smtClean="0"/>
              <a:t>Exampl</a:t>
            </a:r>
            <a:r>
              <a:rPr lang="en-US" sz="4400" dirty="0" smtClean="0"/>
              <a:t>e: University db</a:t>
            </a:r>
            <a:endParaRPr sz="4400" dirty="0"/>
          </a:p>
        </p:txBody>
      </p:sp>
      <p:sp>
        <p:nvSpPr>
          <p:cNvPr id="47" name="Shape 4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Entities: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/>
              <a:t>	</a:t>
            </a:r>
            <a:r>
              <a:rPr sz="2500" dirty="0">
                <a:solidFill>
                  <a:srgbClr val="333399"/>
                </a:solidFill>
              </a:rPr>
              <a:t>Students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500" dirty="0">
                <a:solidFill>
                  <a:srgbClr val="333399"/>
                </a:solidFill>
              </a:rPr>
              <a:t>	Teachers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500" dirty="0">
                <a:solidFill>
                  <a:srgbClr val="333399"/>
                </a:solidFill>
              </a:rPr>
              <a:t>	Subjects</a:t>
            </a:r>
          </a:p>
          <a:p>
            <a:pPr lvl="0">
              <a:lnSpc>
                <a:spcPct val="80000"/>
              </a:lnSpc>
              <a:buChar char="•"/>
              <a:defRPr sz="1800"/>
            </a:pPr>
            <a:endParaRPr sz="2500" dirty="0">
              <a:solidFill>
                <a:srgbClr val="333399"/>
              </a:solidFill>
            </a:endParaRPr>
          </a:p>
          <a:p>
            <a:pPr marL="300037" lvl="0" indent="-300037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rPr sz="2800" dirty="0"/>
              <a:t>Attributes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00" dirty="0"/>
              <a:t>	</a:t>
            </a:r>
            <a:r>
              <a:rPr sz="2500" dirty="0"/>
              <a:t>Students (</a:t>
            </a:r>
            <a:r>
              <a:rPr sz="2500" u="sng" dirty="0" err="1">
                <a:solidFill>
                  <a:srgbClr val="333399"/>
                </a:solidFill>
              </a:rPr>
              <a:t>stud_id</a:t>
            </a:r>
            <a:r>
              <a:rPr sz="2500" dirty="0">
                <a:solidFill>
                  <a:srgbClr val="333399"/>
                </a:solidFill>
              </a:rPr>
              <a:t>, </a:t>
            </a:r>
            <a:r>
              <a:rPr sz="2500" dirty="0" smtClean="0">
                <a:solidFill>
                  <a:srgbClr val="333399"/>
                </a:solidFill>
              </a:rPr>
              <a:t>name, email</a:t>
            </a:r>
            <a:r>
              <a:rPr sz="2500" dirty="0">
                <a:solidFill>
                  <a:srgbClr val="333399"/>
                </a:solidFill>
              </a:rPr>
              <a:t>, group</a:t>
            </a:r>
            <a:r>
              <a:rPr sz="2500" dirty="0"/>
              <a:t>)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500" dirty="0"/>
              <a:t>	Teachers (</a:t>
            </a:r>
            <a:r>
              <a:rPr sz="2500" u="sng" dirty="0" err="1">
                <a:solidFill>
                  <a:srgbClr val="333399"/>
                </a:solidFill>
              </a:rPr>
              <a:t>teach_id</a:t>
            </a:r>
            <a:r>
              <a:rPr sz="2500" dirty="0">
                <a:solidFill>
                  <a:srgbClr val="333399"/>
                </a:solidFill>
              </a:rPr>
              <a:t>, </a:t>
            </a:r>
            <a:r>
              <a:rPr sz="2500" dirty="0" smtClean="0">
                <a:solidFill>
                  <a:srgbClr val="333399"/>
                </a:solidFill>
              </a:rPr>
              <a:t>name,</a:t>
            </a:r>
            <a:r>
              <a:rPr lang="en-US" sz="2500" dirty="0" smtClean="0">
                <a:solidFill>
                  <a:srgbClr val="333399"/>
                </a:solidFill>
              </a:rPr>
              <a:t> </a:t>
            </a:r>
            <a:r>
              <a:rPr sz="2500" dirty="0" smtClean="0">
                <a:solidFill>
                  <a:srgbClr val="333399"/>
                </a:solidFill>
              </a:rPr>
              <a:t>email</a:t>
            </a:r>
            <a:r>
              <a:rPr sz="2500" dirty="0">
                <a:solidFill>
                  <a:srgbClr val="333399"/>
                </a:solidFill>
              </a:rPr>
              <a:t>, department</a:t>
            </a:r>
            <a:r>
              <a:rPr sz="2500" dirty="0"/>
              <a:t>)</a:t>
            </a:r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500" dirty="0"/>
              <a:t>	Subjects </a:t>
            </a:r>
            <a:r>
              <a:rPr sz="2500" dirty="0" smtClean="0"/>
              <a:t>(</a:t>
            </a:r>
            <a:r>
              <a:rPr lang="en-US" sz="2500" u="sng" dirty="0" smtClean="0">
                <a:solidFill>
                  <a:srgbClr val="002060"/>
                </a:solidFill>
              </a:rPr>
              <a:t>subject_</a:t>
            </a:r>
            <a:r>
              <a:rPr sz="2500" u="sng" dirty="0" smtClean="0">
                <a:solidFill>
                  <a:srgbClr val="002060"/>
                </a:solidFill>
              </a:rPr>
              <a:t>i</a:t>
            </a:r>
            <a:r>
              <a:rPr sz="2500" u="sng" dirty="0" smtClean="0">
                <a:solidFill>
                  <a:srgbClr val="333399"/>
                </a:solidFill>
              </a:rPr>
              <a:t>d</a:t>
            </a:r>
            <a:r>
              <a:rPr sz="2500" dirty="0">
                <a:solidFill>
                  <a:srgbClr val="333399"/>
                </a:solidFill>
              </a:rPr>
              <a:t>, name, credits</a:t>
            </a:r>
            <a:r>
              <a:rPr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3139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First notation - Chen’s notation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 smtClean="0"/>
              <a:t>Entit</a:t>
            </a:r>
            <a:r>
              <a:rPr lang="en-US" sz="3200" dirty="0" smtClean="0"/>
              <a:t>y</a:t>
            </a:r>
            <a:r>
              <a:rPr sz="3200" dirty="0" smtClean="0"/>
              <a:t> </a:t>
            </a:r>
            <a:r>
              <a:rPr sz="3200" dirty="0"/>
              <a:t>(rectangle shape)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 smtClean="0"/>
              <a:t>Attribute </a:t>
            </a:r>
            <a:r>
              <a:rPr sz="3200" dirty="0"/>
              <a:t>(oval shape)</a:t>
            </a:r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endParaRPr sz="3200" dirty="0"/>
          </a:p>
          <a:p>
            <a:pPr lvl="0">
              <a:buChar char="•"/>
              <a:defRPr sz="1800"/>
            </a:pPr>
            <a:r>
              <a:rPr sz="3200" dirty="0"/>
              <a:t>Relationship (rhombus shape)</a:t>
            </a:r>
          </a:p>
        </p:txBody>
      </p:sp>
      <p:pic>
        <p:nvPicPr>
          <p:cNvPr id="42" name="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553200" y="1752600"/>
            <a:ext cx="1876425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477000" y="3505200"/>
            <a:ext cx="1828800" cy="116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629400" y="5105400"/>
            <a:ext cx="1552575" cy="120967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2625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304800" y="-1"/>
            <a:ext cx="85344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ER-diagram with Chen’s notation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676400" y="2362200"/>
            <a:ext cx="1600200" cy="990600"/>
            <a:chOff x="0" y="0"/>
            <a:chExt cx="1600200" cy="990600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1600200" cy="990600"/>
            </a:xfrm>
            <a:prstGeom prst="rect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96857" y="319969"/>
              <a:ext cx="100648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Students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3810000" y="4724400"/>
            <a:ext cx="1600200" cy="990600"/>
            <a:chOff x="0" y="0"/>
            <a:chExt cx="1600200" cy="9906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600200" cy="990600"/>
            </a:xfrm>
            <a:prstGeom prst="rect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09638" y="319969"/>
              <a:ext cx="98092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Subjects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943600" y="2362200"/>
            <a:ext cx="1600200" cy="990600"/>
            <a:chOff x="0" y="0"/>
            <a:chExt cx="1600200" cy="9906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600200" cy="990600"/>
            </a:xfrm>
            <a:prstGeom prst="rect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84244" y="319969"/>
              <a:ext cx="103171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Teachers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600200" y="4114800"/>
            <a:ext cx="1676400" cy="762000"/>
            <a:chOff x="0" y="0"/>
            <a:chExt cx="1676400" cy="762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676400" cy="762000"/>
            </a:xfrm>
            <a:prstGeom prst="diamond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31968" y="205669"/>
              <a:ext cx="6124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t>learn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733800" y="2514600"/>
            <a:ext cx="1676400" cy="762000"/>
            <a:chOff x="0" y="0"/>
            <a:chExt cx="1676400" cy="762000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1676400" cy="762000"/>
            </a:xfrm>
            <a:prstGeom prst="diamond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88845" y="205669"/>
              <a:ext cx="129871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t>learn/ teach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019800" y="4114800"/>
            <a:ext cx="1676400" cy="762000"/>
            <a:chOff x="0" y="0"/>
            <a:chExt cx="1676400" cy="76200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676400" cy="762000"/>
            </a:xfrm>
            <a:prstGeom prst="diamond">
              <a:avLst/>
            </a:pr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06519" y="205669"/>
              <a:ext cx="6633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teach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3281362" y="2872133"/>
            <a:ext cx="473497" cy="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390243" y="2871620"/>
            <a:ext cx="548595" cy="9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447289" y="3357562"/>
            <a:ext cx="17582" cy="756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928662" y="4659220"/>
            <a:ext cx="876576" cy="29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414962" y="4655978"/>
            <a:ext cx="945642" cy="30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778588" y="3357562"/>
            <a:ext cx="53292" cy="76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6" name="Group 76"/>
          <p:cNvGrpSpPr/>
          <p:nvPr/>
        </p:nvGrpSpPr>
        <p:grpSpPr>
          <a:xfrm>
            <a:off x="152400" y="2667000"/>
            <a:ext cx="1295401" cy="609601"/>
            <a:chOff x="0" y="0"/>
            <a:chExt cx="1295400" cy="609600"/>
          </a:xfrm>
        </p:grpSpPr>
        <p:sp>
          <p:nvSpPr>
            <p:cNvPr id="74" name="Shape 74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09712" y="129469"/>
              <a:ext cx="67597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name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304800" y="1447800"/>
            <a:ext cx="1295401" cy="609601"/>
            <a:chOff x="0" y="0"/>
            <a:chExt cx="1295400" cy="609600"/>
          </a:xfrm>
        </p:grpSpPr>
        <p:sp>
          <p:nvSpPr>
            <p:cNvPr id="77" name="Shape 77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22493" y="129469"/>
              <a:ext cx="650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email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10200" y="1447800"/>
            <a:ext cx="1295401" cy="609601"/>
            <a:chOff x="0" y="0"/>
            <a:chExt cx="1295400" cy="609600"/>
          </a:xfrm>
        </p:grpSpPr>
        <p:sp>
          <p:nvSpPr>
            <p:cNvPr id="83" name="Shape 83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09712" y="129469"/>
              <a:ext cx="67597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name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086600" y="1371600"/>
            <a:ext cx="1295401" cy="609601"/>
            <a:chOff x="0" y="0"/>
            <a:chExt cx="1295400" cy="609600"/>
          </a:xfrm>
        </p:grpSpPr>
        <p:sp>
          <p:nvSpPr>
            <p:cNvPr id="86" name="Shape 86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22493" y="129469"/>
              <a:ext cx="6504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email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7696200" y="2362200"/>
            <a:ext cx="1295401" cy="609601"/>
            <a:chOff x="0" y="0"/>
            <a:chExt cx="1295400" cy="609600"/>
          </a:xfrm>
        </p:grpSpPr>
        <p:sp>
          <p:nvSpPr>
            <p:cNvPr id="89" name="Shape 89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7432" y="129469"/>
              <a:ext cx="126053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department</a:t>
              </a:r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152401" y="3808771"/>
            <a:ext cx="1295402" cy="609603"/>
            <a:chOff x="0" y="-1"/>
            <a:chExt cx="1295401" cy="609602"/>
          </a:xfrm>
        </p:grpSpPr>
        <p:sp>
          <p:nvSpPr>
            <p:cNvPr id="92" name="Shape 92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75804" y="166301"/>
              <a:ext cx="743792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en-US" u="sng" dirty="0" err="1" smtClean="0"/>
                <a:t>stud_</a:t>
              </a:r>
              <a:r>
                <a:rPr u="sng" dirty="0" err="1" smtClean="0"/>
                <a:t>id</a:t>
              </a:r>
              <a:endParaRPr u="sng" dirty="0"/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3962400" y="5943600"/>
            <a:ext cx="1295401" cy="609601"/>
            <a:chOff x="0" y="0"/>
            <a:chExt cx="1295400" cy="609600"/>
          </a:xfrm>
        </p:grpSpPr>
        <p:sp>
          <p:nvSpPr>
            <p:cNvPr id="95" name="Shape 95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09712" y="129469"/>
              <a:ext cx="67597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name</a:t>
              </a: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5791200" y="5638800"/>
            <a:ext cx="1295401" cy="609601"/>
            <a:chOff x="0" y="0"/>
            <a:chExt cx="1295400" cy="609600"/>
          </a:xfrm>
        </p:grpSpPr>
        <p:sp>
          <p:nvSpPr>
            <p:cNvPr id="98" name="Shape 98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58980" y="129469"/>
              <a:ext cx="7774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credits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1445924" y="2912376"/>
            <a:ext cx="225714" cy="15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310110" y="2011867"/>
            <a:ext cx="476649" cy="34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242356" y="2049780"/>
            <a:ext cx="190961" cy="30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163107" y="1964306"/>
            <a:ext cx="329723" cy="393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548562" y="2742075"/>
            <a:ext cx="164707" cy="19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261307" y="5571827"/>
            <a:ext cx="543931" cy="237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610099" y="5719762"/>
            <a:ext cx="1" cy="215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1600" y="14400"/>
                  <a:pt x="0" y="7200"/>
                  <a:pt x="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414962" y="5538291"/>
            <a:ext cx="522609" cy="206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590800" y="6172200"/>
            <a:ext cx="381000" cy="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8" name="Group 94"/>
          <p:cNvGrpSpPr/>
          <p:nvPr/>
        </p:nvGrpSpPr>
        <p:grpSpPr>
          <a:xfrm>
            <a:off x="2332042" y="5768268"/>
            <a:ext cx="1295402" cy="609603"/>
            <a:chOff x="0" y="-1"/>
            <a:chExt cx="1295401" cy="609602"/>
          </a:xfrm>
        </p:grpSpPr>
        <p:sp>
          <p:nvSpPr>
            <p:cNvPr id="69" name="Shape 92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0" name="Shape 93"/>
            <p:cNvSpPr/>
            <p:nvPr/>
          </p:nvSpPr>
          <p:spPr>
            <a:xfrm>
              <a:off x="128328" y="166301"/>
              <a:ext cx="1038746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en-US" u="sng" dirty="0" err="1"/>
                <a:t>s</a:t>
              </a:r>
              <a:r>
                <a:rPr lang="en-US" u="sng" dirty="0" err="1" smtClean="0"/>
                <a:t>ubject_</a:t>
              </a:r>
              <a:r>
                <a:rPr u="sng" dirty="0" err="1" smtClean="0"/>
                <a:t>id</a:t>
              </a:r>
              <a:endParaRPr u="sng" dirty="0"/>
            </a:p>
          </p:txBody>
        </p:sp>
      </p:grpSp>
      <p:grpSp>
        <p:nvGrpSpPr>
          <p:cNvPr id="71" name="Group 94"/>
          <p:cNvGrpSpPr/>
          <p:nvPr/>
        </p:nvGrpSpPr>
        <p:grpSpPr>
          <a:xfrm>
            <a:off x="7548562" y="3511804"/>
            <a:ext cx="1295402" cy="609603"/>
            <a:chOff x="0" y="-1"/>
            <a:chExt cx="1295401" cy="609602"/>
          </a:xfrm>
        </p:grpSpPr>
        <p:sp>
          <p:nvSpPr>
            <p:cNvPr id="72" name="Shape 92"/>
            <p:cNvSpPr/>
            <p:nvPr/>
          </p:nvSpPr>
          <p:spPr>
            <a:xfrm>
              <a:off x="0" y="-1"/>
              <a:ext cx="1295401" cy="609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3" name="Shape 93"/>
            <p:cNvSpPr/>
            <p:nvPr/>
          </p:nvSpPr>
          <p:spPr>
            <a:xfrm>
              <a:off x="211685" y="166301"/>
              <a:ext cx="872033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rPr lang="en-US" u="sng" dirty="0" err="1" smtClean="0"/>
                <a:t>teach_</a:t>
              </a:r>
              <a:r>
                <a:rPr u="sng" dirty="0" err="1" smtClean="0"/>
                <a:t>id</a:t>
              </a:r>
              <a:endParaRPr u="sng" dirty="0"/>
            </a:p>
          </p:txBody>
        </p:sp>
      </p:grpSp>
      <p:sp>
        <p:nvSpPr>
          <p:cNvPr id="101" name="Shape 123"/>
          <p:cNvSpPr/>
          <p:nvPr/>
        </p:nvSpPr>
        <p:spPr>
          <a:xfrm>
            <a:off x="1138089" y="3392819"/>
            <a:ext cx="835169" cy="415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23"/>
          <p:cNvSpPr/>
          <p:nvPr/>
        </p:nvSpPr>
        <p:spPr>
          <a:xfrm flipH="1">
            <a:off x="7327578" y="3357562"/>
            <a:ext cx="731930" cy="154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>
            <a:solidFill/>
            <a:round/>
          </a:ln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524805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410</Words>
  <Application>Microsoft Macintosh PowerPoint</Application>
  <PresentationFormat>Экран 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 Bold</vt:lpstr>
      <vt:lpstr>Avenir Roman</vt:lpstr>
      <vt:lpstr>Helvetica</vt:lpstr>
      <vt:lpstr>Times New Roman Bold</vt:lpstr>
      <vt:lpstr>Arial</vt:lpstr>
      <vt:lpstr>Default</vt:lpstr>
      <vt:lpstr>Databases Design. Introduction to SQL   LECTURE 2  Conceptual Design</vt:lpstr>
      <vt:lpstr>Database Design Stages</vt:lpstr>
      <vt:lpstr>Conceptual Modeling</vt:lpstr>
      <vt:lpstr>To design an ER model you should know …</vt:lpstr>
      <vt:lpstr>Different types of Notations</vt:lpstr>
      <vt:lpstr>Different types of Notations</vt:lpstr>
      <vt:lpstr>Example: University db</vt:lpstr>
      <vt:lpstr>First notation - Chen’s notation</vt:lpstr>
      <vt:lpstr>ER-diagram with Chen’s notation</vt:lpstr>
      <vt:lpstr>Crow’s foot notation</vt:lpstr>
      <vt:lpstr>ER-diagram with Crow’s foot notation</vt:lpstr>
      <vt:lpstr>Relationships</vt:lpstr>
      <vt:lpstr>Foreign key</vt:lpstr>
      <vt:lpstr>One-to-one</vt:lpstr>
      <vt:lpstr>Example of one-to-one</vt:lpstr>
      <vt:lpstr>One-to-many</vt:lpstr>
      <vt:lpstr>Example of one-to-many</vt:lpstr>
      <vt:lpstr>Many-to-many</vt:lpstr>
      <vt:lpstr>Example of many-to-many</vt:lpstr>
      <vt:lpstr>Example of many-to-many</vt:lpstr>
      <vt:lpstr>Example of many-to-many</vt:lpstr>
      <vt:lpstr>Another representation ways</vt:lpstr>
      <vt:lpstr>Crow’s foot relationships</vt:lpstr>
      <vt:lpstr>Tools</vt:lpstr>
      <vt:lpstr>Books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 LECTURE 1  Introduction</dc:title>
  <cp:lastModifiedBy>пользователь Microsoft Office</cp:lastModifiedBy>
  <cp:revision>146</cp:revision>
  <dcterms:modified xsi:type="dcterms:W3CDTF">2020-02-03T07:23:58Z</dcterms:modified>
</cp:coreProperties>
</file>