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15" r:id="rId2"/>
    <p:sldId id="325" r:id="rId3"/>
    <p:sldId id="289" r:id="rId4"/>
    <p:sldId id="288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290" r:id="rId14"/>
    <p:sldId id="291" r:id="rId15"/>
    <p:sldId id="292" r:id="rId16"/>
    <p:sldId id="293" r:id="rId17"/>
    <p:sldId id="295" r:id="rId18"/>
    <p:sldId id="316" r:id="rId19"/>
    <p:sldId id="296" r:id="rId20"/>
    <p:sldId id="294" r:id="rId21"/>
    <p:sldId id="297" r:id="rId22"/>
    <p:sldId id="298" r:id="rId23"/>
    <p:sldId id="299" r:id="rId24"/>
    <p:sldId id="300" r:id="rId25"/>
    <p:sldId id="302" r:id="rId26"/>
    <p:sldId id="303" r:id="rId27"/>
    <p:sldId id="317" r:id="rId28"/>
    <p:sldId id="304" r:id="rId29"/>
    <p:sldId id="305" r:id="rId30"/>
    <p:sldId id="306" r:id="rId31"/>
    <p:sldId id="307" r:id="rId32"/>
    <p:sldId id="308" r:id="rId33"/>
    <p:sldId id="314" r:id="rId34"/>
    <p:sldId id="311" r:id="rId35"/>
    <p:sldId id="318" r:id="rId36"/>
    <p:sldId id="319" r:id="rId37"/>
    <p:sldId id="320" r:id="rId38"/>
    <p:sldId id="321" r:id="rId39"/>
    <p:sldId id="322" r:id="rId40"/>
    <p:sldId id="323" r:id="rId41"/>
    <p:sldId id="312" r:id="rId42"/>
    <p:sldId id="313" r:id="rId43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/>
    <p:restoredTop sz="94659"/>
  </p:normalViewPr>
  <p:slideViewPr>
    <p:cSldViewPr snapToGrid="0" snapToObjects="1">
      <p:cViewPr varScale="1">
        <p:scale>
          <a:sx n="86" d="100"/>
          <a:sy n="86" d="100"/>
        </p:scale>
        <p:origin x="-3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289066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AF48-E6A5-46D9-9392-A67B97D878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idx="4294967295"/>
          </p:nvPr>
        </p:nvSpPr>
        <p:spPr>
          <a:xfrm>
            <a:off x="673099" y="698500"/>
            <a:ext cx="7797801" cy="3171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/>
          <a:p>
            <a:r>
              <a:rPr lang="en-US" sz="3200" dirty="0">
                <a:latin typeface="Arial Bold"/>
                <a:ea typeface="Arial Bold"/>
                <a:cs typeface="Arial Bold"/>
                <a:sym typeface="Arial Bold"/>
              </a:rPr>
              <a:t>Database Management </a:t>
            </a:r>
            <a:r>
              <a:rPr lang="en-US" sz="3200" dirty="0" smtClean="0">
                <a:latin typeface="Arial Bold"/>
                <a:ea typeface="Arial Bold"/>
                <a:cs typeface="Arial Bold"/>
                <a:sym typeface="Arial Bold"/>
              </a:rPr>
              <a:t>Systems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5000" dirty="0" smtClean="0">
                <a:latin typeface="Arial Bold"/>
                <a:ea typeface="Arial Bold"/>
                <a:cs typeface="Arial Bold"/>
                <a:sym typeface="Arial Bold"/>
              </a:rPr>
              <a:t/>
            </a:r>
            <a:br>
              <a:rPr lang="en-US" sz="5000" dirty="0" smtClean="0">
                <a:latin typeface="Arial Bold"/>
                <a:ea typeface="Arial Bold"/>
                <a:cs typeface="Arial Bold"/>
                <a:sym typeface="Arial Bold"/>
              </a:rPr>
            </a:br>
            <a:r>
              <a:rPr sz="3200" dirty="0" smtClean="0"/>
              <a:t>LECTURE </a:t>
            </a:r>
            <a:r>
              <a:rPr lang="en-US" sz="3200" dirty="0"/>
              <a:t>3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sz="3200" dirty="0"/>
              <a:t/>
            </a:r>
            <a:br>
              <a:rPr sz="3200" dirty="0"/>
            </a:b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5000" dirty="0" smtClean="0">
                <a:latin typeface="Times New Roman Bold"/>
                <a:ea typeface="Arial Bold"/>
                <a:cs typeface="Arial Bold"/>
                <a:sym typeface="Times New Roman Bold"/>
              </a:rPr>
              <a:t>Logical Database Design. N</a:t>
            </a:r>
            <a:r>
              <a:rPr lang="en-US" sz="5000" dirty="0" smtClean="0">
                <a:latin typeface="Times New Roman Bold"/>
                <a:ea typeface="Times New Roman Bold"/>
                <a:cs typeface="Times New Roman Bold"/>
                <a:sym typeface="Times New Roman Bold"/>
              </a:rPr>
              <a:t>ormalization</a:t>
            </a:r>
            <a:endParaRPr sz="5000" b="1" dirty="0">
              <a:latin typeface="Arial" pitchFamily="34" charset="0"/>
              <a:ea typeface="Arial Bold"/>
              <a:cs typeface="Arial" pitchFamily="34" charset="0"/>
              <a:sym typeface="Arial Bold"/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4294967295"/>
          </p:nvPr>
        </p:nvSpPr>
        <p:spPr>
          <a:xfrm>
            <a:off x="1371600" y="43434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112" dirty="0">
                <a:latin typeface="Arial Bold"/>
                <a:ea typeface="Arial Bold"/>
                <a:cs typeface="Arial Bold"/>
                <a:sym typeface="Arial Bold"/>
              </a:rPr>
              <a:t>IITU, ALMATY, </a:t>
            </a:r>
            <a:r>
              <a:rPr sz="2112" dirty="0" smtClean="0">
                <a:latin typeface="Arial Bold"/>
                <a:ea typeface="Arial Bold"/>
                <a:cs typeface="Arial Bold"/>
                <a:sym typeface="Arial Bold"/>
              </a:rPr>
              <a:t>20</a:t>
            </a:r>
            <a:r>
              <a:rPr lang="en-US" sz="2112" dirty="0" smtClean="0">
                <a:latin typeface="Arial Bold"/>
                <a:ea typeface="Arial Bold"/>
                <a:cs typeface="Arial Bold"/>
                <a:sym typeface="Arial Bold"/>
              </a:rPr>
              <a:t>20</a:t>
            </a:r>
            <a:endParaRPr sz="2112" dirty="0">
              <a:latin typeface="Arial Bold"/>
              <a:ea typeface="Arial Bold"/>
              <a:cs typeface="Arial Bold"/>
              <a:sym typeface="Arial Bol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49278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Relations for Entities </a:t>
            </a:r>
            <a:endParaRPr lang="ru-RU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Char char="•"/>
              <a:defRPr sz="1800"/>
            </a:pPr>
            <a:r>
              <a:rPr lang="en-US" sz="2800" dirty="0" smtClean="0"/>
              <a:t>For each entity in the conceptual data model, create a relation that includes all the simple attributes of that entity</a:t>
            </a:r>
          </a:p>
          <a:p>
            <a:pPr>
              <a:buChar char="•"/>
              <a:defRPr sz="1800"/>
            </a:pPr>
            <a:r>
              <a:rPr lang="en-US" sz="2800" dirty="0" smtClean="0"/>
              <a:t>Consider Groups entity. After deriving relation we get the relation Groups with the same attributes</a:t>
            </a:r>
          </a:p>
          <a:p>
            <a:pPr lvl="1">
              <a:buChar char="•"/>
              <a:defRPr sz="1800"/>
            </a:pPr>
            <a:r>
              <a:rPr lang="en-US" sz="2400" dirty="0" smtClean="0"/>
              <a:t>Groups (</a:t>
            </a:r>
            <a:r>
              <a:rPr lang="en-US" sz="2400" u="sng" dirty="0" err="1" smtClean="0"/>
              <a:t>gr_id</a:t>
            </a:r>
            <a:r>
              <a:rPr lang="en-US" sz="2400" dirty="0" smtClean="0"/>
              <a:t>, </a:t>
            </a:r>
            <a:r>
              <a:rPr lang="en-US" sz="2400" dirty="0" err="1" smtClean="0"/>
              <a:t>gr_name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144000" cy="990600"/>
          </a:xfrm>
        </p:spPr>
        <p:txBody>
          <a:bodyPr/>
          <a:lstStyle/>
          <a:p>
            <a:r>
              <a:rPr lang="en-US" sz="4000" dirty="0" smtClean="0"/>
              <a:t>Deriving Relations for 1:M Relationship</a:t>
            </a:r>
            <a:endParaRPr lang="ru-RU" sz="4000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Char char="•"/>
              <a:defRPr sz="1800"/>
            </a:pPr>
            <a:r>
              <a:rPr lang="en-US" sz="2400" dirty="0" smtClean="0"/>
              <a:t>For each 1:M relationship, the entity on the ‘one side’ of the relationship is a Parent entity and the entity on the ‘many side’ is a Child entity</a:t>
            </a:r>
          </a:p>
          <a:p>
            <a:pPr>
              <a:buChar char="•"/>
              <a:defRPr sz="1800"/>
            </a:pPr>
            <a:r>
              <a:rPr lang="en-US" sz="2400" dirty="0" smtClean="0"/>
              <a:t>To represent this relationship, we post a copy of the primary key attribute(s) of the parent entity into the relation representing the child entity, to act as a foreign key</a:t>
            </a:r>
          </a:p>
          <a:p>
            <a:pPr>
              <a:buChar char="•"/>
              <a:defRPr sz="1800"/>
            </a:pPr>
            <a:r>
              <a:rPr lang="en-US" sz="2400" dirty="0" smtClean="0"/>
              <a:t>Consider the 1:M relationship between Students and Groups entities. After deriving relations we get</a:t>
            </a:r>
          </a:p>
          <a:p>
            <a:pPr lvl="1">
              <a:buChar char="•"/>
              <a:defRPr sz="1800"/>
            </a:pPr>
            <a:r>
              <a:rPr lang="en-US" sz="2200" dirty="0" smtClean="0"/>
              <a:t>relation Groups (</a:t>
            </a:r>
            <a:r>
              <a:rPr lang="en-US" sz="2200" u="sng" dirty="0" err="1" smtClean="0"/>
              <a:t>gr_id</a:t>
            </a:r>
            <a:r>
              <a:rPr lang="en-US" sz="2200" dirty="0" smtClean="0"/>
              <a:t>, </a:t>
            </a:r>
            <a:r>
              <a:rPr lang="en-US" sz="2200" dirty="0" err="1" smtClean="0"/>
              <a:t>gr_name</a:t>
            </a:r>
            <a:r>
              <a:rPr lang="en-US" sz="2200" dirty="0" smtClean="0"/>
              <a:t>)</a:t>
            </a:r>
          </a:p>
          <a:p>
            <a:pPr lvl="1">
              <a:buChar char="•"/>
              <a:defRPr sz="1800"/>
            </a:pPr>
            <a:r>
              <a:rPr lang="en-US" sz="2200" dirty="0" smtClean="0"/>
              <a:t>relation Students (</a:t>
            </a:r>
            <a:r>
              <a:rPr lang="en-US" sz="2200" u="sng" dirty="0" err="1" smtClean="0"/>
              <a:t>st_id</a:t>
            </a:r>
            <a:r>
              <a:rPr lang="en-US" sz="2200" dirty="0" smtClean="0"/>
              <a:t>, </a:t>
            </a:r>
            <a:r>
              <a:rPr lang="en-US" sz="2200" dirty="0" err="1" smtClean="0"/>
              <a:t>fname</a:t>
            </a:r>
            <a:r>
              <a:rPr lang="en-US" sz="2200" dirty="0" smtClean="0"/>
              <a:t>, </a:t>
            </a:r>
            <a:r>
              <a:rPr lang="en-US" sz="2200" dirty="0" err="1" smtClean="0"/>
              <a:t>lname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rgbClr val="FF0000"/>
                </a:solidFill>
              </a:rPr>
              <a:t>gr_id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144000" cy="990600"/>
          </a:xfrm>
        </p:spPr>
        <p:txBody>
          <a:bodyPr/>
          <a:lstStyle/>
          <a:p>
            <a:r>
              <a:rPr lang="en-US" sz="4000" dirty="0" smtClean="0"/>
              <a:t>Deriving Relations for M:M Relationship</a:t>
            </a:r>
            <a:endParaRPr lang="ru-RU" sz="4000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8212"/>
          </a:xfrm>
        </p:spPr>
        <p:txBody>
          <a:bodyPr/>
          <a:lstStyle/>
          <a:p>
            <a:pPr>
              <a:buChar char="•"/>
              <a:defRPr sz="1800"/>
            </a:pPr>
            <a:r>
              <a:rPr lang="en-US" sz="2400" dirty="0" smtClean="0"/>
              <a:t>For each M:M relationship create a relation to represent the relationship and include any attributes that are part of the relationship</a:t>
            </a:r>
          </a:p>
          <a:p>
            <a:pPr>
              <a:buChar char="•"/>
              <a:defRPr sz="1800"/>
            </a:pPr>
            <a:r>
              <a:rPr lang="en-US" sz="2400" dirty="0" smtClean="0"/>
              <a:t>Post a copy of the primary keys of the entities that participate in the relationship into the new relation, to act as foreign keys</a:t>
            </a:r>
          </a:p>
          <a:p>
            <a:pPr>
              <a:buChar char="•"/>
              <a:defRPr sz="1800"/>
            </a:pPr>
            <a:r>
              <a:rPr lang="en-US" sz="2400" dirty="0" smtClean="0"/>
              <a:t>Consider the M:M relationship between Teachers and Courses entities. After deriving relations we get</a:t>
            </a:r>
          </a:p>
          <a:p>
            <a:pPr lvl="1">
              <a:buChar char="•"/>
              <a:defRPr sz="1800"/>
            </a:pPr>
            <a:r>
              <a:rPr lang="en-US" sz="2200" dirty="0" smtClean="0"/>
              <a:t>relation Teachers (</a:t>
            </a:r>
            <a:r>
              <a:rPr lang="en-US" sz="2200" u="sng" dirty="0" err="1" smtClean="0"/>
              <a:t>t_id</a:t>
            </a:r>
            <a:r>
              <a:rPr lang="en-US" sz="2200" dirty="0" smtClean="0"/>
              <a:t>, name, position)</a:t>
            </a:r>
          </a:p>
          <a:p>
            <a:pPr lvl="1">
              <a:buChar char="•"/>
              <a:defRPr sz="1800"/>
            </a:pPr>
            <a:r>
              <a:rPr lang="en-US" sz="2200" dirty="0" smtClean="0"/>
              <a:t>relation Courses (</a:t>
            </a:r>
            <a:r>
              <a:rPr lang="en-US" sz="2200" u="sng" dirty="0" err="1" smtClean="0"/>
              <a:t>c_id</a:t>
            </a:r>
            <a:r>
              <a:rPr lang="en-US" sz="2200" dirty="0" smtClean="0"/>
              <a:t>, title, credits)</a:t>
            </a:r>
          </a:p>
          <a:p>
            <a:pPr lvl="1">
              <a:buChar char="•"/>
              <a:defRPr sz="1800"/>
            </a:pPr>
            <a:r>
              <a:rPr lang="en-US" sz="2200" dirty="0" smtClean="0"/>
              <a:t>relation Schedule (</a:t>
            </a:r>
            <a:r>
              <a:rPr lang="en-US" sz="2200" u="sng" dirty="0" err="1" smtClean="0">
                <a:solidFill>
                  <a:srgbClr val="FF0000"/>
                </a:solidFill>
              </a:rPr>
              <a:t>t_id</a:t>
            </a:r>
            <a:r>
              <a:rPr lang="en-US" sz="2200" u="sng" dirty="0" smtClean="0">
                <a:solidFill>
                  <a:srgbClr val="FF0000"/>
                </a:solidFill>
              </a:rPr>
              <a:t>, </a:t>
            </a:r>
            <a:r>
              <a:rPr lang="en-US" sz="2200" u="sng" dirty="0" err="1" smtClean="0">
                <a:solidFill>
                  <a:srgbClr val="FF0000"/>
                </a:solidFill>
              </a:rPr>
              <a:t>c_id</a:t>
            </a:r>
            <a:r>
              <a:rPr lang="en-US" sz="2200" dirty="0" smtClean="0"/>
              <a:t>, time, room</a:t>
            </a:r>
            <a:r>
              <a:rPr lang="en-US" sz="2200" dirty="0" smtClean="0"/>
              <a:t>) OR</a:t>
            </a:r>
          </a:p>
          <a:p>
            <a:pPr lvl="1">
              <a:buNone/>
              <a:defRPr sz="1800"/>
            </a:pPr>
            <a:r>
              <a:rPr lang="en-US" sz="2200" dirty="0" smtClean="0"/>
              <a:t>    relation </a:t>
            </a:r>
            <a:r>
              <a:rPr lang="en-US" sz="2200" dirty="0" smtClean="0"/>
              <a:t>Schedule </a:t>
            </a:r>
            <a:r>
              <a:rPr lang="en-US" sz="2200" dirty="0" smtClean="0"/>
              <a:t>(</a:t>
            </a:r>
            <a:r>
              <a:rPr lang="en-US" sz="2200" u="sng" dirty="0" err="1" smtClean="0">
                <a:solidFill>
                  <a:srgbClr val="FF0000"/>
                </a:solidFill>
              </a:rPr>
              <a:t>sch_id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rgbClr val="FF0000"/>
                </a:solidFill>
              </a:rPr>
              <a:t>t_id</a:t>
            </a:r>
            <a:r>
              <a:rPr lang="en-US" sz="2200" dirty="0" smtClean="0">
                <a:solidFill>
                  <a:srgbClr val="FF0000"/>
                </a:solidFill>
              </a:rPr>
              <a:t>, </a:t>
            </a:r>
            <a:r>
              <a:rPr lang="en-US" sz="2200" dirty="0" err="1" smtClean="0">
                <a:solidFill>
                  <a:srgbClr val="FF0000"/>
                </a:solidFill>
              </a:rPr>
              <a:t>c_id</a:t>
            </a:r>
            <a:r>
              <a:rPr lang="en-US" sz="2200" dirty="0" smtClean="0"/>
              <a:t>, time, room)</a:t>
            </a:r>
            <a:endParaRPr lang="en-US" sz="22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6070295" y="5299113"/>
            <a:ext cx="2798200" cy="1371865"/>
            <a:chOff x="6070295" y="5299113"/>
            <a:chExt cx="2798200" cy="1371865"/>
          </a:xfrm>
        </p:grpSpPr>
        <p:sp>
          <p:nvSpPr>
            <p:cNvPr id="5" name="TextBox 4"/>
            <p:cNvSpPr txBox="1"/>
            <p:nvPr/>
          </p:nvSpPr>
          <p:spPr>
            <a:xfrm>
              <a:off x="6070295" y="6301648"/>
              <a:ext cx="2798200" cy="36933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Associative relation (table)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>
              <a:off x="7766892" y="5299113"/>
              <a:ext cx="154236" cy="705080"/>
            </a:xfrm>
            <a:prstGeom prst="rightBrac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9" name="Соединительная линия уступом 8"/>
            <p:cNvCxnSpPr/>
            <p:nvPr/>
          </p:nvCxnSpPr>
          <p:spPr>
            <a:xfrm rot="16200000" flipH="1">
              <a:off x="7810958" y="5640635"/>
              <a:ext cx="771182" cy="550843"/>
            </a:xfrm>
            <a:prstGeom prst="bentConnector3">
              <a:avLst>
                <a:gd name="adj1" fmla="val 1429"/>
              </a:avLst>
            </a:prstGeom>
            <a:noFill/>
            <a:ln w="25400" cap="flat">
              <a:solidFill>
                <a:srgbClr val="FF0000"/>
              </a:solidFill>
              <a:prstDash val="solid"/>
              <a:bevel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“Good” database design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What criteria would you say constitutes a good database design?</a:t>
            </a:r>
          </a:p>
        </p:txBody>
      </p:sp>
    </p:spTree>
    <p:extLst>
      <p:ext uri="{BB962C8B-B14F-4D97-AF65-F5344CB8AC3E}">
        <p14:creationId xmlns="" xmlns:p14="http://schemas.microsoft.com/office/powerpoint/2010/main" val="793804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Good database design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/>
              <a:t>	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/>
              <a:t>	We can show that a good database design  exhibits the following characteristics: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endParaRPr sz="3200"/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Tables group only related data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Tables store no redundant data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NULL values are minimized</a:t>
            </a:r>
          </a:p>
        </p:txBody>
      </p:sp>
    </p:spTree>
    <p:extLst>
      <p:ext uri="{BB962C8B-B14F-4D97-AF65-F5344CB8AC3E}">
        <p14:creationId xmlns="" xmlns:p14="http://schemas.microsoft.com/office/powerpoint/2010/main" val="1302152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/>
              <a:t>A bad database design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lvl="0">
              <a:defRPr sz="1800"/>
            </a:pPr>
            <a:r>
              <a:rPr sz="3200" dirty="0"/>
              <a:t>Consider the following table storing </a:t>
            </a:r>
            <a:r>
              <a:rPr lang="en-US" sz="3200" dirty="0" smtClean="0"/>
              <a:t>teachers and departments</a:t>
            </a:r>
            <a:r>
              <a:rPr sz="3200" dirty="0" smtClean="0"/>
              <a:t> </a:t>
            </a:r>
            <a:r>
              <a:rPr sz="3200" dirty="0"/>
              <a:t>information for </a:t>
            </a:r>
            <a:r>
              <a:rPr sz="3200" dirty="0" smtClean="0"/>
              <a:t>a </a:t>
            </a:r>
            <a:r>
              <a:rPr lang="en-US" sz="3200" dirty="0" smtClean="0"/>
              <a:t>university</a:t>
            </a:r>
            <a:r>
              <a:rPr sz="3200" dirty="0" smtClean="0"/>
              <a:t>:</a:t>
            </a:r>
            <a:endParaRPr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63181"/>
            <a:ext cx="8229600" cy="17946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262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300" dirty="0">
                <a:latin typeface="Arial Bold"/>
                <a:ea typeface="Arial Bold"/>
                <a:cs typeface="Arial Bold"/>
                <a:sym typeface="Arial Bold"/>
              </a:rPr>
              <a:t>U</a:t>
            </a:r>
            <a:r>
              <a:rPr lang="en-US" sz="4300" dirty="0" smtClean="0">
                <a:latin typeface="Arial Bold"/>
                <a:ea typeface="Arial Bold"/>
                <a:cs typeface="Arial Bold"/>
                <a:sym typeface="Arial Bold"/>
              </a:rPr>
              <a:t>pdate </a:t>
            </a:r>
            <a:r>
              <a:rPr lang="en-US" sz="4300" dirty="0">
                <a:latin typeface="Arial Bold"/>
                <a:ea typeface="Arial Bold"/>
                <a:cs typeface="Arial Bold"/>
                <a:sym typeface="Arial Bold"/>
              </a:rPr>
              <a:t>anomalies</a:t>
            </a:r>
            <a:endParaRPr sz="4300" dirty="0"/>
          </a:p>
        </p:txBody>
      </p:sp>
      <p:sp>
        <p:nvSpPr>
          <p:cNvPr id="28" name="Shape 2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Clearly, this relation is a bad design because it stores redundant data, which is one of our criteria for evaluating database design.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Data redundancy, such as in this relation, leads to three types of </a:t>
            </a: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update anomalies</a:t>
            </a:r>
            <a:r>
              <a:rPr sz="3200" dirty="0"/>
              <a:t>: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 dirty="0"/>
              <a:t>		- Modification anomaly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 dirty="0"/>
              <a:t>		- Insertion anomaly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 dirty="0"/>
              <a:t>		- Deletion anomaly</a:t>
            </a:r>
          </a:p>
        </p:txBody>
      </p:sp>
    </p:spTree>
    <p:extLst>
      <p:ext uri="{BB962C8B-B14F-4D97-AF65-F5344CB8AC3E}">
        <p14:creationId xmlns="" xmlns:p14="http://schemas.microsoft.com/office/powerpoint/2010/main" val="381050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Insertion anomaly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25754" lvl="0" indent="-325754" defTabSz="868680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endParaRPr lang="en-US" sz="4000" dirty="0" smtClean="0"/>
          </a:p>
          <a:p>
            <a:pPr marL="325754" lvl="0" indent="-325754" defTabSz="868680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4000" dirty="0" smtClean="0"/>
              <a:t>An </a:t>
            </a:r>
            <a:r>
              <a:rPr sz="4000" dirty="0">
                <a:latin typeface="Arial Bold"/>
                <a:ea typeface="Arial Bold"/>
                <a:cs typeface="Arial Bold"/>
                <a:sym typeface="Arial Bold"/>
              </a:rPr>
              <a:t>insertion anomaly</a:t>
            </a:r>
            <a:r>
              <a:rPr sz="4000" dirty="0"/>
              <a:t> occurs when we are prevented from inserting some data into a relation until other data can be supplied.</a:t>
            </a:r>
          </a:p>
          <a:p>
            <a:pPr marL="325754" lvl="0" indent="-325754" defTabSz="868680">
              <a:lnSpc>
                <a:spcPct val="90000"/>
              </a:lnSpc>
              <a:buChar char="•"/>
              <a:defRPr sz="1800"/>
            </a:pPr>
            <a:endParaRPr sz="2850" dirty="0"/>
          </a:p>
        </p:txBody>
      </p:sp>
    </p:spTree>
    <p:extLst>
      <p:ext uri="{BB962C8B-B14F-4D97-AF65-F5344CB8AC3E}">
        <p14:creationId xmlns="" xmlns:p14="http://schemas.microsoft.com/office/powerpoint/2010/main" val="1645813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/>
              <a:t>Insertion anomaly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defTabSz="868680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n-US" sz="2500" dirty="0"/>
              <a:t>There are two main types of insertion </a:t>
            </a:r>
            <a:r>
              <a:rPr lang="en-US" sz="2500" dirty="0" smtClean="0"/>
              <a:t>anomaly: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To insert the details of </a:t>
            </a:r>
            <a:r>
              <a:rPr lang="en-US" sz="2500" dirty="0" smtClean="0"/>
              <a:t>a new teacher </a:t>
            </a:r>
            <a:r>
              <a:rPr lang="en-US" sz="2500" dirty="0"/>
              <a:t>into the </a:t>
            </a:r>
            <a:r>
              <a:rPr lang="en-US" sz="2500" dirty="0" smtClean="0"/>
              <a:t>relation</a:t>
            </a:r>
            <a:r>
              <a:rPr lang="en-US" sz="2500" dirty="0"/>
              <a:t>, we </a:t>
            </a:r>
            <a:r>
              <a:rPr lang="en-US" sz="2500" dirty="0" smtClean="0"/>
              <a:t>must include </a:t>
            </a:r>
            <a:r>
              <a:rPr lang="en-US" sz="2500" dirty="0"/>
              <a:t>the details of the </a:t>
            </a:r>
            <a:r>
              <a:rPr lang="en-US" sz="2500" dirty="0" smtClean="0"/>
              <a:t>department </a:t>
            </a:r>
            <a:r>
              <a:rPr lang="en-US" sz="2500" dirty="0"/>
              <a:t>at which the </a:t>
            </a:r>
            <a:r>
              <a:rPr lang="en-US" sz="2500" dirty="0" smtClean="0"/>
              <a:t>teacher </a:t>
            </a:r>
            <a:r>
              <a:rPr lang="en-US" sz="2500" dirty="0"/>
              <a:t>are to be located. </a:t>
            </a:r>
            <a:endParaRPr lang="en-US" sz="25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To insert details of a new </a:t>
            </a:r>
            <a:r>
              <a:rPr lang="en-US" sz="2500" dirty="0" smtClean="0"/>
              <a:t>department </a:t>
            </a:r>
            <a:r>
              <a:rPr lang="en-US" sz="2500" dirty="0"/>
              <a:t>that currently has no </a:t>
            </a:r>
            <a:r>
              <a:rPr lang="en-US" sz="2500" dirty="0" smtClean="0"/>
              <a:t>teachers into the relation</a:t>
            </a:r>
            <a:r>
              <a:rPr lang="en-US" sz="2500" dirty="0"/>
              <a:t>, it is necessary to enter nulls into the attributes for </a:t>
            </a:r>
            <a:r>
              <a:rPr lang="en-US" sz="2500" dirty="0" smtClean="0"/>
              <a:t>teachers, </a:t>
            </a:r>
            <a:r>
              <a:rPr lang="en-US" sz="2500" dirty="0"/>
              <a:t>such </a:t>
            </a:r>
            <a:r>
              <a:rPr lang="en-US" sz="2500" dirty="0" smtClean="0"/>
              <a:t>as </a:t>
            </a:r>
            <a:r>
              <a:rPr lang="en-US" sz="2500" dirty="0" err="1" smtClean="0"/>
              <a:t>Teacher_id</a:t>
            </a:r>
            <a:r>
              <a:rPr lang="en-US" sz="2500" dirty="0" smtClean="0"/>
              <a:t>. </a:t>
            </a:r>
            <a:r>
              <a:rPr lang="en-US" sz="2500" dirty="0"/>
              <a:t>However, as </a:t>
            </a:r>
            <a:r>
              <a:rPr lang="en-US" sz="2500" dirty="0" err="1"/>
              <a:t>Teacher_id</a:t>
            </a:r>
            <a:r>
              <a:rPr lang="en-US" sz="2500" dirty="0" smtClean="0"/>
              <a:t> </a:t>
            </a:r>
            <a:r>
              <a:rPr lang="en-US" sz="2500" dirty="0"/>
              <a:t>is the </a:t>
            </a:r>
            <a:r>
              <a:rPr lang="en-US" sz="2500" dirty="0" smtClean="0"/>
              <a:t>Primary </a:t>
            </a:r>
            <a:r>
              <a:rPr lang="en-US" sz="2500" dirty="0"/>
              <a:t>key for the </a:t>
            </a:r>
            <a:r>
              <a:rPr lang="en-US" sz="2500" dirty="0" smtClean="0"/>
              <a:t>relation</a:t>
            </a:r>
            <a:r>
              <a:rPr lang="en-US" sz="2500" dirty="0"/>
              <a:t>, attempting </a:t>
            </a:r>
            <a:r>
              <a:rPr lang="en-US" sz="2500" dirty="0" smtClean="0"/>
              <a:t>to enter </a:t>
            </a:r>
            <a:r>
              <a:rPr lang="en-US" sz="2500" dirty="0"/>
              <a:t>nulls for </a:t>
            </a:r>
            <a:r>
              <a:rPr lang="en-US" sz="2500" dirty="0" err="1"/>
              <a:t>Teacher_id</a:t>
            </a:r>
            <a:r>
              <a:rPr lang="en-US" sz="2500" dirty="0" smtClean="0"/>
              <a:t> </a:t>
            </a:r>
            <a:r>
              <a:rPr lang="en-US" sz="2500" dirty="0"/>
              <a:t>violates entity </a:t>
            </a:r>
            <a:r>
              <a:rPr lang="en-US" sz="2500" dirty="0" smtClean="0"/>
              <a:t>integrity, </a:t>
            </a:r>
            <a:r>
              <a:rPr lang="en-US" sz="2500" dirty="0"/>
              <a:t>and is not allowed.</a:t>
            </a:r>
            <a:endParaRPr sz="2500" dirty="0"/>
          </a:p>
        </p:txBody>
      </p:sp>
    </p:spTree>
    <p:extLst>
      <p:ext uri="{BB962C8B-B14F-4D97-AF65-F5344CB8AC3E}">
        <p14:creationId xmlns="" xmlns:p14="http://schemas.microsoft.com/office/powerpoint/2010/main" val="905593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Deletion anomaly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L="336042" lvl="0" indent="-336042" defTabSz="896111">
              <a:spcBef>
                <a:spcPts val="600"/>
              </a:spcBef>
              <a:buChar char="•"/>
              <a:defRPr sz="1800"/>
            </a:pPr>
            <a:r>
              <a:rPr sz="2800" dirty="0"/>
              <a:t>A </a:t>
            </a:r>
            <a:r>
              <a:rPr sz="2800" dirty="0">
                <a:latin typeface="Arial Bold"/>
                <a:ea typeface="Arial Bold"/>
                <a:cs typeface="Arial Bold"/>
                <a:sym typeface="Arial Bold"/>
              </a:rPr>
              <a:t>deletion anomaly</a:t>
            </a:r>
            <a:r>
              <a:rPr sz="2800" dirty="0"/>
              <a:t> occurs when a deletion leads to an unintended loss of </a:t>
            </a:r>
            <a:r>
              <a:rPr sz="2800" dirty="0" smtClean="0"/>
              <a:t>data.</a:t>
            </a:r>
            <a:endParaRPr sz="2800" dirty="0"/>
          </a:p>
          <a:p>
            <a:pPr marL="336042" lvl="0" indent="-336042" defTabSz="896111">
              <a:buChar char="•"/>
              <a:defRPr sz="1800"/>
            </a:pPr>
            <a:endParaRPr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If we delete a tuple from the </a:t>
            </a:r>
            <a:r>
              <a:rPr lang="en-US" sz="2800" dirty="0" smtClean="0"/>
              <a:t>relation </a:t>
            </a:r>
            <a:r>
              <a:rPr lang="en-US" sz="2800" dirty="0"/>
              <a:t>that represents the last </a:t>
            </a:r>
            <a:r>
              <a:rPr lang="en-US" sz="2800" dirty="0" smtClean="0"/>
              <a:t>teacher located </a:t>
            </a:r>
            <a:r>
              <a:rPr lang="en-US" sz="2800" dirty="0"/>
              <a:t>at a </a:t>
            </a:r>
            <a:r>
              <a:rPr lang="en-US" sz="2800" dirty="0" smtClean="0"/>
              <a:t>department, </a:t>
            </a:r>
            <a:r>
              <a:rPr lang="en-US" sz="2800" dirty="0"/>
              <a:t>the details about that department</a:t>
            </a:r>
            <a:r>
              <a:rPr lang="en-US" sz="2800" dirty="0" smtClean="0"/>
              <a:t> </a:t>
            </a:r>
            <a:r>
              <a:rPr lang="en-US" sz="2800" dirty="0"/>
              <a:t>are also lost from the database. For </a:t>
            </a:r>
            <a:r>
              <a:rPr lang="en-US" sz="2800" dirty="0" smtClean="0"/>
              <a:t>example, if </a:t>
            </a:r>
            <a:r>
              <a:rPr lang="en-US" sz="2800" dirty="0"/>
              <a:t>we delete the tuple </a:t>
            </a:r>
            <a:r>
              <a:rPr lang="en-US" sz="2800" dirty="0" smtClean="0"/>
              <a:t>of </a:t>
            </a:r>
            <a:r>
              <a:rPr lang="en-US" sz="2800" dirty="0" err="1" smtClean="0"/>
              <a:t>Teacher_id</a:t>
            </a:r>
            <a:r>
              <a:rPr lang="en-US" sz="2800" dirty="0" smtClean="0"/>
              <a:t> = 003 from the, </a:t>
            </a:r>
            <a:r>
              <a:rPr lang="en-US" sz="2800" dirty="0"/>
              <a:t>the details relating to </a:t>
            </a:r>
            <a:r>
              <a:rPr lang="en-US" sz="2800" dirty="0" smtClean="0"/>
              <a:t>IS department are </a:t>
            </a:r>
            <a:r>
              <a:rPr lang="en-US" sz="2800" dirty="0"/>
              <a:t>lost from the </a:t>
            </a:r>
            <a:r>
              <a:rPr lang="en-US" sz="2800" dirty="0" smtClean="0"/>
              <a:t>database</a:t>
            </a:r>
            <a:r>
              <a:rPr sz="2800" dirty="0" smtClean="0"/>
              <a:t>.</a:t>
            </a:r>
            <a:endParaRPr sz="2800" dirty="0"/>
          </a:p>
        </p:txBody>
      </p:sp>
    </p:spTree>
    <p:extLst>
      <p:ext uri="{BB962C8B-B14F-4D97-AF65-F5344CB8AC3E}">
        <p14:creationId xmlns="" xmlns:p14="http://schemas.microsoft.com/office/powerpoint/2010/main" val="1603348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Review of the Last Lecture</a:t>
            </a:r>
            <a:endParaRPr sz="4400" dirty="0"/>
          </a:p>
        </p:txBody>
      </p:sp>
      <p:sp>
        <p:nvSpPr>
          <p:cNvPr id="12" name="Shape 1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Previously, we looked at designing databases using ER </a:t>
            </a:r>
            <a:r>
              <a:rPr sz="3200" dirty="0" smtClean="0"/>
              <a:t>models</a:t>
            </a:r>
            <a:r>
              <a:rPr lang="en-US" sz="3200" dirty="0" smtClean="0"/>
              <a:t> (conceptual stage)</a:t>
            </a: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There was one question that this process leads to: </a:t>
            </a:r>
          </a:p>
          <a:p>
            <a:pPr lvl="0">
              <a:buSzTx/>
              <a:buNone/>
              <a:defRPr sz="1800"/>
            </a:pPr>
            <a:r>
              <a:rPr sz="3200" dirty="0"/>
              <a:t>		</a:t>
            </a: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what constitutes a “good” database design?</a:t>
            </a:r>
          </a:p>
        </p:txBody>
      </p:sp>
    </p:spTree>
    <p:extLst>
      <p:ext uri="{BB962C8B-B14F-4D97-AF65-F5344CB8AC3E}">
        <p14:creationId xmlns="" xmlns:p14="http://schemas.microsoft.com/office/powerpoint/2010/main" val="4944913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Modification anomalies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L="315468" lvl="0" indent="-315468" defTabSz="841247">
              <a:lnSpc>
                <a:spcPct val="80000"/>
              </a:lnSpc>
              <a:spcBef>
                <a:spcPts val="500"/>
              </a:spcBef>
              <a:buChar char="•"/>
              <a:defRPr sz="1800"/>
            </a:pPr>
            <a:r>
              <a:rPr sz="2600" dirty="0"/>
              <a:t>If a relation suffers a </a:t>
            </a:r>
            <a:r>
              <a:rPr sz="2600" dirty="0">
                <a:latin typeface="Arial Bold"/>
                <a:ea typeface="Arial Bold"/>
                <a:cs typeface="Arial Bold"/>
                <a:sym typeface="Arial Bold"/>
              </a:rPr>
              <a:t>modification anomaly</a:t>
            </a:r>
            <a:r>
              <a:rPr sz="2600" dirty="0"/>
              <a:t>, it is possible that not all data that needs to be changed will always be changed.</a:t>
            </a:r>
          </a:p>
          <a:p>
            <a:pPr marL="315468" lvl="0" indent="-315468" defTabSz="841247">
              <a:lnSpc>
                <a:spcPct val="80000"/>
              </a:lnSpc>
              <a:spcBef>
                <a:spcPts val="500"/>
              </a:spcBef>
              <a:buChar char="•"/>
              <a:defRPr sz="1800"/>
            </a:pPr>
            <a:r>
              <a:rPr sz="2600" dirty="0"/>
              <a:t>A modification anomaly typically leads to </a:t>
            </a:r>
            <a:r>
              <a:rPr sz="2600" dirty="0">
                <a:latin typeface="Arial Bold"/>
                <a:ea typeface="Arial Bold"/>
                <a:cs typeface="Arial Bold"/>
                <a:sym typeface="Arial Bold"/>
              </a:rPr>
              <a:t>inconsistent data</a:t>
            </a:r>
            <a:r>
              <a:rPr sz="2600" dirty="0"/>
              <a:t> because of missed updates.</a:t>
            </a:r>
          </a:p>
          <a:p>
            <a:pPr marL="315468" lvl="0" indent="-315468" defTabSz="841247">
              <a:lnSpc>
                <a:spcPct val="80000"/>
              </a:lnSpc>
              <a:buChar char="•"/>
              <a:defRPr sz="1800"/>
            </a:pPr>
            <a:endParaRPr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If we want to change the value of one of the attributes of a particular </a:t>
            </a:r>
            <a:r>
              <a:rPr lang="en-US" sz="2600" dirty="0" smtClean="0"/>
              <a:t>department </a:t>
            </a:r>
            <a:r>
              <a:rPr lang="en-US" sz="2600" dirty="0"/>
              <a:t>in </a:t>
            </a:r>
            <a:r>
              <a:rPr lang="en-US" sz="2600" dirty="0" smtClean="0"/>
              <a:t>the relation</a:t>
            </a:r>
            <a:r>
              <a:rPr lang="en-US" sz="2600" dirty="0"/>
              <a:t>, for example the </a:t>
            </a:r>
            <a:r>
              <a:rPr lang="en-US" sz="2600" dirty="0" smtClean="0"/>
              <a:t>room </a:t>
            </a:r>
            <a:r>
              <a:rPr lang="en-US" sz="2600" dirty="0"/>
              <a:t>for </a:t>
            </a:r>
            <a:r>
              <a:rPr lang="en-US" sz="2600" dirty="0" smtClean="0"/>
              <a:t>CET department, </a:t>
            </a:r>
            <a:r>
              <a:rPr lang="en-US" sz="2600" dirty="0"/>
              <a:t>we must </a:t>
            </a:r>
            <a:r>
              <a:rPr lang="en-US" sz="2600" dirty="0" smtClean="0"/>
              <a:t>update the </a:t>
            </a:r>
            <a:r>
              <a:rPr lang="en-US" sz="2600" dirty="0"/>
              <a:t>tuples of all </a:t>
            </a:r>
            <a:r>
              <a:rPr lang="en-US" sz="2600" dirty="0" smtClean="0"/>
              <a:t>teachers </a:t>
            </a:r>
            <a:r>
              <a:rPr lang="en-US" sz="2600" dirty="0"/>
              <a:t>located at that </a:t>
            </a:r>
            <a:r>
              <a:rPr lang="en-US" sz="2600" dirty="0" smtClean="0"/>
              <a:t>department. </a:t>
            </a:r>
            <a:r>
              <a:rPr lang="en-US" sz="2600" dirty="0"/>
              <a:t>If this modification is not carried out on all </a:t>
            </a:r>
            <a:r>
              <a:rPr lang="en-US" sz="2600" dirty="0" smtClean="0"/>
              <a:t>the appropriate </a:t>
            </a:r>
            <a:r>
              <a:rPr lang="en-US" sz="2600" dirty="0"/>
              <a:t>tuples of </a:t>
            </a:r>
            <a:r>
              <a:rPr lang="en-US" sz="2600" dirty="0" smtClean="0"/>
              <a:t>the, </a:t>
            </a:r>
            <a:r>
              <a:rPr lang="en-US" sz="2600" dirty="0"/>
              <a:t>the database will become inconsistent.</a:t>
            </a:r>
            <a:endParaRPr sz="2600" dirty="0"/>
          </a:p>
        </p:txBody>
      </p:sp>
    </p:spTree>
    <p:extLst>
      <p:ext uri="{BB962C8B-B14F-4D97-AF65-F5344CB8AC3E}">
        <p14:creationId xmlns="" xmlns:p14="http://schemas.microsoft.com/office/powerpoint/2010/main" val="515534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Functional dependencies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sz="3400" dirty="0"/>
          </a:p>
          <a:p>
            <a:pPr lvl="0">
              <a:buChar char="•"/>
              <a:defRPr sz="1800"/>
            </a:pPr>
            <a:r>
              <a:rPr sz="3400" dirty="0"/>
              <a:t>Recall that we said a good database table design grouped related data.</a:t>
            </a:r>
          </a:p>
          <a:p>
            <a:pPr lvl="0">
              <a:buChar char="•"/>
              <a:defRPr sz="1800"/>
            </a:pPr>
            <a:endParaRPr sz="3400" dirty="0"/>
          </a:p>
          <a:p>
            <a:pPr lvl="0">
              <a:buChar char="•"/>
              <a:defRPr sz="1800"/>
            </a:pPr>
            <a:r>
              <a:rPr sz="3400" dirty="0"/>
              <a:t>Our previous example was a bad design because two sets of related data were stored in one table: </a:t>
            </a:r>
            <a:r>
              <a:rPr lang="en-US" sz="3400" dirty="0" smtClean="0"/>
              <a:t>teachers</a:t>
            </a:r>
            <a:r>
              <a:rPr sz="3400" dirty="0" smtClean="0"/>
              <a:t> </a:t>
            </a:r>
            <a:r>
              <a:rPr sz="3400" dirty="0"/>
              <a:t>information and </a:t>
            </a:r>
            <a:r>
              <a:rPr lang="en-US" sz="3400" dirty="0" smtClean="0"/>
              <a:t>departments</a:t>
            </a:r>
            <a:r>
              <a:rPr sz="3400" dirty="0" smtClean="0"/>
              <a:t> </a:t>
            </a:r>
            <a:r>
              <a:rPr sz="3400" dirty="0"/>
              <a:t>information.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846999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Functional dependencies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000" dirty="0"/>
              <a:t>We can formalize the concept of a table grouping only related data using functional dependencies. </a:t>
            </a:r>
            <a:endParaRPr lang="en-US" sz="3000" dirty="0" smtClean="0"/>
          </a:p>
          <a:p>
            <a:pPr lvl="0">
              <a:lnSpc>
                <a:spcPct val="90000"/>
              </a:lnSpc>
              <a:buChar char="•"/>
              <a:defRPr sz="1800"/>
            </a:pPr>
            <a:endParaRPr sz="3000" dirty="0"/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000" b="1" dirty="0">
                <a:latin typeface="Arial Bold"/>
                <a:ea typeface="Arial Bold"/>
                <a:cs typeface="Arial Bold"/>
                <a:sym typeface="Arial Bold"/>
              </a:rPr>
              <a:t>Functional dependencies</a:t>
            </a:r>
            <a:r>
              <a:rPr sz="3000" b="1" dirty="0"/>
              <a:t> </a:t>
            </a:r>
            <a:r>
              <a:rPr lang="en-US" sz="3000" dirty="0" smtClean="0"/>
              <a:t>describe relationships </a:t>
            </a:r>
            <a:r>
              <a:rPr lang="en-US" sz="3000" dirty="0"/>
              <a:t>between attributes</a:t>
            </a:r>
            <a:r>
              <a:rPr sz="3000" dirty="0" smtClean="0"/>
              <a:t>.</a:t>
            </a:r>
            <a:endParaRPr sz="3000" dirty="0"/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000" dirty="0"/>
              <a:t>Stated another way, functional dependencies tell us which attributes are uniquely determined by the primary key.</a:t>
            </a:r>
          </a:p>
        </p:txBody>
      </p:sp>
    </p:spTree>
    <p:extLst>
      <p:ext uri="{BB962C8B-B14F-4D97-AF65-F5344CB8AC3E}">
        <p14:creationId xmlns="" xmlns:p14="http://schemas.microsoft.com/office/powerpoint/2010/main" val="2005085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Functional dependencies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 dirty="0"/>
              <a:t>For example, </a:t>
            </a:r>
            <a:r>
              <a:rPr lang="en-US" sz="2800" dirty="0" smtClean="0"/>
              <a:t>Students relation</a:t>
            </a:r>
            <a:r>
              <a:rPr sz="2800" dirty="0" smtClean="0"/>
              <a:t>. </a:t>
            </a:r>
            <a:r>
              <a:rPr sz="2800" dirty="0"/>
              <a:t>Each </a:t>
            </a:r>
            <a:r>
              <a:rPr lang="en-US" sz="2800" dirty="0" smtClean="0"/>
              <a:t>student</a:t>
            </a:r>
            <a:r>
              <a:rPr sz="2800" dirty="0" smtClean="0"/>
              <a:t> </a:t>
            </a:r>
            <a:r>
              <a:rPr sz="2800" dirty="0"/>
              <a:t>has a </a:t>
            </a:r>
            <a:r>
              <a:rPr lang="en-US" sz="2800" dirty="0" err="1" smtClean="0"/>
              <a:t>student_id</a:t>
            </a:r>
            <a:r>
              <a:rPr sz="2800" dirty="0" smtClean="0"/>
              <a:t> </a:t>
            </a:r>
            <a:r>
              <a:rPr sz="2800" dirty="0"/>
              <a:t>(which is the PK), a </a:t>
            </a:r>
            <a:r>
              <a:rPr lang="en-US" sz="2800" dirty="0" smtClean="0"/>
              <a:t>last </a:t>
            </a:r>
            <a:r>
              <a:rPr sz="2800" dirty="0" smtClean="0"/>
              <a:t>name</a:t>
            </a:r>
            <a:r>
              <a:rPr sz="2800" dirty="0"/>
              <a:t>, </a:t>
            </a:r>
            <a:r>
              <a:rPr sz="2800" dirty="0" smtClean="0"/>
              <a:t>a</a:t>
            </a:r>
            <a:r>
              <a:rPr lang="en-US" sz="2800" dirty="0" smtClean="0"/>
              <a:t> birthdate </a:t>
            </a:r>
            <a:r>
              <a:rPr sz="2800" dirty="0" smtClean="0"/>
              <a:t>and a</a:t>
            </a:r>
            <a:r>
              <a:rPr lang="en-US" sz="2800" dirty="0" smtClean="0"/>
              <a:t> </a:t>
            </a:r>
            <a:r>
              <a:rPr lang="en-US" sz="2800" dirty="0" err="1" smtClean="0"/>
              <a:t>gpa</a:t>
            </a:r>
            <a:r>
              <a:rPr sz="2800" dirty="0" smtClean="0"/>
              <a:t>.</a:t>
            </a:r>
            <a:endParaRPr sz="2800" dirty="0"/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 dirty="0"/>
              <a:t>Since the </a:t>
            </a:r>
            <a:r>
              <a:rPr lang="en-US" sz="2800" dirty="0" err="1"/>
              <a:t>student_id</a:t>
            </a:r>
            <a:r>
              <a:rPr sz="2800" dirty="0" smtClean="0"/>
              <a:t> </a:t>
            </a:r>
            <a:r>
              <a:rPr sz="2800" dirty="0"/>
              <a:t>is the PK, we can use it to uniquely identify each </a:t>
            </a:r>
            <a:r>
              <a:rPr lang="en-US" sz="2800" dirty="0" smtClean="0"/>
              <a:t>student</a:t>
            </a:r>
            <a:r>
              <a:rPr sz="2800" dirty="0" smtClean="0"/>
              <a:t> </a:t>
            </a:r>
            <a:r>
              <a:rPr sz="2800" dirty="0"/>
              <a:t>– we can use it to find a unique </a:t>
            </a:r>
            <a:r>
              <a:rPr lang="en-US" sz="2800" dirty="0" smtClean="0"/>
              <a:t>last name</a:t>
            </a:r>
            <a:r>
              <a:rPr sz="2800" dirty="0" smtClean="0"/>
              <a:t>, </a:t>
            </a:r>
            <a:r>
              <a:rPr lang="en-US" sz="2800" dirty="0"/>
              <a:t>birthdate</a:t>
            </a:r>
            <a:r>
              <a:rPr sz="2800" dirty="0" smtClean="0"/>
              <a:t>, </a:t>
            </a:r>
            <a:r>
              <a:rPr lang="en-US" sz="2800" dirty="0" err="1"/>
              <a:t>gpa</a:t>
            </a:r>
            <a:r>
              <a:rPr sz="2800" dirty="0" smtClean="0"/>
              <a:t> </a:t>
            </a:r>
            <a:r>
              <a:rPr sz="2800" dirty="0"/>
              <a:t>for a particular </a:t>
            </a:r>
            <a:r>
              <a:rPr lang="en-US" sz="2800" dirty="0" smtClean="0"/>
              <a:t>student</a:t>
            </a:r>
            <a:r>
              <a:rPr sz="2800" dirty="0" smtClean="0"/>
              <a:t>.</a:t>
            </a:r>
            <a:endParaRPr sz="2800" dirty="0"/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 dirty="0"/>
              <a:t>Thus, </a:t>
            </a:r>
            <a:r>
              <a:rPr lang="en-US" sz="2800" dirty="0"/>
              <a:t>last name, </a:t>
            </a:r>
            <a:r>
              <a:rPr lang="en-US" sz="2800" dirty="0" smtClean="0"/>
              <a:t>birthdate and </a:t>
            </a:r>
            <a:r>
              <a:rPr lang="en-US" sz="2800" dirty="0" err="1"/>
              <a:t>gpa</a:t>
            </a:r>
            <a:r>
              <a:rPr lang="en-US" sz="2800" dirty="0"/>
              <a:t> </a:t>
            </a:r>
            <a:r>
              <a:rPr sz="2800" dirty="0" smtClean="0"/>
              <a:t>are </a:t>
            </a:r>
            <a:r>
              <a:rPr sz="2800" dirty="0"/>
              <a:t>dependent on the PK.</a:t>
            </a:r>
          </a:p>
        </p:txBody>
      </p:sp>
    </p:spTree>
    <p:extLst>
      <p:ext uri="{BB962C8B-B14F-4D97-AF65-F5344CB8AC3E}">
        <p14:creationId xmlns="" xmlns:p14="http://schemas.microsoft.com/office/powerpoint/2010/main" val="1152307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Functional dependencies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Functional dependencies are not limited to primary key values.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Generally, a functional dependency may be used to describe the relationship between any two attributes (columns) in a relation.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We denote functional dependencies as </a:t>
            </a:r>
          </a:p>
          <a:p>
            <a:pPr lvl="0" algn="ctr">
              <a:lnSpc>
                <a:spcPct val="90000"/>
              </a:lnSpc>
              <a:buSzTx/>
              <a:buNone/>
              <a:defRPr sz="1800"/>
            </a:pPr>
            <a:r>
              <a:rPr sz="3200" dirty="0"/>
              <a:t>	</a:t>
            </a:r>
            <a:r>
              <a:rPr sz="3200" b="1" dirty="0">
                <a:latin typeface="Arial Bold"/>
                <a:ea typeface="Arial Bold"/>
                <a:cs typeface="Arial Bold"/>
                <a:sym typeface="Arial Bold"/>
              </a:rPr>
              <a:t>X -&gt; Y</a:t>
            </a:r>
            <a:r>
              <a:rPr sz="3200" b="1" dirty="0"/>
              <a:t> </a:t>
            </a:r>
            <a:endParaRPr lang="en-US" sz="3200" b="1" dirty="0" smtClean="0"/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lang="en-US" dirty="0"/>
              <a:t>	</a:t>
            </a:r>
            <a:r>
              <a:rPr sz="3200" dirty="0" smtClean="0"/>
              <a:t>when </a:t>
            </a:r>
            <a:r>
              <a:rPr sz="3200" dirty="0"/>
              <a:t>a value of X uniquely determines a value of Y.</a:t>
            </a:r>
          </a:p>
        </p:txBody>
      </p:sp>
    </p:spTree>
    <p:extLst>
      <p:ext uri="{BB962C8B-B14F-4D97-AF65-F5344CB8AC3E}">
        <p14:creationId xmlns="" xmlns:p14="http://schemas.microsoft.com/office/powerpoint/2010/main" val="818758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Full dependencies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lnSpc>
                <a:spcPct val="90000"/>
              </a:lnSpc>
              <a:spcBef>
                <a:spcPts val="500"/>
              </a:spcBef>
              <a:buChar char="•"/>
              <a:defRPr sz="1800"/>
            </a:pPr>
            <a:r>
              <a:rPr sz="2400" dirty="0"/>
              <a:t>A </a:t>
            </a:r>
            <a:r>
              <a:rPr sz="2400" dirty="0">
                <a:latin typeface="Arial Bold"/>
                <a:ea typeface="Arial Bold"/>
                <a:cs typeface="Arial Bold"/>
                <a:sym typeface="Arial Bold"/>
              </a:rPr>
              <a:t>full dependency</a:t>
            </a:r>
            <a:r>
              <a:rPr sz="2400" dirty="0"/>
              <a:t>, X -&gt; Y, exists in a relation if there is no attribute A that can be removed from X and the dependency still holds.</a:t>
            </a: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400" dirty="0"/>
              <a:t>		</a:t>
            </a: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400" dirty="0"/>
              <a:t>	Consider a relation </a:t>
            </a:r>
            <a:r>
              <a:rPr lang="en-US" sz="2400" dirty="0" smtClean="0"/>
              <a:t>Students</a:t>
            </a:r>
            <a:r>
              <a:rPr sz="2400" dirty="0" smtClean="0"/>
              <a:t> (</a:t>
            </a:r>
            <a:r>
              <a:rPr lang="en-US" sz="2400" u="sng" dirty="0" err="1" smtClean="0"/>
              <a:t>student_</a:t>
            </a:r>
            <a:r>
              <a:rPr sz="2400" u="sng" dirty="0" err="1" smtClean="0"/>
              <a:t>id</a:t>
            </a:r>
            <a:r>
              <a:rPr sz="2400" dirty="0"/>
              <a:t>, </a:t>
            </a:r>
            <a:r>
              <a:rPr lang="en-US" sz="2400" dirty="0" err="1" smtClean="0"/>
              <a:t>last_</a:t>
            </a:r>
            <a:r>
              <a:rPr sz="2400" dirty="0" err="1" smtClean="0"/>
              <a:t>name</a:t>
            </a:r>
            <a:r>
              <a:rPr sz="2400" dirty="0"/>
              <a:t>, </a:t>
            </a:r>
            <a:r>
              <a:rPr lang="en-US" sz="2400" dirty="0" smtClean="0"/>
              <a:t>birthdate, </a:t>
            </a:r>
            <a:r>
              <a:rPr lang="en-US" sz="2400" dirty="0" err="1" smtClean="0"/>
              <a:t>gpa</a:t>
            </a:r>
            <a:r>
              <a:rPr sz="2400" dirty="0" smtClean="0"/>
              <a:t>).</a:t>
            </a:r>
            <a:r>
              <a:rPr lang="en-US" sz="2400" dirty="0"/>
              <a:t> </a:t>
            </a:r>
            <a:r>
              <a:rPr sz="2400" dirty="0" smtClean="0"/>
              <a:t>Suppose </a:t>
            </a:r>
            <a:r>
              <a:rPr sz="2400" dirty="0"/>
              <a:t>the following FDs exist in this relation: </a:t>
            </a:r>
          </a:p>
          <a:p>
            <a:pPr lvl="0" algn="ctr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400" dirty="0"/>
              <a:t>	</a:t>
            </a:r>
            <a:r>
              <a:rPr lang="en-US" sz="2400" dirty="0" err="1" smtClean="0"/>
              <a:t>student_</a:t>
            </a:r>
            <a:r>
              <a:rPr sz="2400" dirty="0" err="1" smtClean="0"/>
              <a:t>id</a:t>
            </a:r>
            <a:r>
              <a:rPr sz="2400" dirty="0" smtClean="0"/>
              <a:t> </a:t>
            </a:r>
            <a:r>
              <a:rPr sz="2400" dirty="0"/>
              <a:t>-&gt; </a:t>
            </a:r>
            <a:r>
              <a:rPr lang="en-US" sz="2400" dirty="0" err="1" smtClean="0"/>
              <a:t>last_</a:t>
            </a:r>
            <a:r>
              <a:rPr sz="2400" dirty="0" err="1" smtClean="0"/>
              <a:t>name</a:t>
            </a:r>
            <a:r>
              <a:rPr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birthdate, </a:t>
            </a:r>
            <a:r>
              <a:rPr lang="en-US" sz="2400" dirty="0" err="1" smtClean="0"/>
              <a:t>gpa</a:t>
            </a:r>
            <a:endParaRPr lang="en-US" sz="2400" dirty="0" smtClean="0"/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endParaRPr sz="2400" dirty="0"/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400" dirty="0"/>
              <a:t>			These are full dependencies because no attribute may be removed from the left hand side and the dependency still holds.</a:t>
            </a:r>
          </a:p>
        </p:txBody>
      </p:sp>
    </p:spTree>
    <p:extLst>
      <p:ext uri="{BB962C8B-B14F-4D97-AF65-F5344CB8AC3E}">
        <p14:creationId xmlns="" xmlns:p14="http://schemas.microsoft.com/office/powerpoint/2010/main" val="212591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Partial dependencies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The inverse of a full dependency is a partial dependency.</a:t>
            </a:r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A dependency X -&gt; Y is a </a:t>
            </a: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partial dependency</a:t>
            </a:r>
            <a:r>
              <a:rPr sz="3200" dirty="0"/>
              <a:t> if there exists an attribute A that is part of X that can be removed from X and the dependency still holds</a:t>
            </a:r>
          </a:p>
        </p:txBody>
      </p:sp>
    </p:spTree>
    <p:extLst>
      <p:ext uri="{BB962C8B-B14F-4D97-AF65-F5344CB8AC3E}">
        <p14:creationId xmlns="" xmlns:p14="http://schemas.microsoft.com/office/powerpoint/2010/main" val="1766270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000" dirty="0"/>
              <a:t>C</a:t>
            </a:r>
            <a:r>
              <a:rPr lang="en-US" sz="4000" dirty="0" smtClean="0"/>
              <a:t>omposite </a:t>
            </a:r>
            <a:r>
              <a:rPr lang="en-US" sz="4000" dirty="0"/>
              <a:t>primary key</a:t>
            </a:r>
            <a:endParaRPr sz="4000" dirty="0"/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/>
              <a:t>Composite Primary key</a:t>
            </a:r>
            <a:r>
              <a:rPr lang="en-US" sz="4000" dirty="0"/>
              <a:t> </a:t>
            </a:r>
            <a:r>
              <a:rPr lang="en-US" sz="4000" dirty="0" smtClean="0"/>
              <a:t>– a primary key </a:t>
            </a:r>
            <a:r>
              <a:rPr lang="en-US" sz="4000" dirty="0"/>
              <a:t>that consists of two or more attributes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 </a:t>
            </a:r>
            <a:r>
              <a:rPr lang="en-US" sz="4000" b="1" dirty="0"/>
              <a:t>primary key</a:t>
            </a:r>
            <a:r>
              <a:rPr lang="en-US" sz="4000" dirty="0"/>
              <a:t> is defined as a key or database column which uniquely identifies each row in a database table. A </a:t>
            </a:r>
            <a:r>
              <a:rPr lang="en-US" sz="4000" b="1" dirty="0"/>
              <a:t>composite key</a:t>
            </a:r>
            <a:r>
              <a:rPr lang="en-US" sz="4000" dirty="0"/>
              <a:t> is a set of more than one </a:t>
            </a:r>
            <a:r>
              <a:rPr lang="en-US" sz="4000" dirty="0" smtClean="0"/>
              <a:t>column </a:t>
            </a:r>
            <a:r>
              <a:rPr lang="en-US" sz="4000" dirty="0"/>
              <a:t>that, together, uniquely identifies each record.</a:t>
            </a:r>
            <a:endParaRPr lang="ru-RU" sz="4000" dirty="0" smtClean="0"/>
          </a:p>
          <a:p>
            <a:pPr>
              <a:buFont typeface="Arial" panose="020B0604020202020204" pitchFamily="34" charset="0"/>
              <a:buChar char="•"/>
            </a:pPr>
            <a:endParaRPr sz="4000" dirty="0"/>
          </a:p>
        </p:txBody>
      </p:sp>
    </p:spTree>
    <p:extLst>
      <p:ext uri="{BB962C8B-B14F-4D97-AF65-F5344CB8AC3E}">
        <p14:creationId xmlns="" xmlns:p14="http://schemas.microsoft.com/office/powerpoint/2010/main" val="174061136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Dependencies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 smtClean="0"/>
              <a:t>Let</a:t>
            </a:r>
            <a:r>
              <a:rPr lang="en-US" sz="3200" dirty="0" smtClean="0"/>
              <a:t>‘s discuss </a:t>
            </a:r>
            <a:r>
              <a:rPr lang="en-US" sz="3200" dirty="0" err="1" smtClean="0"/>
              <a:t>Teachers&amp;Courses</a:t>
            </a:r>
            <a:r>
              <a:rPr lang="en-US" sz="3200" dirty="0" smtClean="0"/>
              <a:t> </a:t>
            </a:r>
            <a:r>
              <a:rPr sz="3200" dirty="0" smtClean="0"/>
              <a:t>table</a:t>
            </a:r>
            <a:r>
              <a:rPr sz="3200" dirty="0"/>
              <a:t>.</a:t>
            </a:r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Suppose, our PK is </a:t>
            </a:r>
            <a:r>
              <a:rPr sz="3200" dirty="0" smtClean="0"/>
              <a:t>{</a:t>
            </a:r>
            <a:r>
              <a:rPr lang="en-US" sz="3200" dirty="0" err="1" smtClean="0"/>
              <a:t>teacher</a:t>
            </a:r>
            <a:r>
              <a:rPr sz="3200" dirty="0" err="1" smtClean="0"/>
              <a:t>_id</a:t>
            </a:r>
            <a:r>
              <a:rPr sz="3200" dirty="0" smtClean="0"/>
              <a:t>,</a:t>
            </a:r>
            <a:r>
              <a:rPr lang="en-US" sz="3200" dirty="0" smtClean="0"/>
              <a:t> </a:t>
            </a:r>
            <a:r>
              <a:rPr lang="en-US" sz="3200" dirty="0" err="1" smtClean="0"/>
              <a:t>course</a:t>
            </a:r>
            <a:r>
              <a:rPr sz="3200" dirty="0" err="1" smtClean="0"/>
              <a:t>_id</a:t>
            </a:r>
            <a:r>
              <a:rPr sz="3200" dirty="0"/>
              <a:t>}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84" y="3035808"/>
            <a:ext cx="8488269" cy="16544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916887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Dependencies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322325" lvl="0" indent="-322325" defTabSz="859536">
              <a:buChar char="•"/>
              <a:defRPr sz="1800"/>
            </a:pPr>
            <a:r>
              <a:rPr sz="3000" dirty="0"/>
              <a:t>Also suppose this relation has the following dependencies:</a:t>
            </a:r>
          </a:p>
          <a:p>
            <a:pPr marL="322325" lvl="0" indent="-322325" defTabSz="859536">
              <a:buSzTx/>
              <a:buNone/>
              <a:defRPr sz="1800"/>
            </a:pPr>
            <a:r>
              <a:rPr sz="3000" dirty="0"/>
              <a:t>	FD1: </a:t>
            </a:r>
            <a:r>
              <a:rPr sz="3000" dirty="0" smtClean="0"/>
              <a:t>{</a:t>
            </a:r>
            <a:r>
              <a:rPr lang="en-US" sz="3000" dirty="0" err="1"/>
              <a:t>teacher_id</a:t>
            </a:r>
            <a:r>
              <a:rPr lang="en-US" sz="3000" dirty="0"/>
              <a:t>, </a:t>
            </a:r>
            <a:r>
              <a:rPr lang="en-US" sz="3000" dirty="0" err="1"/>
              <a:t>course_id</a:t>
            </a:r>
            <a:r>
              <a:rPr sz="3000" dirty="0" smtClean="0"/>
              <a:t>} </a:t>
            </a:r>
            <a:r>
              <a:rPr sz="3000" dirty="0"/>
              <a:t>-&gt; </a:t>
            </a:r>
            <a:r>
              <a:rPr sz="3000" dirty="0" smtClean="0"/>
              <a:t>{</a:t>
            </a:r>
            <a:r>
              <a:rPr lang="en-US" sz="3000" dirty="0" err="1" smtClean="0"/>
              <a:t>last_</a:t>
            </a:r>
            <a:r>
              <a:rPr sz="3000" dirty="0" err="1" smtClean="0"/>
              <a:t>name</a:t>
            </a:r>
            <a:r>
              <a:rPr sz="3000" dirty="0"/>
              <a:t>, </a:t>
            </a:r>
            <a:r>
              <a:rPr lang="en-US" sz="3000" dirty="0" err="1" smtClean="0"/>
              <a:t>course_name</a:t>
            </a:r>
            <a:r>
              <a:rPr lang="en-US" sz="3000" dirty="0" smtClean="0"/>
              <a:t>, credits</a:t>
            </a:r>
            <a:r>
              <a:rPr sz="3000" dirty="0" smtClean="0"/>
              <a:t>}</a:t>
            </a:r>
            <a:endParaRPr sz="3000" dirty="0"/>
          </a:p>
          <a:p>
            <a:pPr marL="322325" lvl="0" indent="-322325" defTabSz="859536">
              <a:buSzTx/>
              <a:buNone/>
              <a:defRPr sz="1800"/>
            </a:pPr>
            <a:r>
              <a:rPr sz="3000" dirty="0"/>
              <a:t>	FD2: </a:t>
            </a:r>
            <a:r>
              <a:rPr lang="en-US" sz="3000" dirty="0" err="1"/>
              <a:t>teacher_id</a:t>
            </a:r>
            <a:r>
              <a:rPr sz="3000" dirty="0" smtClean="0"/>
              <a:t> </a:t>
            </a:r>
            <a:r>
              <a:rPr sz="3000" dirty="0"/>
              <a:t>-&gt; </a:t>
            </a:r>
            <a:r>
              <a:rPr lang="en-US" sz="3000" dirty="0" err="1"/>
              <a:t>last_name</a:t>
            </a:r>
            <a:endParaRPr sz="3000" dirty="0"/>
          </a:p>
          <a:p>
            <a:pPr marL="322325" lvl="0" indent="-322325" defTabSz="859536">
              <a:buSzTx/>
              <a:buNone/>
              <a:defRPr sz="1800"/>
            </a:pPr>
            <a:r>
              <a:rPr sz="3000" dirty="0"/>
              <a:t>	FD3: </a:t>
            </a:r>
            <a:r>
              <a:rPr lang="en-US" sz="3000" dirty="0" err="1"/>
              <a:t>course_id</a:t>
            </a:r>
            <a:r>
              <a:rPr sz="3000" dirty="0" smtClean="0"/>
              <a:t> </a:t>
            </a:r>
            <a:r>
              <a:rPr sz="3000" dirty="0"/>
              <a:t>-&gt; </a:t>
            </a:r>
            <a:r>
              <a:rPr lang="en-US" sz="3000" dirty="0" err="1"/>
              <a:t>course_name</a:t>
            </a:r>
            <a:r>
              <a:rPr lang="en-US" sz="3000" dirty="0"/>
              <a:t>, </a:t>
            </a:r>
            <a:r>
              <a:rPr lang="en-US" sz="3000" dirty="0" smtClean="0"/>
              <a:t>credits</a:t>
            </a:r>
            <a:endParaRPr sz="3000" dirty="0" smtClean="0"/>
          </a:p>
          <a:p>
            <a:pPr marL="322325" lvl="0" indent="-322325" defTabSz="859536">
              <a:buSzTx/>
              <a:buNone/>
              <a:defRPr sz="1800"/>
            </a:pPr>
            <a:endParaRPr sz="3008" dirty="0" smtClean="0"/>
          </a:p>
          <a:p>
            <a:pPr marL="322325" lvl="0" indent="-322325" defTabSz="859536">
              <a:buChar char="•"/>
              <a:defRPr sz="1800"/>
            </a:pPr>
            <a:r>
              <a:rPr sz="3008" dirty="0" smtClean="0"/>
              <a:t>FD1 </a:t>
            </a:r>
            <a:r>
              <a:rPr sz="3008" dirty="0"/>
              <a:t>is a partial dependency</a:t>
            </a:r>
          </a:p>
          <a:p>
            <a:pPr marL="322325" lvl="0" indent="-322325" defTabSz="859536">
              <a:buChar char="•"/>
              <a:defRPr sz="1800"/>
            </a:pPr>
            <a:r>
              <a:rPr sz="3008" dirty="0"/>
              <a:t>FD2 and FD3 are full dependencies.</a:t>
            </a:r>
          </a:p>
        </p:txBody>
      </p:sp>
    </p:spTree>
    <p:extLst>
      <p:ext uri="{BB962C8B-B14F-4D97-AF65-F5344CB8AC3E}">
        <p14:creationId xmlns="" xmlns:p14="http://schemas.microsoft.com/office/powerpoint/2010/main" val="3929893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Today’s lecture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n-US" sz="2800" dirty="0" smtClean="0"/>
              <a:t>Next stage – logical database design</a:t>
            </a:r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endParaRPr lang="en-US" sz="2800" dirty="0" smtClean="0"/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 dirty="0" smtClean="0"/>
              <a:t>We’ll </a:t>
            </a:r>
            <a:r>
              <a:rPr sz="2800" dirty="0"/>
              <a:t>discuss the criteria used to evaluate a database </a:t>
            </a:r>
            <a:r>
              <a:rPr sz="2800" dirty="0" smtClean="0"/>
              <a:t>design</a:t>
            </a:r>
            <a:endParaRPr sz="2800" dirty="0"/>
          </a:p>
          <a:p>
            <a:pPr lvl="0">
              <a:lnSpc>
                <a:spcPct val="90000"/>
              </a:lnSpc>
              <a:buChar char="•"/>
              <a:defRPr sz="1800"/>
            </a:pPr>
            <a:endParaRPr sz="2800" dirty="0"/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 dirty="0"/>
              <a:t>We will also formalize our definition of a “good” database design using the concept of functional </a:t>
            </a:r>
            <a:r>
              <a:rPr sz="2800" dirty="0" smtClean="0"/>
              <a:t>dependencies</a:t>
            </a:r>
            <a:endParaRPr sz="2800" dirty="0"/>
          </a:p>
          <a:p>
            <a:pPr lvl="0">
              <a:lnSpc>
                <a:spcPct val="90000"/>
              </a:lnSpc>
              <a:buChar char="•"/>
              <a:defRPr sz="1800"/>
            </a:pPr>
            <a:endParaRPr sz="2800" dirty="0"/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 dirty="0"/>
              <a:t>Finally, we will look at how to fix a “bad” database design using the process of </a:t>
            </a:r>
            <a:r>
              <a:rPr sz="2800" dirty="0" smtClean="0"/>
              <a:t>normalization</a:t>
            </a:r>
            <a:endParaRPr sz="2800" dirty="0"/>
          </a:p>
        </p:txBody>
      </p:sp>
    </p:spTree>
    <p:extLst>
      <p:ext uri="{BB962C8B-B14F-4D97-AF65-F5344CB8AC3E}">
        <p14:creationId xmlns="" xmlns:p14="http://schemas.microsoft.com/office/powerpoint/2010/main" val="155077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Transitive dependencies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 smtClean="0"/>
              <a:t>Suppose </a:t>
            </a:r>
            <a:r>
              <a:rPr sz="3200" dirty="0"/>
              <a:t>X, Y and Z are columns in R</a:t>
            </a:r>
            <a:r>
              <a:rPr sz="3200" dirty="0" smtClean="0"/>
              <a:t>.</a:t>
            </a:r>
            <a:endParaRPr lang="ru-RU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Also suppose that X -&gt; Y and Y -&gt; Z are dependencies in R</a:t>
            </a:r>
            <a:r>
              <a:rPr sz="3200" dirty="0" smtClean="0"/>
              <a:t>.</a:t>
            </a:r>
            <a:endParaRPr lang="ru-RU" sz="3200" dirty="0" smtClean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X -&gt; Y is transitive if these conditions hold true.</a:t>
            </a:r>
          </a:p>
        </p:txBody>
      </p:sp>
      <p:sp>
        <p:nvSpPr>
          <p:cNvPr id="70" name="Shape 70"/>
          <p:cNvSpPr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20</a:t>
            </a:r>
          </a:p>
        </p:txBody>
      </p:sp>
    </p:spTree>
    <p:extLst>
      <p:ext uri="{BB962C8B-B14F-4D97-AF65-F5344CB8AC3E}">
        <p14:creationId xmlns="" xmlns:p14="http://schemas.microsoft.com/office/powerpoint/2010/main" val="146029513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Transitive dependency example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lvl="0">
              <a:defRPr sz="1800"/>
            </a:pPr>
            <a:r>
              <a:rPr sz="3200" dirty="0"/>
              <a:t>Suppose we had the following table storing information about </a:t>
            </a:r>
            <a:r>
              <a:rPr lang="en-US" sz="3200" dirty="0" smtClean="0"/>
              <a:t>students</a:t>
            </a:r>
            <a:r>
              <a:rPr sz="3200" dirty="0" smtClean="0"/>
              <a:t> </a:t>
            </a:r>
            <a:r>
              <a:rPr sz="3200" dirty="0"/>
              <a:t>and their </a:t>
            </a:r>
            <a:r>
              <a:rPr lang="en-US" sz="3200" dirty="0" smtClean="0"/>
              <a:t>groups</a:t>
            </a:r>
            <a:r>
              <a:rPr sz="3200" dirty="0" smtClean="0"/>
              <a:t>.</a:t>
            </a:r>
            <a:endParaRPr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570196"/>
            <a:ext cx="8229600" cy="19661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721602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/>
              <a:t>Transitive dependency example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 marL="325754" lvl="0" indent="-325754" defTabSz="868680">
              <a:buChar char="•"/>
              <a:defRPr sz="1800"/>
            </a:pPr>
            <a:r>
              <a:rPr sz="3040" dirty="0"/>
              <a:t>Suppose the PK of the previous table was </a:t>
            </a:r>
            <a:r>
              <a:rPr lang="en-US" sz="3040" dirty="0" err="1" smtClean="0"/>
              <a:t>student_</a:t>
            </a:r>
            <a:r>
              <a:rPr sz="3040" dirty="0" err="1" smtClean="0"/>
              <a:t>id</a:t>
            </a:r>
            <a:r>
              <a:rPr sz="3040" dirty="0"/>
              <a:t>.</a:t>
            </a:r>
          </a:p>
          <a:p>
            <a:pPr marL="325754" lvl="0" indent="-325754" defTabSz="868680">
              <a:buChar char="•"/>
              <a:defRPr sz="1800"/>
            </a:pPr>
            <a:r>
              <a:rPr sz="3040" dirty="0"/>
              <a:t>Also suppose the relation had the following functional dependencies:</a:t>
            </a:r>
          </a:p>
          <a:p>
            <a:pPr marL="325754" lvl="0" indent="-325754" defTabSz="868680">
              <a:buSzTx/>
              <a:buNone/>
              <a:defRPr sz="1800"/>
            </a:pPr>
            <a:r>
              <a:rPr sz="3040" dirty="0"/>
              <a:t>	</a:t>
            </a:r>
            <a:r>
              <a:rPr lang="en-US" sz="3040" dirty="0" err="1" smtClean="0"/>
              <a:t>Student_</a:t>
            </a:r>
            <a:r>
              <a:rPr sz="3040" dirty="0" err="1" smtClean="0"/>
              <a:t>id</a:t>
            </a:r>
            <a:r>
              <a:rPr sz="3040" dirty="0" smtClean="0"/>
              <a:t> </a:t>
            </a:r>
            <a:r>
              <a:rPr sz="3040" dirty="0"/>
              <a:t>-&gt; </a:t>
            </a:r>
            <a:r>
              <a:rPr sz="3040" dirty="0" smtClean="0"/>
              <a:t>{</a:t>
            </a:r>
            <a:r>
              <a:rPr lang="en-US" sz="3040" dirty="0" err="1" smtClean="0"/>
              <a:t>last_name</a:t>
            </a:r>
            <a:r>
              <a:rPr lang="en-US" sz="3040" dirty="0" smtClean="0"/>
              <a:t>, </a:t>
            </a:r>
            <a:r>
              <a:rPr lang="en-US" sz="3040" dirty="0" err="1" smtClean="0"/>
              <a:t>group_id</a:t>
            </a:r>
            <a:r>
              <a:rPr lang="en-US" sz="3040" dirty="0" smtClean="0"/>
              <a:t>, </a:t>
            </a:r>
            <a:r>
              <a:rPr lang="en-US" sz="3040" dirty="0" err="1" smtClean="0"/>
              <a:t>group_name</a:t>
            </a:r>
            <a:r>
              <a:rPr sz="3040" dirty="0" smtClean="0"/>
              <a:t>}</a:t>
            </a:r>
            <a:endParaRPr sz="3040" dirty="0"/>
          </a:p>
          <a:p>
            <a:pPr marL="325754" lvl="0" indent="-325754" defTabSz="868680">
              <a:buSzTx/>
              <a:buNone/>
              <a:defRPr sz="1800"/>
            </a:pPr>
            <a:r>
              <a:rPr sz="3040" dirty="0"/>
              <a:t>	</a:t>
            </a:r>
            <a:r>
              <a:rPr lang="en-US" sz="3040" dirty="0" err="1" smtClean="0"/>
              <a:t>group_id</a:t>
            </a:r>
            <a:r>
              <a:rPr sz="3040" dirty="0" smtClean="0"/>
              <a:t> </a:t>
            </a:r>
            <a:r>
              <a:rPr sz="3040" dirty="0"/>
              <a:t>-&gt; </a:t>
            </a:r>
            <a:r>
              <a:rPr lang="en-US" sz="3040" dirty="0" err="1" smtClean="0"/>
              <a:t>group_name</a:t>
            </a:r>
            <a:endParaRPr sz="3040" dirty="0"/>
          </a:p>
          <a:p>
            <a:pPr marL="325754" indent="-325754" defTabSz="868680">
              <a:buFontTx/>
              <a:buChar char="•"/>
              <a:defRPr sz="1800"/>
            </a:pPr>
            <a:r>
              <a:rPr sz="3040" dirty="0"/>
              <a:t>This relation contains a transitive dependency because </a:t>
            </a:r>
            <a:endParaRPr lang="en-US" sz="3040" dirty="0" smtClean="0"/>
          </a:p>
          <a:p>
            <a:pPr marL="0" indent="0" defTabSz="868680">
              <a:buNone/>
              <a:defRPr sz="1800"/>
            </a:pPr>
            <a:r>
              <a:rPr lang="en-US" sz="3040" dirty="0" smtClean="0"/>
              <a:t>	</a:t>
            </a:r>
            <a:r>
              <a:rPr lang="en-US" sz="3040" dirty="0" err="1" smtClean="0"/>
              <a:t>student_id</a:t>
            </a:r>
            <a:r>
              <a:rPr sz="3040" dirty="0" smtClean="0"/>
              <a:t> </a:t>
            </a:r>
            <a:r>
              <a:rPr sz="3040" dirty="0"/>
              <a:t>-&gt; </a:t>
            </a:r>
            <a:r>
              <a:rPr lang="en-US" sz="3040" dirty="0" err="1"/>
              <a:t>group_id</a:t>
            </a:r>
            <a:r>
              <a:rPr lang="en-US" sz="3040" dirty="0"/>
              <a:t> </a:t>
            </a:r>
            <a:r>
              <a:rPr sz="3040" dirty="0" smtClean="0"/>
              <a:t>-&gt;</a:t>
            </a:r>
            <a:r>
              <a:rPr lang="en-US" sz="3040" dirty="0" smtClean="0"/>
              <a:t> </a:t>
            </a:r>
            <a:r>
              <a:rPr lang="en-US" sz="3040" dirty="0" err="1" smtClean="0"/>
              <a:t>group_name</a:t>
            </a:r>
            <a:endParaRPr lang="en-US" sz="3040" dirty="0"/>
          </a:p>
          <a:p>
            <a:pPr marL="325754" lvl="0" indent="-325754" defTabSz="868680">
              <a:buChar char="•"/>
              <a:defRPr sz="1800"/>
            </a:pPr>
            <a:endParaRPr sz="3040" dirty="0"/>
          </a:p>
        </p:txBody>
      </p:sp>
      <p:sp>
        <p:nvSpPr>
          <p:cNvPr id="79" name="Shape 79"/>
          <p:cNvSpPr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22</a:t>
            </a:r>
          </a:p>
        </p:txBody>
      </p:sp>
    </p:spTree>
    <p:extLst>
      <p:ext uri="{BB962C8B-B14F-4D97-AF65-F5344CB8AC3E}">
        <p14:creationId xmlns="" xmlns:p14="http://schemas.microsoft.com/office/powerpoint/2010/main" val="20213479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1800"/>
            </a:pPr>
            <a:r>
              <a:rPr lang="en-US" sz="4000" dirty="0"/>
              <a:t>Decomposition</a:t>
            </a:r>
            <a:endParaRPr sz="4000" dirty="0"/>
          </a:p>
        </p:txBody>
      </p:sp>
      <p:sp>
        <p:nvSpPr>
          <p:cNvPr id="78" name="Shape 7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Decomposition is the process of breaking down in parts or elements.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It replaces a relation with a collection of smaller relations.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It breaks the table into multiple tables in a database.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It should always be lossless, because it confirms that the information in the original relation can be accurately reconstructed based on the decomposed relations.</a:t>
            </a:r>
          </a:p>
          <a:p>
            <a:pPr marL="325754" lvl="0" indent="-325754" defTabSz="868680">
              <a:buChar char="•"/>
              <a:defRPr sz="1800"/>
            </a:pPr>
            <a:endParaRPr sz="3040" dirty="0"/>
          </a:p>
        </p:txBody>
      </p:sp>
      <p:sp>
        <p:nvSpPr>
          <p:cNvPr id="79" name="Shape 79"/>
          <p:cNvSpPr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22</a:t>
            </a:r>
          </a:p>
        </p:txBody>
      </p:sp>
    </p:spTree>
    <p:extLst>
      <p:ext uri="{BB962C8B-B14F-4D97-AF65-F5344CB8AC3E}">
        <p14:creationId xmlns="" xmlns:p14="http://schemas.microsoft.com/office/powerpoint/2010/main" val="3372431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Books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L="257175" lvl="0" indent="-257175">
              <a:spcBef>
                <a:spcPts val="500"/>
              </a:spcBef>
              <a:buChar char="•"/>
              <a:defRPr sz="1800"/>
            </a:pPr>
            <a:r>
              <a:rPr lang="en-US" sz="2500" dirty="0">
                <a:latin typeface="Arial Bold"/>
                <a:ea typeface="Arial Bold"/>
                <a:cs typeface="Arial Bold"/>
                <a:sym typeface="Arial Bold"/>
              </a:rPr>
              <a:t>Connolly, Thomas M. Database Systems</a:t>
            </a:r>
            <a:r>
              <a:rPr lang="en-US" sz="2500" dirty="0"/>
              <a:t>: A Practical Approach to Design, Implementation, and Management / Thomas M. Connolly, Carolyn E. </a:t>
            </a:r>
            <a:r>
              <a:rPr lang="en-US" sz="2500" dirty="0" err="1"/>
              <a:t>Begg</a:t>
            </a:r>
            <a:r>
              <a:rPr lang="en-US" sz="2500" dirty="0"/>
              <a:t>.- United States of America: Pearson Education</a:t>
            </a:r>
          </a:p>
          <a:p>
            <a:pPr lvl="0">
              <a:buChar char="•"/>
              <a:defRPr sz="1800"/>
            </a:pPr>
            <a:endParaRPr lang="en-US" sz="2500" dirty="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lang="en-US" sz="2500" dirty="0">
                <a:latin typeface="Arial Bold"/>
                <a:ea typeface="Arial Bold"/>
                <a:cs typeface="Arial Bold"/>
                <a:sym typeface="Arial Bold"/>
              </a:rPr>
              <a:t>Garcia-Molina, H. Database system</a:t>
            </a:r>
            <a:r>
              <a:rPr lang="en-US" sz="2500" dirty="0"/>
              <a:t>: The Complete Book / Hector Garcia-Molina.- United States of America: Pearson Prentice Hall</a:t>
            </a:r>
          </a:p>
          <a:p>
            <a:pPr lvl="0">
              <a:buChar char="•"/>
              <a:defRPr sz="1800"/>
            </a:pPr>
            <a:endParaRPr lang="en-US" sz="2500" dirty="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lang="en-US" sz="2500" dirty="0">
                <a:latin typeface="Arial Bold"/>
                <a:ea typeface="Arial Bold"/>
                <a:cs typeface="Arial Bold"/>
                <a:sym typeface="Arial Bold"/>
              </a:rPr>
              <a:t>Sharma, N. Database Fundamentals</a:t>
            </a:r>
            <a:r>
              <a:rPr lang="en-US" sz="2500" dirty="0"/>
              <a:t>: A book for the community by the community / </a:t>
            </a:r>
            <a:r>
              <a:rPr lang="en-US" sz="2500" dirty="0" err="1"/>
              <a:t>Neeraj</a:t>
            </a:r>
            <a:r>
              <a:rPr lang="en-US" sz="2500" dirty="0"/>
              <a:t> Sharma, </a:t>
            </a:r>
            <a:r>
              <a:rPr lang="en-US" sz="2500" dirty="0" err="1"/>
              <a:t>Liviu</a:t>
            </a:r>
            <a:r>
              <a:rPr lang="en-US" sz="2500" dirty="0"/>
              <a:t> </a:t>
            </a:r>
            <a:r>
              <a:rPr lang="en-US" sz="2500" dirty="0" err="1"/>
              <a:t>Perniu</a:t>
            </a:r>
            <a:r>
              <a:rPr lang="en-US" sz="2500" dirty="0"/>
              <a:t>.- Canada</a:t>
            </a:r>
          </a:p>
        </p:txBody>
      </p:sp>
    </p:spTree>
    <p:extLst>
      <p:ext uri="{BB962C8B-B14F-4D97-AF65-F5344CB8AC3E}">
        <p14:creationId xmlns="" xmlns:p14="http://schemas.microsoft.com/office/powerpoint/2010/main" val="189060316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buSzTx/>
              <a:buNone/>
              <a:defRPr sz="1800"/>
            </a:pPr>
            <a:r>
              <a:rPr sz="3200"/>
              <a:t>1. The column of a table is referred to as the</a:t>
            </a:r>
          </a:p>
          <a:p>
            <a:pPr marL="609600" lvl="0" indent="-609600">
              <a:buAutoNum type="alphaLcParenR"/>
              <a:defRPr sz="1800"/>
            </a:pPr>
            <a:endParaRPr sz="3200"/>
          </a:p>
          <a:p>
            <a:pPr marL="609600" lvl="0" indent="-609600">
              <a:buAutoNum type="alphaLcParenR"/>
              <a:defRPr sz="1800"/>
            </a:pPr>
            <a:r>
              <a:rPr sz="3200"/>
              <a:t>Tuple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Attribute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Entity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Degree</a:t>
            </a:r>
          </a:p>
        </p:txBody>
      </p:sp>
    </p:spTree>
    <p:extLst>
      <p:ext uri="{BB962C8B-B14F-4D97-AF65-F5344CB8AC3E}">
        <p14:creationId xmlns="" xmlns:p14="http://schemas.microsoft.com/office/powerpoint/2010/main" val="60737433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Questions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buSzTx/>
              <a:buNone/>
              <a:defRPr sz="1800"/>
            </a:pPr>
            <a:r>
              <a:rPr sz="3200"/>
              <a:t>2. The another name for a row is</a:t>
            </a:r>
          </a:p>
          <a:p>
            <a:pPr marL="609600" lvl="0" indent="-609600">
              <a:buAutoNum type="alphaLcParenR"/>
              <a:defRPr sz="1800"/>
            </a:pPr>
            <a:endParaRPr sz="3200"/>
          </a:p>
          <a:p>
            <a:pPr marL="609600" lvl="0" indent="-609600">
              <a:buAutoNum type="alphaLcParenR"/>
              <a:defRPr sz="1800"/>
            </a:pPr>
            <a:r>
              <a:rPr sz="3200"/>
              <a:t>Tuple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Attribute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Entity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Degree</a:t>
            </a:r>
          </a:p>
        </p:txBody>
      </p:sp>
    </p:spTree>
    <p:extLst>
      <p:ext uri="{BB962C8B-B14F-4D97-AF65-F5344CB8AC3E}">
        <p14:creationId xmlns="" xmlns:p14="http://schemas.microsoft.com/office/powerpoint/2010/main" val="115072457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buSzTx/>
              <a:buNone/>
              <a:defRPr sz="1800"/>
            </a:pPr>
            <a:r>
              <a:rPr sz="3200"/>
              <a:t>3. A primary key for an entity is</a:t>
            </a:r>
          </a:p>
          <a:p>
            <a:pPr marL="609600" lvl="0" indent="-609600">
              <a:buAutoNum type="alphaLcParenR"/>
              <a:defRPr sz="1800"/>
            </a:pPr>
            <a:endParaRPr sz="3200"/>
          </a:p>
          <a:p>
            <a:pPr marL="609600" lvl="0" indent="-609600">
              <a:buAutoNum type="alphaLcParenR"/>
              <a:defRPr sz="1800"/>
            </a:pPr>
            <a:r>
              <a:rPr sz="3200"/>
              <a:t>A tuple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Any attribute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A unique attribute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A relationship</a:t>
            </a:r>
          </a:p>
        </p:txBody>
      </p:sp>
    </p:spTree>
    <p:extLst>
      <p:ext uri="{BB962C8B-B14F-4D97-AF65-F5344CB8AC3E}">
        <p14:creationId xmlns="" xmlns:p14="http://schemas.microsoft.com/office/powerpoint/2010/main" val="213769079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buSzTx/>
              <a:buNone/>
              <a:defRPr sz="1800"/>
            </a:pPr>
            <a:r>
              <a:rPr sz="3200"/>
              <a:t>4. In E-R Diagram relationship type is represented by</a:t>
            </a:r>
          </a:p>
          <a:p>
            <a:pPr marL="609600" lvl="0" indent="-609600">
              <a:buAutoNum type="alphaLcParenR"/>
              <a:defRPr sz="1800"/>
            </a:pPr>
            <a:endParaRPr sz="3200"/>
          </a:p>
          <a:p>
            <a:pPr marL="609600" lvl="0" indent="-609600">
              <a:buAutoNum type="alphaLcParenR"/>
              <a:defRPr sz="1800"/>
            </a:pPr>
            <a:r>
              <a:rPr sz="3200"/>
              <a:t>Ellipse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Dashed ellipse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Rectangle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 Diamond (rhombus)</a:t>
            </a:r>
          </a:p>
        </p:txBody>
      </p:sp>
    </p:spTree>
    <p:extLst>
      <p:ext uri="{BB962C8B-B14F-4D97-AF65-F5344CB8AC3E}">
        <p14:creationId xmlns="" xmlns:p14="http://schemas.microsoft.com/office/powerpoint/2010/main" val="76769322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Questions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buSzTx/>
              <a:buNone/>
              <a:defRPr sz="1800"/>
            </a:pPr>
            <a:r>
              <a:rPr sz="3200"/>
              <a:t>5. Key to represent relationship between tables is called</a:t>
            </a:r>
          </a:p>
          <a:p>
            <a:pPr marL="609600" lvl="0" indent="-609600">
              <a:buAutoNum type="alphaLcParenR"/>
              <a:defRPr sz="1800"/>
            </a:pPr>
            <a:endParaRPr sz="3200"/>
          </a:p>
          <a:p>
            <a:pPr marL="609600" lvl="0" indent="-609600">
              <a:buAutoNum type="alphaLcParenR"/>
              <a:defRPr sz="1800"/>
            </a:pPr>
            <a:r>
              <a:rPr sz="3200"/>
              <a:t>	Primary key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  Secondary Key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  Foreign Key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  None of these</a:t>
            </a:r>
          </a:p>
        </p:txBody>
      </p:sp>
    </p:spTree>
    <p:extLst>
      <p:ext uri="{BB962C8B-B14F-4D97-AF65-F5344CB8AC3E}">
        <p14:creationId xmlns="" xmlns:p14="http://schemas.microsoft.com/office/powerpoint/2010/main" val="5381973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buFontTx/>
              <a:buChar char="•"/>
              <a:defRPr sz="1800"/>
            </a:pPr>
            <a:r>
              <a:rPr lang="en-US" sz="2800" dirty="0" smtClean="0"/>
              <a:t>Results in the creation of a logical data model of the part of the enterprise that we interested in modeling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The conceptual data model created in the previous phase is refined and mapped on to a logical data model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The logical data model is based on the target data model for the database (for example, the relational data model)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27825"/>
            <a:ext cx="8229600" cy="990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Logical Database Design</a:t>
            </a:r>
            <a:endParaRPr kumimoji="0" lang="ru-RU" sz="4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44913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Questions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buSzTx/>
              <a:buNone/>
              <a:defRPr sz="1800"/>
            </a:pPr>
            <a:r>
              <a:rPr sz="3200"/>
              <a:t>6. An entity relationship diagram is a tool to represent</a:t>
            </a:r>
          </a:p>
          <a:p>
            <a:pPr marL="609600" lvl="0" indent="-609600">
              <a:buAutoNum type="alphaLcParenR"/>
              <a:defRPr sz="1800"/>
            </a:pPr>
            <a:endParaRPr sz="3200"/>
          </a:p>
          <a:p>
            <a:pPr marL="609600" lvl="0" indent="-609600">
              <a:buAutoNum type="alphaLcParenR"/>
              <a:defRPr sz="1800"/>
            </a:pPr>
            <a:r>
              <a:rPr sz="3200"/>
              <a:t>	Data model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  Process model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  Event model </a:t>
            </a:r>
          </a:p>
          <a:p>
            <a:pPr marL="609600" lvl="0" indent="-609600">
              <a:buAutoNum type="alphaLcParenR"/>
              <a:defRPr sz="1800"/>
            </a:pPr>
            <a:r>
              <a:rPr sz="3200"/>
              <a:t>  Customer model</a:t>
            </a:r>
          </a:p>
        </p:txBody>
      </p:sp>
    </p:spTree>
    <p:extLst>
      <p:ext uri="{BB962C8B-B14F-4D97-AF65-F5344CB8AC3E}">
        <p14:creationId xmlns="" xmlns:p14="http://schemas.microsoft.com/office/powerpoint/2010/main" val="28197558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buSzTx/>
              <a:buNone/>
              <a:defRPr sz="1800"/>
            </a:pPr>
            <a:r>
              <a:rPr sz="2500"/>
              <a:t>	The FD X -&gt; Y is a full dependency in a relation R, if there is _____ attribute A that can be _____ X and the dependency still holds.</a:t>
            </a:r>
          </a:p>
          <a:p>
            <a:pPr lvl="0">
              <a:buSzTx/>
              <a:buNone/>
              <a:defRPr sz="1800"/>
            </a:pPr>
            <a:endParaRPr sz="2500"/>
          </a:p>
          <a:p>
            <a:pPr marL="267890" lvl="0" indent="-267890">
              <a:spcBef>
                <a:spcPts val="600"/>
              </a:spcBef>
              <a:buAutoNum type="alphaLcParenR"/>
              <a:defRPr sz="1800"/>
            </a:pPr>
            <a:r>
              <a:rPr sz="2500"/>
              <a:t>At least one, added to</a:t>
            </a:r>
          </a:p>
          <a:p>
            <a:pPr marL="267890" lvl="0" indent="-267890">
              <a:spcBef>
                <a:spcPts val="600"/>
              </a:spcBef>
              <a:buAutoNum type="alphaLcParenR"/>
              <a:defRPr sz="1800"/>
            </a:pPr>
            <a:r>
              <a:rPr sz="2500"/>
              <a:t>No, added to </a:t>
            </a:r>
          </a:p>
          <a:p>
            <a:pPr marL="267890" lvl="0" indent="-267890">
              <a:spcBef>
                <a:spcPts val="600"/>
              </a:spcBef>
              <a:buAutoNum type="alphaLcParenR"/>
              <a:defRPr sz="1800"/>
            </a:pPr>
            <a:r>
              <a:rPr sz="2500"/>
              <a:t>No, removed from</a:t>
            </a:r>
          </a:p>
          <a:p>
            <a:pPr marL="267890" lvl="0" indent="-267890">
              <a:spcBef>
                <a:spcPts val="600"/>
              </a:spcBef>
              <a:buAutoNum type="alphaLcParenR"/>
              <a:defRPr sz="1800"/>
            </a:pPr>
            <a:r>
              <a:rPr sz="2500"/>
              <a:t>At least one, removed from</a:t>
            </a:r>
          </a:p>
        </p:txBody>
      </p:sp>
      <p:sp>
        <p:nvSpPr>
          <p:cNvPr id="96" name="Shape 96"/>
          <p:cNvSpPr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26</a:t>
            </a:r>
          </a:p>
        </p:txBody>
      </p:sp>
    </p:spTree>
    <p:extLst>
      <p:ext uri="{BB962C8B-B14F-4D97-AF65-F5344CB8AC3E}">
        <p14:creationId xmlns="" xmlns:p14="http://schemas.microsoft.com/office/powerpoint/2010/main" val="119930272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Question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4294967295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buSzTx/>
              <a:buNone/>
              <a:defRPr sz="1800"/>
            </a:pPr>
            <a:r>
              <a:rPr sz="2500"/>
              <a:t>	The FD X -&gt; Y is a partial dependency in a relation R, if there is _____ attribute A that can be _____ X and the dependency still holds.</a:t>
            </a:r>
          </a:p>
          <a:p>
            <a:pPr lvl="0">
              <a:buSzTx/>
              <a:buNone/>
              <a:defRPr sz="1800"/>
            </a:pPr>
            <a:endParaRPr sz="2500"/>
          </a:p>
          <a:p>
            <a:pPr marL="267890" lvl="0" indent="-267890">
              <a:spcBef>
                <a:spcPts val="600"/>
              </a:spcBef>
              <a:buAutoNum type="alphaLcParenR"/>
              <a:defRPr sz="1800"/>
            </a:pPr>
            <a:r>
              <a:rPr sz="2500"/>
              <a:t>At least one, added to</a:t>
            </a:r>
          </a:p>
          <a:p>
            <a:pPr marL="267890" lvl="0" indent="-267890">
              <a:spcBef>
                <a:spcPts val="600"/>
              </a:spcBef>
              <a:buAutoNum type="alphaLcParenR"/>
              <a:defRPr sz="1800"/>
            </a:pPr>
            <a:r>
              <a:rPr sz="2500"/>
              <a:t>No, added to </a:t>
            </a:r>
          </a:p>
          <a:p>
            <a:pPr marL="267890" lvl="0" indent="-267890">
              <a:spcBef>
                <a:spcPts val="600"/>
              </a:spcBef>
              <a:buAutoNum type="alphaLcParenR"/>
              <a:defRPr sz="1800"/>
            </a:pPr>
            <a:r>
              <a:rPr sz="2500"/>
              <a:t>No, removed from</a:t>
            </a:r>
          </a:p>
          <a:p>
            <a:pPr marL="267890" lvl="0" indent="-267890">
              <a:spcBef>
                <a:spcPts val="600"/>
              </a:spcBef>
              <a:buAutoNum type="alphaLcParenR"/>
              <a:defRPr sz="1800"/>
            </a:pPr>
            <a:r>
              <a:rPr sz="2500"/>
              <a:t>At least one, removed from</a:t>
            </a:r>
          </a:p>
        </p:txBody>
      </p:sp>
      <p:sp>
        <p:nvSpPr>
          <p:cNvPr id="100" name="Shape 100"/>
          <p:cNvSpPr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27</a:t>
            </a:r>
          </a:p>
        </p:txBody>
      </p:sp>
    </p:spTree>
    <p:extLst>
      <p:ext uri="{BB962C8B-B14F-4D97-AF65-F5344CB8AC3E}">
        <p14:creationId xmlns="" xmlns:p14="http://schemas.microsoft.com/office/powerpoint/2010/main" val="3993379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buFontTx/>
              <a:buChar char="•"/>
              <a:defRPr sz="1800"/>
            </a:pPr>
            <a:r>
              <a:rPr lang="en-US" sz="2800" dirty="0" smtClean="0"/>
              <a:t>Formal theory of data representation and processing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Data models must capture:</a:t>
            </a:r>
          </a:p>
          <a:p>
            <a:pPr lvl="1">
              <a:buFontTx/>
              <a:buChar char="•"/>
              <a:defRPr sz="1800"/>
            </a:pPr>
            <a:r>
              <a:rPr lang="en-US" sz="2400" dirty="0" smtClean="0"/>
              <a:t>data structure and characteristics</a:t>
            </a:r>
          </a:p>
          <a:p>
            <a:pPr lvl="1">
              <a:buFontTx/>
              <a:buChar char="•"/>
              <a:defRPr sz="1800"/>
            </a:pPr>
            <a:r>
              <a:rPr lang="en-US" sz="2400" dirty="0" smtClean="0"/>
              <a:t>the relationships between data</a:t>
            </a:r>
          </a:p>
          <a:p>
            <a:pPr lvl="1">
              <a:buFontTx/>
              <a:buChar char="•"/>
              <a:defRPr sz="1800"/>
            </a:pPr>
            <a:r>
              <a:rPr lang="en-US" sz="2400" dirty="0" smtClean="0"/>
              <a:t>the data validation rules and constraints </a:t>
            </a:r>
          </a:p>
          <a:p>
            <a:pPr lvl="1">
              <a:buFontTx/>
              <a:buChar char="•"/>
              <a:defRPr sz="1800"/>
            </a:pPr>
            <a:r>
              <a:rPr lang="en-US" sz="2400" dirty="0" smtClean="0"/>
              <a:t>data manipulation aspect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Data model is like a communication tool between designers, programmers and end-users of a database</a:t>
            </a:r>
            <a:endParaRPr lang="ru-RU" sz="2800" dirty="0" smtClean="0"/>
          </a:p>
          <a:p>
            <a:pPr>
              <a:buFontTx/>
              <a:buChar char="•"/>
              <a:defRPr sz="1800"/>
            </a:pP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27825"/>
            <a:ext cx="8229600" cy="990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Models</a:t>
            </a:r>
            <a:endParaRPr kumimoji="0" lang="ru-RU" sz="4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449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buFontTx/>
              <a:buChar char="•"/>
              <a:defRPr sz="1800"/>
            </a:pPr>
            <a:r>
              <a:rPr lang="en-US" sz="2800" dirty="0" smtClean="0"/>
              <a:t>Hierarchical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Network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Relational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Object-Oriented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Object-Relational</a:t>
            </a:r>
            <a:endParaRPr lang="ru-RU" sz="2800" dirty="0" smtClean="0"/>
          </a:p>
          <a:p>
            <a:pPr>
              <a:buFontTx/>
              <a:buChar char="•"/>
              <a:defRPr sz="1800"/>
            </a:pP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27825"/>
            <a:ext cx="8229600" cy="990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Models (DBMSs)</a:t>
            </a:r>
            <a:endParaRPr kumimoji="0" lang="ru-RU" sz="4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4491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Data Structure (1)</a:t>
            </a:r>
            <a:endParaRPr lang="ru-RU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10530" cy="5479055"/>
          </a:xfrm>
        </p:spPr>
        <p:txBody>
          <a:bodyPr/>
          <a:lstStyle/>
          <a:p>
            <a:pPr>
              <a:buFontTx/>
              <a:buChar char="•"/>
              <a:defRPr sz="1800"/>
            </a:pPr>
            <a:r>
              <a:rPr lang="en-US" sz="2800" dirty="0" smtClean="0"/>
              <a:t>Relational model represents data as a collection of relations</a:t>
            </a:r>
            <a:endParaRPr lang="ru-RU" sz="2800" dirty="0" smtClean="0"/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Relation is a table with columns and rows</a:t>
            </a:r>
            <a:endParaRPr lang="ru-RU" sz="2800" dirty="0" smtClean="0"/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Relations are used to hold information about the objects to be represented in the database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A relation is represented as a two-dimensional table 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Rows correspond to individual records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Columns correspond to attributes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Attribute is a named column of a relation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Attributes can appear in any order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Data Structure (2)</a:t>
            </a:r>
            <a:endParaRPr lang="ru-RU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88496" cy="5446005"/>
          </a:xfrm>
        </p:spPr>
        <p:txBody>
          <a:bodyPr/>
          <a:lstStyle/>
          <a:p>
            <a:pPr>
              <a:buFontTx/>
              <a:buChar char="•"/>
              <a:defRPr sz="1800"/>
            </a:pPr>
            <a:r>
              <a:rPr lang="en-US" sz="2800" dirty="0" err="1" smtClean="0"/>
              <a:t>Tuple</a:t>
            </a:r>
            <a:r>
              <a:rPr lang="en-US" sz="2800" dirty="0" smtClean="0"/>
              <a:t>  is a row of a relation</a:t>
            </a:r>
            <a:endParaRPr lang="ru-RU" sz="2800" dirty="0" smtClean="0"/>
          </a:p>
          <a:p>
            <a:pPr>
              <a:buFontTx/>
              <a:buChar char="•"/>
              <a:defRPr sz="1800"/>
            </a:pPr>
            <a:r>
              <a:rPr lang="en-US" sz="2800" dirty="0" err="1" smtClean="0"/>
              <a:t>Tuples</a:t>
            </a:r>
            <a:r>
              <a:rPr lang="en-US" sz="2800" dirty="0" smtClean="0"/>
              <a:t> can appear in any order 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Degree of a relation is the number of attributes it contains. Relations can be unary, binary, ternary, and n-</a:t>
            </a:r>
            <a:r>
              <a:rPr lang="en-US" sz="2800" dirty="0" err="1" smtClean="0"/>
              <a:t>ary</a:t>
            </a:r>
            <a:endParaRPr lang="en-US" sz="2800" dirty="0" smtClean="0"/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Cardinality of a relation is the number of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it contains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Domain is the set of allowable values for one or more attributes</a:t>
            </a:r>
          </a:p>
          <a:p>
            <a:pPr>
              <a:buFontTx/>
              <a:buChar char="•"/>
              <a:defRPr sz="1800"/>
            </a:pPr>
            <a:r>
              <a:rPr lang="en-US" sz="2800" dirty="0" smtClean="0"/>
              <a:t>Relational database is a collection of normalized relations with distinct relation names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Structure (3)</a:t>
            </a:r>
            <a:endParaRPr lang="ru-RU" dirty="0" smtClean="0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7238" y="1282700"/>
            <a:ext cx="5287962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1658</Words>
  <Application>Microsoft Office PowerPoint</Application>
  <PresentationFormat>Экран (4:3)</PresentationFormat>
  <Paragraphs>246</Paragraphs>
  <Slides>42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Default</vt:lpstr>
      <vt:lpstr>Database Management Systems   LECTURE 3   Logical Database Design. Normalization</vt:lpstr>
      <vt:lpstr>Review of the Last Lecture</vt:lpstr>
      <vt:lpstr>Today’s lecture</vt:lpstr>
      <vt:lpstr>Слайд 4</vt:lpstr>
      <vt:lpstr>Слайд 5</vt:lpstr>
      <vt:lpstr>Слайд 6</vt:lpstr>
      <vt:lpstr>Relational Data Structure (1)</vt:lpstr>
      <vt:lpstr>Relational Data Structure (2)</vt:lpstr>
      <vt:lpstr>Relational Data Structure (3)</vt:lpstr>
      <vt:lpstr>Deriving Relations for Entities </vt:lpstr>
      <vt:lpstr>Deriving Relations for 1:M Relationship</vt:lpstr>
      <vt:lpstr>Deriving Relations for M:M Relationship</vt:lpstr>
      <vt:lpstr>“Good” database design</vt:lpstr>
      <vt:lpstr>Good database design</vt:lpstr>
      <vt:lpstr>A bad database design</vt:lpstr>
      <vt:lpstr>Update anomalies</vt:lpstr>
      <vt:lpstr>Insertion anomaly</vt:lpstr>
      <vt:lpstr>Insertion anomaly</vt:lpstr>
      <vt:lpstr>Deletion anomaly</vt:lpstr>
      <vt:lpstr>Modification anomalies</vt:lpstr>
      <vt:lpstr>Functional dependencies</vt:lpstr>
      <vt:lpstr>Functional dependencies</vt:lpstr>
      <vt:lpstr>Functional dependencies</vt:lpstr>
      <vt:lpstr>Functional dependencies</vt:lpstr>
      <vt:lpstr>Full dependencies</vt:lpstr>
      <vt:lpstr>Partial dependencies</vt:lpstr>
      <vt:lpstr>Composite primary key</vt:lpstr>
      <vt:lpstr>Dependencies</vt:lpstr>
      <vt:lpstr>Dependencies</vt:lpstr>
      <vt:lpstr>Transitive dependencies</vt:lpstr>
      <vt:lpstr>Transitive dependency example</vt:lpstr>
      <vt:lpstr>Transitive dependency example</vt:lpstr>
      <vt:lpstr>Decomposition</vt:lpstr>
      <vt:lpstr>Books</vt:lpstr>
      <vt:lpstr>Questions</vt:lpstr>
      <vt:lpstr>Questions</vt:lpstr>
      <vt:lpstr>Questions</vt:lpstr>
      <vt:lpstr>Questions</vt:lpstr>
      <vt:lpstr>Questions</vt:lpstr>
      <vt:lpstr>Questions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2  Conceptual Modeling</dc:title>
  <cp:lastModifiedBy>mipal</cp:lastModifiedBy>
  <cp:revision>62</cp:revision>
  <dcterms:modified xsi:type="dcterms:W3CDTF">2020-02-11T03:38:41Z</dcterms:modified>
</cp:coreProperties>
</file>