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8" r:id="rId2"/>
    <p:sldId id="288" r:id="rId3"/>
    <p:sldId id="289" r:id="rId4"/>
    <p:sldId id="330" r:id="rId5"/>
    <p:sldId id="292" r:id="rId6"/>
    <p:sldId id="331" r:id="rId7"/>
    <p:sldId id="293" r:id="rId8"/>
    <p:sldId id="332" r:id="rId9"/>
    <p:sldId id="333" r:id="rId10"/>
    <p:sldId id="294" r:id="rId11"/>
    <p:sldId id="295" r:id="rId12"/>
    <p:sldId id="296" r:id="rId13"/>
    <p:sldId id="337" r:id="rId14"/>
    <p:sldId id="338" r:id="rId15"/>
    <p:sldId id="298" r:id="rId16"/>
    <p:sldId id="325" r:id="rId17"/>
    <p:sldId id="326" r:id="rId18"/>
    <p:sldId id="334" r:id="rId19"/>
    <p:sldId id="300" r:id="rId20"/>
    <p:sldId id="328" r:id="rId21"/>
    <p:sldId id="329" r:id="rId22"/>
    <p:sldId id="336" r:id="rId23"/>
    <p:sldId id="305" r:id="rId24"/>
    <p:sldId id="306" r:id="rId25"/>
    <p:sldId id="307" r:id="rId26"/>
    <p:sldId id="321" r:id="rId27"/>
    <p:sldId id="309" r:id="rId28"/>
    <p:sldId id="322" r:id="rId29"/>
    <p:sldId id="323" r:id="rId30"/>
    <p:sldId id="319" r:id="rId31"/>
    <p:sldId id="313" r:id="rId32"/>
    <p:sldId id="314" r:id="rId33"/>
    <p:sldId id="315" r:id="rId34"/>
    <p:sldId id="316" r:id="rId35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59"/>
  </p:normalViewPr>
  <p:slideViewPr>
    <p:cSldViewPr snapToGrid="0" snapToObjects="1"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9066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300" dirty="0">
                <a:latin typeface="Arial" charset="0"/>
                <a:ea typeface="Arial" charset="0"/>
                <a:cs typeface="Arial" charset="0"/>
              </a:rPr>
              <a:t>Databases Design. Introduction to SQL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>
                <a:latin typeface="Arial Bold"/>
                <a:ea typeface="Arial Bold"/>
                <a:cs typeface="Arial Bold"/>
                <a:sym typeface="Arial Bold"/>
              </a:rPr>
              <a:t/>
            </a:r>
            <a:br>
              <a:rPr lang="en-US" sz="3300" dirty="0" smtClean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300" dirty="0" smtClean="0"/>
              <a:t>LECTURE </a:t>
            </a:r>
            <a:r>
              <a:rPr lang="en-US" sz="3300" dirty="0"/>
              <a:t>4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sz="3200" dirty="0"/>
              <a:t/>
            </a: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5000" dirty="0">
                <a:latin typeface="Times New Roman Bold"/>
                <a:ea typeface="Times New Roman Bold"/>
                <a:cs typeface="Times New Roman Bold"/>
                <a:sym typeface="Times New Roman Bold"/>
              </a:rPr>
              <a:t>Normalization.</a:t>
            </a:r>
            <a:br>
              <a:rPr lang="en-US" sz="5000" dirty="0">
                <a:latin typeface="Times New Roman Bold"/>
                <a:ea typeface="Times New Roman Bold"/>
                <a:cs typeface="Times New Roman Bold"/>
                <a:sym typeface="Times New Roman Bold"/>
              </a:rPr>
            </a:br>
            <a:r>
              <a:rPr lang="en-US" sz="5000" dirty="0">
                <a:latin typeface="Times New Roman Bold"/>
                <a:ea typeface="Times New Roman Bold"/>
                <a:cs typeface="Times New Roman Bold"/>
                <a:sym typeface="Times New Roman Bold"/>
              </a:rPr>
              <a:t>Normal Forms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</a:t>
            </a:r>
            <a:r>
              <a:rPr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r>
              <a:rPr lang="ru-RU"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4813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500" dirty="0"/>
              <a:t>First Normal </a:t>
            </a:r>
            <a:r>
              <a:rPr sz="4500" dirty="0" smtClean="0"/>
              <a:t>Form</a:t>
            </a:r>
            <a:r>
              <a:rPr lang="en-US" sz="4500" dirty="0"/>
              <a:t> (1NF)</a:t>
            </a:r>
            <a:endParaRPr sz="4500" dirty="0"/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buChar char="•"/>
              <a:defRPr sz="1800"/>
            </a:pPr>
            <a:r>
              <a:rPr sz="2800" dirty="0"/>
              <a:t>Relation is in </a:t>
            </a:r>
            <a:r>
              <a:rPr sz="2800" b="1" dirty="0"/>
              <a:t>First Normal Form (1NF) </a:t>
            </a:r>
            <a:r>
              <a:rPr sz="2800" dirty="0"/>
              <a:t>if each column is a single, atomic </a:t>
            </a:r>
            <a:r>
              <a:rPr sz="2800" dirty="0" smtClean="0"/>
              <a:t>value</a:t>
            </a:r>
            <a:endParaRPr lang="en-US" sz="2800" dirty="0" smtClean="0"/>
          </a:p>
          <a:p>
            <a:pPr lvl="0">
              <a:buChar char="•"/>
              <a:defRPr sz="1800"/>
            </a:pPr>
            <a:endParaRPr lang="en-US" sz="2800" dirty="0" smtClean="0"/>
          </a:p>
          <a:p>
            <a:pPr lvl="0">
              <a:buChar char="•"/>
              <a:defRPr sz="1800"/>
            </a:pPr>
            <a:r>
              <a:rPr lang="en-US" sz="2800" dirty="0" smtClean="0"/>
              <a:t>R</a:t>
            </a:r>
            <a:r>
              <a:rPr sz="2800" dirty="0" smtClean="0"/>
              <a:t>elation is in 1NF if every cell in the table contains one and only one </a:t>
            </a:r>
            <a:r>
              <a:rPr sz="2800" dirty="0" smtClean="0"/>
              <a:t>value</a:t>
            </a:r>
            <a:endParaRPr sz="2800" dirty="0" smtClean="0"/>
          </a:p>
          <a:p>
            <a:pPr marL="742950" lvl="1" indent="-285750">
              <a:spcBef>
                <a:spcPts val="600"/>
              </a:spcBef>
              <a:defRPr sz="1800"/>
            </a:pPr>
            <a:endParaRPr sz="2800" dirty="0"/>
          </a:p>
          <a:p>
            <a:pPr lvl="0">
              <a:buChar char="•"/>
              <a:defRPr sz="1800"/>
            </a:pPr>
            <a:r>
              <a:rPr sz="2800" dirty="0"/>
              <a:t>Relation that is not in 1NF is known as </a:t>
            </a:r>
            <a:r>
              <a:rPr sz="2800" b="1" dirty="0"/>
              <a:t>unnormalized</a:t>
            </a:r>
            <a:r>
              <a:rPr sz="2800" dirty="0"/>
              <a:t> or </a:t>
            </a:r>
            <a:r>
              <a:rPr sz="2800" b="1" dirty="0" smtClean="0"/>
              <a:t>UNF</a:t>
            </a:r>
            <a:r>
              <a:rPr lang="en-US" sz="2800" b="1" dirty="0" smtClean="0"/>
              <a:t> (0NF)</a:t>
            </a:r>
            <a:r>
              <a:rPr sz="2800" dirty="0" smtClean="0"/>
              <a:t>. </a:t>
            </a:r>
            <a:r>
              <a:rPr sz="2800" dirty="0"/>
              <a:t>A relation that is in UNF will have composite of multi-valued </a:t>
            </a:r>
            <a:r>
              <a:rPr sz="2800" dirty="0" smtClean="0"/>
              <a:t>attributes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1096057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First Normal Form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0753" lvl="0" indent="-310753">
              <a:spcBef>
                <a:spcPts val="600"/>
              </a:spcBef>
              <a:buChar char="•"/>
              <a:defRPr sz="1800"/>
            </a:pPr>
            <a:r>
              <a:rPr lang="en-US" sz="3000" dirty="0"/>
              <a:t>The table below stores teachers and departments </a:t>
            </a:r>
            <a:r>
              <a:rPr lang="en-US" sz="3000" dirty="0" smtClean="0"/>
              <a:t>information</a:t>
            </a:r>
            <a:endParaRPr lang="en-US" sz="3000" dirty="0"/>
          </a:p>
          <a:p>
            <a:pPr marL="310753" lvl="0" indent="-310753">
              <a:spcBef>
                <a:spcPts val="600"/>
              </a:spcBef>
              <a:buChar char="•"/>
              <a:defRPr sz="1800"/>
            </a:pPr>
            <a:r>
              <a:rPr lang="en-US" sz="3000" dirty="0"/>
              <a:t>This table is in 1NF because every attribute is </a:t>
            </a:r>
            <a:r>
              <a:rPr lang="en-US" sz="3000" dirty="0" smtClean="0"/>
              <a:t>atomic</a:t>
            </a:r>
            <a:endParaRPr lang="en-US" sz="3000" dirty="0"/>
          </a:p>
        </p:txBody>
      </p:sp>
      <p:pic>
        <p:nvPicPr>
          <p:cNvPr id="5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119213"/>
            <a:ext cx="8229600" cy="17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180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First Normal </a:t>
            </a:r>
            <a:r>
              <a:rPr sz="4400" dirty="0" smtClean="0"/>
              <a:t>Form</a:t>
            </a:r>
            <a:endParaRPr sz="4400" dirty="0"/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en-US" sz="3000" dirty="0"/>
              <a:t>Consider the </a:t>
            </a:r>
            <a:r>
              <a:rPr lang="en-US" sz="3000" dirty="0" smtClean="0"/>
              <a:t>relation Teachers below </a:t>
            </a:r>
            <a:endParaRPr lang="en-US" sz="3000" dirty="0"/>
          </a:p>
          <a:p>
            <a:pPr lvl="0">
              <a:defRPr sz="1800"/>
            </a:pPr>
            <a:r>
              <a:rPr lang="en-US" sz="3000" dirty="0"/>
              <a:t>It is </a:t>
            </a:r>
            <a:r>
              <a:rPr lang="en-US" sz="3000" dirty="0" smtClean="0"/>
              <a:t>in </a:t>
            </a:r>
            <a:r>
              <a:rPr lang="en-US" sz="3000" dirty="0"/>
              <a:t>UNF (not in 1NF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54" y="3863181"/>
            <a:ext cx="7536692" cy="21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82358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1800"/>
            </a:pPr>
            <a:r>
              <a:rPr lang="en-US" sz="4300" dirty="0"/>
              <a:t>Decomposition</a:t>
            </a:r>
            <a:endParaRPr sz="4300" dirty="0"/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/>
              <a:t>Decomposition</a:t>
            </a:r>
            <a:r>
              <a:rPr lang="en-US" sz="2800" dirty="0"/>
              <a:t> is the process of breaking down in parts or </a:t>
            </a:r>
            <a:r>
              <a:rPr lang="en-US" sz="2800" dirty="0" smtClean="0"/>
              <a:t>elements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breaks the table into multiple tables in a </a:t>
            </a:r>
            <a:r>
              <a:rPr lang="en-US" sz="2800" dirty="0" smtClean="0"/>
              <a:t>database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It should always be lossless, because it confirms that the information in the original relation can be accurately reconstructed based on the decomposed </a:t>
            </a:r>
            <a:r>
              <a:rPr lang="en-US" sz="2800" dirty="0" smtClean="0"/>
              <a:t>relations</a:t>
            </a:r>
            <a:endParaRPr lang="en-US" sz="2800" dirty="0"/>
          </a:p>
          <a:p>
            <a:pPr marL="325754" lvl="0" indent="-325754" defTabSz="868680">
              <a:buChar char="•"/>
              <a:defRPr sz="1800"/>
            </a:pPr>
            <a:endParaRPr sz="3040" dirty="0"/>
          </a:p>
        </p:txBody>
      </p:sp>
    </p:spTree>
    <p:extLst>
      <p:ext uri="{BB962C8B-B14F-4D97-AF65-F5344CB8AC3E}">
        <p14:creationId xmlns:p14="http://schemas.microsoft.com/office/powerpoint/2010/main" xmlns="" val="2146371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457200" y="149738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400" dirty="0" smtClean="0"/>
              <a:t>Relation Teachers </a:t>
            </a:r>
            <a:r>
              <a:rPr sz="2400" dirty="0" smtClean="0"/>
              <a:t>violates </a:t>
            </a:r>
            <a:r>
              <a:rPr lang="en-US" sz="2400" dirty="0" smtClean="0"/>
              <a:t>1</a:t>
            </a:r>
            <a:r>
              <a:rPr sz="2400" dirty="0" smtClean="0"/>
              <a:t>NF</a:t>
            </a: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sz="2400" dirty="0" smtClean="0"/>
              <a:t>To </a:t>
            </a:r>
            <a:r>
              <a:rPr sz="2400" dirty="0"/>
              <a:t>bring it to </a:t>
            </a:r>
            <a:r>
              <a:rPr lang="en-US" sz="2400" dirty="0" smtClean="0"/>
              <a:t>1</a:t>
            </a:r>
            <a:r>
              <a:rPr sz="2400" dirty="0" smtClean="0"/>
              <a:t>NF</a:t>
            </a:r>
            <a:r>
              <a:rPr sz="2400" dirty="0"/>
              <a:t>, we </a:t>
            </a:r>
            <a:r>
              <a:rPr lang="en-US" sz="2400" dirty="0" smtClean="0"/>
              <a:t>remove multi-valued attribute and create new relation out of it</a:t>
            </a:r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400" dirty="0" smtClean="0"/>
              <a:t>If a relation violates 1NF by having a composite attribute, it needs to be break down into simple attributes (FIO – first name, last name)</a:t>
            </a:r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sz="2400" dirty="0"/>
          </a:p>
        </p:txBody>
      </p:sp>
      <p:sp>
        <p:nvSpPr>
          <p:cNvPr id="6" name="Shape 77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Decomposition to 1NF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311" y="3101595"/>
            <a:ext cx="6504962" cy="143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3259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500" dirty="0"/>
              <a:t>Second Normal </a:t>
            </a:r>
            <a:r>
              <a:rPr sz="4500" dirty="0" smtClean="0"/>
              <a:t>Form</a:t>
            </a:r>
            <a:r>
              <a:rPr lang="en-US" sz="4500" dirty="0"/>
              <a:t> </a:t>
            </a:r>
            <a:r>
              <a:rPr lang="en-US" sz="4500" dirty="0" smtClean="0"/>
              <a:t>(2NF</a:t>
            </a:r>
            <a:r>
              <a:rPr lang="en-US" sz="4500" dirty="0"/>
              <a:t>)</a:t>
            </a:r>
            <a:endParaRPr sz="4500" dirty="0"/>
          </a:p>
        </p:txBody>
      </p:sp>
      <p:sp>
        <p:nvSpPr>
          <p:cNvPr id="47" name="Shape 4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10530" cy="504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1468" lvl="0" indent="-321468">
              <a:lnSpc>
                <a:spcPct val="90000"/>
              </a:lnSpc>
              <a:buChar char="•"/>
              <a:defRPr sz="1800"/>
            </a:pPr>
            <a:r>
              <a:rPr sz="3000" dirty="0" smtClean="0"/>
              <a:t>Relation </a:t>
            </a:r>
            <a:r>
              <a:rPr sz="3000" dirty="0"/>
              <a:t>that is in </a:t>
            </a:r>
            <a:r>
              <a:rPr sz="3000" b="1" dirty="0"/>
              <a:t>Second Normal Form (2NF) </a:t>
            </a:r>
            <a:r>
              <a:rPr sz="3000" dirty="0"/>
              <a:t>is in 1NF and has no partial dependencies on the </a:t>
            </a:r>
            <a:r>
              <a:rPr sz="3000" dirty="0" smtClean="0"/>
              <a:t>PK</a:t>
            </a:r>
            <a:endParaRPr lang="en-US" sz="3000" dirty="0" smtClean="0"/>
          </a:p>
          <a:p>
            <a:pPr marL="321468" lvl="0" indent="-321468">
              <a:lnSpc>
                <a:spcPct val="90000"/>
              </a:lnSpc>
              <a:buChar char="•"/>
              <a:defRPr sz="1800"/>
            </a:pPr>
            <a:endParaRPr sz="3000" dirty="0"/>
          </a:p>
          <a:p>
            <a:pPr marL="321468" lvl="0" indent="-321468">
              <a:lnSpc>
                <a:spcPct val="90000"/>
              </a:lnSpc>
              <a:buChar char="•"/>
              <a:defRPr sz="1800"/>
            </a:pPr>
            <a:r>
              <a:rPr sz="3000" dirty="0" smtClean="0"/>
              <a:t>Second </a:t>
            </a:r>
            <a:r>
              <a:rPr sz="3000" dirty="0"/>
              <a:t>normal form is associated with </a:t>
            </a:r>
            <a:r>
              <a:rPr sz="3000" b="1" dirty="0"/>
              <a:t>modification </a:t>
            </a:r>
            <a:r>
              <a:rPr sz="3000" b="1" dirty="0" smtClean="0"/>
              <a:t>anomal</a:t>
            </a:r>
            <a:r>
              <a:rPr lang="en-US" sz="3000" b="1" dirty="0" smtClean="0"/>
              <a:t>y</a:t>
            </a:r>
          </a:p>
          <a:p>
            <a:pPr marL="321468" lvl="0" indent="-321468">
              <a:lnSpc>
                <a:spcPct val="90000"/>
              </a:lnSpc>
              <a:buChar char="•"/>
              <a:defRPr sz="1800"/>
            </a:pPr>
            <a:endParaRPr lang="en-US" sz="3000" dirty="0" smtClean="0"/>
          </a:p>
          <a:p>
            <a:pPr marL="321468" lvl="0" indent="-321468">
              <a:lnSpc>
                <a:spcPct val="90000"/>
              </a:lnSpc>
              <a:buChar char="•"/>
              <a:defRPr sz="1800"/>
            </a:pPr>
            <a:r>
              <a:rPr lang="en-US" sz="3000" dirty="0" smtClean="0"/>
              <a:t>If a relation has a simple PK (one attribute), it is in 2NF automatically</a:t>
            </a:r>
          </a:p>
          <a:p>
            <a:pPr marL="321468" lvl="0" indent="-321468">
              <a:lnSpc>
                <a:spcPct val="90000"/>
              </a:lnSpc>
              <a:buChar char="•"/>
              <a:defRPr sz="1800"/>
            </a:pPr>
            <a:r>
              <a:rPr lang="en-US" sz="3000" dirty="0" smtClean="0"/>
              <a:t>Only relations with composite PK (</a:t>
            </a:r>
            <a:r>
              <a:rPr lang="en-US" sz="3000" dirty="0" smtClean="0"/>
              <a:t>t</a:t>
            </a:r>
            <a:r>
              <a:rPr lang="en-US" sz="3000" dirty="0" smtClean="0"/>
              <a:t>wo ore more attributes) must be checked against 2NF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12282019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300" dirty="0" smtClean="0"/>
              <a:t>Partial dependency</a:t>
            </a:r>
            <a:endParaRPr sz="4300" dirty="0"/>
          </a:p>
        </p:txBody>
      </p:sp>
      <p:sp>
        <p:nvSpPr>
          <p:cNvPr id="61" name="Shape 6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buFontTx/>
              <a:buChar char="•"/>
              <a:defRPr sz="1800"/>
            </a:pPr>
            <a:r>
              <a:rPr lang="en-US" sz="2800" dirty="0"/>
              <a:t>A dependency X -&gt; Y is a </a:t>
            </a:r>
            <a:r>
              <a:rPr lang="en-US" sz="2800" dirty="0">
                <a:latin typeface="Arial Bold"/>
                <a:ea typeface="Arial Bold"/>
                <a:cs typeface="Arial Bold"/>
                <a:sym typeface="Arial Bold"/>
              </a:rPr>
              <a:t>partial dependency</a:t>
            </a:r>
            <a:r>
              <a:rPr lang="en-US" sz="2800" dirty="0"/>
              <a:t> if there exists an attribute A that is part of X that can be removed from X and the dependency still </a:t>
            </a:r>
            <a:r>
              <a:rPr lang="en-US" sz="2800" dirty="0" smtClean="0"/>
              <a:t>holds</a:t>
            </a:r>
            <a:endParaRPr lang="en-US" sz="2800" dirty="0" smtClean="0"/>
          </a:p>
          <a:p>
            <a:pPr lvl="0">
              <a:buChar char="•"/>
              <a:defRPr sz="1800"/>
            </a:pPr>
            <a:r>
              <a:rPr lang="en-US" sz="2800" dirty="0" smtClean="0"/>
              <a:t>Example: </a:t>
            </a:r>
            <a:r>
              <a:rPr lang="en-US" sz="2800" dirty="0" err="1" smtClean="0"/>
              <a:t>TeachersAndCourses</a:t>
            </a:r>
            <a:r>
              <a:rPr lang="en-US" sz="2800" dirty="0" smtClean="0"/>
              <a:t> relation</a:t>
            </a:r>
            <a:endParaRPr sz="2800" dirty="0"/>
          </a:p>
          <a:p>
            <a:pPr lvl="0">
              <a:buChar char="•"/>
              <a:defRPr sz="1800"/>
            </a:pPr>
            <a:r>
              <a:rPr sz="2800" dirty="0" smtClean="0"/>
              <a:t>PK </a:t>
            </a:r>
            <a:r>
              <a:rPr sz="2800" dirty="0"/>
              <a:t>is </a:t>
            </a:r>
            <a:r>
              <a:rPr sz="2800" dirty="0" smtClean="0"/>
              <a:t>{</a:t>
            </a:r>
            <a:r>
              <a:rPr lang="en-US" sz="2800" dirty="0" smtClean="0"/>
              <a:t>teacher</a:t>
            </a:r>
            <a:r>
              <a:rPr sz="2800" dirty="0" smtClean="0"/>
              <a:t>_id,</a:t>
            </a:r>
            <a:r>
              <a:rPr lang="en-US" sz="2800" dirty="0" smtClean="0"/>
              <a:t> course</a:t>
            </a:r>
            <a:r>
              <a:rPr sz="2800" dirty="0" smtClean="0"/>
              <a:t>_id</a:t>
            </a:r>
            <a:r>
              <a:rPr sz="28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354" y="4950061"/>
            <a:ext cx="8912646" cy="11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30532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300" dirty="0" smtClean="0"/>
              <a:t>Partial dependency</a:t>
            </a:r>
            <a:endParaRPr sz="4300" dirty="0"/>
          </a:p>
        </p:txBody>
      </p:sp>
      <p:sp>
        <p:nvSpPr>
          <p:cNvPr id="65" name="Shape 65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22325" lvl="0" indent="-322325" defTabSz="859536">
              <a:buChar char="•"/>
              <a:defRPr sz="1800"/>
            </a:pPr>
            <a:r>
              <a:rPr sz="3000" dirty="0"/>
              <a:t>Also suppose this relation has the following dependencies:</a:t>
            </a:r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FD1: </a:t>
            </a:r>
            <a:r>
              <a:rPr sz="3000" dirty="0" smtClean="0"/>
              <a:t>{</a:t>
            </a:r>
            <a:r>
              <a:rPr lang="en-US" sz="3000" dirty="0" err="1"/>
              <a:t>teacher_id</a:t>
            </a:r>
            <a:r>
              <a:rPr lang="en-US" sz="3000" dirty="0"/>
              <a:t>, </a:t>
            </a:r>
            <a:r>
              <a:rPr lang="en-US" sz="3000" dirty="0" err="1"/>
              <a:t>course_id</a:t>
            </a:r>
            <a:r>
              <a:rPr sz="3000" dirty="0" smtClean="0"/>
              <a:t>} </a:t>
            </a:r>
            <a:r>
              <a:rPr sz="3000" dirty="0"/>
              <a:t>-&gt; </a:t>
            </a:r>
            <a:r>
              <a:rPr sz="3000" dirty="0" smtClean="0"/>
              <a:t>{</a:t>
            </a:r>
            <a:r>
              <a:rPr lang="en-US" sz="3000" dirty="0" smtClean="0"/>
              <a:t>room</a:t>
            </a:r>
            <a:r>
              <a:rPr sz="3000" dirty="0" smtClean="0"/>
              <a:t>, </a:t>
            </a:r>
            <a:r>
              <a:rPr lang="en-US" sz="3000" dirty="0" smtClean="0"/>
              <a:t>time</a:t>
            </a:r>
            <a:r>
              <a:rPr sz="3000" dirty="0" smtClean="0"/>
              <a:t>}</a:t>
            </a:r>
            <a:endParaRPr sz="3000" dirty="0"/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FD2: </a:t>
            </a:r>
            <a:r>
              <a:rPr lang="en-US" sz="3000" dirty="0" smtClean="0"/>
              <a:t>{teacher_id}</a:t>
            </a:r>
            <a:r>
              <a:rPr sz="3000" dirty="0" smtClean="0"/>
              <a:t> </a:t>
            </a:r>
            <a:r>
              <a:rPr sz="3000" dirty="0"/>
              <a:t>-&gt; </a:t>
            </a:r>
            <a:r>
              <a:rPr lang="en-US" sz="3000" dirty="0" smtClean="0"/>
              <a:t>{last_name}</a:t>
            </a:r>
            <a:endParaRPr sz="3000" dirty="0"/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FD3: </a:t>
            </a:r>
            <a:r>
              <a:rPr lang="en-US" sz="3000" dirty="0" smtClean="0"/>
              <a:t>{course_id}</a:t>
            </a:r>
            <a:r>
              <a:rPr sz="3000" dirty="0" smtClean="0"/>
              <a:t> </a:t>
            </a:r>
            <a:r>
              <a:rPr sz="3000" dirty="0"/>
              <a:t>-&gt; </a:t>
            </a:r>
            <a:r>
              <a:rPr lang="en-US" sz="3000" dirty="0" smtClean="0"/>
              <a:t>{course_name</a:t>
            </a:r>
            <a:r>
              <a:rPr lang="en-US" sz="3000" dirty="0"/>
              <a:t>, </a:t>
            </a:r>
            <a:r>
              <a:rPr lang="en-US" sz="3000" dirty="0" smtClean="0"/>
              <a:t>credits}</a:t>
            </a:r>
            <a:endParaRPr sz="3000" dirty="0" smtClean="0"/>
          </a:p>
          <a:p>
            <a:pPr marL="322325" lvl="0" indent="-322325" defTabSz="859536">
              <a:buSzTx/>
              <a:buNone/>
              <a:defRPr sz="1800"/>
            </a:pPr>
            <a:endParaRPr sz="3008" dirty="0" smtClean="0"/>
          </a:p>
          <a:p>
            <a:pPr marL="322325" lvl="0" indent="-322325" defTabSz="859536">
              <a:buChar char="•"/>
              <a:defRPr sz="1800"/>
            </a:pPr>
            <a:r>
              <a:rPr lang="en-US" sz="3008" dirty="0" err="1" smtClean="0"/>
              <a:t>last_name</a:t>
            </a:r>
            <a:r>
              <a:rPr lang="en-US" sz="3008" dirty="0" smtClean="0"/>
              <a:t>, </a:t>
            </a:r>
            <a:r>
              <a:rPr lang="en-US" sz="3008" dirty="0" err="1" smtClean="0"/>
              <a:t>course_name</a:t>
            </a:r>
            <a:r>
              <a:rPr lang="en-US" sz="3008" dirty="0" smtClean="0"/>
              <a:t>, credits are partially dependent on the PK</a:t>
            </a:r>
            <a:endParaRPr lang="en-US" sz="3008" dirty="0"/>
          </a:p>
          <a:p>
            <a:pPr marL="322325" lvl="0" indent="-322325" defTabSz="859536">
              <a:buChar char="•"/>
              <a:defRPr sz="1800"/>
            </a:pPr>
            <a:r>
              <a:rPr lang="en-US" sz="3008" dirty="0" smtClean="0"/>
              <a:t>room and time are fully dependent on PK</a:t>
            </a:r>
            <a:endParaRPr sz="3008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457200" y="149738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400" dirty="0" smtClean="0"/>
              <a:t>Relation </a:t>
            </a:r>
            <a:r>
              <a:rPr lang="en-US" sz="2400" dirty="0" err="1" smtClean="0"/>
              <a:t>TeachersAndCourses</a:t>
            </a:r>
            <a:r>
              <a:rPr lang="en-US" sz="2400" dirty="0" smtClean="0"/>
              <a:t> </a:t>
            </a:r>
            <a:r>
              <a:rPr sz="2400" dirty="0" smtClean="0"/>
              <a:t>violates 2NF</a:t>
            </a: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sz="2400" dirty="0" smtClean="0"/>
              <a:t>To </a:t>
            </a:r>
            <a:r>
              <a:rPr sz="2400" dirty="0"/>
              <a:t>bring it to 2NF, we </a:t>
            </a:r>
            <a:r>
              <a:rPr lang="en-US" sz="2400" dirty="0" smtClean="0"/>
              <a:t>remove partial dependencies and create new relations out of them</a:t>
            </a:r>
            <a:endParaRPr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588" y="3390909"/>
            <a:ext cx="6490535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7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Decomposition to 2NF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59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500" dirty="0"/>
              <a:t>Third Normal </a:t>
            </a:r>
            <a:r>
              <a:rPr sz="4500" dirty="0" smtClean="0"/>
              <a:t>Form</a:t>
            </a:r>
            <a:r>
              <a:rPr lang="en-US" sz="4500" dirty="0"/>
              <a:t> </a:t>
            </a:r>
            <a:r>
              <a:rPr lang="en-US" sz="4500" dirty="0" smtClean="0"/>
              <a:t>(3NF</a:t>
            </a:r>
            <a:r>
              <a:rPr lang="en-US" sz="4500" dirty="0"/>
              <a:t>)</a:t>
            </a:r>
            <a:endParaRPr sz="4500" dirty="0"/>
          </a:p>
        </p:txBody>
      </p:sp>
      <p:sp>
        <p:nvSpPr>
          <p:cNvPr id="53" name="Shape 5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buFontTx/>
              <a:buChar char="•"/>
              <a:defRPr sz="1800"/>
            </a:pPr>
            <a:r>
              <a:rPr lang="en-US" sz="3100" dirty="0"/>
              <a:t>Relation is in </a:t>
            </a:r>
            <a:r>
              <a:rPr lang="en-US" sz="3100" b="1" dirty="0"/>
              <a:t>T</a:t>
            </a:r>
            <a:r>
              <a:rPr lang="en-US" sz="3100" b="1" dirty="0">
                <a:latin typeface="Arial Bold"/>
                <a:ea typeface="Arial Bold"/>
                <a:cs typeface="Arial Bold"/>
                <a:sym typeface="Arial Bold"/>
              </a:rPr>
              <a:t>hird Normal Form (3NF) </a:t>
            </a:r>
            <a:r>
              <a:rPr lang="en-US" sz="3100" dirty="0"/>
              <a:t>if it is in 2NF and it contains no attributes that are transitively dependent on the Primary </a:t>
            </a:r>
            <a:r>
              <a:rPr lang="en-US" sz="3100" dirty="0" smtClean="0"/>
              <a:t>Key</a:t>
            </a:r>
            <a:endParaRPr lang="en-US" sz="3100" dirty="0"/>
          </a:p>
          <a:p>
            <a:pPr lvl="0">
              <a:buChar char="•"/>
              <a:defRPr sz="1800"/>
            </a:pPr>
            <a:endParaRPr lang="en-US" sz="3100" dirty="0"/>
          </a:p>
          <a:p>
            <a:pPr lvl="0">
              <a:buChar char="•"/>
              <a:defRPr sz="1800"/>
            </a:pPr>
            <a:r>
              <a:rPr lang="en-US" sz="3100" dirty="0"/>
              <a:t>Third normal form is defined in terms of transitive dependencies and is associated with </a:t>
            </a:r>
            <a:r>
              <a:rPr lang="en-US" sz="3100" b="1" dirty="0"/>
              <a:t>insertion and deletion </a:t>
            </a:r>
            <a:r>
              <a:rPr lang="en-US" sz="3100" b="1" dirty="0" smtClean="0"/>
              <a:t>anomalies</a:t>
            </a:r>
            <a:endParaRPr lang="en-US" sz="3100" dirty="0"/>
          </a:p>
          <a:p>
            <a:pPr lvl="0">
              <a:buChar char="•"/>
              <a:defRPr sz="1800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xmlns="" val="2033370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La</a:t>
            </a:r>
            <a:r>
              <a:rPr sz="4400" dirty="0" smtClean="0"/>
              <a:t>st </a:t>
            </a:r>
            <a:r>
              <a:rPr sz="4400" dirty="0"/>
              <a:t>lecture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lvl="0" indent="0">
              <a:buNone/>
              <a:defRPr sz="1800"/>
            </a:pPr>
            <a:r>
              <a:rPr sz="3000" dirty="0"/>
              <a:t>Update anomalies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/>
              <a:t>Modification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/>
              <a:t>Insertion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 smtClean="0"/>
              <a:t>Deletion</a:t>
            </a:r>
            <a:endParaRPr lang="ru-RU" sz="3000" dirty="0" smtClean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endParaRPr lang="ru-RU" sz="3000" dirty="0"/>
          </a:p>
          <a:p>
            <a:pPr marL="16329" indent="0">
              <a:spcBef>
                <a:spcPts val="600"/>
              </a:spcBef>
              <a:buNone/>
              <a:defRPr sz="1800"/>
            </a:pPr>
            <a:r>
              <a:rPr sz="3000" dirty="0" smtClean="0"/>
              <a:t>Functional dependenc</a:t>
            </a:r>
            <a:r>
              <a:rPr lang="en-US" sz="3000" dirty="0" smtClean="0"/>
              <a:t>ies</a:t>
            </a:r>
            <a:endParaRPr sz="3000" dirty="0"/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/>
              <a:t>Full 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/>
              <a:t>Partial 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 sz="1800"/>
            </a:pPr>
            <a:r>
              <a:rPr sz="3000" dirty="0"/>
              <a:t>Transitive </a:t>
            </a:r>
          </a:p>
        </p:txBody>
      </p:sp>
    </p:spTree>
    <p:extLst>
      <p:ext uri="{BB962C8B-B14F-4D97-AF65-F5344CB8AC3E}">
        <p14:creationId xmlns:p14="http://schemas.microsoft.com/office/powerpoint/2010/main" xmlns="" val="201209542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Transitive </a:t>
            </a:r>
            <a:r>
              <a:rPr sz="4400" dirty="0" smtClean="0"/>
              <a:t>dependency</a:t>
            </a:r>
            <a:endParaRPr sz="4400" dirty="0"/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en-US" altLang="ru-RU" sz="2800" b="1" dirty="0"/>
              <a:t>Transitive dependency</a:t>
            </a:r>
            <a:r>
              <a:rPr lang="en-US" altLang="ru-RU" sz="2800" dirty="0"/>
              <a:t> is a condition where </a:t>
            </a:r>
            <a:r>
              <a:rPr lang="en-US" altLang="ru-RU" sz="2800" dirty="0" smtClean="0"/>
              <a:t>X, Y, </a:t>
            </a:r>
            <a:r>
              <a:rPr lang="en-US" altLang="ru-RU" sz="2800" dirty="0"/>
              <a:t>and </a:t>
            </a:r>
            <a:r>
              <a:rPr lang="en-US" altLang="ru-RU" sz="2800" dirty="0" smtClean="0"/>
              <a:t>Z </a:t>
            </a:r>
            <a:r>
              <a:rPr lang="en-US" altLang="ru-RU" sz="2800" dirty="0"/>
              <a:t>are attributes of a relation such that if </a:t>
            </a:r>
            <a:r>
              <a:rPr lang="en-US" altLang="ru-RU" sz="2800" dirty="0" smtClean="0"/>
              <a:t>X→Y </a:t>
            </a:r>
            <a:r>
              <a:rPr lang="en-US" altLang="ru-RU" sz="2800" dirty="0"/>
              <a:t>and </a:t>
            </a:r>
            <a:r>
              <a:rPr lang="en-US" altLang="ru-RU" sz="2800" dirty="0" smtClean="0"/>
              <a:t>Y→Z, </a:t>
            </a:r>
            <a:r>
              <a:rPr lang="en-US" altLang="ru-RU" sz="2800" dirty="0"/>
              <a:t>then </a:t>
            </a:r>
            <a:r>
              <a:rPr lang="en-US" altLang="ru-RU" sz="2800" dirty="0" smtClean="0"/>
              <a:t>Z </a:t>
            </a:r>
            <a:r>
              <a:rPr lang="en-US" altLang="ru-RU" sz="2800" dirty="0"/>
              <a:t>is transitively dependent on </a:t>
            </a:r>
            <a:r>
              <a:rPr lang="en-US" altLang="ru-RU" sz="2800" dirty="0" smtClean="0"/>
              <a:t>X </a:t>
            </a:r>
            <a:r>
              <a:rPr lang="en-US" altLang="ru-RU" sz="2800" dirty="0"/>
              <a:t>via </a:t>
            </a:r>
            <a:r>
              <a:rPr lang="en-US" altLang="ru-RU" sz="2800" dirty="0" smtClean="0"/>
              <a:t>Y</a:t>
            </a:r>
            <a:endParaRPr lang="en-US" altLang="ru-RU" sz="2800" dirty="0" smtClean="0"/>
          </a:p>
          <a:p>
            <a:pPr lvl="0">
              <a:defRPr sz="1800"/>
            </a:pPr>
            <a:r>
              <a:rPr lang="en-US" sz="2800" dirty="0" smtClean="0"/>
              <a:t>Example: </a:t>
            </a:r>
            <a:r>
              <a:rPr lang="en-US" sz="2800" dirty="0" err="1" smtClean="0"/>
              <a:t>StudentsAnd</a:t>
            </a:r>
            <a:r>
              <a:rPr lang="en-US" sz="2800" dirty="0" err="1" smtClean="0"/>
              <a:t>G</a:t>
            </a:r>
            <a:r>
              <a:rPr lang="en-US" sz="2800" dirty="0" err="1" smtClean="0"/>
              <a:t>roups</a:t>
            </a:r>
            <a:r>
              <a:rPr lang="en-US" sz="2800" dirty="0" smtClean="0"/>
              <a:t> relation</a:t>
            </a:r>
            <a:endParaRPr lang="en-US" sz="2800" dirty="0" smtClean="0"/>
          </a:p>
          <a:p>
            <a:pPr>
              <a:defRPr sz="1800"/>
            </a:pPr>
            <a:r>
              <a:rPr lang="en-US" sz="2800" dirty="0" smtClean="0"/>
              <a:t>PK is </a:t>
            </a:r>
            <a:r>
              <a:rPr lang="en-US" sz="2800" dirty="0" err="1" smtClean="0"/>
              <a:t>student_id</a:t>
            </a:r>
            <a:endParaRPr lang="en-US" sz="2800" dirty="0"/>
          </a:p>
          <a:p>
            <a:pPr lvl="0">
              <a:defRPr sz="1800"/>
            </a:pPr>
            <a:endParaRPr sz="1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342609"/>
            <a:ext cx="8229600" cy="19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292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Transitive </a:t>
            </a:r>
            <a:r>
              <a:rPr sz="4400" dirty="0" smtClean="0"/>
              <a:t>dependency</a:t>
            </a:r>
            <a:endParaRPr sz="4400" dirty="0"/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5754" lvl="0" indent="-325754" defTabSz="868680">
              <a:buChar char="•"/>
              <a:defRPr sz="1800"/>
            </a:pPr>
            <a:r>
              <a:rPr lang="en-US" sz="3040" dirty="0" smtClean="0"/>
              <a:t>The </a:t>
            </a:r>
            <a:r>
              <a:rPr sz="3040" dirty="0" smtClean="0"/>
              <a:t>relation ha</a:t>
            </a:r>
            <a:r>
              <a:rPr lang="en-US" sz="3040" dirty="0" smtClean="0"/>
              <a:t>s</a:t>
            </a:r>
            <a:r>
              <a:rPr sz="3040" dirty="0" smtClean="0"/>
              <a:t> </a:t>
            </a:r>
            <a:r>
              <a:rPr sz="3040" dirty="0"/>
              <a:t>the following functional dependencies:</a:t>
            </a:r>
          </a:p>
          <a:p>
            <a:pPr marL="325754" lvl="0" indent="-325754" defTabSz="868680">
              <a:buSzTx/>
              <a:buNone/>
              <a:defRPr sz="1800"/>
            </a:pPr>
            <a:r>
              <a:rPr sz="3040" dirty="0"/>
              <a:t>	</a:t>
            </a:r>
            <a:r>
              <a:rPr lang="en-US" sz="3040" dirty="0" smtClean="0"/>
              <a:t>{student_</a:t>
            </a:r>
            <a:r>
              <a:rPr sz="3040" dirty="0" smtClean="0"/>
              <a:t>id</a:t>
            </a:r>
            <a:r>
              <a:rPr lang="en-US" sz="3040" dirty="0"/>
              <a:t>}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sz="3040" dirty="0" smtClean="0"/>
              <a:t>{</a:t>
            </a:r>
            <a:r>
              <a:rPr lang="en-US" sz="3040" dirty="0" smtClean="0"/>
              <a:t>last_name, </a:t>
            </a:r>
            <a:r>
              <a:rPr lang="en-US" sz="3040" dirty="0" err="1" smtClean="0"/>
              <a:t>group_id</a:t>
            </a:r>
            <a:r>
              <a:rPr sz="3040" dirty="0" smtClean="0"/>
              <a:t>}</a:t>
            </a:r>
            <a:endParaRPr sz="3040" dirty="0"/>
          </a:p>
          <a:p>
            <a:pPr marL="325754" lvl="0" indent="-325754" defTabSz="868680">
              <a:buSzTx/>
              <a:buNone/>
              <a:defRPr sz="1800"/>
            </a:pPr>
            <a:r>
              <a:rPr sz="3040" dirty="0"/>
              <a:t>	</a:t>
            </a:r>
            <a:r>
              <a:rPr lang="en-US" sz="3040" dirty="0" smtClean="0"/>
              <a:t>{group_id}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lang="en-US" sz="3040" dirty="0" smtClean="0"/>
              <a:t>{group_name}</a:t>
            </a:r>
            <a:endParaRPr sz="3040" dirty="0"/>
          </a:p>
          <a:p>
            <a:pPr marL="325754" indent="-325754" defTabSz="868680">
              <a:buFontTx/>
              <a:buChar char="•"/>
              <a:defRPr sz="1800"/>
            </a:pPr>
            <a:r>
              <a:rPr sz="3040" dirty="0"/>
              <a:t>This relation contains a transitive dependency because </a:t>
            </a:r>
            <a:endParaRPr lang="en-US" sz="3040" dirty="0" smtClean="0"/>
          </a:p>
          <a:p>
            <a:pPr marL="0" indent="0" defTabSz="868680">
              <a:buNone/>
              <a:defRPr sz="1800"/>
            </a:pPr>
            <a:r>
              <a:rPr lang="en-US" sz="3040" dirty="0"/>
              <a:t>	</a:t>
            </a:r>
            <a:r>
              <a:rPr lang="en-US" sz="3040" dirty="0" smtClean="0"/>
              <a:t>{</a:t>
            </a:r>
            <a:r>
              <a:rPr lang="en-US" sz="3040" dirty="0" err="1" smtClean="0"/>
              <a:t>student_id</a:t>
            </a:r>
            <a:r>
              <a:rPr lang="en-US" sz="3040" dirty="0" smtClean="0"/>
              <a:t>}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lang="en-US" sz="3040" dirty="0" smtClean="0"/>
              <a:t>{</a:t>
            </a:r>
            <a:r>
              <a:rPr lang="en-US" sz="3040" dirty="0" err="1" smtClean="0"/>
              <a:t>group_id</a:t>
            </a:r>
            <a:r>
              <a:rPr lang="en-US" sz="3040" dirty="0" smtClean="0"/>
              <a:t>} </a:t>
            </a:r>
            <a:r>
              <a:rPr sz="3040" dirty="0" smtClean="0"/>
              <a:t>-&gt;</a:t>
            </a:r>
            <a:r>
              <a:rPr lang="en-US" sz="3040" dirty="0" smtClean="0"/>
              <a:t> {</a:t>
            </a:r>
            <a:r>
              <a:rPr lang="en-US" sz="3040" dirty="0" err="1" smtClean="0"/>
              <a:t>group_name</a:t>
            </a:r>
            <a:r>
              <a:rPr lang="en-US" sz="3040" dirty="0" smtClean="0"/>
              <a:t>}</a:t>
            </a:r>
            <a:endParaRPr lang="en-US" sz="3040" dirty="0"/>
          </a:p>
          <a:p>
            <a:pPr marL="325754" lvl="0" indent="-325754" defTabSz="868680">
              <a:buChar char="•"/>
              <a:defRPr sz="1800"/>
            </a:pPr>
            <a:endParaRPr sz="3040" dirty="0"/>
          </a:p>
        </p:txBody>
      </p:sp>
    </p:spTree>
    <p:extLst>
      <p:ext uri="{BB962C8B-B14F-4D97-AF65-F5344CB8AC3E}">
        <p14:creationId xmlns:p14="http://schemas.microsoft.com/office/powerpoint/2010/main" xmlns="" val="1815707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Decomposition to 3NF</a:t>
            </a:r>
            <a:endParaRPr sz="4400" dirty="0"/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400" dirty="0" smtClean="0"/>
              <a:t>Relation </a:t>
            </a:r>
            <a:r>
              <a:rPr lang="en-US" sz="2400" dirty="0" err="1" smtClean="0"/>
              <a:t>StudentsAndGroups</a:t>
            </a:r>
            <a:r>
              <a:rPr lang="en-US" sz="2400" dirty="0" smtClean="0"/>
              <a:t> violates 3NF</a:t>
            </a:r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endParaRPr lang="en-US" sz="2400" dirty="0" smtClean="0"/>
          </a:p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400" dirty="0" smtClean="0"/>
              <a:t>To bring it to 3NF w</a:t>
            </a:r>
            <a:r>
              <a:rPr sz="2400" dirty="0" smtClean="0"/>
              <a:t>e </a:t>
            </a:r>
            <a:r>
              <a:rPr sz="2400" dirty="0"/>
              <a:t>need to remove the transitive dependency from the </a:t>
            </a:r>
            <a:r>
              <a:rPr lang="en-US" sz="2400" dirty="0" smtClean="0"/>
              <a:t>relation by removing it into a new relation</a:t>
            </a:r>
            <a:endParaRPr sz="2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874" y="4076425"/>
            <a:ext cx="7002321" cy="1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95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381000" y="2285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Summary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33400" y="17526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n-US" sz="2800" dirty="0"/>
              <a:t>Typically, a 3NF relation is considered a good database design – the normalizing process usually ends once 3NF is </a:t>
            </a:r>
            <a:r>
              <a:rPr lang="en-US" sz="2800" dirty="0" smtClean="0"/>
              <a:t>attained</a:t>
            </a:r>
            <a:endParaRPr lang="en-US" sz="2800" dirty="0"/>
          </a:p>
          <a:p>
            <a:pPr lvl="0">
              <a:buChar char="•"/>
              <a:defRPr sz="1800"/>
            </a:pPr>
            <a:endParaRPr lang="en-US" sz="2800" dirty="0"/>
          </a:p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n-US" sz="2800" dirty="0"/>
              <a:t>How do we remove functional dependencies that violate a given normal form?</a:t>
            </a:r>
          </a:p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n-US" sz="2800" dirty="0"/>
              <a:t>We break a relation into many smaller relations while still maintaining the relationship among the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503765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Summary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76" name="a18.jpg" descr="http://www.codeproject.com/KB/database/359654/a18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200" y="1524000"/>
            <a:ext cx="8412163" cy="47386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5833514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 idx="4294967295"/>
          </p:nvPr>
        </p:nvSpPr>
        <p:spPr>
          <a:xfrm>
            <a:off x="457200" y="2448867"/>
            <a:ext cx="8229600" cy="19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5000" dirty="0"/>
              <a:t>Examples for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Course Work. Part </a:t>
            </a:r>
            <a:r>
              <a:rPr lang="en-US" sz="5000" dirty="0" smtClean="0"/>
              <a:t>3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xmlns="" val="11256102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lang="en-US" sz="4500" dirty="0" smtClean="0"/>
              <a:t>Case 1: </a:t>
            </a:r>
            <a:r>
              <a:rPr sz="4500" dirty="0" smtClean="0"/>
              <a:t>UNF </a:t>
            </a:r>
            <a:r>
              <a:rPr sz="4500" dirty="0"/>
              <a:t>to 1NF (</a:t>
            </a:r>
            <a:r>
              <a:rPr sz="4500" dirty="0" err="1"/>
              <a:t>vers</a:t>
            </a:r>
            <a:r>
              <a:rPr sz="4500" dirty="0"/>
              <a:t>. 1)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467344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endParaRPr lang="en-US" sz="2800" dirty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lang="en-US" sz="2800" dirty="0" smtClean="0"/>
              <a:t>C</a:t>
            </a:r>
            <a:r>
              <a:rPr sz="2800" dirty="0" smtClean="0"/>
              <a:t>ontacts</a:t>
            </a:r>
            <a:r>
              <a:rPr lang="en-US" sz="2800" dirty="0" smtClean="0"/>
              <a:t> was divided like</a:t>
            </a:r>
            <a:r>
              <a:rPr sz="2800" dirty="0" smtClean="0"/>
              <a:t> ph_number_1</a:t>
            </a:r>
            <a:r>
              <a:rPr sz="2800" dirty="0"/>
              <a:t>, ph_number_2, e-mail</a:t>
            </a:r>
          </a:p>
        </p:txBody>
      </p:sp>
      <p:pic>
        <p:nvPicPr>
          <p:cNvPr id="84" name="Снимок экрана 2016-09-21 в 10.56.4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4650" y="2233779"/>
            <a:ext cx="8394700" cy="25682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2362750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en-US" sz="4500" dirty="0"/>
              <a:t>Case 1: UNF to 1NF (</a:t>
            </a:r>
            <a:r>
              <a:rPr lang="en-US" sz="4500" dirty="0" err="1"/>
              <a:t>vers</a:t>
            </a:r>
            <a:r>
              <a:rPr lang="en-US" sz="4500" dirty="0"/>
              <a:t>. 2)</a:t>
            </a:r>
            <a:endParaRPr sz="4500" dirty="0"/>
          </a:p>
        </p:txBody>
      </p:sp>
      <p:pic>
        <p:nvPicPr>
          <p:cNvPr id="89" name="Снимок экрана 2016-09-22 в 10.28.1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200" y="1999635"/>
            <a:ext cx="8229600" cy="35459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27542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lang="en-US" sz="4400" dirty="0" smtClean="0"/>
              <a:t>Case 2: </a:t>
            </a:r>
            <a:r>
              <a:rPr sz="4400" dirty="0" smtClean="0"/>
              <a:t>1NF </a:t>
            </a:r>
            <a:r>
              <a:rPr sz="4400" dirty="0"/>
              <a:t>to 2NF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742950" lvl="1" indent="-285750">
              <a:spcBef>
                <a:spcPts val="500"/>
              </a:spcBef>
              <a:defRPr sz="1800"/>
            </a:pPr>
            <a:endParaRPr sz="2800" dirty="0" smtClean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 smtClean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 smtClean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 smtClean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 smtClean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lang="en-US" sz="2400" u="sng" dirty="0" smtClean="0"/>
              <a:t>Before</a:t>
            </a:r>
            <a:r>
              <a:rPr lang="en-US" sz="2400" dirty="0" smtClean="0"/>
              <a:t>: </a:t>
            </a:r>
            <a:endParaRPr sz="2400" dirty="0" smtClean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 smtClean="0"/>
              <a:t>FD1: {teach_id, course_id} -&gt; {teach_name, course_name, group_id}</a:t>
            </a:r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 smtClean="0"/>
              <a:t>FD2: </a:t>
            </a:r>
            <a:r>
              <a:rPr lang="en-US" sz="2400" dirty="0" smtClean="0"/>
              <a:t>{</a:t>
            </a:r>
            <a:r>
              <a:rPr sz="2400" dirty="0" smtClean="0"/>
              <a:t>teach_id</a:t>
            </a:r>
            <a:r>
              <a:rPr lang="en-US" sz="2400" dirty="0" smtClean="0"/>
              <a:t>}</a:t>
            </a:r>
            <a:r>
              <a:rPr sz="2400" dirty="0" smtClean="0"/>
              <a:t> -&gt; </a:t>
            </a:r>
            <a:r>
              <a:rPr lang="en-US" sz="2400" dirty="0" smtClean="0"/>
              <a:t>{</a:t>
            </a:r>
            <a:r>
              <a:rPr sz="2400" dirty="0" smtClean="0"/>
              <a:t>teach_name</a:t>
            </a:r>
            <a:r>
              <a:rPr lang="en-US" sz="2400" dirty="0" smtClean="0"/>
              <a:t>}</a:t>
            </a:r>
            <a:endParaRPr sz="2400" dirty="0" smtClean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 smtClean="0"/>
              <a:t>FD3: </a:t>
            </a:r>
            <a:r>
              <a:rPr lang="en-US" sz="2400" dirty="0" smtClean="0"/>
              <a:t>{</a:t>
            </a:r>
            <a:r>
              <a:rPr sz="2400" dirty="0" smtClean="0"/>
              <a:t>course_id</a:t>
            </a:r>
            <a:r>
              <a:rPr lang="en-US" sz="2400" dirty="0" smtClean="0"/>
              <a:t>}</a:t>
            </a:r>
            <a:r>
              <a:rPr sz="2400" dirty="0" smtClean="0"/>
              <a:t> -&gt; </a:t>
            </a:r>
            <a:r>
              <a:rPr lang="en-US" sz="2400" dirty="0" smtClean="0"/>
              <a:t>{</a:t>
            </a:r>
            <a:r>
              <a:rPr sz="2400" dirty="0" smtClean="0"/>
              <a:t>course_name</a:t>
            </a:r>
            <a:r>
              <a:rPr lang="en-US" sz="2400" dirty="0" smtClean="0"/>
              <a:t>}</a:t>
            </a:r>
          </a:p>
        </p:txBody>
      </p:sp>
      <p:pic>
        <p:nvPicPr>
          <p:cNvPr id="94" name="Снимок экрана 2016-09-22 в 10.33.04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36625" y="1615483"/>
            <a:ext cx="8670750" cy="25173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0833198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lang="en-US" sz="4400" dirty="0" smtClean="0"/>
              <a:t>Case 3: </a:t>
            </a:r>
            <a:r>
              <a:rPr sz="4400" dirty="0" smtClean="0"/>
              <a:t>2NF </a:t>
            </a:r>
            <a:r>
              <a:rPr sz="4400" dirty="0"/>
              <a:t>to 3NF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742950" lvl="1" indent="-285750">
              <a:spcBef>
                <a:spcPts val="500"/>
              </a:spcBef>
              <a:defRPr sz="1800"/>
            </a:pPr>
            <a:endParaRPr sz="2800" dirty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lang="en-US" sz="2400" u="sng" dirty="0" smtClean="0"/>
              <a:t>Before:</a:t>
            </a:r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 smtClean="0"/>
              <a:t>FD1</a:t>
            </a:r>
            <a:r>
              <a:rPr sz="2400" dirty="0"/>
              <a:t>: {sch_id} -&gt; {teach_id, course_id, teach_name, course_name, group_id}</a:t>
            </a:r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/>
              <a:t>FD2: </a:t>
            </a:r>
            <a:r>
              <a:rPr lang="en-US" sz="2400" dirty="0" smtClean="0"/>
              <a:t>{</a:t>
            </a:r>
            <a:r>
              <a:rPr sz="2400" dirty="0" smtClean="0"/>
              <a:t>teach_id</a:t>
            </a:r>
            <a:r>
              <a:rPr lang="en-US" sz="2400" dirty="0" smtClean="0"/>
              <a:t>}</a:t>
            </a:r>
            <a:r>
              <a:rPr sz="2400" dirty="0" smtClean="0"/>
              <a:t> </a:t>
            </a:r>
            <a:r>
              <a:rPr sz="2400" dirty="0"/>
              <a:t>-&gt; </a:t>
            </a:r>
            <a:r>
              <a:rPr lang="en-US" sz="2400" dirty="0" smtClean="0"/>
              <a:t>{</a:t>
            </a:r>
            <a:r>
              <a:rPr sz="2400" dirty="0" smtClean="0"/>
              <a:t>teach_name</a:t>
            </a:r>
            <a:r>
              <a:rPr lang="en-US" sz="2400" dirty="0" smtClean="0"/>
              <a:t>}</a:t>
            </a:r>
            <a:endParaRPr sz="2400" dirty="0"/>
          </a:p>
          <a:p>
            <a:pPr marL="457200" lvl="1" indent="0">
              <a:spcBef>
                <a:spcPts val="500"/>
              </a:spcBef>
              <a:buNone/>
              <a:defRPr sz="1800"/>
            </a:pPr>
            <a:r>
              <a:rPr sz="2400" dirty="0"/>
              <a:t>FD3: </a:t>
            </a:r>
            <a:r>
              <a:rPr lang="en-US" sz="2400" dirty="0" smtClean="0"/>
              <a:t>{</a:t>
            </a:r>
            <a:r>
              <a:rPr sz="2400" dirty="0" smtClean="0"/>
              <a:t>course_id</a:t>
            </a:r>
            <a:r>
              <a:rPr lang="en-US" sz="2400" dirty="0" smtClean="0"/>
              <a:t>}</a:t>
            </a:r>
            <a:r>
              <a:rPr sz="2400" dirty="0" smtClean="0"/>
              <a:t> </a:t>
            </a:r>
            <a:r>
              <a:rPr sz="2400" dirty="0"/>
              <a:t>-&gt; </a:t>
            </a:r>
            <a:r>
              <a:rPr lang="en-US" sz="2400" dirty="0" smtClean="0"/>
              <a:t>{</a:t>
            </a:r>
            <a:r>
              <a:rPr sz="2400" dirty="0" smtClean="0"/>
              <a:t>course_name</a:t>
            </a:r>
            <a:r>
              <a:rPr lang="en-US" sz="2400" dirty="0" smtClean="0"/>
              <a:t>}</a:t>
            </a:r>
            <a:endParaRPr sz="2400" dirty="0"/>
          </a:p>
        </p:txBody>
      </p:sp>
      <p:pic>
        <p:nvPicPr>
          <p:cNvPr id="99" name="Снимок экрана 2016-09-22 в 10.36.09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63934" y="1543050"/>
            <a:ext cx="8510166" cy="27838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298542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Today’s lecture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100" dirty="0" smtClean="0"/>
              <a:t>We</a:t>
            </a:r>
            <a:r>
              <a:rPr lang="en-US" sz="3100" dirty="0" smtClean="0"/>
              <a:t>'</a:t>
            </a:r>
            <a:r>
              <a:rPr sz="3100" dirty="0" smtClean="0"/>
              <a:t>ll </a:t>
            </a:r>
            <a:r>
              <a:rPr sz="3100" dirty="0"/>
              <a:t>speak about normalization and normal </a:t>
            </a:r>
            <a:r>
              <a:rPr sz="3100" dirty="0" smtClean="0"/>
              <a:t>forms</a:t>
            </a:r>
            <a:endParaRPr sz="3100" dirty="0"/>
          </a:p>
          <a:p>
            <a:pPr lvl="0">
              <a:buChar char="•"/>
              <a:defRPr sz="1800"/>
            </a:pPr>
            <a:endParaRPr sz="3100" dirty="0"/>
          </a:p>
          <a:p>
            <a:pPr lvl="0">
              <a:buChar char="•"/>
              <a:defRPr sz="1800"/>
            </a:pPr>
            <a:r>
              <a:rPr sz="3100" dirty="0" smtClean="0"/>
              <a:t>You</a:t>
            </a:r>
            <a:r>
              <a:rPr lang="en-US" sz="3100" dirty="0" smtClean="0"/>
              <a:t>'</a:t>
            </a:r>
            <a:r>
              <a:rPr sz="3100" dirty="0" smtClean="0"/>
              <a:t>ll </a:t>
            </a:r>
            <a:r>
              <a:rPr sz="3100" dirty="0"/>
              <a:t>know what a normal form corresponds to a “good” design</a:t>
            </a:r>
          </a:p>
          <a:p>
            <a:pPr lvl="0">
              <a:buChar char="•"/>
              <a:defRPr sz="1800"/>
            </a:pPr>
            <a:endParaRPr sz="3100" dirty="0"/>
          </a:p>
          <a:p>
            <a:pPr lvl="0">
              <a:buChar char="•"/>
              <a:defRPr sz="1800"/>
            </a:pPr>
            <a:r>
              <a:rPr lang="en-US" sz="3100" dirty="0"/>
              <a:t>We'll </a:t>
            </a:r>
            <a:r>
              <a:rPr sz="3100" dirty="0" smtClean="0"/>
              <a:t>discuss </a:t>
            </a:r>
            <a:r>
              <a:rPr sz="3100" dirty="0"/>
              <a:t>how we can improve a database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8628522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lang="en-US" sz="2100" dirty="0"/>
              <a:t>: A Practical Approach to Design, Implementation, and Management / Thomas M. Connolly, Carolyn E. </a:t>
            </a:r>
            <a:r>
              <a:rPr lang="en-US" sz="2100" dirty="0" err="1"/>
              <a:t>Begg</a:t>
            </a:r>
            <a:r>
              <a:rPr lang="en-US" sz="2100" dirty="0"/>
              <a:t>.- United States of America: Pearson Education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lang="en-US" sz="2100" dirty="0"/>
              <a:t>: The Complete Book / Hector Garcia-Molina.- United States of America: Pearson Prentice Hall</a:t>
            </a:r>
          </a:p>
          <a:p>
            <a:pPr lvl="0">
              <a:buChar char="•"/>
              <a:defRPr sz="1800"/>
            </a:pPr>
            <a:endParaRPr lang="en-US" sz="21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lang="en-US" sz="2100" dirty="0"/>
              <a:t>: A book for the community by the community / </a:t>
            </a:r>
            <a:r>
              <a:rPr lang="en-US" sz="2100" dirty="0" err="1"/>
              <a:t>Neeraj</a:t>
            </a:r>
            <a:r>
              <a:rPr lang="en-US" sz="2100" dirty="0"/>
              <a:t> Sharma, </a:t>
            </a:r>
            <a:r>
              <a:rPr lang="en-US" sz="2100" dirty="0" err="1"/>
              <a:t>Liviu</a:t>
            </a:r>
            <a:r>
              <a:rPr lang="en-US" sz="2100" dirty="0"/>
              <a:t> </a:t>
            </a:r>
            <a:r>
              <a:rPr lang="en-US" sz="2100" dirty="0" err="1"/>
              <a:t>Perniu</a:t>
            </a:r>
            <a:r>
              <a:rPr lang="en-US" sz="2100" dirty="0"/>
              <a:t>.- </a:t>
            </a:r>
            <a:r>
              <a:rPr lang="en-US" sz="2100" dirty="0" smtClean="0"/>
              <a:t>Canada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 smtClean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100" dirty="0" smtClean="0"/>
              <a:t>E.F</a:t>
            </a:r>
            <a:r>
              <a:rPr lang="en-US" sz="2100" dirty="0"/>
              <a:t>. </a:t>
            </a:r>
            <a:r>
              <a:rPr lang="en-US" sz="2100" dirty="0" err="1"/>
              <a:t>Codd</a:t>
            </a:r>
            <a:r>
              <a:rPr lang="en-US" sz="2100" dirty="0"/>
              <a:t>, "Further Normalization of the Data Base Relational Model"</a:t>
            </a:r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18693674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 dirty="0"/>
              <a:t>Through normalization, update anomalies</a:t>
            </a:r>
          </a:p>
          <a:p>
            <a:pPr marL="609600" lvl="0" indent="-609600">
              <a:buSzTx/>
              <a:buNone/>
              <a:defRPr sz="1800"/>
            </a:pPr>
            <a:endParaRPr sz="3200" dirty="0"/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can be maximized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 smtClean="0"/>
              <a:t>can </a:t>
            </a:r>
            <a:r>
              <a:rPr sz="3200" dirty="0"/>
              <a:t>be eliminated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is usually left unchanged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can be minimized but not eliminated</a:t>
            </a:r>
          </a:p>
        </p:txBody>
      </p:sp>
    </p:spTree>
    <p:extLst>
      <p:ext uri="{BB962C8B-B14F-4D97-AF65-F5344CB8AC3E}">
        <p14:creationId xmlns:p14="http://schemas.microsoft.com/office/powerpoint/2010/main" xmlns="" val="18706932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/>
              <a:t>	Which of the following statements concerning normal forms is true?</a:t>
            </a:r>
          </a:p>
          <a:p>
            <a:pPr marL="609600" lvl="0" indent="-609600">
              <a:lnSpc>
                <a:spcPct val="90000"/>
              </a:lnSpc>
              <a:buSzTx/>
              <a:buNone/>
              <a:defRPr sz="1800"/>
            </a:pPr>
            <a:endParaRPr sz="2400"/>
          </a:p>
          <a:p>
            <a:pPr marL="457200" lvl="0" indent="-457200">
              <a:lnSpc>
                <a:spcPct val="90000"/>
              </a:lnSpc>
              <a:spcBef>
                <a:spcPts val="500"/>
              </a:spcBef>
              <a:buAutoNum type="alphaLcParenR"/>
              <a:defRPr sz="1800"/>
            </a:pPr>
            <a:r>
              <a:rPr sz="2400"/>
              <a:t>A relation that is in second normal form is also in first normal form.</a:t>
            </a:r>
          </a:p>
          <a:p>
            <a:pPr marL="457200" lvl="0" indent="-457200">
              <a:lnSpc>
                <a:spcPct val="90000"/>
              </a:lnSpc>
              <a:spcBef>
                <a:spcPts val="500"/>
              </a:spcBef>
              <a:buAutoNum type="alphaLcParenR"/>
              <a:defRPr sz="1800"/>
            </a:pPr>
            <a:r>
              <a:rPr sz="2400"/>
              <a:t>Each normal form contains a state of independent properties, unrelated to other normal forms.</a:t>
            </a:r>
          </a:p>
          <a:p>
            <a:pPr marL="457200" lvl="0" indent="-457200">
              <a:lnSpc>
                <a:spcPct val="90000"/>
              </a:lnSpc>
              <a:spcBef>
                <a:spcPts val="500"/>
              </a:spcBef>
              <a:buAutoNum type="alphaLcParenR"/>
              <a:defRPr sz="1800"/>
            </a:pPr>
            <a:r>
              <a:rPr sz="2400"/>
              <a:t>The lower the normal form number, the better the schema design is.</a:t>
            </a:r>
          </a:p>
          <a:p>
            <a:pPr marL="457200" lvl="0" indent="-457200">
              <a:lnSpc>
                <a:spcPct val="90000"/>
              </a:lnSpc>
              <a:spcBef>
                <a:spcPts val="500"/>
              </a:spcBef>
              <a:buAutoNum type="alphaLcParenR"/>
              <a:defRPr sz="1800"/>
            </a:pPr>
            <a:r>
              <a:rPr sz="2400"/>
              <a:t>Schemas that are in second normal form are considered the best.</a:t>
            </a:r>
          </a:p>
        </p:txBody>
      </p:sp>
    </p:spTree>
    <p:extLst>
      <p:ext uri="{BB962C8B-B14F-4D97-AF65-F5344CB8AC3E}">
        <p14:creationId xmlns:p14="http://schemas.microsoft.com/office/powerpoint/2010/main" xmlns="" val="15801883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	For a relation to be in 3NF, it should not contain _____ attribute that is transitively dependent on _____.</a:t>
            </a:r>
          </a:p>
          <a:p>
            <a:pPr marL="609600" lvl="0" indent="-609600">
              <a:buSzTx/>
              <a:buNone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a non-primary key, the primary key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 primary key, a non-primary key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 primary key, a foreign key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 non-primary key, a foreign key</a:t>
            </a:r>
          </a:p>
        </p:txBody>
      </p:sp>
    </p:spTree>
    <p:extLst>
      <p:ext uri="{BB962C8B-B14F-4D97-AF65-F5344CB8AC3E}">
        <p14:creationId xmlns:p14="http://schemas.microsoft.com/office/powerpoint/2010/main" xmlns="" val="29600828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Consider a table with atomic attributes A, B, and C and the following functional dependencies.</a:t>
            </a:r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A -&gt; B </a:t>
            </a:r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B -&gt; C</a:t>
            </a:r>
          </a:p>
          <a:p>
            <a:pPr marL="457200" lvl="0" indent="-457200">
              <a:lnSpc>
                <a:spcPct val="80000"/>
              </a:lnSpc>
              <a:buChar char="•"/>
              <a:defRPr sz="1800"/>
            </a:pPr>
            <a:endParaRPr sz="2000"/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If the primary key of this table is attribute A, then this relation satisfies which of the following normal forms?</a:t>
            </a:r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1. First</a:t>
            </a:r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2. Second</a:t>
            </a:r>
          </a:p>
          <a:p>
            <a:pPr marL="457200" lvl="0" indent="-4572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/>
              <a:t>	3. Third</a:t>
            </a:r>
          </a:p>
          <a:p>
            <a:pPr marL="457200" lvl="0" indent="-457200">
              <a:lnSpc>
                <a:spcPct val="80000"/>
              </a:lnSpc>
              <a:buSzTx/>
              <a:buNone/>
              <a:defRPr sz="1800"/>
            </a:pPr>
            <a:endParaRPr sz="2000"/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AutoNum type="alphaLcParenR"/>
              <a:defRPr sz="1800"/>
            </a:pPr>
            <a:r>
              <a:rPr sz="2000"/>
              <a:t>I and II only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AutoNum type="alphaLcParenR"/>
              <a:defRPr sz="1800"/>
            </a:pPr>
            <a:r>
              <a:rPr sz="2000"/>
              <a:t>I, II and III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AutoNum type="alphaLcParenR"/>
              <a:defRPr sz="1800"/>
            </a:pPr>
            <a:r>
              <a:rPr sz="2000"/>
              <a:t>I only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AutoNum type="alphaLcParenR"/>
              <a:defRPr sz="1800"/>
            </a:pPr>
            <a:r>
              <a:rPr sz="200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xmlns="" val="14390523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Database Design</a:t>
            </a:r>
          </a:p>
          <a:p>
            <a:pPr lvl="0">
              <a:defRPr sz="1800"/>
            </a:pPr>
            <a:r>
              <a:rPr sz="4400" dirty="0"/>
              <a:t>Stages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457200" y="2590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Subject Area Analysis</a:t>
            </a:r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Conceptual </a:t>
            </a:r>
            <a:r>
              <a:rPr lang="en-US" sz="4000" dirty="0" smtClean="0"/>
              <a:t>Design</a:t>
            </a:r>
            <a:endParaRPr sz="3500" dirty="0"/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Logical </a:t>
            </a:r>
            <a:r>
              <a:rPr lang="en-US" sz="4000" dirty="0" smtClean="0"/>
              <a:t>Design </a:t>
            </a:r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 smtClean="0"/>
              <a:t>Physical </a:t>
            </a:r>
            <a:r>
              <a:rPr lang="en-US" sz="4000" dirty="0" smtClean="0"/>
              <a:t>Design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xmlns="" val="978090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500" dirty="0"/>
              <a:t>Normalization</a:t>
            </a:r>
            <a:endParaRPr sz="4500" dirty="0"/>
          </a:p>
        </p:txBody>
      </p:sp>
      <p:sp>
        <p:nvSpPr>
          <p:cNvPr id="26" name="Shape 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buFont typeface="Arial" charset="0"/>
              <a:buChar char="•"/>
            </a:pPr>
            <a:r>
              <a:rPr lang="en-US" altLang="ru-RU" sz="3000" b="1" dirty="0"/>
              <a:t>Normalization </a:t>
            </a:r>
            <a:r>
              <a:rPr lang="en-US" altLang="ru-RU" sz="3000" dirty="0"/>
              <a:t>is used to test the correctness of a logical </a:t>
            </a:r>
            <a:r>
              <a:rPr lang="en-US" altLang="ru-RU" sz="3000" dirty="0" smtClean="0"/>
              <a:t>data model. The </a:t>
            </a:r>
            <a:r>
              <a:rPr lang="en-US" altLang="ru-RU" sz="3000" dirty="0"/>
              <a:t>logical data model is a source of information for the next </a:t>
            </a:r>
            <a:r>
              <a:rPr lang="en-US" altLang="ru-RU" sz="3000" dirty="0" smtClean="0"/>
              <a:t>phase - Physical </a:t>
            </a:r>
            <a:r>
              <a:rPr lang="en-US" altLang="ru-RU" sz="3000" dirty="0"/>
              <a:t>database </a:t>
            </a:r>
            <a:r>
              <a:rPr lang="en-US" altLang="ru-RU" sz="3000" dirty="0" smtClean="0"/>
              <a:t>design</a:t>
            </a:r>
            <a:endParaRPr lang="en-US" sz="3000" dirty="0" smtClean="0"/>
          </a:p>
          <a:p>
            <a:pPr>
              <a:buFont typeface="Arial" charset="0"/>
              <a:buChar char="•"/>
            </a:pPr>
            <a:endParaRPr lang="en-US" sz="3000" dirty="0" smtClean="0"/>
          </a:p>
          <a:p>
            <a:pPr defTabSz="905255">
              <a:lnSpc>
                <a:spcPct val="90000"/>
              </a:lnSpc>
              <a:spcBef>
                <a:spcPts val="600"/>
              </a:spcBef>
              <a:buSzTx/>
              <a:buFont typeface="Arial" charset="0"/>
              <a:buChar char="•"/>
              <a:defRPr sz="1800"/>
            </a:pPr>
            <a:r>
              <a:rPr lang="en-US" altLang="ru-RU" sz="3000" b="1" dirty="0"/>
              <a:t>Normalization</a:t>
            </a:r>
            <a:r>
              <a:rPr lang="en-US" altLang="ru-RU" sz="3000" dirty="0"/>
              <a:t> – is a process of decomposing complex relations into simple relations in order to remove unwanted functional dependencies and data redundancy within complex </a:t>
            </a:r>
            <a:r>
              <a:rPr lang="en-US" altLang="ru-RU" sz="3000" dirty="0" smtClean="0"/>
              <a:t>relations</a:t>
            </a:r>
            <a:endParaRPr lang="en-US" altLang="ru-RU" sz="3000" dirty="0"/>
          </a:p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3000" dirty="0"/>
          </a:p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77565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500" dirty="0" smtClean="0"/>
              <a:t>Normal Forms</a:t>
            </a:r>
            <a:endParaRPr sz="4500" dirty="0"/>
          </a:p>
        </p:txBody>
      </p:sp>
      <p:sp>
        <p:nvSpPr>
          <p:cNvPr id="26" name="Shape 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574" dirty="0"/>
              <a:t>		</a:t>
            </a:r>
          </a:p>
          <a:p>
            <a:pPr lvl="0" defTabSz="905255">
              <a:lnSpc>
                <a:spcPct val="90000"/>
              </a:lnSpc>
              <a:spcBef>
                <a:spcPts val="600"/>
              </a:spcBef>
              <a:buSzTx/>
              <a:buFont typeface="Arial" charset="0"/>
              <a:buChar char="•"/>
              <a:defRPr sz="1800"/>
            </a:pPr>
            <a:r>
              <a:rPr sz="3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3000" b="1" dirty="0">
                <a:latin typeface="Arial" charset="0"/>
                <a:ea typeface="Arial" charset="0"/>
                <a:cs typeface="Arial" charset="0"/>
                <a:sym typeface="Arial Bold"/>
              </a:rPr>
              <a:t>N</a:t>
            </a:r>
            <a:r>
              <a:rPr sz="3000" b="1" dirty="0" smtClean="0">
                <a:latin typeface="Arial" charset="0"/>
                <a:ea typeface="Arial" charset="0"/>
                <a:cs typeface="Arial" charset="0"/>
                <a:sym typeface="Arial Bold"/>
              </a:rPr>
              <a:t>ormal </a:t>
            </a:r>
            <a:r>
              <a:rPr lang="en-US" sz="3000" b="1" dirty="0">
                <a:latin typeface="Arial" charset="0"/>
                <a:ea typeface="Arial" charset="0"/>
                <a:cs typeface="Arial" charset="0"/>
                <a:sym typeface="Arial Bold"/>
              </a:rPr>
              <a:t>F</a:t>
            </a:r>
            <a:r>
              <a:rPr sz="3000" b="1" dirty="0" smtClean="0">
                <a:latin typeface="Arial" charset="0"/>
                <a:ea typeface="Arial" charset="0"/>
                <a:cs typeface="Arial" charset="0"/>
                <a:sym typeface="Arial Bold"/>
              </a:rPr>
              <a:t>orms</a:t>
            </a:r>
            <a:r>
              <a:rPr sz="3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3000" b="1" dirty="0">
                <a:latin typeface="Arial" charset="0"/>
                <a:ea typeface="Arial" charset="0"/>
                <a:cs typeface="Arial" charset="0"/>
              </a:rPr>
              <a:t>(NF) </a:t>
            </a:r>
            <a:r>
              <a:rPr sz="3000" dirty="0">
                <a:latin typeface="Arial" charset="0"/>
                <a:ea typeface="Arial" charset="0"/>
                <a:cs typeface="Arial" charset="0"/>
              </a:rPr>
              <a:t>of relational database theory provide criteria for determining a table's degree of immunity against logical inconsistencies and </a:t>
            </a:r>
            <a:r>
              <a:rPr sz="3000" dirty="0" smtClean="0">
                <a:latin typeface="Arial" charset="0"/>
                <a:ea typeface="Arial" charset="0"/>
                <a:cs typeface="Arial" charset="0"/>
              </a:rPr>
              <a:t>anomalies </a:t>
            </a:r>
            <a:endParaRPr lang="en-US" sz="3000" dirty="0" smtClean="0">
              <a:latin typeface="Arial" charset="0"/>
              <a:ea typeface="Arial" charset="0"/>
              <a:cs typeface="Arial" charset="0"/>
            </a:endParaRPr>
          </a:p>
          <a:p>
            <a:pPr lvl="0" defTabSz="905255">
              <a:lnSpc>
                <a:spcPct val="90000"/>
              </a:lnSpc>
              <a:spcBef>
                <a:spcPts val="600"/>
              </a:spcBef>
              <a:buSzTx/>
              <a:buFont typeface="Arial" charset="0"/>
              <a:buChar char="•"/>
              <a:defRPr sz="1800"/>
            </a:pPr>
            <a:endParaRPr sz="3000" dirty="0">
              <a:latin typeface="Arial" charset="0"/>
              <a:ea typeface="Arial" charset="0"/>
              <a:cs typeface="Arial" charset="0"/>
            </a:endParaRPr>
          </a:p>
          <a:p>
            <a:pPr lvl="0" defTabSz="905255">
              <a:lnSpc>
                <a:spcPct val="90000"/>
              </a:lnSpc>
              <a:spcBef>
                <a:spcPts val="600"/>
              </a:spcBef>
              <a:buSzTx/>
              <a:buFont typeface="Arial" charset="0"/>
              <a:buChar char="•"/>
              <a:defRPr sz="1800"/>
            </a:pPr>
            <a:r>
              <a:rPr sz="3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sz="3000" dirty="0">
                <a:latin typeface="Arial" charset="0"/>
                <a:ea typeface="Arial" charset="0"/>
                <a:cs typeface="Arial" charset="0"/>
              </a:rPr>
              <a:t>normal forms are applicable to individual tables; to say that an entire database is in normal form </a:t>
            </a:r>
            <a:r>
              <a:rPr sz="3000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sz="3000" dirty="0">
                <a:latin typeface="Arial" charset="0"/>
                <a:ea typeface="Arial" charset="0"/>
                <a:cs typeface="Arial" charset="0"/>
              </a:rPr>
              <a:t> is to say that all of its tables are in normal form </a:t>
            </a:r>
            <a:r>
              <a:rPr sz="3000" i="1" dirty="0" smtClean="0">
                <a:latin typeface="Arial" charset="0"/>
                <a:ea typeface="Arial" charset="0"/>
                <a:cs typeface="Arial" charset="0"/>
              </a:rPr>
              <a:t>n</a:t>
            </a:r>
            <a:endParaRPr sz="3000" dirty="0">
              <a:latin typeface="Arial" charset="0"/>
              <a:ea typeface="Arial" charset="0"/>
              <a:cs typeface="Arial" charset="0"/>
            </a:endParaRPr>
          </a:p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574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2119415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Hi</a:t>
            </a:r>
            <a:r>
              <a:rPr sz="4400" dirty="0" smtClean="0"/>
              <a:t>story</a:t>
            </a:r>
            <a:endParaRPr sz="4400" dirty="0"/>
          </a:p>
        </p:txBody>
      </p:sp>
      <p:sp>
        <p:nvSpPr>
          <p:cNvPr id="29" name="Shape 2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000" dirty="0"/>
              <a:t>	Edgar F. </a:t>
            </a:r>
            <a:r>
              <a:rPr sz="2000" dirty="0" err="1"/>
              <a:t>Codd</a:t>
            </a:r>
            <a:r>
              <a:rPr sz="2000" dirty="0"/>
              <a:t>, the inventor of the relational model, introduced the concept of normalization and what we now know as the First Normal Form (1NF) in </a:t>
            </a:r>
            <a:r>
              <a:rPr sz="2000" dirty="0" smtClean="0"/>
              <a:t>1970</a:t>
            </a:r>
            <a:endParaRPr sz="2000" dirty="0"/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000" dirty="0"/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000" dirty="0"/>
              <a:t>	</a:t>
            </a:r>
            <a:r>
              <a:rPr sz="2000" dirty="0" err="1"/>
              <a:t>Codd</a:t>
            </a:r>
            <a:r>
              <a:rPr sz="2000" dirty="0"/>
              <a:t> went on to define the Second Normal Form (2NF) and Third Normal Form (3NF) in 1971, and </a:t>
            </a:r>
            <a:r>
              <a:rPr sz="2000" dirty="0" err="1"/>
              <a:t>Codd</a:t>
            </a:r>
            <a:r>
              <a:rPr sz="2000" dirty="0"/>
              <a:t> and Raymond F. Boyce defined the Boyce-</a:t>
            </a:r>
            <a:r>
              <a:rPr sz="2000" dirty="0" err="1"/>
              <a:t>Codd</a:t>
            </a:r>
            <a:r>
              <a:rPr sz="2000" dirty="0"/>
              <a:t> Normal Form (BCNF) in </a:t>
            </a:r>
            <a:r>
              <a:rPr sz="2000" dirty="0" smtClean="0"/>
              <a:t>1974</a:t>
            </a:r>
            <a:endParaRPr sz="2000" dirty="0"/>
          </a:p>
        </p:txBody>
      </p:sp>
      <p:pic>
        <p:nvPicPr>
          <p:cNvPr id="30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81600" y="1600200"/>
            <a:ext cx="3216275" cy="4572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126333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Normal Forms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89321" lvl="0" indent="-289321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700" dirty="0"/>
              <a:t>Relational tables are classified into various normal forms based on the existence of various types of functional </a:t>
            </a:r>
            <a:r>
              <a:rPr sz="2700" dirty="0" smtClean="0"/>
              <a:t>dependencies</a:t>
            </a:r>
            <a:endParaRPr sz="2700" dirty="0"/>
          </a:p>
          <a:p>
            <a:pPr marL="289321" lvl="0" indent="-289321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700" dirty="0"/>
              <a:t>Types of functional dependencies leads to over five normal </a:t>
            </a:r>
            <a:r>
              <a:rPr sz="2700" dirty="0" smtClean="0"/>
              <a:t>forms</a:t>
            </a:r>
            <a:endParaRPr sz="2700" dirty="0"/>
          </a:p>
        </p:txBody>
      </p:sp>
      <p:pic>
        <p:nvPicPr>
          <p:cNvPr id="20" name="normalforms.png" descr="http://bok.me/uploads/normalforms.gi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95400" y="3657600"/>
            <a:ext cx="6742113" cy="30003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2554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“Good” design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4294967295"/>
          </p:nvPr>
        </p:nvSpPr>
        <p:spPr>
          <a:xfrm>
            <a:off x="646176" y="1600200"/>
            <a:ext cx="8040624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322489" indent="-306160">
              <a:lnSpc>
                <a:spcPct val="90000"/>
              </a:lnSpc>
              <a:buFont typeface="Arial"/>
              <a:buChar char="•"/>
              <a:defRPr sz="1800"/>
            </a:pPr>
            <a:r>
              <a:rPr lang="en-US" altLang="ru-RU" sz="2900" dirty="0"/>
              <a:t>Normalization is executed as a series of </a:t>
            </a:r>
            <a:r>
              <a:rPr lang="en-US" altLang="ru-RU" sz="2900" dirty="0" smtClean="0"/>
              <a:t>steps. Each </a:t>
            </a:r>
            <a:r>
              <a:rPr lang="en-US" altLang="ru-RU" sz="2900" dirty="0"/>
              <a:t>step corresponds to a specific normal form that has known </a:t>
            </a:r>
            <a:r>
              <a:rPr lang="en-US" altLang="ru-RU" sz="2900" dirty="0" smtClean="0"/>
              <a:t>properties</a:t>
            </a:r>
            <a:endParaRPr lang="en-US" altLang="ru-RU" sz="2900" dirty="0"/>
          </a:p>
          <a:p>
            <a:pPr marL="322489" indent="-306160">
              <a:lnSpc>
                <a:spcPct val="90000"/>
              </a:lnSpc>
              <a:buFont typeface="Arial"/>
              <a:buChar char="•"/>
              <a:defRPr sz="1800"/>
            </a:pPr>
            <a:r>
              <a:rPr lang="en-US" altLang="ru-RU" sz="2900" dirty="0"/>
              <a:t>As normalization proceeds, the relations become progressively more restricted (stronger) in format and also less vulnerable to update </a:t>
            </a:r>
            <a:r>
              <a:rPr lang="en-US" altLang="ru-RU" sz="2900" dirty="0" smtClean="0"/>
              <a:t>anomalies</a:t>
            </a:r>
            <a:endParaRPr lang="en-US" sz="2900" dirty="0"/>
          </a:p>
          <a:p>
            <a:pPr marL="322489" indent="-306160">
              <a:lnSpc>
                <a:spcPct val="90000"/>
              </a:lnSpc>
              <a:buFont typeface="Arial"/>
              <a:buChar char="•"/>
              <a:defRPr sz="1800"/>
            </a:pPr>
            <a:r>
              <a:rPr lang="en-US" sz="2900" dirty="0"/>
              <a:t>3NF is the standard normal form that a relation may be in to be considered a “good” </a:t>
            </a:r>
            <a:r>
              <a:rPr lang="en-US" sz="2900" dirty="0" smtClean="0"/>
              <a:t>design</a:t>
            </a:r>
            <a:endParaRPr lang="en-US" sz="2900" dirty="0"/>
          </a:p>
          <a:p>
            <a:pPr marL="322489" indent="-306160">
              <a:lnSpc>
                <a:spcPct val="90000"/>
              </a:lnSpc>
              <a:buFont typeface="Arial"/>
              <a:buChar char="•"/>
              <a:defRPr sz="1800"/>
            </a:pPr>
            <a:r>
              <a:rPr lang="en-US" sz="2900" dirty="0"/>
              <a:t>3NF tables are free of insertion, modification (update), and deletion </a:t>
            </a:r>
            <a:r>
              <a:rPr lang="en-US" sz="2900" dirty="0" smtClean="0"/>
              <a:t>anomalies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11207798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1014</Words>
  <Application>Microsoft Office PowerPoint</Application>
  <PresentationFormat>Экран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Default</vt:lpstr>
      <vt:lpstr>Databases Design. Introduction to SQL    LECTURE 4   Normalization. Normal Forms</vt:lpstr>
      <vt:lpstr>Last lecture</vt:lpstr>
      <vt:lpstr>Today’s lecture</vt:lpstr>
      <vt:lpstr>Database Design Stages</vt:lpstr>
      <vt:lpstr>Normalization</vt:lpstr>
      <vt:lpstr>Normal Forms</vt:lpstr>
      <vt:lpstr>History</vt:lpstr>
      <vt:lpstr>Normal Forms</vt:lpstr>
      <vt:lpstr>“Good” design</vt:lpstr>
      <vt:lpstr>First Normal Form (1NF)</vt:lpstr>
      <vt:lpstr>First Normal Form</vt:lpstr>
      <vt:lpstr>First Normal Form</vt:lpstr>
      <vt:lpstr>Decomposition</vt:lpstr>
      <vt:lpstr>Слайд 14</vt:lpstr>
      <vt:lpstr>Second Normal Form (2NF)</vt:lpstr>
      <vt:lpstr>Partial dependency</vt:lpstr>
      <vt:lpstr>Partial dependency</vt:lpstr>
      <vt:lpstr>Слайд 18</vt:lpstr>
      <vt:lpstr>Third Normal Form (3NF)</vt:lpstr>
      <vt:lpstr>Transitive dependency</vt:lpstr>
      <vt:lpstr>Transitive dependency</vt:lpstr>
      <vt:lpstr>Decomposition to 3NF</vt:lpstr>
      <vt:lpstr>Summary</vt:lpstr>
      <vt:lpstr>Summary</vt:lpstr>
      <vt:lpstr>Examples for  Course Work. Part 3</vt:lpstr>
      <vt:lpstr>Case 1: UNF to 1NF (vers. 1)</vt:lpstr>
      <vt:lpstr>Case 1: UNF to 1NF (vers. 2)</vt:lpstr>
      <vt:lpstr>Case 2: 1NF to 2NF</vt:lpstr>
      <vt:lpstr>Case 3: 2NF to 3NF</vt:lpstr>
      <vt:lpstr>Books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2  Conceptual Modeling</dc:title>
  <cp:lastModifiedBy>mipal</cp:lastModifiedBy>
  <cp:revision>79</cp:revision>
  <dcterms:modified xsi:type="dcterms:W3CDTF">2020-02-19T10:47:47Z</dcterms:modified>
</cp:coreProperties>
</file>