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8" r:id="rId2"/>
    <p:sldId id="257" r:id="rId3"/>
    <p:sldId id="258" r:id="rId4"/>
    <p:sldId id="259" r:id="rId5"/>
    <p:sldId id="314" r:id="rId6"/>
    <p:sldId id="261" r:id="rId7"/>
    <p:sldId id="315" r:id="rId8"/>
    <p:sldId id="316" r:id="rId9"/>
    <p:sldId id="264" r:id="rId10"/>
    <p:sldId id="292" r:id="rId11"/>
    <p:sldId id="265" r:id="rId12"/>
    <p:sldId id="293" r:id="rId13"/>
    <p:sldId id="317" r:id="rId14"/>
    <p:sldId id="267" r:id="rId15"/>
    <p:sldId id="268" r:id="rId16"/>
    <p:sldId id="318" r:id="rId17"/>
    <p:sldId id="270" r:id="rId18"/>
    <p:sldId id="294" r:id="rId19"/>
    <p:sldId id="319" r:id="rId20"/>
    <p:sldId id="272" r:id="rId21"/>
    <p:sldId id="295" r:id="rId22"/>
    <p:sldId id="320" r:id="rId23"/>
    <p:sldId id="321" r:id="rId24"/>
    <p:sldId id="275" r:id="rId25"/>
    <p:sldId id="322" r:id="rId26"/>
    <p:sldId id="277" r:id="rId27"/>
    <p:sldId id="323" r:id="rId28"/>
    <p:sldId id="279" r:id="rId29"/>
    <p:sldId id="280" r:id="rId30"/>
    <p:sldId id="324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297" r:id="rId47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015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44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302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Databases Design. Introduction to SQL </a:t>
            </a:r>
            <a:br>
              <a:rPr lang="en-US" sz="3600" dirty="0"/>
            </a:br>
            <a:br>
              <a:rPr lang="en-US" sz="3600" dirty="0"/>
            </a:br>
            <a:br>
              <a:rPr lang="en-US" sz="5000" dirty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200" dirty="0"/>
              <a:t>LECTURE </a:t>
            </a:r>
            <a:r>
              <a:rPr lang="en-US" sz="3200" dirty="0"/>
              <a:t>5</a:t>
            </a:r>
            <a:br>
              <a:rPr lang="en-US" sz="3200" dirty="0"/>
            </a:b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5400" dirty="0">
                <a:latin typeface="Arial Bold"/>
                <a:ea typeface="Arial Bold"/>
                <a:cs typeface="Arial Bold"/>
                <a:sym typeface="Arial Bold"/>
              </a:rPr>
              <a:t>SQL </a:t>
            </a:r>
            <a:br>
              <a:rPr lang="en-US" sz="5400" dirty="0">
                <a:latin typeface="Arial Bold"/>
                <a:ea typeface="Arial Bold"/>
                <a:cs typeface="Arial Bold"/>
                <a:sym typeface="Arial Bold"/>
              </a:rPr>
            </a:br>
            <a:r>
              <a:rPr lang="en-US" sz="5400" dirty="0">
                <a:latin typeface="Arial Bold"/>
                <a:ea typeface="Arial Bold"/>
                <a:cs typeface="Arial Bold"/>
                <a:sym typeface="Arial Bold"/>
              </a:rPr>
              <a:t>Data Definition Language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20</a:t>
            </a:r>
            <a:r>
              <a:rPr lang="ru-RU" sz="2112" dirty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1294619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CREATE TABLE: example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2500" dirty="0">
                <a:solidFill>
                  <a:srgbClr val="008080"/>
                </a:solidFill>
              </a:rPr>
              <a:t>CREATE TABLE Groups(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2500" dirty="0">
                <a:solidFill>
                  <a:srgbClr val="008080"/>
                </a:solidFill>
              </a:rPr>
              <a:t>group_id int,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2500" dirty="0">
                <a:solidFill>
                  <a:srgbClr val="008080"/>
                </a:solidFill>
              </a:rPr>
              <a:t>group_name varchar(15),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2500" dirty="0">
                <a:solidFill>
                  <a:srgbClr val="008080"/>
                </a:solidFill>
              </a:rPr>
              <a:t>PRIMARY KEY (group_id));</a:t>
            </a:r>
            <a:endParaRPr lang="en-US" sz="2500" dirty="0">
              <a:solidFill>
                <a:srgbClr val="008080"/>
              </a:solidFill>
            </a:endParaRP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sz="2500" dirty="0"/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2500" dirty="0"/>
              <a:t> or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lang="en-US" sz="2500" dirty="0"/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2500" dirty="0">
                <a:solidFill>
                  <a:srgbClr val="008080"/>
                </a:solidFill>
              </a:rPr>
              <a:t>CREATE TABLE Groups(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2500" dirty="0" err="1">
                <a:solidFill>
                  <a:srgbClr val="008080"/>
                </a:solidFill>
              </a:rPr>
              <a:t>group_id</a:t>
            </a:r>
            <a:r>
              <a:rPr lang="en-US" sz="2500" dirty="0">
                <a:solidFill>
                  <a:srgbClr val="008080"/>
                </a:solidFill>
              </a:rPr>
              <a:t> </a:t>
            </a:r>
            <a:r>
              <a:rPr lang="en-US" sz="2500" dirty="0" err="1">
                <a:solidFill>
                  <a:srgbClr val="008080"/>
                </a:solidFill>
              </a:rPr>
              <a:t>int</a:t>
            </a:r>
            <a:r>
              <a:rPr lang="en-US" sz="2500" dirty="0">
                <a:solidFill>
                  <a:srgbClr val="008080"/>
                </a:solidFill>
              </a:rPr>
              <a:t> PRIMARY KEY 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2500" dirty="0" err="1">
                <a:solidFill>
                  <a:srgbClr val="008080"/>
                </a:solidFill>
              </a:rPr>
              <a:t>group_name</a:t>
            </a:r>
            <a:r>
              <a:rPr lang="en-US" sz="2500" dirty="0">
                <a:solidFill>
                  <a:srgbClr val="008080"/>
                </a:solidFill>
              </a:rPr>
              <a:t> varchar(15));</a:t>
            </a:r>
            <a:endParaRPr lang="en-US" sz="2500" dirty="0"/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sz="1920" dirty="0"/>
          </a:p>
        </p:txBody>
      </p:sp>
    </p:spTree>
    <p:extLst>
      <p:ext uri="{BB962C8B-B14F-4D97-AF65-F5344CB8AC3E}">
        <p14:creationId xmlns:p14="http://schemas.microsoft.com/office/powerpoint/2010/main" val="4966669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>
              <a:defRPr sz="1800"/>
            </a:pPr>
            <a:r>
              <a:rPr sz="4400" dirty="0"/>
              <a:t>CREATE TABLE: example</a:t>
            </a:r>
            <a:r>
              <a:rPr lang="en-US" sz="4400" dirty="0"/>
              <a:t> with FK</a:t>
            </a:r>
            <a:endParaRPr sz="4400" dirty="0"/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CREATE TABLE Groups(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group_id int,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group_name varchar(15),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PRIMARY KEY (group_id));</a:t>
            </a:r>
            <a:endParaRPr sz="1920" dirty="0"/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sz="1920" dirty="0"/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CREATE TABLE Students(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stud_id int,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first_name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last_name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group_id int, 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PRIMARY KEY (stud_id),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FOREIGN KEY (group_id) REFERENCES Groups(group_id));</a:t>
            </a:r>
          </a:p>
        </p:txBody>
      </p:sp>
      <p:pic>
        <p:nvPicPr>
          <p:cNvPr id="39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597400" y="2159000"/>
            <a:ext cx="4343400" cy="2241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>
              <a:defRPr sz="1800"/>
            </a:pPr>
            <a:r>
              <a:rPr sz="4400" dirty="0"/>
              <a:t>CREATE TABLE: example</a:t>
            </a:r>
            <a:r>
              <a:rPr lang="en-US" sz="4400" dirty="0"/>
              <a:t> with FK</a:t>
            </a:r>
            <a:endParaRPr sz="4400" dirty="0"/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1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CREATE TABLE Students(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stud_id int</a:t>
            </a:r>
            <a:r>
              <a:rPr lang="en-US" sz="1920" dirty="0">
                <a:solidFill>
                  <a:srgbClr val="008080"/>
                </a:solidFill>
              </a:rPr>
              <a:t> PRIMARY KEY</a:t>
            </a:r>
            <a:r>
              <a:rPr sz="1920" dirty="0">
                <a:solidFill>
                  <a:srgbClr val="008080"/>
                </a:solidFill>
              </a:rPr>
              <a:t>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first_name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last_name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group_id int, 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sz="1920" dirty="0">
                <a:solidFill>
                  <a:srgbClr val="008080"/>
                </a:solidFill>
              </a:rPr>
              <a:t>FOREIGN KEY (group_id) REFERENCES Groups(group_id));</a:t>
            </a:r>
            <a:endParaRPr lang="en-US" sz="1920" dirty="0">
              <a:solidFill>
                <a:srgbClr val="008080"/>
              </a:solidFill>
            </a:endParaRP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lang="en-US" sz="1920" dirty="0">
              <a:solidFill>
                <a:srgbClr val="008080"/>
              </a:solidFill>
            </a:endParaRP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>
                <a:solidFill>
                  <a:schemeClr val="tx1"/>
                </a:solidFill>
              </a:rPr>
              <a:t>or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endParaRPr lang="en-US" sz="1920" dirty="0">
              <a:solidFill>
                <a:srgbClr val="008080"/>
              </a:solidFill>
            </a:endParaRP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>
                <a:solidFill>
                  <a:srgbClr val="008080"/>
                </a:solidFill>
              </a:rPr>
              <a:t>CREATE TABLE Students(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 err="1">
                <a:solidFill>
                  <a:srgbClr val="008080"/>
                </a:solidFill>
              </a:rPr>
              <a:t>stud_id</a:t>
            </a:r>
            <a:r>
              <a:rPr lang="en-US" sz="1920" dirty="0">
                <a:solidFill>
                  <a:srgbClr val="008080"/>
                </a:solidFill>
              </a:rPr>
              <a:t> </a:t>
            </a:r>
            <a:r>
              <a:rPr lang="en-US" sz="1920" dirty="0" err="1">
                <a:solidFill>
                  <a:srgbClr val="008080"/>
                </a:solidFill>
              </a:rPr>
              <a:t>int</a:t>
            </a:r>
            <a:r>
              <a:rPr lang="en-US" sz="1920" dirty="0">
                <a:solidFill>
                  <a:srgbClr val="008080"/>
                </a:solidFill>
              </a:rPr>
              <a:t> PRIMARY KEY,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 err="1">
                <a:solidFill>
                  <a:srgbClr val="008080"/>
                </a:solidFill>
              </a:rPr>
              <a:t>first_name</a:t>
            </a:r>
            <a:r>
              <a:rPr lang="en-US" sz="1920" dirty="0">
                <a:solidFill>
                  <a:srgbClr val="008080"/>
                </a:solidFill>
              </a:rPr>
              <a:t>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 err="1">
                <a:solidFill>
                  <a:srgbClr val="008080"/>
                </a:solidFill>
              </a:rPr>
              <a:t>last_name</a:t>
            </a:r>
            <a:r>
              <a:rPr lang="en-US" sz="1920" dirty="0">
                <a:solidFill>
                  <a:srgbClr val="008080"/>
                </a:solidFill>
              </a:rPr>
              <a:t> varchar(20),</a:t>
            </a:r>
          </a:p>
          <a:p>
            <a:pPr marL="182880" lvl="2" indent="548640" defTabSz="731520">
              <a:spcBef>
                <a:spcPts val="400"/>
              </a:spcBef>
              <a:buSzTx/>
              <a:buNone/>
              <a:defRPr sz="1800"/>
            </a:pPr>
            <a:r>
              <a:rPr lang="en-US" sz="1920" dirty="0" err="1">
                <a:solidFill>
                  <a:srgbClr val="008080"/>
                </a:solidFill>
              </a:rPr>
              <a:t>group_id</a:t>
            </a:r>
            <a:r>
              <a:rPr lang="en-US" sz="1920" dirty="0">
                <a:solidFill>
                  <a:srgbClr val="008080"/>
                </a:solidFill>
              </a:rPr>
              <a:t> </a:t>
            </a:r>
            <a:r>
              <a:rPr lang="en-US" sz="1920" dirty="0" err="1">
                <a:solidFill>
                  <a:srgbClr val="008080"/>
                </a:solidFill>
              </a:rPr>
              <a:t>int</a:t>
            </a:r>
            <a:r>
              <a:rPr lang="en-US" sz="1920" dirty="0">
                <a:solidFill>
                  <a:srgbClr val="008080"/>
                </a:solidFill>
              </a:rPr>
              <a:t> REFERENCES Groups(</a:t>
            </a:r>
            <a:r>
              <a:rPr lang="en-US" sz="1920" dirty="0" err="1">
                <a:solidFill>
                  <a:srgbClr val="008080"/>
                </a:solidFill>
              </a:rPr>
              <a:t>group_id</a:t>
            </a:r>
            <a:r>
              <a:rPr lang="en-US" sz="1920" dirty="0">
                <a:solidFill>
                  <a:srgbClr val="008080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08959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Defining Constraints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sz="3500" dirty="0"/>
              <a:t>In addition to </a:t>
            </a:r>
            <a:r>
              <a:rPr lang="en-US" sz="3500" dirty="0"/>
              <a:t>PK</a:t>
            </a:r>
            <a:r>
              <a:rPr sz="3500" dirty="0"/>
              <a:t> and </a:t>
            </a:r>
            <a:r>
              <a:rPr lang="en-US" sz="3500" dirty="0"/>
              <a:t>FK </a:t>
            </a:r>
            <a:r>
              <a:rPr sz="3500" dirty="0"/>
              <a:t>constraints the following types of constraints can also be added: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200" dirty="0"/>
              <a:t>CHECK </a:t>
            </a:r>
            <a:endParaRPr lang="en-US" sz="3200" dirty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200" dirty="0"/>
              <a:t>NOT NULL </a:t>
            </a:r>
            <a:endParaRPr lang="en-US" sz="3200" dirty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200" dirty="0"/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13378574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CHECK</a:t>
            </a:r>
            <a:endParaRPr sz="4400" dirty="0"/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>
                <a:latin typeface="Arial Bold"/>
                <a:ea typeface="Arial Bold"/>
                <a:cs typeface="Arial Bold"/>
                <a:sym typeface="Arial Bold"/>
              </a:rPr>
              <a:t>Check constraints</a:t>
            </a:r>
            <a:r>
              <a:rPr sz="3200"/>
              <a:t> tell the DBMS the acceptable values for a column</a:t>
            </a:r>
            <a:endParaRPr sz="2800"/>
          </a:p>
          <a:p>
            <a:pPr marL="742950" lvl="1" indent="-285750">
              <a:spcBef>
                <a:spcPts val="600"/>
              </a:spcBef>
              <a:defRPr sz="1800"/>
            </a:pPr>
            <a:endParaRPr sz="2800"/>
          </a:p>
          <a:p>
            <a:pPr lvl="0">
              <a:buChar char="•"/>
              <a:defRPr sz="1800"/>
            </a:pPr>
            <a:r>
              <a:rPr sz="3200"/>
              <a:t>We can build this constraint using the </a:t>
            </a:r>
            <a:r>
              <a:rPr sz="3200">
                <a:solidFill>
                  <a:srgbClr val="003399"/>
                </a:solidFill>
              </a:rPr>
              <a:t>CHECK</a:t>
            </a:r>
            <a:r>
              <a:rPr sz="3200"/>
              <a:t> keyword in a CREATE TABLE</a:t>
            </a:r>
            <a:r>
              <a:rPr sz="3200" i="1"/>
              <a:t> </a:t>
            </a:r>
            <a:r>
              <a:rPr sz="3200"/>
              <a:t>statement.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CHECK example</a:t>
            </a:r>
            <a:endParaRPr sz="4400" dirty="0"/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Consider the bank account example. One integrity constrain could be that balances must be positive.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CREATE TABLE account(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id integer,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balance float CHECK</a:t>
            </a:r>
            <a:r>
              <a:rPr sz="2800" i="1" dirty="0">
                <a:solidFill>
                  <a:srgbClr val="008080"/>
                </a:solidFill>
              </a:rPr>
              <a:t> </a:t>
            </a:r>
            <a:r>
              <a:rPr sz="2800" dirty="0">
                <a:solidFill>
                  <a:srgbClr val="008080"/>
                </a:solidFill>
              </a:rPr>
              <a:t>(balance&gt;0),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i="1" dirty="0">
                <a:solidFill>
                  <a:srgbClr val="008080"/>
                </a:solidFill>
              </a:rPr>
              <a:t>	</a:t>
            </a:r>
            <a:r>
              <a:rPr sz="2800" dirty="0">
                <a:solidFill>
                  <a:srgbClr val="008080"/>
                </a:solidFill>
              </a:rPr>
              <a:t>PRIMARY KEY (id));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NOT NULL</a:t>
            </a:r>
            <a:endParaRPr sz="4400" dirty="0"/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>
                <a:latin typeface="Arial Bold"/>
                <a:ea typeface="Arial Bold"/>
                <a:cs typeface="Arial Bold"/>
                <a:sym typeface="Arial Bold"/>
              </a:rPr>
              <a:t>NOT NULL </a:t>
            </a:r>
            <a:r>
              <a:rPr sz="2800" b="1" dirty="0"/>
              <a:t>constraints</a:t>
            </a:r>
            <a:r>
              <a:rPr sz="2800" dirty="0"/>
              <a:t> ensures values exist in all rows for a given column.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Suppose we define </a:t>
            </a:r>
            <a:r>
              <a:rPr sz="2800" i="1" dirty="0"/>
              <a:t>balance</a:t>
            </a:r>
            <a:r>
              <a:rPr sz="2800" dirty="0"/>
              <a:t> to be </a:t>
            </a:r>
            <a:r>
              <a:rPr lang="en-US" sz="2800" dirty="0"/>
              <a:t>NOT NULL</a:t>
            </a:r>
            <a:r>
              <a:rPr sz="2800" dirty="0"/>
              <a:t> in the A</a:t>
            </a:r>
            <a:r>
              <a:rPr lang="en-US" sz="2800" dirty="0"/>
              <a:t>ccount</a:t>
            </a:r>
            <a:r>
              <a:rPr sz="2800" dirty="0"/>
              <a:t> table.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Anytime we insert an A</a:t>
            </a:r>
            <a:r>
              <a:rPr lang="en-US" sz="2800" dirty="0"/>
              <a:t>ccount</a:t>
            </a:r>
            <a:r>
              <a:rPr sz="2800" dirty="0"/>
              <a:t> record, a </a:t>
            </a:r>
            <a:r>
              <a:rPr sz="2800" i="1" dirty="0"/>
              <a:t>balance</a:t>
            </a:r>
            <a:r>
              <a:rPr sz="2800" dirty="0"/>
              <a:t> must be defined. Otherwise, an error is thrown.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n-US" sz="2800" dirty="0"/>
              <a:t>PKs </a:t>
            </a:r>
            <a:r>
              <a:rPr sz="2800" dirty="0"/>
              <a:t>have an implicit </a:t>
            </a:r>
            <a:r>
              <a:rPr lang="en-US" sz="2800" dirty="0"/>
              <a:t>NOT NULL</a:t>
            </a:r>
            <a:r>
              <a:rPr sz="2800" dirty="0"/>
              <a:t> constraint.</a:t>
            </a:r>
          </a:p>
        </p:txBody>
      </p:sp>
    </p:spTree>
    <p:extLst>
      <p:ext uri="{BB962C8B-B14F-4D97-AF65-F5344CB8AC3E}">
        <p14:creationId xmlns:p14="http://schemas.microsoft.com/office/powerpoint/2010/main" val="1649931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NOT NULL example</a:t>
            </a:r>
            <a:endParaRPr sz="4400" dirty="0"/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Query the ACCOUNT table such that balances have a not-null constraint: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CREATE TABLE account (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 id integer,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 balance float NOT NULL,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i="1" dirty="0">
                <a:solidFill>
                  <a:srgbClr val="008080"/>
                </a:solidFill>
              </a:rPr>
              <a:t>	 </a:t>
            </a:r>
            <a:r>
              <a:rPr sz="2800" dirty="0">
                <a:solidFill>
                  <a:srgbClr val="008080"/>
                </a:solidFill>
              </a:rPr>
              <a:t>PRIMARY KEY (id));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NOT NULL with CHECK</a:t>
            </a:r>
            <a:endParaRPr sz="4400" dirty="0"/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Query the ACCOUNT table such that balances have a not-null constraint: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CREATE TABLE account (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 id integer,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 balance float NOT NULL CHECK (balance&gt;0),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i="1" dirty="0">
                <a:solidFill>
                  <a:srgbClr val="008080"/>
                </a:solidFill>
              </a:rPr>
              <a:t>	 </a:t>
            </a:r>
            <a:r>
              <a:rPr sz="2800" dirty="0">
                <a:solidFill>
                  <a:srgbClr val="008080"/>
                </a:solidFill>
              </a:rPr>
              <a:t>PRIMARY KEY (id));</a:t>
            </a:r>
          </a:p>
        </p:txBody>
      </p:sp>
    </p:spTree>
    <p:extLst>
      <p:ext uri="{BB962C8B-B14F-4D97-AF65-F5344CB8AC3E}">
        <p14:creationId xmlns:p14="http://schemas.microsoft.com/office/powerpoint/2010/main" val="9306974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UNIQUE</a:t>
            </a:r>
            <a:endParaRPr sz="4400" dirty="0"/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Unique constraints</a:t>
            </a:r>
            <a:r>
              <a:rPr sz="3200" dirty="0"/>
              <a:t> ensure that values in columns are unique.</a:t>
            </a:r>
          </a:p>
          <a:p>
            <a:pPr lvl="0">
              <a:buChar char="•"/>
              <a:defRPr sz="1800"/>
            </a:pPr>
            <a:r>
              <a:rPr sz="3200" dirty="0"/>
              <a:t>Unique allows to model 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alternate key</a:t>
            </a:r>
            <a:r>
              <a:rPr sz="3200" dirty="0"/>
              <a:t> </a:t>
            </a:r>
            <a:r>
              <a:rPr lang="ru-RU" sz="3100" dirty="0"/>
              <a:t>(</a:t>
            </a:r>
            <a:r>
              <a:rPr lang="en-US" sz="3100" dirty="0"/>
              <a:t>secondary key</a:t>
            </a:r>
            <a:r>
              <a:rPr lang="ru-RU" sz="3100" dirty="0"/>
              <a:t>)</a:t>
            </a:r>
            <a:r>
              <a:rPr sz="3200" dirty="0"/>
              <a:t>.</a:t>
            </a:r>
          </a:p>
          <a:p>
            <a:pPr lvl="0">
              <a:buChar char="•"/>
              <a:defRPr sz="1800"/>
            </a:pPr>
            <a:r>
              <a:rPr sz="3200" dirty="0"/>
              <a:t>One or more columns may be defined as unique – so the combination of two columns may be unique, but the two columns themselves need not be unique. </a:t>
            </a:r>
          </a:p>
        </p:txBody>
      </p:sp>
    </p:spTree>
    <p:extLst>
      <p:ext uri="{BB962C8B-B14F-4D97-AF65-F5344CB8AC3E}">
        <p14:creationId xmlns:p14="http://schemas.microsoft.com/office/powerpoint/2010/main" val="247693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Review of last lecture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Normalization and Normal Forms</a:t>
            </a:r>
          </a:p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3NF relation is considered a «good» database design</a:t>
            </a:r>
          </a:p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Improvement of a database design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UNIQUE example</a:t>
            </a:r>
            <a:endParaRPr sz="4400" dirty="0"/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If the CUSTOMER table had unique names – then Name is an </a:t>
            </a:r>
            <a:r>
              <a:rPr sz="3200" b="1" dirty="0"/>
              <a:t>alternate key</a:t>
            </a:r>
            <a:r>
              <a:rPr sz="32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We can create this CUSTOMER table as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 dirty="0"/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CREATE TABLE </a:t>
            </a:r>
            <a:r>
              <a:rPr lang="en-US" sz="2800" dirty="0">
                <a:solidFill>
                  <a:srgbClr val="008080"/>
                </a:solidFill>
              </a:rPr>
              <a:t>C</a:t>
            </a:r>
            <a:r>
              <a:rPr sz="2800" dirty="0">
                <a:solidFill>
                  <a:srgbClr val="008080"/>
                </a:solidFill>
              </a:rPr>
              <a:t>ustomer (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id integer,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name varchar(6),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PRIMARY KEY (id),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	UNIQUE (name));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UNIQUE example</a:t>
            </a:r>
            <a:endParaRPr sz="4400" dirty="0"/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CREATE TABLE </a:t>
            </a:r>
            <a:r>
              <a:rPr lang="en-US" sz="2800" dirty="0">
                <a:solidFill>
                  <a:srgbClr val="008080"/>
                </a:solidFill>
              </a:rPr>
              <a:t>C</a:t>
            </a:r>
            <a:r>
              <a:rPr sz="2800" dirty="0">
                <a:solidFill>
                  <a:srgbClr val="008080"/>
                </a:solidFill>
              </a:rPr>
              <a:t>ustomer (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id int,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name varchar(6),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PRIMARY KEY (id),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UNIQUE (name));</a:t>
            </a:r>
            <a:endParaRPr lang="en-US" sz="2800" dirty="0">
              <a:solidFill>
                <a:srgbClr val="00808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808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chemeClr val="tx1"/>
                </a:solidFill>
              </a:rPr>
              <a:t>or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808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CREATE TABLE Customer (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id </a:t>
            </a:r>
            <a:r>
              <a:rPr lang="en-US" sz="2800" dirty="0" err="1">
                <a:solidFill>
                  <a:srgbClr val="008080"/>
                </a:solidFill>
              </a:rPr>
              <a:t>int</a:t>
            </a:r>
            <a:r>
              <a:rPr lang="en-US" sz="2800" dirty="0">
                <a:solidFill>
                  <a:srgbClr val="008080"/>
                </a:solidFill>
              </a:rPr>
              <a:t> PRIMARY KEY,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name varchar(6) UNIQUE);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259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Data types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sz="3200" dirty="0"/>
              <a:t>SQL allows columns to be defined as one of five main classes of data: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 dirty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Numeric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Character strings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Bit strings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Temporal Data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Boolean Data</a:t>
            </a:r>
          </a:p>
        </p:txBody>
      </p:sp>
    </p:spTree>
    <p:extLst>
      <p:ext uri="{BB962C8B-B14F-4D97-AF65-F5344CB8AC3E}">
        <p14:creationId xmlns:p14="http://schemas.microsoft.com/office/powerpoint/2010/main" val="1315138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Numeric Data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Exact numbers may be INTEGER (or INT), SMALLINT, BIGINT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Like the C programming language’s short data type, SMALLINT ranges between -32768 to 32767 inclusive.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INTEGER ranges between -2,147,483,648 and 2,147,483,647 inclusive.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BIGINT ranges between </a:t>
            </a:r>
            <a:r>
              <a:rPr lang="en-US" sz="2800" dirty="0"/>
              <a:t>                                   -</a:t>
            </a:r>
            <a:r>
              <a:rPr sz="2800" dirty="0"/>
              <a:t>9,223,372,036,854,775,808 and 9,223,372,036,854,775,807 inclusive.</a:t>
            </a:r>
          </a:p>
        </p:txBody>
      </p:sp>
    </p:spTree>
    <p:extLst>
      <p:ext uri="{BB962C8B-B14F-4D97-AF65-F5344CB8AC3E}">
        <p14:creationId xmlns:p14="http://schemas.microsoft.com/office/powerpoint/2010/main" val="14696010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Numeric Data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Approximate numbers are numbers that cannot be represented exactly, such as real numbers (pi).</a:t>
            </a:r>
          </a:p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We represent such numbers as floating-point values of various precisions (numbers of decimal places).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Character Strings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9034" lvl="0" indent="-279034" defTabSz="850391">
              <a:spcBef>
                <a:spcPts val="600"/>
              </a:spcBef>
              <a:buChar char="•"/>
              <a:defRPr sz="1800"/>
            </a:pPr>
            <a:r>
              <a:rPr sz="2604" dirty="0"/>
              <a:t>Character strings are sequences of printable characters</a:t>
            </a:r>
          </a:p>
          <a:p>
            <a:pPr marL="318897" lvl="0" indent="-318897" defTabSz="850391">
              <a:buChar char="•"/>
              <a:defRPr sz="1800"/>
            </a:pPr>
            <a:endParaRPr sz="2604" dirty="0"/>
          </a:p>
          <a:p>
            <a:pPr marL="279034" lvl="0" indent="-279034" defTabSz="850391">
              <a:spcBef>
                <a:spcPts val="600"/>
              </a:spcBef>
              <a:buChar char="•"/>
              <a:defRPr sz="1800"/>
            </a:pPr>
            <a:r>
              <a:rPr sz="2604" dirty="0"/>
              <a:t>All character strings in SQL are started and ended using single quotes. For example, ‘string’ is a valid SQL string.</a:t>
            </a:r>
          </a:p>
          <a:p>
            <a:pPr marL="318897" lvl="0" indent="-318897" defTabSz="850391">
              <a:buChar char="•"/>
              <a:defRPr sz="1800"/>
            </a:pPr>
            <a:endParaRPr sz="2604" dirty="0"/>
          </a:p>
          <a:p>
            <a:pPr marL="279034" lvl="0" indent="-279034" defTabSz="850391">
              <a:spcBef>
                <a:spcPts val="600"/>
              </a:spcBef>
              <a:buChar char="•"/>
              <a:defRPr sz="1800"/>
            </a:pPr>
            <a:r>
              <a:rPr sz="2604" dirty="0"/>
              <a:t>Character strings come in two flavors:</a:t>
            </a:r>
          </a:p>
          <a:p>
            <a:pPr marL="882396" lvl="1" indent="-457200" defTabSz="85039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604" dirty="0"/>
              <a:t>Fixed-length strings</a:t>
            </a:r>
          </a:p>
          <a:p>
            <a:pPr marL="882396" lvl="1" indent="-457200" defTabSz="85039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604" dirty="0"/>
              <a:t>Variable-length strings</a:t>
            </a:r>
          </a:p>
        </p:txBody>
      </p:sp>
    </p:spTree>
    <p:extLst>
      <p:ext uri="{BB962C8B-B14F-4D97-AF65-F5344CB8AC3E}">
        <p14:creationId xmlns:p14="http://schemas.microsoft.com/office/powerpoint/2010/main" val="19813586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Character Strings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400" dirty="0"/>
              <a:t>Fixed-length character strings are defined to be of a given length, say 10 characters.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2400" dirty="0"/>
              <a:t>All values in the column of this type have 10 characters.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2400" dirty="0"/>
              <a:t>If any rows have less than 10 characters, they are padded with spaces to fill up the space.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endParaRPr sz="2400" dirty="0"/>
          </a:p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400" dirty="0"/>
              <a:t>Columns of this type are defined as char(n) where n is the length of the string. So, a ten-character string is defined as char(10).</a:t>
            </a:r>
          </a:p>
          <a:p>
            <a:pPr lvl="0">
              <a:lnSpc>
                <a:spcPct val="80000"/>
              </a:lnSpc>
              <a:buChar char="•"/>
              <a:defRPr sz="1800"/>
            </a:pPr>
            <a:endParaRPr sz="2400" dirty="0"/>
          </a:p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400" dirty="0"/>
              <a:t>The default length is 1, so char defines a 1-character column.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Character Strings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700" dirty="0"/>
              <a:t>Variable-length character strings have a maximum length, like fixed-length character strings, but, unlike fixed-length strings, variable-length strings that are shorter than the maximum length are not padded with spaces.</a:t>
            </a:r>
            <a:endParaRPr lang="en-US" sz="2700" dirty="0"/>
          </a:p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endParaRPr sz="2700" dirty="0"/>
          </a:p>
          <a:p>
            <a:pPr marL="257175" lvl="0" indent="-257175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700" dirty="0"/>
              <a:t>Variable-length strings are know</a:t>
            </a:r>
            <a:r>
              <a:rPr lang="en-US" sz="2700" dirty="0"/>
              <a:t>n</a:t>
            </a:r>
            <a:r>
              <a:rPr sz="2700" dirty="0"/>
              <a:t> as </a:t>
            </a:r>
            <a:r>
              <a:rPr sz="2700" i="1" dirty="0"/>
              <a:t>varchars</a:t>
            </a:r>
            <a:r>
              <a:rPr sz="2700" dirty="0"/>
              <a:t>. We define a variable length string with a maximum of 10 characters as varchar(10).</a:t>
            </a:r>
          </a:p>
        </p:txBody>
      </p:sp>
    </p:spTree>
    <p:extLst>
      <p:ext uri="{BB962C8B-B14F-4D97-AF65-F5344CB8AC3E}">
        <p14:creationId xmlns:p14="http://schemas.microsoft.com/office/powerpoint/2010/main" val="18901382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Temporal Data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1468" lvl="0" indent="-321468">
              <a:buChar char="•"/>
              <a:defRPr sz="1800"/>
            </a:pPr>
            <a:r>
              <a:rPr sz="3000"/>
              <a:t>SQL provides support for storing date and time data.</a:t>
            </a:r>
          </a:p>
          <a:p>
            <a:pPr lvl="0">
              <a:buChar char="•"/>
              <a:defRPr sz="1800"/>
            </a:pPr>
            <a:endParaRPr sz="3000"/>
          </a:p>
          <a:p>
            <a:pPr marL="321468" lvl="0" indent="-321468">
              <a:buChar char="•"/>
              <a:defRPr sz="1800"/>
            </a:pPr>
            <a:r>
              <a:rPr sz="3000"/>
              <a:t>All SQL implementations support the DATE data type.</a:t>
            </a:r>
          </a:p>
          <a:p>
            <a:pPr lvl="0">
              <a:buChar char="•"/>
              <a:defRPr sz="1800"/>
            </a:pPr>
            <a:endParaRPr sz="3000"/>
          </a:p>
          <a:p>
            <a:pPr marL="321468" lvl="0" indent="-321468">
              <a:buChar char="•"/>
              <a:defRPr sz="1800"/>
            </a:pPr>
            <a:r>
              <a:rPr sz="3000"/>
              <a:t>PostgreSQL supports timestamp, interval, date, time and time with time zone types.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Temporal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8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513763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Database Design stages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endParaRPr sz="3200" dirty="0"/>
          </a:p>
          <a:p>
            <a:pPr lvl="0">
              <a:lnSpc>
                <a:spcPct val="90000"/>
              </a:lnSpc>
              <a:buChar char="•"/>
              <a:defRPr sz="1800"/>
            </a:pPr>
            <a:endParaRPr sz="4000" dirty="0"/>
          </a:p>
          <a:p>
            <a:pPr marL="428625" lvl="0" indent="-428625">
              <a:lnSpc>
                <a:spcPct val="9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Subject Area Analysis</a:t>
            </a:r>
          </a:p>
          <a:p>
            <a:pPr marL="428625" lvl="0" indent="-428625">
              <a:lnSpc>
                <a:spcPct val="9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Conceptual </a:t>
            </a:r>
            <a:r>
              <a:rPr lang="en-US" sz="4000" dirty="0"/>
              <a:t>Design</a:t>
            </a:r>
            <a:endParaRPr sz="4000" dirty="0"/>
          </a:p>
          <a:p>
            <a:pPr marL="428625" lvl="0" indent="-428625">
              <a:lnSpc>
                <a:spcPct val="9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Logical </a:t>
            </a:r>
            <a:r>
              <a:rPr lang="en-US" sz="4000" dirty="0"/>
              <a:t>Design</a:t>
            </a:r>
            <a:endParaRPr sz="4000" dirty="0"/>
          </a:p>
          <a:p>
            <a:pPr marL="428625" lvl="0" indent="-428625">
              <a:spcBef>
                <a:spcPts val="900"/>
              </a:spcBef>
              <a:buChar char="•"/>
              <a:defRPr sz="1800"/>
            </a:pPr>
            <a:r>
              <a:rPr sz="4000" dirty="0"/>
              <a:t>Physical </a:t>
            </a:r>
            <a:r>
              <a:rPr lang="en-US" sz="4000" dirty="0"/>
              <a:t>Design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Boolean Data Types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PostgreSQL (and most other dialects of SQL) support the boolean data type.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Valid forms of true are: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sz="2800" dirty="0"/>
              <a:t>TRUE, ‘t’, ‘true’, ‘y’, ‘yes’, ‘1’</a:t>
            </a:r>
          </a:p>
          <a:p>
            <a:pPr lvl="0">
              <a:buChar char="•"/>
              <a:defRPr sz="1800"/>
            </a:pPr>
            <a:r>
              <a:rPr sz="3200" dirty="0"/>
              <a:t>Valid forms of false are: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sz="2800" dirty="0"/>
              <a:t>FALSE, ‘f’, ‘false’, ‘n’, ‘no’, ‘0’</a:t>
            </a:r>
          </a:p>
        </p:txBody>
      </p:sp>
    </p:spTree>
    <p:extLst>
      <p:ext uri="{BB962C8B-B14F-4D97-AF65-F5344CB8AC3E}">
        <p14:creationId xmlns:p14="http://schemas.microsoft.com/office/powerpoint/2010/main" val="104429344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Altering a Table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When you create a table and you realize that you made a mistake, or the requirements of the application change, you can drop the table and create it again. But this is not a convenient option if the table is already filled with data, or if the table is referenced by other database objects (for instance a foreign key constraint). Therefore PostgreSQL provides a family of commands to make modifications to existing tables.</a:t>
            </a:r>
            <a:endParaRPr lang="ru-RU" sz="2800" dirty="0">
              <a:solidFill>
                <a:srgbClr val="223E78"/>
              </a:solidFill>
            </a:endParaRPr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223E78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</a:rPr>
              <a:t>ALTER TABLE</a:t>
            </a:r>
            <a:r>
              <a:rPr lang="en-US" sz="2800" dirty="0"/>
              <a:t> command is used to modify a structure of an existing table.</a:t>
            </a:r>
            <a:endParaRPr lang="ru-RU" sz="2800" dirty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361807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Altering a Table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n-US" sz="2700" dirty="0"/>
              <a:t>The syntax is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lang="en-US" sz="2700" dirty="0">
                <a:solidFill>
                  <a:srgbClr val="003399"/>
                </a:solidFill>
              </a:rPr>
              <a:t>ALTER TABLE </a:t>
            </a:r>
            <a:r>
              <a:rPr lang="en-US" sz="2700" dirty="0" err="1">
                <a:solidFill>
                  <a:srgbClr val="003399"/>
                </a:solidFill>
              </a:rPr>
              <a:t>table_name</a:t>
            </a:r>
            <a:r>
              <a:rPr lang="en-US" sz="2700" dirty="0">
                <a:solidFill>
                  <a:srgbClr val="003399"/>
                </a:solidFill>
              </a:rPr>
              <a:t> </a:t>
            </a:r>
            <a:r>
              <a:rPr lang="mr-IN" sz="2700" dirty="0">
                <a:solidFill>
                  <a:srgbClr val="003399"/>
                </a:solidFill>
              </a:rPr>
              <a:t>…</a:t>
            </a:r>
            <a:r>
              <a:rPr lang="en-US" sz="2700" dirty="0">
                <a:solidFill>
                  <a:srgbClr val="003399"/>
                </a:solidFill>
              </a:rPr>
              <a:t>;</a:t>
            </a:r>
          </a:p>
          <a:p>
            <a:pPr>
              <a:buFont typeface="Arial" charset="0"/>
              <a:buChar char="•"/>
            </a:pPr>
            <a:endParaRPr lang="en-US" sz="2700" dirty="0">
              <a:solidFill>
                <a:srgbClr val="223E78"/>
              </a:solidFill>
            </a:endParaRPr>
          </a:p>
          <a:p>
            <a:pPr marL="0" indent="0">
              <a:buNone/>
            </a:pPr>
            <a:r>
              <a:rPr lang="en-US" sz="2700" dirty="0">
                <a:solidFill>
                  <a:schemeClr val="tx1"/>
                </a:solidFill>
              </a:rPr>
              <a:t>Possible modifications:</a:t>
            </a:r>
          </a:p>
          <a:p>
            <a:pPr>
              <a:buFont typeface="Arial" charset="0"/>
              <a:buChar char="•"/>
            </a:pPr>
            <a:r>
              <a:rPr lang="en-US" sz="2700" dirty="0"/>
              <a:t>Add / remove columns</a:t>
            </a:r>
          </a:p>
          <a:p>
            <a:pPr>
              <a:buFont typeface="Arial" charset="0"/>
              <a:buChar char="•"/>
            </a:pPr>
            <a:r>
              <a:rPr lang="en-US" sz="2700" dirty="0"/>
              <a:t>Add / remove constraints</a:t>
            </a:r>
          </a:p>
          <a:p>
            <a:pPr>
              <a:buFont typeface="Arial" charset="0"/>
              <a:buChar char="•"/>
            </a:pPr>
            <a:r>
              <a:rPr lang="en-US" sz="2700" dirty="0"/>
              <a:t>Change column data types</a:t>
            </a:r>
          </a:p>
          <a:p>
            <a:pPr>
              <a:buFont typeface="Arial" charset="0"/>
              <a:buChar char="•"/>
            </a:pPr>
            <a:r>
              <a:rPr lang="en-US" sz="2700" dirty="0"/>
              <a:t>Rename columns / tables</a:t>
            </a:r>
          </a:p>
          <a:p>
            <a:pPr>
              <a:buFont typeface="Arial" charset="0"/>
              <a:buChar char="•"/>
            </a:pPr>
            <a:r>
              <a:rPr lang="en-US" sz="27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502780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Add column</a:t>
            </a:r>
            <a:endParaRPr sz="5000" dirty="0"/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2800" dirty="0"/>
              <a:t>Suppose we wanted to add a column to bank database’s account table that stored the data the account was opened. The original account table was created as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endParaRPr sz="2800" dirty="0"/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CREATE TABLE account (</a:t>
            </a:r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id integer,</a:t>
            </a:r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balance float,</a:t>
            </a:r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PRIMARY KEY (id));</a:t>
            </a:r>
          </a:p>
        </p:txBody>
      </p:sp>
    </p:spTree>
    <p:extLst>
      <p:ext uri="{BB962C8B-B14F-4D97-AF65-F5344CB8AC3E}">
        <p14:creationId xmlns:p14="http://schemas.microsoft.com/office/powerpoint/2010/main" val="16632363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Add column</a:t>
            </a:r>
            <a:endParaRPr sz="5000" dirty="0"/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The syntax is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3399"/>
                </a:solidFill>
              </a:rPr>
              <a:t>ALTER TABLE table_name ADD COLUMN column_name </a:t>
            </a:r>
            <a:r>
              <a:rPr lang="en-US" sz="2800" dirty="0">
                <a:solidFill>
                  <a:srgbClr val="003399"/>
                </a:solidFill>
              </a:rPr>
              <a:t>datatype</a:t>
            </a:r>
            <a:r>
              <a:rPr sz="2800" dirty="0">
                <a:solidFill>
                  <a:srgbClr val="003399"/>
                </a:solidFill>
              </a:rPr>
              <a:t>;</a:t>
            </a:r>
          </a:p>
          <a:p>
            <a:pPr lvl="0">
              <a:buSzTx/>
              <a:buNone/>
              <a:defRPr sz="1800"/>
            </a:pPr>
            <a:endParaRPr sz="3200" dirty="0">
              <a:solidFill>
                <a:srgbClr val="003399"/>
              </a:solidFill>
            </a:endParaRPr>
          </a:p>
          <a:p>
            <a:pPr lvl="0">
              <a:buChar char="•"/>
              <a:defRPr sz="1800"/>
            </a:pPr>
            <a:r>
              <a:rPr sz="3200" dirty="0"/>
              <a:t>So, to add the opening date of an account, we write the following query: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ALTER TABLE account ADD COLUMN opendate date;</a:t>
            </a:r>
          </a:p>
        </p:txBody>
      </p:sp>
    </p:spTree>
    <p:extLst>
      <p:ext uri="{BB962C8B-B14F-4D97-AF65-F5344CB8AC3E}">
        <p14:creationId xmlns:p14="http://schemas.microsoft.com/office/powerpoint/2010/main" val="21947457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Add column with constraints</a:t>
            </a:r>
            <a:endParaRPr sz="5000" dirty="0"/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The syntax is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3399"/>
                </a:solidFill>
              </a:rPr>
              <a:t>ALTER TABLE table_name ADD COLUMN column_name </a:t>
            </a:r>
            <a:r>
              <a:rPr lang="en-US" sz="2800" dirty="0">
                <a:solidFill>
                  <a:srgbClr val="003399"/>
                </a:solidFill>
              </a:rPr>
              <a:t>datatype constraint</a:t>
            </a:r>
            <a:r>
              <a:rPr sz="2800" dirty="0">
                <a:solidFill>
                  <a:srgbClr val="003399"/>
                </a:solidFill>
              </a:rPr>
              <a:t>;</a:t>
            </a:r>
          </a:p>
          <a:p>
            <a:pPr lvl="0">
              <a:buSzTx/>
              <a:buNone/>
              <a:defRPr sz="1800"/>
            </a:pPr>
            <a:endParaRPr sz="3200" dirty="0">
              <a:solidFill>
                <a:srgbClr val="003399"/>
              </a:solidFill>
            </a:endParaRPr>
          </a:p>
          <a:p>
            <a:pPr lvl="0">
              <a:buChar char="•"/>
              <a:defRPr sz="1800"/>
            </a:pPr>
            <a:r>
              <a:rPr sz="3200" dirty="0"/>
              <a:t>So, to add the opening date of an account, we write the following query: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ALTER TABLE account ADD COLUMN </a:t>
            </a:r>
            <a:r>
              <a:rPr lang="en-US" sz="2800" dirty="0">
                <a:solidFill>
                  <a:srgbClr val="008080"/>
                </a:solidFill>
              </a:rPr>
              <a:t>acc_value</a:t>
            </a:r>
            <a:r>
              <a:rPr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</a:rPr>
              <a:t>int CHECK (acc_value &lt; 0)</a:t>
            </a:r>
            <a:r>
              <a:rPr sz="2800" dirty="0">
                <a:solidFill>
                  <a:srgbClr val="0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97265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Drop column</a:t>
            </a:r>
            <a:endParaRPr sz="5000" dirty="0"/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600" dirty="0"/>
              <a:t>Removing a column: the </a:t>
            </a:r>
            <a:r>
              <a:rPr sz="2600" dirty="0">
                <a:solidFill>
                  <a:srgbClr val="003399"/>
                </a:solidFill>
              </a:rPr>
              <a:t>DROP COLUMN</a:t>
            </a:r>
            <a:r>
              <a:rPr sz="2600" i="1" dirty="0">
                <a:solidFill>
                  <a:srgbClr val="003399"/>
                </a:solidFill>
              </a:rPr>
              <a:t> </a:t>
            </a:r>
            <a:r>
              <a:rPr sz="2600" dirty="0"/>
              <a:t>statement is used with ALTER command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endParaRPr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600" dirty="0"/>
              <a:t>The syntax is: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600" dirty="0">
                <a:solidFill>
                  <a:srgbClr val="003399"/>
                </a:solidFill>
              </a:rPr>
              <a:t>ALTER TABLE table_name DROP COLUMN column_name;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600" dirty="0"/>
              <a:t>So, to drop the opendate column of account, we write</a:t>
            </a:r>
            <a:r>
              <a:rPr lang="en-US" sz="2600" dirty="0"/>
              <a:t>:</a:t>
            </a:r>
            <a:endParaRPr sz="2600" dirty="0"/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600" dirty="0">
                <a:solidFill>
                  <a:srgbClr val="008080"/>
                </a:solidFill>
              </a:rPr>
              <a:t>ALTER TABLE account DROP COLUMN opendate;</a:t>
            </a:r>
          </a:p>
        </p:txBody>
      </p:sp>
    </p:spTree>
    <p:extLst>
      <p:ext uri="{BB962C8B-B14F-4D97-AF65-F5344CB8AC3E}">
        <p14:creationId xmlns:p14="http://schemas.microsoft.com/office/powerpoint/2010/main" val="190285492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Data type</a:t>
            </a:r>
            <a:endParaRPr sz="5000" dirty="0"/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n-US" sz="2800" dirty="0"/>
              <a:t>The basic syntax of </a:t>
            </a:r>
            <a:r>
              <a:rPr lang="en-US" sz="2800" dirty="0">
                <a:solidFill>
                  <a:srgbClr val="003399"/>
                </a:solidFill>
              </a:rPr>
              <a:t>ALTER TABLE </a:t>
            </a:r>
            <a:r>
              <a:rPr lang="en-US" sz="2800" dirty="0"/>
              <a:t>to change the data </a:t>
            </a:r>
            <a:r>
              <a:rPr lang="en-US" sz="2800" dirty="0">
                <a:solidFill>
                  <a:srgbClr val="003399"/>
                </a:solidFill>
              </a:rPr>
              <a:t>TYPE </a:t>
            </a:r>
            <a:r>
              <a:rPr lang="en-US" sz="2800" dirty="0"/>
              <a:t> of a column in a table is as follows:</a:t>
            </a:r>
            <a:endParaRPr sz="2800" dirty="0"/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3399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3399"/>
                </a:solidFill>
              </a:rPr>
              <a:t>ALTER TABLE table_name </a:t>
            </a:r>
            <a:r>
              <a:rPr lang="en-US" sz="2800" dirty="0">
                <a:solidFill>
                  <a:srgbClr val="003399"/>
                </a:solidFill>
              </a:rPr>
              <a:t>ALTER</a:t>
            </a:r>
            <a:r>
              <a:rPr sz="2800" dirty="0">
                <a:solidFill>
                  <a:srgbClr val="003399"/>
                </a:solidFill>
              </a:rPr>
              <a:t> COLUMN column_name</a:t>
            </a:r>
            <a:r>
              <a:rPr lang="en-US" sz="2800" dirty="0">
                <a:solidFill>
                  <a:srgbClr val="003399"/>
                </a:solidFill>
              </a:rPr>
              <a:t> TYPE datatype</a:t>
            </a:r>
            <a:r>
              <a:rPr sz="2800" dirty="0">
                <a:solidFill>
                  <a:srgbClr val="003399"/>
                </a:solidFill>
              </a:rPr>
              <a:t>;</a:t>
            </a:r>
            <a:endParaRPr lang="en-US" sz="2800" dirty="0">
              <a:solidFill>
                <a:srgbClr val="003399"/>
              </a:solidFill>
            </a:endParaRP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lang="en-US" sz="28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n-US" sz="2800" dirty="0"/>
              <a:t>Example: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lang="en-US" sz="2800" dirty="0">
              <a:solidFill>
                <a:srgbClr val="00808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      ALTER TABLE account ALTER COLUMN </a:t>
            </a:r>
            <a:r>
              <a:rPr lang="en-US" sz="2800" dirty="0" err="1">
                <a:solidFill>
                  <a:srgbClr val="008080"/>
                </a:solidFill>
              </a:rPr>
              <a:t>opendate</a:t>
            </a:r>
            <a:r>
              <a:rPr lang="en-US" sz="2800" dirty="0">
                <a:solidFill>
                  <a:srgbClr val="008080"/>
                </a:solidFill>
              </a:rPr>
              <a:t> TYPE varchar(15);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95623654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Rename column</a:t>
            </a:r>
            <a:endParaRPr sz="5000" dirty="0"/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Rename a column: use </a:t>
            </a:r>
            <a:r>
              <a:rPr sz="3200" dirty="0">
                <a:solidFill>
                  <a:srgbClr val="003399"/>
                </a:solidFill>
              </a:rPr>
              <a:t>RENAME COLUMN</a:t>
            </a:r>
            <a:r>
              <a:rPr sz="3200" dirty="0"/>
              <a:t> statement in the ALTER TABLE command.</a:t>
            </a:r>
            <a:endParaRPr lang="en-US" sz="3200" dirty="0"/>
          </a:p>
          <a:p>
            <a:pPr lvl="0">
              <a:buChar char="•"/>
              <a:defRPr sz="1800"/>
            </a:pPr>
            <a:endParaRPr lang="en-US" sz="3200" dirty="0"/>
          </a:p>
          <a:p>
            <a:pPr lvl="0">
              <a:buChar char="•"/>
              <a:defRPr sz="1800"/>
            </a:pPr>
            <a:r>
              <a:rPr sz="2800" dirty="0"/>
              <a:t>To rename the A</a:t>
            </a:r>
            <a:r>
              <a:rPr lang="en-US" sz="2800" dirty="0"/>
              <a:t>ccount</a:t>
            </a:r>
            <a:r>
              <a:rPr sz="2800" dirty="0"/>
              <a:t> table’s Balance column to AccountBalance we write:</a:t>
            </a:r>
          </a:p>
          <a:p>
            <a:pPr marL="228600" lvl="2" indent="685800">
              <a:spcBef>
                <a:spcPts val="500"/>
              </a:spcBef>
              <a:buSzTx/>
              <a:buNone/>
              <a:defRPr sz="1800"/>
            </a:pPr>
            <a:endParaRPr sz="2400" dirty="0"/>
          </a:p>
          <a:p>
            <a:pPr marL="228600" lvl="2" indent="685800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ALTER TABLE account RENAME COLUMN balance TO accountbalance;</a:t>
            </a:r>
          </a:p>
        </p:txBody>
      </p:sp>
    </p:spTree>
    <p:extLst>
      <p:ext uri="{BB962C8B-B14F-4D97-AF65-F5344CB8AC3E}">
        <p14:creationId xmlns:p14="http://schemas.microsoft.com/office/powerpoint/2010/main" val="18474645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5000" dirty="0"/>
              <a:t>Rename table</a:t>
            </a:r>
            <a:endParaRPr sz="50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2800" dirty="0"/>
              <a:t>Renaming a table: use the </a:t>
            </a:r>
            <a:r>
              <a:rPr sz="2800" dirty="0">
                <a:solidFill>
                  <a:srgbClr val="003399"/>
                </a:solidFill>
              </a:rPr>
              <a:t>RENAME</a:t>
            </a:r>
            <a:r>
              <a:rPr sz="2800" dirty="0"/>
              <a:t> keyword in the ALTER TABLE command.</a:t>
            </a:r>
            <a:endParaRPr lang="en-US" sz="2800" dirty="0"/>
          </a:p>
          <a:p>
            <a:pPr lvl="0">
              <a:buChar char="•"/>
              <a:defRPr sz="1800"/>
            </a:pPr>
            <a:endParaRPr lang="en-US" sz="2800" dirty="0"/>
          </a:p>
          <a:p>
            <a:pPr lvl="0">
              <a:buChar char="•"/>
              <a:defRPr sz="1800"/>
            </a:pPr>
            <a:r>
              <a:rPr sz="2800" dirty="0"/>
              <a:t>To rename the A</a:t>
            </a:r>
            <a:r>
              <a:rPr lang="en-US" sz="2800" dirty="0"/>
              <a:t>ccount</a:t>
            </a:r>
            <a:r>
              <a:rPr sz="2800" dirty="0"/>
              <a:t> table to B</a:t>
            </a:r>
            <a:r>
              <a:rPr lang="en-US" sz="2800" dirty="0"/>
              <a:t>ankaccount</a:t>
            </a:r>
            <a:r>
              <a:rPr sz="2800" dirty="0"/>
              <a:t>, we write: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 dirty="0"/>
          </a:p>
          <a:p>
            <a:pPr marL="228600" lvl="2" indent="685800"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ALTER TABLE account RENAME TO bankaccount;</a:t>
            </a:r>
          </a:p>
        </p:txBody>
      </p:sp>
    </p:spTree>
    <p:extLst>
      <p:ext uri="{BB962C8B-B14F-4D97-AF65-F5344CB8AC3E}">
        <p14:creationId xmlns:p14="http://schemas.microsoft.com/office/powerpoint/2010/main" val="20174008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SQL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b="1" dirty="0">
                <a:latin typeface="Arial Bold"/>
                <a:ea typeface="Arial Bold"/>
                <a:cs typeface="Arial Bold"/>
                <a:sym typeface="Arial Bold"/>
              </a:rPr>
              <a:t>SQL</a:t>
            </a:r>
            <a:r>
              <a:rPr sz="3200" b="1" dirty="0"/>
              <a:t> (</a:t>
            </a:r>
            <a:r>
              <a:rPr sz="3200" b="1" dirty="0">
                <a:latin typeface="Arial Bold"/>
                <a:ea typeface="Arial Bold"/>
                <a:cs typeface="Arial Bold"/>
                <a:sym typeface="Arial Bold"/>
              </a:rPr>
              <a:t>Structured Query Language</a:t>
            </a:r>
            <a:r>
              <a:rPr sz="3200" b="1" dirty="0"/>
              <a:t>) </a:t>
            </a:r>
            <a:r>
              <a:rPr sz="3200" dirty="0"/>
              <a:t>is a special-purpose programming language designed for managing data held in a relational database management system (RDBMS). </a:t>
            </a:r>
          </a:p>
          <a:p>
            <a:pPr lvl="0">
              <a:buChar char="•"/>
              <a:defRPr sz="1800"/>
            </a:pPr>
            <a:r>
              <a:rPr sz="3200" dirty="0"/>
              <a:t>Based upon relational algebra, SQL includes a 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data definition language (DDL)</a:t>
            </a:r>
            <a:r>
              <a:rPr sz="3200" dirty="0"/>
              <a:t> and a 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data manipulation language (DML)</a:t>
            </a:r>
            <a:r>
              <a:rPr sz="3200" dirty="0"/>
              <a:t>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Add foreign key</a:t>
            </a:r>
            <a:endParaRPr sz="4400" dirty="0"/>
          </a:p>
        </p:txBody>
      </p:sp>
      <p:sp>
        <p:nvSpPr>
          <p:cNvPr id="109" name="Shape 10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SQL DDL also allows us to add constraints to tables using the </a:t>
            </a:r>
            <a:r>
              <a:rPr sz="2800" dirty="0">
                <a:solidFill>
                  <a:srgbClr val="223E78"/>
                </a:solidFill>
              </a:rPr>
              <a:t>ALTER TABLE </a:t>
            </a:r>
            <a:r>
              <a:rPr sz="2800" dirty="0"/>
              <a:t>command. We can add key, unique, not-null, and check constraints.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In the bank example, suppose we had the C</a:t>
            </a:r>
            <a:r>
              <a:rPr lang="en-US" sz="2800" dirty="0"/>
              <a:t>ustomer</a:t>
            </a:r>
            <a:r>
              <a:rPr sz="2800" dirty="0"/>
              <a:t> and A</a:t>
            </a:r>
            <a:r>
              <a:rPr lang="en-US" sz="2800" dirty="0"/>
              <a:t>ccount</a:t>
            </a:r>
            <a:r>
              <a:rPr sz="2800" dirty="0"/>
              <a:t> tables as before, but we did not place foreign keys on the tables.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Query</a:t>
            </a:r>
            <a:r>
              <a:rPr lang="en-US" sz="2800" dirty="0"/>
              <a:t> to add foreign key:</a:t>
            </a:r>
            <a:endParaRPr sz="2800" dirty="0"/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ALTER TABLE customer ADD FOREIGN</a:t>
            </a:r>
            <a:r>
              <a:rPr lang="en-US" sz="2800" dirty="0">
                <a:solidFill>
                  <a:srgbClr val="008080"/>
                </a:solidFill>
              </a:rPr>
              <a:t> KEY</a:t>
            </a:r>
            <a:r>
              <a:rPr sz="2800" dirty="0">
                <a:solidFill>
                  <a:srgbClr val="008080"/>
                </a:solidFill>
              </a:rPr>
              <a:t> (accountId) REFERENCES account (id);</a:t>
            </a:r>
          </a:p>
        </p:txBody>
      </p:sp>
    </p:spTree>
    <p:extLst>
      <p:ext uri="{BB962C8B-B14F-4D97-AF65-F5344CB8AC3E}">
        <p14:creationId xmlns:p14="http://schemas.microsoft.com/office/powerpoint/2010/main" val="19838133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Add and drop NOT NULL</a:t>
            </a:r>
            <a:endParaRPr sz="4400" dirty="0"/>
          </a:p>
        </p:txBody>
      </p:sp>
      <p:sp>
        <p:nvSpPr>
          <p:cNvPr id="109" name="Shape 10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lang="en-US"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n-US" sz="2800" dirty="0"/>
              <a:t>The basic syntax of </a:t>
            </a:r>
            <a:r>
              <a:rPr lang="en-US" sz="2800" dirty="0">
                <a:solidFill>
                  <a:srgbClr val="223E78"/>
                </a:solidFill>
              </a:rPr>
              <a:t>ALTER TABLE </a:t>
            </a:r>
            <a:r>
              <a:rPr lang="en-US" sz="2800" dirty="0"/>
              <a:t>to add a </a:t>
            </a:r>
            <a:r>
              <a:rPr lang="en-US" sz="2800" dirty="0">
                <a:solidFill>
                  <a:srgbClr val="223E78"/>
                </a:solidFill>
              </a:rPr>
              <a:t>NOT NULL</a:t>
            </a:r>
            <a:r>
              <a:rPr lang="en-US" sz="2800" dirty="0"/>
              <a:t> constraint to a column in a table is as follows: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n-US" sz="1800" dirty="0"/>
              <a:t>	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n-US" sz="1800" dirty="0">
                <a:solidFill>
                  <a:srgbClr val="223E78"/>
                </a:solidFill>
              </a:rPr>
              <a:t>       </a:t>
            </a:r>
            <a:r>
              <a:rPr lang="en-US" sz="2800" dirty="0">
                <a:solidFill>
                  <a:srgbClr val="223E78"/>
                </a:solidFill>
              </a:rPr>
              <a:t>ALTER TABLE </a:t>
            </a:r>
            <a:r>
              <a:rPr lang="en-US" sz="2800" dirty="0" err="1">
                <a:solidFill>
                  <a:srgbClr val="223E78"/>
                </a:solidFill>
              </a:rPr>
              <a:t>table_name</a:t>
            </a:r>
            <a:r>
              <a:rPr lang="en-US" sz="2800" dirty="0">
                <a:solidFill>
                  <a:srgbClr val="223E78"/>
                </a:solidFill>
              </a:rPr>
              <a:t> ALTER COLUMN </a:t>
            </a:r>
            <a:r>
              <a:rPr lang="en-US" sz="2800" dirty="0" err="1">
                <a:solidFill>
                  <a:srgbClr val="223E78"/>
                </a:solidFill>
              </a:rPr>
              <a:t>column_name</a:t>
            </a:r>
            <a:r>
              <a:rPr lang="en-US" sz="2800" dirty="0">
                <a:solidFill>
                  <a:srgbClr val="223E78"/>
                </a:solidFill>
              </a:rPr>
              <a:t> SET NOT NULL;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endParaRPr lang="en-US" sz="2800" dirty="0">
              <a:solidFill>
                <a:srgbClr val="223E78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n-US" sz="2800" dirty="0">
                <a:solidFill>
                  <a:srgbClr val="004578"/>
                </a:solidFill>
              </a:rPr>
              <a:t>ALTER TABLE </a:t>
            </a:r>
            <a:r>
              <a:rPr lang="en-US" sz="2800" dirty="0" err="1">
                <a:solidFill>
                  <a:srgbClr val="004578"/>
                </a:solidFill>
              </a:rPr>
              <a:t>table_name</a:t>
            </a:r>
            <a:r>
              <a:rPr lang="en-US" sz="2800" dirty="0">
                <a:solidFill>
                  <a:srgbClr val="004578"/>
                </a:solidFill>
              </a:rPr>
              <a:t> ALTER COLUMN </a:t>
            </a:r>
            <a:r>
              <a:rPr lang="en-US" sz="2800" dirty="0" err="1">
                <a:solidFill>
                  <a:srgbClr val="004578"/>
                </a:solidFill>
              </a:rPr>
              <a:t>column_name</a:t>
            </a:r>
            <a:r>
              <a:rPr lang="en-US" sz="2800" dirty="0">
                <a:solidFill>
                  <a:srgbClr val="004578"/>
                </a:solidFill>
              </a:rPr>
              <a:t> DROP NOT NULL;</a:t>
            </a:r>
          </a:p>
        </p:txBody>
      </p:sp>
    </p:spTree>
    <p:extLst>
      <p:ext uri="{BB962C8B-B14F-4D97-AF65-F5344CB8AC3E}">
        <p14:creationId xmlns:p14="http://schemas.microsoft.com/office/powerpoint/2010/main" val="184563377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DROP TABLE</a:t>
            </a:r>
            <a:endParaRPr sz="4400" dirty="0"/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 marL="278606" lvl="0" indent="-278606">
              <a:spcBef>
                <a:spcPts val="600"/>
              </a:spcBef>
              <a:buChar char="•"/>
              <a:defRPr sz="1800"/>
            </a:pPr>
            <a:r>
              <a:rPr lang="en-US" sz="2600" dirty="0">
                <a:solidFill>
                  <a:srgbClr val="223E78"/>
                </a:solidFill>
              </a:rPr>
              <a:t>DROP TABLE </a:t>
            </a:r>
            <a:r>
              <a:rPr lang="en-US" sz="2600" dirty="0"/>
              <a:t>statement is used to remove a table definition and all associated data and constraints for that table.</a:t>
            </a:r>
          </a:p>
          <a:p>
            <a:pPr marL="278606" indent="-278606">
              <a:spcBef>
                <a:spcPts val="600"/>
              </a:spcBef>
              <a:buFontTx/>
              <a:buChar char="•"/>
              <a:defRPr sz="1800"/>
            </a:pPr>
            <a:r>
              <a:rPr lang="en-US" sz="2600" dirty="0"/>
              <a:t>Delete a table from the database using the </a:t>
            </a:r>
            <a:r>
              <a:rPr lang="en-US" sz="2600" dirty="0">
                <a:solidFill>
                  <a:srgbClr val="003399"/>
                </a:solidFill>
              </a:rPr>
              <a:t>DROP TABLE</a:t>
            </a:r>
            <a:r>
              <a:rPr lang="en-US" sz="2600" i="1" dirty="0"/>
              <a:t> </a:t>
            </a:r>
            <a:r>
              <a:rPr lang="en-US" sz="2600" dirty="0"/>
              <a:t>command (s</a:t>
            </a:r>
            <a:r>
              <a:rPr sz="2600" dirty="0"/>
              <a:t>uppose we want to delete the A</a:t>
            </a:r>
            <a:r>
              <a:rPr lang="en-US" sz="2600" dirty="0"/>
              <a:t>ccount</a:t>
            </a:r>
            <a:r>
              <a:rPr sz="2600" dirty="0"/>
              <a:t> table</a:t>
            </a:r>
            <a:r>
              <a:rPr lang="en-US" sz="2600" dirty="0"/>
              <a:t>):</a:t>
            </a:r>
            <a:endParaRPr sz="2600" dirty="0"/>
          </a:p>
          <a:p>
            <a:pPr marL="228600" lvl="2" indent="685800">
              <a:spcBef>
                <a:spcPts val="600"/>
              </a:spcBef>
              <a:buSzTx/>
              <a:buNone/>
              <a:defRPr sz="1800"/>
            </a:pPr>
            <a:r>
              <a:rPr sz="2600" dirty="0">
                <a:solidFill>
                  <a:srgbClr val="008080"/>
                </a:solidFill>
              </a:rPr>
              <a:t>DROP TABLE account;</a:t>
            </a:r>
          </a:p>
          <a:p>
            <a:pPr marL="228600" lvl="2" indent="685800">
              <a:spcBef>
                <a:spcPts val="500"/>
              </a:spcBef>
              <a:buSzTx/>
              <a:buNone/>
              <a:defRPr sz="1800"/>
            </a:pPr>
            <a:endParaRPr sz="2600" dirty="0"/>
          </a:p>
          <a:p>
            <a:pPr marL="228600" lvl="2" indent="685800">
              <a:spcBef>
                <a:spcPts val="600"/>
              </a:spcBef>
              <a:buSzTx/>
              <a:buNone/>
              <a:defRPr sz="1800"/>
            </a:pPr>
            <a:r>
              <a:rPr sz="2600" dirty="0"/>
              <a:t>Note: once we drop a table, it deletes all data in the table and removes the table from the database. </a:t>
            </a:r>
            <a:endParaRPr lang="en-US" sz="2600" dirty="0"/>
          </a:p>
          <a:p>
            <a:pPr marL="228600" lvl="2" indent="685800">
              <a:spcBef>
                <a:spcPts val="600"/>
              </a:spcBef>
              <a:buSzTx/>
              <a:buNone/>
              <a:defRPr sz="1800"/>
            </a:pPr>
            <a:r>
              <a:rPr lang="en-US" sz="2600" dirty="0"/>
              <a:t>To empty a table of rows without destroying the table, use DELETE statement.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47834462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7619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DROP TABLE with </a:t>
            </a:r>
            <a:r>
              <a:rPr sz="4400" dirty="0"/>
              <a:t>CASCADE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28"/>
              <a:t>	Tables: Products, Orders (references Products)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/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/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/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>
              <a:solidFill>
                <a:srgbClr val="008080"/>
              </a:solidFill>
            </a:endParaRP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28">
                <a:solidFill>
                  <a:srgbClr val="008080"/>
                </a:solidFill>
              </a:rPr>
              <a:t>		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28">
                <a:solidFill>
                  <a:srgbClr val="008080"/>
                </a:solidFill>
              </a:rPr>
              <a:t>	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>
              <a:solidFill>
                <a:srgbClr val="008080"/>
              </a:solidFill>
            </a:endParaRP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28">
                <a:solidFill>
                  <a:srgbClr val="008080"/>
                </a:solidFill>
              </a:rPr>
              <a:t>	DROP TABLE products;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128">
              <a:solidFill>
                <a:srgbClr val="008080"/>
              </a:solidFill>
            </a:endParaRPr>
          </a:p>
          <a:p>
            <a:pPr marL="260604" lvl="0" indent="-260604" defTabSz="694944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28"/>
              <a:t>	</a:t>
            </a:r>
            <a:r>
              <a:rPr sz="1824"/>
              <a:t>NOTICE:  constraint orders_product_id_fkey on table orders depends on table products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1824"/>
              <a:t>	ERROR:  cannot drop table products because other objects depend on it</a:t>
            </a:r>
          </a:p>
          <a:p>
            <a:pPr marL="260604" lvl="0" indent="-260604" defTabSz="694944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1824"/>
              <a:t>	HINT:  Use </a:t>
            </a:r>
            <a:r>
              <a:rPr sz="1824">
                <a:solidFill>
                  <a:srgbClr val="000099"/>
                </a:solidFill>
              </a:rPr>
              <a:t>DROP ... CASCADE </a:t>
            </a:r>
            <a:r>
              <a:rPr sz="1824"/>
              <a:t>to drop the dependent objects too.</a:t>
            </a:r>
          </a:p>
        </p:txBody>
      </p:sp>
      <p:pic>
        <p:nvPicPr>
          <p:cNvPr id="72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883150" cy="1752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68888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0">
              <a:defRPr sz="1800"/>
            </a:pPr>
            <a:r>
              <a:rPr lang="en-US" sz="4500" dirty="0"/>
              <a:t>DROP TABLE with CASCADE</a:t>
            </a:r>
            <a:endParaRPr sz="4500" dirty="0"/>
          </a:p>
        </p:txBody>
      </p:sp>
      <p:sp>
        <p:nvSpPr>
          <p:cNvPr id="75" name="Shape 7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9184" lvl="0" indent="-329184" defTabSz="877823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688">
                <a:solidFill>
                  <a:srgbClr val="008080"/>
                </a:solidFill>
              </a:rPr>
              <a:t>		</a:t>
            </a:r>
          </a:p>
          <a:p>
            <a:pPr marL="329184" lvl="0" indent="-329184" defTabSz="877823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688">
                <a:solidFill>
                  <a:srgbClr val="008080"/>
                </a:solidFill>
              </a:rPr>
              <a:t>		DROP TABLE products CASCADE;</a:t>
            </a:r>
          </a:p>
          <a:p>
            <a:pPr marL="288036" lvl="0" indent="-288036" defTabSz="877823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rPr sz="2688"/>
              <a:t>In this case the command doesn’t delete the Orders table, only Foreign Key constraint.</a:t>
            </a: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329184" lvl="0" indent="-329184" defTabSz="877823">
              <a:lnSpc>
                <a:spcPct val="80000"/>
              </a:lnSpc>
              <a:buClr>
                <a:srgbClr val="000099"/>
              </a:buClr>
              <a:buChar char="•"/>
              <a:defRPr sz="1800"/>
            </a:pPr>
            <a:endParaRPr sz="2688">
              <a:solidFill>
                <a:srgbClr val="000099"/>
              </a:solidFill>
            </a:endParaRPr>
          </a:p>
          <a:p>
            <a:pPr marL="288036" lvl="0" indent="-288036" defTabSz="877823">
              <a:lnSpc>
                <a:spcPct val="80000"/>
              </a:lnSpc>
              <a:spcBef>
                <a:spcPts val="600"/>
              </a:spcBef>
              <a:buClr>
                <a:srgbClr val="000099"/>
              </a:buClr>
              <a:buChar char="•"/>
              <a:defRPr sz="1800"/>
            </a:pPr>
            <a:r>
              <a:rPr sz="2688">
                <a:solidFill>
                  <a:srgbClr val="000099"/>
                </a:solidFill>
              </a:rPr>
              <a:t>RESTRICT</a:t>
            </a:r>
            <a:r>
              <a:rPr sz="2688"/>
              <a:t> keyword instead of </a:t>
            </a:r>
            <a:r>
              <a:rPr sz="2688">
                <a:solidFill>
                  <a:srgbClr val="000099"/>
                </a:solidFill>
              </a:rPr>
              <a:t>CASCADE</a:t>
            </a:r>
            <a:r>
              <a:rPr sz="2688"/>
              <a:t> determines the default behavior: prevents removal of objects from which other objects depend on.</a:t>
            </a:r>
          </a:p>
        </p:txBody>
      </p:sp>
      <p:pic>
        <p:nvPicPr>
          <p:cNvPr id="76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895600"/>
            <a:ext cx="5314950" cy="23336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79070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DROP TABLE full syntax</a:t>
            </a:r>
            <a:endParaRPr sz="4400" dirty="0"/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8606" indent="-278606">
              <a:spcBef>
                <a:spcPts val="600"/>
              </a:spcBef>
              <a:buFontTx/>
              <a:buChar char="•"/>
              <a:defRPr sz="1800"/>
            </a:pPr>
            <a:r>
              <a:rPr lang="en-US" sz="2800" dirty="0"/>
              <a:t>Full syntax of </a:t>
            </a:r>
            <a:r>
              <a:rPr lang="en-US" sz="2800" dirty="0">
                <a:solidFill>
                  <a:srgbClr val="223E78"/>
                </a:solidFill>
              </a:rPr>
              <a:t>DROP TABLE</a:t>
            </a:r>
            <a:r>
              <a:rPr lang="en-US" sz="2800" i="1" dirty="0">
                <a:solidFill>
                  <a:srgbClr val="223E78"/>
                </a:solidFill>
              </a:rPr>
              <a:t> </a:t>
            </a:r>
            <a:r>
              <a:rPr lang="en-US" sz="2800" dirty="0"/>
              <a:t>command:</a:t>
            </a:r>
          </a:p>
          <a:p>
            <a:pPr marL="278606" lvl="0" indent="-278606">
              <a:spcBef>
                <a:spcPts val="600"/>
              </a:spcBef>
              <a:buChar char="•"/>
              <a:defRPr sz="1800"/>
            </a:pPr>
            <a:endParaRPr lang="en-US" sz="2600" dirty="0"/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2600" dirty="0"/>
              <a:t>	</a:t>
            </a:r>
            <a:r>
              <a:rPr lang="en-US" sz="2800" dirty="0">
                <a:solidFill>
                  <a:srgbClr val="223E78"/>
                </a:solidFill>
              </a:rPr>
              <a:t>DROP TABLE [ IF EXISTS ] </a:t>
            </a:r>
            <a:r>
              <a:rPr lang="en-US" sz="2800" dirty="0" err="1">
                <a:solidFill>
                  <a:srgbClr val="223E78"/>
                </a:solidFill>
              </a:rPr>
              <a:t>table_name</a:t>
            </a:r>
            <a:r>
              <a:rPr lang="en-US" sz="2800" dirty="0">
                <a:solidFill>
                  <a:srgbClr val="223E78"/>
                </a:solidFill>
              </a:rPr>
              <a:t> [, ...] [ CASCADE | RESTRICT ]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2800" dirty="0">
              <a:solidFill>
                <a:srgbClr val="005B9E"/>
              </a:solidFill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2800" dirty="0">
              <a:solidFill>
                <a:srgbClr val="005B9E"/>
              </a:solidFill>
            </a:endParaRPr>
          </a:p>
          <a:p>
            <a:pPr>
              <a:spcBef>
                <a:spcPts val="600"/>
              </a:spcBef>
              <a:buFont typeface="Arial" charset="0"/>
              <a:buChar char="•"/>
              <a:defRPr sz="1800"/>
            </a:pPr>
            <a:r>
              <a:rPr lang="en-US" sz="2800" dirty="0">
                <a:solidFill>
                  <a:srgbClr val="223E78"/>
                </a:solidFill>
              </a:rPr>
              <a:t>IF EXISTS </a:t>
            </a:r>
            <a:r>
              <a:rPr lang="en-US" sz="2800" dirty="0"/>
              <a:t>Do not throw an error if the table does not exist. A notice is issued in this case.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2600" dirty="0">
              <a:solidFill>
                <a:srgbClr val="005B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906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lang="en-US" sz="2100" dirty="0"/>
              <a:t>: A Practical Approach to Design, Implementation, and Management / Thomas M. Connolly, Carolyn E. </a:t>
            </a:r>
            <a:r>
              <a:rPr lang="en-US" sz="2100" dirty="0" err="1"/>
              <a:t>Begg</a:t>
            </a:r>
            <a:r>
              <a:rPr lang="en-US" sz="2100" dirty="0"/>
              <a:t>.- United States of America: Pearson Education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lang="en-US" sz="2100" dirty="0"/>
              <a:t>: The Complete Book / Hector Garcia-Molina.- United States of America: Pearson Prentice Hall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lang="en-US" sz="2100" dirty="0"/>
              <a:t>: A book for the community by the community / </a:t>
            </a:r>
            <a:r>
              <a:rPr lang="en-US" sz="2100" dirty="0" err="1"/>
              <a:t>Neeraj</a:t>
            </a:r>
            <a:r>
              <a:rPr lang="en-US" sz="2100" dirty="0"/>
              <a:t> Sharma, </a:t>
            </a:r>
            <a:r>
              <a:rPr lang="en-US" sz="2100" dirty="0" err="1"/>
              <a:t>Liviu</a:t>
            </a:r>
            <a:r>
              <a:rPr lang="en-US" sz="2100" dirty="0"/>
              <a:t> </a:t>
            </a:r>
            <a:r>
              <a:rPr lang="en-US" sz="2100" dirty="0" err="1"/>
              <a:t>Perniu</a:t>
            </a:r>
            <a:r>
              <a:rPr lang="en-US" sz="2100" dirty="0"/>
              <a:t>.- Canada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400" dirty="0" err="1"/>
              <a:t>www.postgresql.org</a:t>
            </a:r>
            <a:r>
              <a:rPr lang="en-US" sz="2400" dirty="0"/>
              <a:t>/docs/manuals/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75481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SQL DDL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0" lvl="0" indent="0">
              <a:buNone/>
              <a:defRPr sz="1800"/>
            </a:pPr>
            <a:r>
              <a:rPr sz="2700" b="1" dirty="0"/>
              <a:t>Data Definition Language (DDL)</a:t>
            </a:r>
            <a:r>
              <a:rPr sz="2700" dirty="0"/>
              <a:t> defines constructs that structure the data in the database.</a:t>
            </a:r>
          </a:p>
          <a:p>
            <a:pPr marL="0" lvl="0" indent="0">
              <a:buNone/>
              <a:defRPr sz="1800"/>
            </a:pPr>
            <a:r>
              <a:rPr lang="en-US" sz="2700" dirty="0"/>
              <a:t>DDL statements:</a:t>
            </a:r>
          </a:p>
          <a:p>
            <a:pPr lvl="0">
              <a:buChar char="•"/>
              <a:defRPr sz="1800"/>
            </a:pPr>
            <a:r>
              <a:rPr lang="en-US" sz="2700" dirty="0"/>
              <a:t>CREATE DB</a:t>
            </a:r>
          </a:p>
          <a:p>
            <a:pPr lvl="0">
              <a:buChar char="•"/>
              <a:defRPr sz="1800"/>
            </a:pPr>
            <a:r>
              <a:rPr lang="en-US" sz="2700" dirty="0"/>
              <a:t>CREATE TABLE</a:t>
            </a:r>
          </a:p>
          <a:p>
            <a:pPr lvl="0">
              <a:buChar char="•"/>
              <a:defRPr sz="1800"/>
            </a:pPr>
            <a:r>
              <a:rPr lang="en-US" sz="2700" dirty="0"/>
              <a:t>ALTER TABLE</a:t>
            </a:r>
          </a:p>
          <a:p>
            <a:pPr lvl="0">
              <a:buChar char="•"/>
              <a:defRPr sz="1800"/>
            </a:pPr>
            <a:r>
              <a:rPr lang="en-US" sz="2700" dirty="0"/>
              <a:t>DROP TABLE</a:t>
            </a:r>
            <a:endParaRPr sz="2700" dirty="0"/>
          </a:p>
          <a:p>
            <a:pPr lvl="0">
              <a:buChar char="•"/>
              <a:defRPr sz="1800"/>
            </a:pPr>
            <a:endParaRPr sz="2700" dirty="0"/>
          </a:p>
          <a:p>
            <a:pPr lvl="0">
              <a:buChar char="•"/>
              <a:defRPr sz="1800"/>
            </a:pPr>
            <a:r>
              <a:rPr sz="2700" dirty="0"/>
              <a:t>Note: the dialect of SQL supported by PostgreSQL will be used here.</a:t>
            </a:r>
          </a:p>
        </p:txBody>
      </p:sp>
    </p:spTree>
    <p:extLst>
      <p:ext uri="{BB962C8B-B14F-4D97-AF65-F5344CB8AC3E}">
        <p14:creationId xmlns:p14="http://schemas.microsoft.com/office/powerpoint/2010/main" val="18465834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Top-Down view of SQL DDL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4294967295"/>
          </p:nvPr>
        </p:nvSpPr>
        <p:spPr>
          <a:xfrm>
            <a:off x="457200" y="1364357"/>
            <a:ext cx="8229600" cy="448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buChar char="•"/>
              <a:defRPr sz="1800"/>
            </a:pPr>
            <a:r>
              <a:rPr sz="2500"/>
              <a:t>At the ‘top’ a database is created</a:t>
            </a:r>
          </a:p>
          <a:p>
            <a:pPr marL="342900" lvl="0" indent="-342900">
              <a:buChar char="•"/>
              <a:defRPr sz="1800"/>
            </a:pPr>
            <a:r>
              <a:rPr sz="2500"/>
              <a:t>Further down the hierarchy, a set of tables are created</a:t>
            </a:r>
          </a:p>
          <a:p>
            <a:pPr marL="342900" lvl="0" indent="-342900">
              <a:buChar char="•"/>
              <a:defRPr sz="1800"/>
            </a:pPr>
            <a:r>
              <a:rPr sz="2500"/>
              <a:t>At the bottom of the hierarchy data types are created</a:t>
            </a:r>
          </a:p>
        </p:txBody>
      </p:sp>
      <p:pic>
        <p:nvPicPr>
          <p:cNvPr id="26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" y="3086100"/>
            <a:ext cx="8316913" cy="341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Creating a Database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marL="0" lvl="0" indent="0">
              <a:buNone/>
              <a:defRPr sz="1800"/>
            </a:pPr>
            <a:r>
              <a:rPr sz="3200" dirty="0"/>
              <a:t>PostgreSQL has the </a:t>
            </a:r>
            <a:r>
              <a:rPr sz="3200" dirty="0">
                <a:solidFill>
                  <a:srgbClr val="003399"/>
                </a:solidFill>
              </a:rPr>
              <a:t>CREATEDB</a:t>
            </a:r>
            <a:r>
              <a:rPr sz="3200" dirty="0"/>
              <a:t> command that creates the database.</a:t>
            </a:r>
          </a:p>
          <a:p>
            <a:pPr marL="0" lvl="0" indent="0">
              <a:buNone/>
              <a:defRPr sz="1800"/>
            </a:pPr>
            <a:endParaRPr sz="3200" dirty="0"/>
          </a:p>
          <a:p>
            <a:pPr marL="0" lvl="0" indent="0">
              <a:buNone/>
              <a:defRPr sz="1800"/>
            </a:pPr>
            <a:r>
              <a:rPr sz="3200" dirty="0"/>
              <a:t>The create schema command takes two arguments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database name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owner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51512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Creating a Table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marL="0" lvl="0" indent="0">
              <a:buNone/>
              <a:defRPr sz="1800"/>
            </a:pPr>
            <a:r>
              <a:rPr sz="3200" dirty="0"/>
              <a:t>The CREATE TABLE statement allows to define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name of the table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name of each column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2800" dirty="0"/>
              <a:t>domain of each column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lang="en-US" sz="2800" dirty="0"/>
              <a:t>c</a:t>
            </a:r>
            <a:r>
              <a:rPr sz="2800" dirty="0"/>
              <a:t>onstraints on the columns </a:t>
            </a:r>
            <a:r>
              <a:rPr lang="en-US" sz="2800" dirty="0"/>
              <a:t>(</a:t>
            </a:r>
            <a:r>
              <a:rPr sz="2800" dirty="0"/>
              <a:t>keys and other constraints</a:t>
            </a:r>
            <a:r>
              <a:rPr lang="en-US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12497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457200" y="3047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Creating a Table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Syntax: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3399"/>
                </a:solidFill>
              </a:rPr>
              <a:t>CREATE TABLE </a:t>
            </a:r>
            <a:r>
              <a:rPr sz="2800" i="1">
                <a:solidFill>
                  <a:srgbClr val="003399"/>
                </a:solidFill>
              </a:rPr>
              <a:t>table_name</a:t>
            </a:r>
            <a:r>
              <a:rPr sz="2800">
                <a:solidFill>
                  <a:srgbClr val="003399"/>
                </a:solidFill>
              </a:rPr>
              <a:t> (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3399"/>
                </a:solidFill>
              </a:rPr>
              <a:t>	</a:t>
            </a:r>
            <a:r>
              <a:rPr sz="2800" i="1">
                <a:solidFill>
                  <a:srgbClr val="003399"/>
                </a:solidFill>
              </a:rPr>
              <a:t>column1name</a:t>
            </a:r>
            <a:r>
              <a:rPr sz="2800">
                <a:solidFill>
                  <a:srgbClr val="003399"/>
                </a:solidFill>
              </a:rPr>
              <a:t> column1domain, 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i="1">
                <a:solidFill>
                  <a:srgbClr val="003399"/>
                </a:solidFill>
              </a:rPr>
              <a:t>	column2name</a:t>
            </a:r>
            <a:r>
              <a:rPr sz="2800">
                <a:solidFill>
                  <a:srgbClr val="003399"/>
                </a:solidFill>
              </a:rPr>
              <a:t> column2domain,…,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i="1">
                <a:solidFill>
                  <a:srgbClr val="003399"/>
                </a:solidFill>
              </a:rPr>
              <a:t>	columnNname</a:t>
            </a:r>
            <a:r>
              <a:rPr sz="2800">
                <a:solidFill>
                  <a:srgbClr val="003399"/>
                </a:solidFill>
              </a:rPr>
              <a:t> columnNdomain,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3399"/>
                </a:solidFill>
              </a:rPr>
              <a:t>	PRIMARY KEY (pkcolumn(s)),</a:t>
            </a:r>
          </a:p>
          <a:p>
            <a:pPr marL="285750" lvl="1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3399"/>
                </a:solidFill>
              </a:rPr>
              <a:t>	FOREIGN KEY (column) REFERENCES table(column) );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2227</Words>
  <Application>Microsoft Office PowerPoint</Application>
  <PresentationFormat>Экран (4:3)</PresentationFormat>
  <Paragraphs>336</Paragraphs>
  <Slides>46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Arial Bold</vt:lpstr>
      <vt:lpstr>Avenir Roman</vt:lpstr>
      <vt:lpstr>Default</vt:lpstr>
      <vt:lpstr>Databases Design. Introduction to SQL    LECTURE 5   SQL  Data Definition Language</vt:lpstr>
      <vt:lpstr>Review of last lecture</vt:lpstr>
      <vt:lpstr>Database Design stages</vt:lpstr>
      <vt:lpstr>SQL</vt:lpstr>
      <vt:lpstr>SQL DDL</vt:lpstr>
      <vt:lpstr>Top-Down view of SQL DDL</vt:lpstr>
      <vt:lpstr>Creating a Database</vt:lpstr>
      <vt:lpstr>Creating a Table</vt:lpstr>
      <vt:lpstr>Creating a Table</vt:lpstr>
      <vt:lpstr>CREATE TABLE: example</vt:lpstr>
      <vt:lpstr>CREATE TABLE: example with FK</vt:lpstr>
      <vt:lpstr>CREATE TABLE: example with FK</vt:lpstr>
      <vt:lpstr>Defining Constraints</vt:lpstr>
      <vt:lpstr>CHECK</vt:lpstr>
      <vt:lpstr>CHECK example</vt:lpstr>
      <vt:lpstr>NOT NULL</vt:lpstr>
      <vt:lpstr>NOT NULL example</vt:lpstr>
      <vt:lpstr>NOT NULL with CHECK</vt:lpstr>
      <vt:lpstr>UNIQUE</vt:lpstr>
      <vt:lpstr>UNIQUE example</vt:lpstr>
      <vt:lpstr>UNIQUE example</vt:lpstr>
      <vt:lpstr>Data types</vt:lpstr>
      <vt:lpstr>Numeric Data</vt:lpstr>
      <vt:lpstr>Numeric Data</vt:lpstr>
      <vt:lpstr>Character Strings</vt:lpstr>
      <vt:lpstr>Character Strings</vt:lpstr>
      <vt:lpstr>Character Strings</vt:lpstr>
      <vt:lpstr>Temporal Data</vt:lpstr>
      <vt:lpstr>Temporal Data</vt:lpstr>
      <vt:lpstr>Boolean Data Types</vt:lpstr>
      <vt:lpstr>Altering a Table</vt:lpstr>
      <vt:lpstr>Altering a Table</vt:lpstr>
      <vt:lpstr>Add column</vt:lpstr>
      <vt:lpstr>Add column</vt:lpstr>
      <vt:lpstr>Add column with constraints</vt:lpstr>
      <vt:lpstr>Drop column</vt:lpstr>
      <vt:lpstr>Data type</vt:lpstr>
      <vt:lpstr>Rename column</vt:lpstr>
      <vt:lpstr>Rename table</vt:lpstr>
      <vt:lpstr>Add foreign key</vt:lpstr>
      <vt:lpstr>Add and drop NOT NULL</vt:lpstr>
      <vt:lpstr>DROP TABLE</vt:lpstr>
      <vt:lpstr>DROP TABLE with CASCADE</vt:lpstr>
      <vt:lpstr>DROP TABLE with CASCADE</vt:lpstr>
      <vt:lpstr>DROP TABLE full syntax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5  SQL  Data Definition Language</dc:title>
  <cp:lastModifiedBy>Madina Ipalakova</cp:lastModifiedBy>
  <cp:revision>37</cp:revision>
  <dcterms:modified xsi:type="dcterms:W3CDTF">2020-09-27T16:41:43Z</dcterms:modified>
</cp:coreProperties>
</file>