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9" r:id="rId2"/>
    <p:sldId id="293" r:id="rId3"/>
    <p:sldId id="297" r:id="rId4"/>
    <p:sldId id="298" r:id="rId5"/>
    <p:sldId id="257" r:id="rId6"/>
    <p:sldId id="258" r:id="rId7"/>
    <p:sldId id="262" r:id="rId8"/>
    <p:sldId id="294" r:id="rId9"/>
    <p:sldId id="263" r:id="rId10"/>
    <p:sldId id="264" r:id="rId11"/>
    <p:sldId id="265" r:id="rId12"/>
    <p:sldId id="266" r:id="rId13"/>
    <p:sldId id="259" r:id="rId14"/>
    <p:sldId id="260" r:id="rId15"/>
    <p:sldId id="288" r:id="rId16"/>
    <p:sldId id="267" r:id="rId17"/>
    <p:sldId id="268" r:id="rId18"/>
    <p:sldId id="269" r:id="rId19"/>
    <p:sldId id="270" r:id="rId20"/>
    <p:sldId id="271" r:id="rId21"/>
    <p:sldId id="272" r:id="rId22"/>
    <p:sldId id="273" r:id="rId23"/>
    <p:sldId id="274" r:id="rId24"/>
    <p:sldId id="296" r:id="rId25"/>
    <p:sldId id="287" r:id="rId26"/>
    <p:sldId id="290" r:id="rId27"/>
    <p:sldId id="291" r:id="rId28"/>
    <p:sldId id="292" r:id="rId29"/>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6"/>
    <p:restoredTop sz="94659"/>
  </p:normalViewPr>
  <p:slideViewPr>
    <p:cSldViewPr snapToGrid="0" snapToObjects="1">
      <p:cViewPr varScale="1">
        <p:scale>
          <a:sx n="105" d="100"/>
          <a:sy n="105" d="100"/>
        </p:scale>
        <p:origin x="6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hape 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 name="Shape 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67234708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6553200" y="6245225"/>
            <a:ext cx="2133600" cy="288824"/>
          </a:xfrm>
          <a:prstGeom prst="rect">
            <a:avLst/>
          </a:prstGeom>
          <a:ln w="12700">
            <a:miter lim="400000"/>
          </a:ln>
        </p:spPr>
        <p:txBody>
          <a:bodyPr lIns="45719" rIns="45719">
            <a:spAutoFit/>
          </a:bodyPr>
          <a:lstStyle>
            <a:lvl1pPr algn="r">
              <a:defRPr sz="14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gn="ctr">
        <a:defRPr sz="4400">
          <a:latin typeface="Arial"/>
          <a:ea typeface="Arial"/>
          <a:cs typeface="Arial"/>
          <a:sym typeface="Arial"/>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p:titleStyle>
    <p:body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p:bodyStyle>
    <p:otherStyle>
      <a:lvl1pPr algn="r">
        <a:defRPr sz="1400">
          <a:solidFill>
            <a:schemeClr val="tx1"/>
          </a:solidFill>
          <a:latin typeface="+mn-lt"/>
          <a:ea typeface="+mn-ea"/>
          <a:cs typeface="+mn-cs"/>
          <a:sym typeface="Arial"/>
        </a:defRPr>
      </a:lvl1pPr>
      <a:lvl2pPr indent="457200" algn="r">
        <a:defRPr sz="1400">
          <a:solidFill>
            <a:schemeClr val="tx1"/>
          </a:solidFill>
          <a:latin typeface="+mn-lt"/>
          <a:ea typeface="+mn-ea"/>
          <a:cs typeface="+mn-cs"/>
          <a:sym typeface="Arial"/>
        </a:defRPr>
      </a:lvl2pPr>
      <a:lvl3pPr indent="914400" algn="r">
        <a:defRPr sz="1400">
          <a:solidFill>
            <a:schemeClr val="tx1"/>
          </a:solidFill>
          <a:latin typeface="+mn-lt"/>
          <a:ea typeface="+mn-ea"/>
          <a:cs typeface="+mn-cs"/>
          <a:sym typeface="Arial"/>
        </a:defRPr>
      </a:lvl3pPr>
      <a:lvl4pPr indent="1371600" algn="r">
        <a:defRPr sz="1400">
          <a:solidFill>
            <a:schemeClr val="tx1"/>
          </a:solidFill>
          <a:latin typeface="+mn-lt"/>
          <a:ea typeface="+mn-ea"/>
          <a:cs typeface="+mn-cs"/>
          <a:sym typeface="Arial"/>
        </a:defRPr>
      </a:lvl4pPr>
      <a:lvl5pPr indent="1828800" algn="r">
        <a:defRPr sz="1400">
          <a:solidFill>
            <a:schemeClr val="tx1"/>
          </a:solidFill>
          <a:latin typeface="+mn-lt"/>
          <a:ea typeface="+mn-ea"/>
          <a:cs typeface="+mn-cs"/>
          <a:sym typeface="Arial"/>
        </a:defRPr>
      </a:lvl5pPr>
      <a:lvl6pPr algn="r">
        <a:defRPr sz="1400">
          <a:solidFill>
            <a:schemeClr val="tx1"/>
          </a:solidFill>
          <a:latin typeface="+mn-lt"/>
          <a:ea typeface="+mn-ea"/>
          <a:cs typeface="+mn-cs"/>
          <a:sym typeface="Arial"/>
        </a:defRPr>
      </a:lvl6pPr>
      <a:lvl7pPr algn="r">
        <a:defRPr sz="1400">
          <a:solidFill>
            <a:schemeClr val="tx1"/>
          </a:solidFill>
          <a:latin typeface="+mn-lt"/>
          <a:ea typeface="+mn-ea"/>
          <a:cs typeface="+mn-cs"/>
          <a:sym typeface="Arial"/>
        </a:defRPr>
      </a:lvl7pPr>
      <a:lvl8pPr algn="r">
        <a:defRPr sz="1400">
          <a:solidFill>
            <a:schemeClr val="tx1"/>
          </a:solidFill>
          <a:latin typeface="+mn-lt"/>
          <a:ea typeface="+mn-ea"/>
          <a:cs typeface="+mn-cs"/>
          <a:sym typeface="Arial"/>
        </a:defRPr>
      </a:lvl8pPr>
      <a:lvl9pPr algn="r">
        <a:defRPr sz="14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8"/>
          <p:cNvSpPr>
            <a:spLocks noGrp="1"/>
          </p:cNvSpPr>
          <p:nvPr>
            <p:ph type="title" idx="4294967295"/>
          </p:nvPr>
        </p:nvSpPr>
        <p:spPr>
          <a:xfrm>
            <a:off x="673099" y="698500"/>
            <a:ext cx="7797801" cy="317182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90000"/>
          </a:bodyPr>
          <a:lstStyle/>
          <a:p>
            <a:r>
              <a:rPr lang="en-US" sz="3200" dirty="0">
                <a:latin typeface="Arial" charset="0"/>
                <a:ea typeface="Arial" charset="0"/>
                <a:cs typeface="Arial" charset="0"/>
              </a:rPr>
              <a:t>Databases Design. Introduction to </a:t>
            </a:r>
            <a:r>
              <a:rPr lang="en-US" sz="3200" dirty="0" smtClean="0">
                <a:latin typeface="Arial" charset="0"/>
                <a:ea typeface="Arial" charset="0"/>
                <a:cs typeface="Arial" charset="0"/>
              </a:rPr>
              <a:t>SQL</a:t>
            </a:r>
            <a:r>
              <a:rPr lang="en-US" sz="3600" dirty="0" smtClean="0"/>
              <a:t/>
            </a:r>
            <a:br>
              <a:rPr lang="en-US" sz="3600" dirty="0" smtClean="0"/>
            </a:br>
            <a:r>
              <a:rPr lang="en-US" sz="3600" dirty="0" smtClean="0"/>
              <a:t/>
            </a:r>
            <a:br>
              <a:rPr lang="en-US" sz="3600" dirty="0" smtClean="0"/>
            </a:br>
            <a:r>
              <a:rPr lang="en-US" sz="5000" dirty="0" smtClean="0">
                <a:latin typeface="Arial Bold"/>
                <a:ea typeface="Arial Bold"/>
                <a:cs typeface="Arial Bold"/>
                <a:sym typeface="Arial Bold"/>
              </a:rPr>
              <a:t/>
            </a:r>
            <a:br>
              <a:rPr lang="en-US" sz="5000" dirty="0" smtClean="0">
                <a:latin typeface="Arial Bold"/>
                <a:ea typeface="Arial Bold"/>
                <a:cs typeface="Arial Bold"/>
                <a:sym typeface="Arial Bold"/>
              </a:rPr>
            </a:br>
            <a:r>
              <a:rPr sz="3200" dirty="0" smtClean="0"/>
              <a:t>LECTURE </a:t>
            </a:r>
            <a:r>
              <a:rPr lang="en-US" sz="3200" dirty="0"/>
              <a:t>6</a:t>
            </a:r>
            <a:r>
              <a:rPr lang="en-US" sz="3200" dirty="0" smtClean="0"/>
              <a:t/>
            </a:r>
            <a:br>
              <a:rPr lang="en-US" sz="3200" dirty="0" smtClean="0"/>
            </a:br>
            <a:r>
              <a:rPr sz="3200" dirty="0"/>
              <a:t/>
            </a:r>
            <a:br>
              <a:rPr sz="3200" dirty="0"/>
            </a:br>
            <a:r>
              <a:rPr sz="3200" dirty="0">
                <a:latin typeface="Arial Bold"/>
                <a:ea typeface="Arial Bold"/>
                <a:cs typeface="Arial Bold"/>
                <a:sym typeface="Arial Bold"/>
              </a:rPr>
              <a:t> </a:t>
            </a:r>
            <a:r>
              <a:rPr lang="en-US" sz="5000" dirty="0">
                <a:latin typeface="Arial Bold"/>
                <a:ea typeface="Arial Bold"/>
                <a:cs typeface="Arial Bold"/>
                <a:sym typeface="Arial Bold"/>
              </a:rPr>
              <a:t>SQL. </a:t>
            </a:r>
            <a:br>
              <a:rPr lang="en-US" sz="5000" dirty="0">
                <a:latin typeface="Arial Bold"/>
                <a:ea typeface="Arial Bold"/>
                <a:cs typeface="Arial Bold"/>
                <a:sym typeface="Arial Bold"/>
              </a:rPr>
            </a:br>
            <a:r>
              <a:rPr lang="en-US" sz="5000" dirty="0">
                <a:latin typeface="Arial Bold"/>
                <a:ea typeface="Arial Bold"/>
                <a:cs typeface="Arial Bold"/>
                <a:sym typeface="Arial Bold"/>
              </a:rPr>
              <a:t>Data Manipulation Language</a:t>
            </a:r>
            <a:endParaRPr sz="5000" b="1" dirty="0">
              <a:latin typeface="Arial" pitchFamily="34" charset="0"/>
              <a:ea typeface="Arial Bold"/>
              <a:cs typeface="Arial" pitchFamily="34" charset="0"/>
              <a:sym typeface="Arial Bold"/>
            </a:endParaRPr>
          </a:p>
        </p:txBody>
      </p:sp>
      <p:sp>
        <p:nvSpPr>
          <p:cNvPr id="9" name="Shape 9"/>
          <p:cNvSpPr>
            <a:spLocks noGrp="1"/>
          </p:cNvSpPr>
          <p:nvPr>
            <p:ph type="body" idx="4294967295"/>
          </p:nvPr>
        </p:nvSpPr>
        <p:spPr>
          <a:xfrm>
            <a:off x="1371600" y="4343400"/>
            <a:ext cx="6400800" cy="1752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500"/>
              </a:spcBef>
              <a:buSzTx/>
              <a:buNone/>
              <a:defRPr sz="1800"/>
            </a:pPr>
            <a:r>
              <a:rPr sz="2112" dirty="0">
                <a:latin typeface="Arial Bold"/>
                <a:ea typeface="Arial Bold"/>
                <a:cs typeface="Arial Bold"/>
                <a:sym typeface="Arial Bold"/>
              </a:rPr>
              <a:t>IITU, ALMATY, </a:t>
            </a:r>
            <a:r>
              <a:rPr sz="2112" dirty="0" smtClean="0">
                <a:latin typeface="Arial Bold"/>
                <a:ea typeface="Arial Bold"/>
                <a:cs typeface="Arial Bold"/>
                <a:sym typeface="Arial Bold"/>
              </a:rPr>
              <a:t>20</a:t>
            </a:r>
            <a:r>
              <a:rPr lang="en-US" sz="2112" dirty="0" smtClean="0">
                <a:latin typeface="Arial Bold"/>
                <a:ea typeface="Arial Bold"/>
                <a:cs typeface="Arial Bold"/>
                <a:sym typeface="Arial Bold"/>
              </a:rPr>
              <a:t>20</a:t>
            </a:r>
            <a:endParaRPr sz="2112" dirty="0">
              <a:latin typeface="Arial Bold"/>
              <a:ea typeface="Arial Bold"/>
              <a:cs typeface="Arial Bold"/>
              <a:sym typeface="Arial Bold"/>
            </a:endParaRPr>
          </a:p>
        </p:txBody>
      </p:sp>
    </p:spTree>
    <p:extLst>
      <p:ext uri="{BB962C8B-B14F-4D97-AF65-F5344CB8AC3E}">
        <p14:creationId xmlns:p14="http://schemas.microsoft.com/office/powerpoint/2010/main" val="157954339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INSERT: example 1</a:t>
            </a:r>
          </a:p>
        </p:txBody>
      </p:sp>
      <p:sp>
        <p:nvSpPr>
          <p:cNvPr id="38" name="Shape 38"/>
          <p:cNvSpPr>
            <a:spLocks noGrp="1"/>
          </p:cNvSpPr>
          <p:nvPr>
            <p:ph type="body" idx="4294967295"/>
          </p:nvPr>
        </p:nvSpPr>
        <p:spPr>
          <a:xfrm>
            <a:off x="276045" y="1600200"/>
            <a:ext cx="8643969"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lvl="0">
              <a:buSzTx/>
              <a:buNone/>
              <a:defRPr sz="1800"/>
            </a:pPr>
            <a:r>
              <a:rPr sz="3000" dirty="0" smtClean="0"/>
              <a:t>To </a:t>
            </a:r>
            <a:r>
              <a:rPr sz="3000" dirty="0"/>
              <a:t>insert a record in the Students table, we write:</a:t>
            </a:r>
          </a:p>
          <a:p>
            <a:pPr marL="285750" lvl="1" indent="171450">
              <a:spcBef>
                <a:spcPts val="500"/>
              </a:spcBef>
              <a:buSzTx/>
              <a:buNone/>
              <a:defRPr sz="1800"/>
            </a:pPr>
            <a:r>
              <a:rPr sz="3000" dirty="0">
                <a:solidFill>
                  <a:srgbClr val="008080"/>
                </a:solidFill>
              </a:rPr>
              <a:t>INSERT INTO Students </a:t>
            </a:r>
          </a:p>
          <a:p>
            <a:pPr marL="285750" lvl="1" indent="171450">
              <a:spcBef>
                <a:spcPts val="500"/>
              </a:spcBef>
              <a:buSzTx/>
              <a:buNone/>
              <a:defRPr sz="1800"/>
            </a:pPr>
            <a:r>
              <a:rPr sz="3000" dirty="0" smtClean="0">
                <a:solidFill>
                  <a:srgbClr val="008080"/>
                </a:solidFill>
              </a:rPr>
              <a:t>VALUES </a:t>
            </a:r>
            <a:r>
              <a:rPr sz="3000" dirty="0">
                <a:solidFill>
                  <a:srgbClr val="008080"/>
                </a:solidFill>
              </a:rPr>
              <a:t>(1, </a:t>
            </a:r>
            <a:r>
              <a:rPr sz="3000" dirty="0" smtClean="0">
                <a:solidFill>
                  <a:srgbClr val="008080"/>
                </a:solidFill>
              </a:rPr>
              <a:t>‘</a:t>
            </a:r>
            <a:r>
              <a:rPr lang="en-US" sz="3000" dirty="0" smtClean="0">
                <a:solidFill>
                  <a:srgbClr val="008080"/>
                </a:solidFill>
              </a:rPr>
              <a:t>Firstname1</a:t>
            </a:r>
            <a:r>
              <a:rPr sz="3000" dirty="0" smtClean="0">
                <a:solidFill>
                  <a:srgbClr val="008080"/>
                </a:solidFill>
              </a:rPr>
              <a:t>’, ‘</a:t>
            </a:r>
            <a:r>
              <a:rPr lang="en-US" sz="3000" dirty="0" smtClean="0">
                <a:solidFill>
                  <a:srgbClr val="008080"/>
                </a:solidFill>
              </a:rPr>
              <a:t>LastName1</a:t>
            </a:r>
            <a:r>
              <a:rPr sz="3000" dirty="0" smtClean="0">
                <a:solidFill>
                  <a:srgbClr val="008080"/>
                </a:solidFill>
              </a:rPr>
              <a:t>’, </a:t>
            </a:r>
            <a:r>
              <a:rPr lang="en-US" sz="3000" dirty="0" smtClean="0">
                <a:solidFill>
                  <a:srgbClr val="008080"/>
                </a:solidFill>
              </a:rPr>
              <a:t>								</a:t>
            </a:r>
            <a:r>
              <a:rPr sz="3000" dirty="0" smtClean="0">
                <a:solidFill>
                  <a:srgbClr val="008080"/>
                </a:solidFill>
              </a:rPr>
              <a:t>’31.12.1994</a:t>
            </a:r>
            <a:r>
              <a:rPr sz="3000" dirty="0">
                <a:solidFill>
                  <a:srgbClr val="008080"/>
                </a:solidFill>
              </a:rPr>
              <a:t>’,1);</a:t>
            </a:r>
          </a:p>
          <a:p>
            <a:pPr lvl="0">
              <a:buClr>
                <a:srgbClr val="008080"/>
              </a:buClr>
              <a:buChar char="•"/>
              <a:defRPr sz="1800"/>
            </a:pPr>
            <a:endParaRPr sz="3000" dirty="0">
              <a:solidFill>
                <a:srgbClr val="008080"/>
              </a:solidFill>
            </a:endParaRPr>
          </a:p>
          <a:p>
            <a:pPr lvl="0">
              <a:buSzTx/>
              <a:buNone/>
              <a:defRPr sz="1800"/>
            </a:pPr>
            <a:r>
              <a:rPr sz="3000" dirty="0" smtClean="0"/>
              <a:t>So</a:t>
            </a:r>
            <a:r>
              <a:rPr sz="3000" dirty="0"/>
              <a:t>, we would be incorrect in </a:t>
            </a:r>
            <a:r>
              <a:rPr sz="3000" dirty="0" smtClean="0"/>
              <a:t>writing</a:t>
            </a:r>
            <a:r>
              <a:rPr lang="en-US" sz="3000" dirty="0" smtClean="0"/>
              <a:t>: </a:t>
            </a:r>
            <a:r>
              <a:rPr sz="3000" dirty="0" smtClean="0"/>
              <a:t> </a:t>
            </a:r>
            <a:endParaRPr sz="3000" dirty="0"/>
          </a:p>
          <a:p>
            <a:pPr lvl="0">
              <a:spcBef>
                <a:spcPts val="500"/>
              </a:spcBef>
              <a:buSzTx/>
              <a:buNone/>
              <a:defRPr sz="1800"/>
            </a:pPr>
            <a:r>
              <a:rPr sz="3000" dirty="0"/>
              <a:t>	INSERT INTO Students 	</a:t>
            </a:r>
          </a:p>
          <a:p>
            <a:pPr lvl="0">
              <a:spcBef>
                <a:spcPts val="500"/>
              </a:spcBef>
              <a:buSzTx/>
              <a:buNone/>
              <a:defRPr sz="1800"/>
            </a:pPr>
            <a:r>
              <a:rPr sz="3000" dirty="0"/>
              <a:t>	</a:t>
            </a:r>
            <a:r>
              <a:rPr sz="3000" dirty="0" smtClean="0">
                <a:solidFill>
                  <a:schemeClr val="tx1"/>
                </a:solidFill>
              </a:rPr>
              <a:t>VALUES </a:t>
            </a:r>
            <a:r>
              <a:rPr sz="3000" dirty="0" smtClean="0">
                <a:solidFill>
                  <a:schemeClr val="tx1"/>
                </a:solidFill>
              </a:rPr>
              <a:t>(‘</a:t>
            </a:r>
            <a:r>
              <a:rPr lang="en-US" sz="3000" dirty="0">
                <a:solidFill>
                  <a:schemeClr val="tx1"/>
                </a:solidFill>
              </a:rPr>
              <a:t>Firstname1</a:t>
            </a:r>
            <a:r>
              <a:rPr sz="3000" dirty="0" smtClean="0">
                <a:solidFill>
                  <a:schemeClr val="tx1"/>
                </a:solidFill>
              </a:rPr>
              <a:t>’, ‘</a:t>
            </a:r>
            <a:r>
              <a:rPr lang="en-US" sz="3000" dirty="0">
                <a:solidFill>
                  <a:schemeClr val="tx1"/>
                </a:solidFill>
              </a:rPr>
              <a:t>LastName1</a:t>
            </a:r>
            <a:r>
              <a:rPr sz="3000" dirty="0" smtClean="0">
                <a:solidFill>
                  <a:schemeClr val="tx1"/>
                </a:solidFill>
              </a:rPr>
              <a:t>’, </a:t>
            </a:r>
            <a:r>
              <a:rPr sz="3000" dirty="0">
                <a:solidFill>
                  <a:schemeClr val="tx1"/>
                </a:solidFill>
              </a:rPr>
              <a:t>1, </a:t>
            </a:r>
            <a:r>
              <a:rPr lang="en-US" sz="3000" dirty="0" smtClean="0">
                <a:solidFill>
                  <a:schemeClr val="tx1"/>
                </a:solidFill>
              </a:rPr>
              <a:t>								</a:t>
            </a:r>
            <a:r>
              <a:rPr sz="3000" dirty="0" smtClean="0"/>
              <a:t>’31.12.1994</a:t>
            </a:r>
            <a:r>
              <a:rPr sz="3000" dirty="0"/>
              <a:t>’, 1);</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INSERT: example 2</a:t>
            </a:r>
          </a:p>
        </p:txBody>
      </p:sp>
      <p:sp>
        <p:nvSpPr>
          <p:cNvPr id="41" name="Shape 41"/>
          <p:cNvSpPr>
            <a:spLocks noGrp="1"/>
          </p:cNvSpPr>
          <p:nvPr>
            <p:ph type="body" idx="4294967295"/>
          </p:nvPr>
        </p:nvSpPr>
        <p:spPr>
          <a:xfrm>
            <a:off x="287337" y="1417638"/>
            <a:ext cx="8564055"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marL="0" lvl="0" indent="0">
              <a:spcBef>
                <a:spcPts val="600"/>
              </a:spcBef>
              <a:buNone/>
              <a:defRPr sz="1800"/>
            </a:pPr>
            <a:r>
              <a:rPr sz="2700" dirty="0"/>
              <a:t>It’s possible to insert a subset of the data in a table. We can tell which columns we would like to insert: </a:t>
            </a:r>
            <a:endParaRPr lang="en-US" sz="2700" dirty="0">
              <a:solidFill>
                <a:srgbClr val="000099"/>
              </a:solidFill>
            </a:endParaRPr>
          </a:p>
          <a:p>
            <a:pPr marL="285750" lvl="1" indent="0">
              <a:spcBef>
                <a:spcPts val="500"/>
              </a:spcBef>
              <a:buSzTx/>
              <a:buNone/>
              <a:defRPr sz="1800"/>
            </a:pPr>
            <a:r>
              <a:rPr sz="2700" dirty="0" smtClean="0">
                <a:solidFill>
                  <a:srgbClr val="000099"/>
                </a:solidFill>
              </a:rPr>
              <a:t>INSERT </a:t>
            </a:r>
            <a:r>
              <a:rPr sz="2700" dirty="0">
                <a:solidFill>
                  <a:srgbClr val="000099"/>
                </a:solidFill>
              </a:rPr>
              <a:t>INTO table_name (column(s)) </a:t>
            </a:r>
            <a:endParaRPr lang="en-US" sz="2700" dirty="0" smtClean="0">
              <a:solidFill>
                <a:srgbClr val="000099"/>
              </a:solidFill>
            </a:endParaRPr>
          </a:p>
          <a:p>
            <a:pPr marL="285750" lvl="1" indent="0">
              <a:spcBef>
                <a:spcPts val="500"/>
              </a:spcBef>
              <a:buSzTx/>
              <a:buNone/>
              <a:defRPr sz="1800"/>
            </a:pPr>
            <a:r>
              <a:rPr lang="en-US" sz="2700" dirty="0">
                <a:solidFill>
                  <a:srgbClr val="000099"/>
                </a:solidFill>
              </a:rPr>
              <a:t>	</a:t>
            </a:r>
            <a:r>
              <a:rPr lang="en-US" sz="2700" dirty="0" smtClean="0">
                <a:solidFill>
                  <a:srgbClr val="000099"/>
                </a:solidFill>
              </a:rPr>
              <a:t>					</a:t>
            </a:r>
            <a:r>
              <a:rPr sz="2700" dirty="0" smtClean="0">
                <a:solidFill>
                  <a:srgbClr val="000099"/>
                </a:solidFill>
              </a:rPr>
              <a:t>VALUES </a:t>
            </a:r>
            <a:r>
              <a:rPr sz="2700" dirty="0">
                <a:solidFill>
                  <a:srgbClr val="000099"/>
                </a:solidFill>
              </a:rPr>
              <a:t>(values);</a:t>
            </a:r>
          </a:p>
          <a:p>
            <a:pPr marL="0" lvl="0" indent="0">
              <a:buNone/>
              <a:defRPr sz="1800"/>
            </a:pPr>
            <a:endParaRPr sz="2700" dirty="0"/>
          </a:p>
          <a:p>
            <a:pPr marL="0" lvl="0" indent="0">
              <a:spcBef>
                <a:spcPts val="600"/>
              </a:spcBef>
              <a:buNone/>
              <a:defRPr sz="1800"/>
            </a:pPr>
            <a:r>
              <a:rPr sz="2700" dirty="0"/>
              <a:t>Insert a new record into the </a:t>
            </a:r>
            <a:r>
              <a:rPr sz="2700" dirty="0" smtClean="0"/>
              <a:t>S</a:t>
            </a:r>
            <a:r>
              <a:rPr lang="en-US" sz="2700" dirty="0" smtClean="0"/>
              <a:t>tudents</a:t>
            </a:r>
            <a:r>
              <a:rPr sz="2700" dirty="0" smtClean="0"/>
              <a:t> </a:t>
            </a:r>
            <a:r>
              <a:rPr sz="2700" dirty="0"/>
              <a:t>table for a student with id=2 and no </a:t>
            </a:r>
            <a:r>
              <a:rPr sz="2700" dirty="0" smtClean="0"/>
              <a:t>birthdate:</a:t>
            </a:r>
            <a:endParaRPr lang="en-US" sz="2700" dirty="0" smtClean="0">
              <a:solidFill>
                <a:srgbClr val="008080"/>
              </a:solidFill>
            </a:endParaRPr>
          </a:p>
          <a:p>
            <a:pPr marL="285750" lvl="1" indent="171450">
              <a:spcBef>
                <a:spcPts val="500"/>
              </a:spcBef>
              <a:buSzTx/>
              <a:buNone/>
              <a:defRPr sz="1800"/>
            </a:pPr>
            <a:r>
              <a:rPr sz="2700" dirty="0" smtClean="0">
                <a:solidFill>
                  <a:srgbClr val="008080"/>
                </a:solidFill>
              </a:rPr>
              <a:t>INSERT INTO Students (stud_id, f_name, </a:t>
            </a:r>
            <a:endParaRPr lang="en-US" sz="2700" dirty="0" smtClean="0">
              <a:solidFill>
                <a:srgbClr val="008080"/>
              </a:solidFill>
            </a:endParaRPr>
          </a:p>
          <a:p>
            <a:pPr marL="285750" lvl="1" indent="171450">
              <a:spcBef>
                <a:spcPts val="500"/>
              </a:spcBef>
              <a:buSzTx/>
              <a:buNone/>
              <a:defRPr sz="1800"/>
            </a:pPr>
            <a:r>
              <a:rPr lang="en-US" sz="2700" dirty="0" smtClean="0">
                <a:solidFill>
                  <a:srgbClr val="008080"/>
                </a:solidFill>
              </a:rPr>
              <a:t>						</a:t>
            </a:r>
            <a:r>
              <a:rPr sz="2700" dirty="0" err="1" smtClean="0">
                <a:solidFill>
                  <a:srgbClr val="008080"/>
                </a:solidFill>
              </a:rPr>
              <a:t>l_name</a:t>
            </a:r>
            <a:r>
              <a:rPr sz="2700" dirty="0" smtClean="0">
                <a:solidFill>
                  <a:srgbClr val="008080"/>
                </a:solidFill>
              </a:rPr>
              <a:t>, </a:t>
            </a:r>
            <a:r>
              <a:rPr sz="2700" dirty="0" err="1" smtClean="0">
                <a:solidFill>
                  <a:srgbClr val="008080"/>
                </a:solidFill>
              </a:rPr>
              <a:t>group_id</a:t>
            </a:r>
            <a:r>
              <a:rPr sz="2700" dirty="0" smtClean="0">
                <a:solidFill>
                  <a:srgbClr val="008080"/>
                </a:solidFill>
              </a:rPr>
              <a:t>) </a:t>
            </a:r>
          </a:p>
          <a:p>
            <a:pPr marL="285750" lvl="1" indent="171450">
              <a:spcBef>
                <a:spcPts val="500"/>
              </a:spcBef>
              <a:buSzTx/>
              <a:buNone/>
              <a:defRPr sz="1800"/>
            </a:pPr>
            <a:r>
              <a:rPr sz="2700" dirty="0" smtClean="0">
                <a:solidFill>
                  <a:srgbClr val="008080"/>
                </a:solidFill>
              </a:rPr>
              <a:t>VALUES </a:t>
            </a:r>
            <a:r>
              <a:rPr sz="2700" dirty="0">
                <a:solidFill>
                  <a:srgbClr val="008080"/>
                </a:solidFill>
              </a:rPr>
              <a:t>(2, </a:t>
            </a:r>
            <a:r>
              <a:rPr sz="2700" dirty="0" smtClean="0">
                <a:solidFill>
                  <a:srgbClr val="008080"/>
                </a:solidFill>
              </a:rPr>
              <a:t>‘</a:t>
            </a:r>
            <a:r>
              <a:rPr lang="en-US" sz="2700" dirty="0" smtClean="0">
                <a:solidFill>
                  <a:srgbClr val="008080"/>
                </a:solidFill>
              </a:rPr>
              <a:t>Firstname2</a:t>
            </a:r>
            <a:r>
              <a:rPr sz="2700" dirty="0" smtClean="0">
                <a:solidFill>
                  <a:srgbClr val="008080"/>
                </a:solidFill>
              </a:rPr>
              <a:t>’, ‘</a:t>
            </a:r>
            <a:r>
              <a:rPr lang="en-US" sz="2700" dirty="0" smtClean="0">
                <a:solidFill>
                  <a:srgbClr val="008080"/>
                </a:solidFill>
              </a:rPr>
              <a:t>Lastname2</a:t>
            </a:r>
            <a:r>
              <a:rPr sz="2700" dirty="0" smtClean="0">
                <a:solidFill>
                  <a:srgbClr val="008080"/>
                </a:solidFill>
              </a:rPr>
              <a:t>’, </a:t>
            </a:r>
            <a:r>
              <a:rPr sz="2700" dirty="0">
                <a:solidFill>
                  <a:srgbClr val="008080"/>
                </a:solidFill>
              </a:rPr>
              <a:t>1);</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INSERT: example 3</a:t>
            </a:r>
          </a:p>
        </p:txBody>
      </p:sp>
      <p:sp>
        <p:nvSpPr>
          <p:cNvPr id="44" name="Shape 44"/>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0" lvl="0" indent="0">
              <a:buNone/>
              <a:defRPr sz="1800"/>
            </a:pPr>
            <a:r>
              <a:rPr sz="3200" dirty="0"/>
              <a:t>Data is conceptually inserted one row at a time. However you can insert multiple rows in a single command: </a:t>
            </a:r>
          </a:p>
          <a:p>
            <a:pPr marL="285750" lvl="1" indent="171450">
              <a:spcBef>
                <a:spcPts val="600"/>
              </a:spcBef>
              <a:buSzTx/>
              <a:buNone/>
              <a:defRPr sz="1800"/>
            </a:pPr>
            <a:endParaRPr sz="2800" dirty="0">
              <a:solidFill>
                <a:srgbClr val="008080"/>
              </a:solidFill>
            </a:endParaRPr>
          </a:p>
          <a:p>
            <a:pPr marL="285750" lvl="1" indent="171450">
              <a:spcBef>
                <a:spcPts val="600"/>
              </a:spcBef>
              <a:buSzTx/>
              <a:buNone/>
              <a:defRPr sz="1800"/>
            </a:pPr>
            <a:r>
              <a:rPr sz="2800" dirty="0">
                <a:solidFill>
                  <a:srgbClr val="008080"/>
                </a:solidFill>
              </a:rPr>
              <a:t>INSERT INTO Students (stud_id, f_name, </a:t>
            </a:r>
            <a:r>
              <a:rPr lang="en-US" sz="2800" dirty="0" smtClean="0">
                <a:solidFill>
                  <a:srgbClr val="008080"/>
                </a:solidFill>
              </a:rPr>
              <a:t>							    </a:t>
            </a:r>
            <a:r>
              <a:rPr sz="2800" dirty="0" smtClean="0">
                <a:solidFill>
                  <a:srgbClr val="008080"/>
                </a:solidFill>
              </a:rPr>
              <a:t>l_name</a:t>
            </a:r>
            <a:r>
              <a:rPr sz="2800" dirty="0">
                <a:solidFill>
                  <a:srgbClr val="008080"/>
                </a:solidFill>
              </a:rPr>
              <a:t>, group_id)  </a:t>
            </a:r>
            <a:endParaRPr lang="en-US" sz="2800" dirty="0" smtClean="0">
              <a:solidFill>
                <a:srgbClr val="008080"/>
              </a:solidFill>
            </a:endParaRPr>
          </a:p>
          <a:p>
            <a:pPr marL="285750" lvl="1" indent="171450">
              <a:spcBef>
                <a:spcPts val="600"/>
              </a:spcBef>
              <a:buSzTx/>
              <a:buNone/>
              <a:defRPr sz="1800"/>
            </a:pPr>
            <a:r>
              <a:rPr sz="2800" dirty="0" smtClean="0">
                <a:solidFill>
                  <a:srgbClr val="008080"/>
                </a:solidFill>
              </a:rPr>
              <a:t>VALUES </a:t>
            </a:r>
            <a:r>
              <a:rPr sz="2800" dirty="0">
                <a:solidFill>
                  <a:srgbClr val="008080"/>
                </a:solidFill>
              </a:rPr>
              <a:t>(1, </a:t>
            </a:r>
            <a:r>
              <a:rPr sz="2800" dirty="0" smtClean="0">
                <a:solidFill>
                  <a:srgbClr val="008080"/>
                </a:solidFill>
              </a:rPr>
              <a:t>‘</a:t>
            </a:r>
            <a:r>
              <a:rPr lang="en-US" sz="2800" dirty="0" smtClean="0">
                <a:solidFill>
                  <a:srgbClr val="008080"/>
                </a:solidFill>
              </a:rPr>
              <a:t>FirstName1</a:t>
            </a:r>
            <a:r>
              <a:rPr sz="2800" dirty="0" smtClean="0">
                <a:solidFill>
                  <a:srgbClr val="008080"/>
                </a:solidFill>
              </a:rPr>
              <a:t>’, ‘</a:t>
            </a:r>
            <a:r>
              <a:rPr lang="en-US" sz="2800" dirty="0">
                <a:solidFill>
                  <a:srgbClr val="008080"/>
                </a:solidFill>
              </a:rPr>
              <a:t>LastName1</a:t>
            </a:r>
            <a:r>
              <a:rPr sz="2800" dirty="0" smtClean="0">
                <a:solidFill>
                  <a:srgbClr val="008080"/>
                </a:solidFill>
              </a:rPr>
              <a:t>’, </a:t>
            </a:r>
            <a:r>
              <a:rPr sz="2800" dirty="0">
                <a:solidFill>
                  <a:srgbClr val="008080"/>
                </a:solidFill>
              </a:rPr>
              <a:t>1), </a:t>
            </a:r>
          </a:p>
          <a:p>
            <a:pPr marL="285750" lvl="1" indent="171450">
              <a:spcBef>
                <a:spcPts val="600"/>
              </a:spcBef>
              <a:buSzTx/>
              <a:buNone/>
              <a:defRPr sz="1800"/>
            </a:pPr>
            <a:r>
              <a:rPr sz="2800" dirty="0">
                <a:solidFill>
                  <a:srgbClr val="008080"/>
                </a:solidFill>
              </a:rPr>
              <a:t>	</a:t>
            </a:r>
            <a:r>
              <a:rPr lang="en-US" sz="2800" dirty="0">
                <a:solidFill>
                  <a:srgbClr val="008080"/>
                </a:solidFill>
              </a:rPr>
              <a:t>	</a:t>
            </a:r>
            <a:r>
              <a:rPr lang="en-US" sz="2800" dirty="0" smtClean="0">
                <a:solidFill>
                  <a:srgbClr val="008080"/>
                </a:solidFill>
              </a:rPr>
              <a:t>  </a:t>
            </a:r>
            <a:r>
              <a:rPr sz="2800" dirty="0" smtClean="0">
                <a:solidFill>
                  <a:srgbClr val="008080"/>
                </a:solidFill>
              </a:rPr>
              <a:t>(</a:t>
            </a:r>
            <a:r>
              <a:rPr sz="2800" dirty="0">
                <a:solidFill>
                  <a:srgbClr val="008080"/>
                </a:solidFill>
              </a:rPr>
              <a:t>2, </a:t>
            </a:r>
            <a:r>
              <a:rPr sz="2800" dirty="0" smtClean="0">
                <a:solidFill>
                  <a:srgbClr val="008080"/>
                </a:solidFill>
              </a:rPr>
              <a:t>‘</a:t>
            </a:r>
            <a:r>
              <a:rPr lang="en-US" sz="2800" dirty="0" smtClean="0">
                <a:solidFill>
                  <a:srgbClr val="008080"/>
                </a:solidFill>
              </a:rPr>
              <a:t>FirstName2</a:t>
            </a:r>
            <a:r>
              <a:rPr sz="2800" dirty="0" smtClean="0">
                <a:solidFill>
                  <a:srgbClr val="008080"/>
                </a:solidFill>
              </a:rPr>
              <a:t>’, ‘</a:t>
            </a:r>
            <a:r>
              <a:rPr lang="en-US" sz="2800" dirty="0" smtClean="0">
                <a:solidFill>
                  <a:srgbClr val="008080"/>
                </a:solidFill>
              </a:rPr>
              <a:t>LastName2</a:t>
            </a:r>
            <a:r>
              <a:rPr sz="2800" dirty="0" smtClean="0">
                <a:solidFill>
                  <a:srgbClr val="008080"/>
                </a:solidFill>
              </a:rPr>
              <a:t>’, </a:t>
            </a:r>
            <a:r>
              <a:rPr sz="2800" dirty="0">
                <a:solidFill>
                  <a:srgbClr val="008080"/>
                </a:solidFill>
              </a:rPr>
              <a:t>1);</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90000"/>
          </a:bodyPr>
          <a:lstStyle/>
          <a:p>
            <a:pPr lvl="0">
              <a:defRPr sz="1800"/>
            </a:pPr>
            <a:r>
              <a:rPr lang="en-US" sz="4000" dirty="0"/>
              <a:t>Referential </a:t>
            </a:r>
            <a:r>
              <a:rPr lang="en-US" sz="4000" dirty="0" smtClean="0"/>
              <a:t>Integrity (CREATE TABLE)</a:t>
            </a:r>
            <a:endParaRPr sz="4000" dirty="0"/>
          </a:p>
        </p:txBody>
      </p:sp>
      <p:sp>
        <p:nvSpPr>
          <p:cNvPr id="20" name="Shape 20"/>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a:spcBef>
                <a:spcPts val="600"/>
              </a:spcBef>
              <a:buSzTx/>
              <a:buFont typeface="Arial" panose="020B0604020202020204" pitchFamily="34" charset="0"/>
              <a:buChar char="•"/>
              <a:defRPr sz="1800"/>
            </a:pPr>
            <a:r>
              <a:rPr sz="2700" dirty="0"/>
              <a:t>Condition for using referential integrity:</a:t>
            </a:r>
          </a:p>
          <a:p>
            <a:pPr lvl="0">
              <a:spcBef>
                <a:spcPts val="600"/>
              </a:spcBef>
              <a:buSzTx/>
              <a:buNone/>
              <a:defRPr sz="1800"/>
            </a:pPr>
            <a:r>
              <a:rPr sz="2700" dirty="0"/>
              <a:t>	The table that the FK references must have been created before the foreign keys are defined</a:t>
            </a:r>
          </a:p>
          <a:p>
            <a:pPr lvl="0">
              <a:spcBef>
                <a:spcPts val="600"/>
              </a:spcBef>
              <a:buSzTx/>
              <a:buNone/>
              <a:defRPr sz="1800"/>
            </a:pPr>
            <a:r>
              <a:rPr sz="2700" dirty="0"/>
              <a:t>	Ex., the Groups table must be created first, and then the Students table (with its FK) may be created.</a:t>
            </a:r>
          </a:p>
        </p:txBody>
      </p:sp>
      <p:pic>
        <p:nvPicPr>
          <p:cNvPr id="21" name="image.png"/>
          <p:cNvPicPr/>
          <p:nvPr/>
        </p:nvPicPr>
        <p:blipFill>
          <a:blip r:embed="rId2">
            <a:extLst/>
          </a:blip>
          <a:stretch>
            <a:fillRect/>
          </a:stretch>
        </p:blipFill>
        <p:spPr>
          <a:xfrm>
            <a:off x="2514600" y="4114800"/>
            <a:ext cx="4343400" cy="224155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23"/>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90000"/>
          </a:bodyPr>
          <a:lstStyle/>
          <a:p>
            <a:pPr lvl="0">
              <a:defRPr sz="1800"/>
            </a:pPr>
            <a:r>
              <a:rPr lang="en-US" sz="4000" dirty="0"/>
              <a:t>Referential Integrity (CREATE TABLE)</a:t>
            </a:r>
            <a:endParaRPr sz="4000" dirty="0"/>
          </a:p>
        </p:txBody>
      </p:sp>
      <p:sp>
        <p:nvSpPr>
          <p:cNvPr id="24" name="Shape 24"/>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182880" lvl="2" indent="548640" defTabSz="731520">
              <a:spcBef>
                <a:spcPts val="400"/>
              </a:spcBef>
              <a:buSzTx/>
              <a:buNone/>
              <a:defRPr sz="1800"/>
            </a:pPr>
            <a:r>
              <a:rPr sz="1920">
                <a:solidFill>
                  <a:srgbClr val="008080"/>
                </a:solidFill>
              </a:rPr>
              <a:t>CREATE TABLE Groups(</a:t>
            </a:r>
          </a:p>
          <a:p>
            <a:pPr marL="182880" lvl="2" indent="548640" defTabSz="731520">
              <a:spcBef>
                <a:spcPts val="400"/>
              </a:spcBef>
              <a:buSzTx/>
              <a:buNone/>
              <a:defRPr sz="1800"/>
            </a:pPr>
            <a:r>
              <a:rPr sz="1920">
                <a:solidFill>
                  <a:srgbClr val="008080"/>
                </a:solidFill>
              </a:rPr>
              <a:t>group_id int,</a:t>
            </a:r>
          </a:p>
          <a:p>
            <a:pPr marL="182880" lvl="2" indent="548640" defTabSz="731520">
              <a:spcBef>
                <a:spcPts val="400"/>
              </a:spcBef>
              <a:buSzTx/>
              <a:buNone/>
              <a:defRPr sz="1800"/>
            </a:pPr>
            <a:r>
              <a:rPr sz="1920">
                <a:solidFill>
                  <a:srgbClr val="008080"/>
                </a:solidFill>
              </a:rPr>
              <a:t>group_name varchar(15),</a:t>
            </a:r>
          </a:p>
          <a:p>
            <a:pPr marL="182880" lvl="2" indent="548640" defTabSz="731520">
              <a:spcBef>
                <a:spcPts val="400"/>
              </a:spcBef>
              <a:buSzTx/>
              <a:buNone/>
              <a:defRPr sz="1800"/>
            </a:pPr>
            <a:r>
              <a:rPr sz="1920">
                <a:solidFill>
                  <a:srgbClr val="008080"/>
                </a:solidFill>
              </a:rPr>
              <a:t>PRIMARY KEY (group_id));</a:t>
            </a:r>
            <a:endParaRPr sz="1920"/>
          </a:p>
          <a:p>
            <a:pPr marL="182880" lvl="2" indent="548640" defTabSz="731520">
              <a:spcBef>
                <a:spcPts val="400"/>
              </a:spcBef>
              <a:buSzTx/>
              <a:buNone/>
              <a:defRPr sz="1800"/>
            </a:pPr>
            <a:endParaRPr sz="1920"/>
          </a:p>
          <a:p>
            <a:pPr marL="182880" lvl="2" indent="548640" defTabSz="731520">
              <a:spcBef>
                <a:spcPts val="400"/>
              </a:spcBef>
              <a:buSzTx/>
              <a:buNone/>
              <a:defRPr sz="1800"/>
            </a:pPr>
            <a:r>
              <a:rPr sz="1920">
                <a:solidFill>
                  <a:srgbClr val="008080"/>
                </a:solidFill>
              </a:rPr>
              <a:t>CREATE TABLE Students(</a:t>
            </a:r>
          </a:p>
          <a:p>
            <a:pPr marL="182880" lvl="2" indent="548640" defTabSz="731520">
              <a:spcBef>
                <a:spcPts val="400"/>
              </a:spcBef>
              <a:buSzTx/>
              <a:buNone/>
              <a:defRPr sz="1800"/>
            </a:pPr>
            <a:r>
              <a:rPr sz="1920">
                <a:solidFill>
                  <a:srgbClr val="008080"/>
                </a:solidFill>
              </a:rPr>
              <a:t>stud_id int,</a:t>
            </a:r>
          </a:p>
          <a:p>
            <a:pPr marL="182880" lvl="2" indent="548640" defTabSz="731520">
              <a:spcBef>
                <a:spcPts val="400"/>
              </a:spcBef>
              <a:buSzTx/>
              <a:buNone/>
              <a:defRPr sz="1800"/>
            </a:pPr>
            <a:r>
              <a:rPr sz="1920">
                <a:solidFill>
                  <a:srgbClr val="008080"/>
                </a:solidFill>
              </a:rPr>
              <a:t>first_name varchar(20),</a:t>
            </a:r>
          </a:p>
          <a:p>
            <a:pPr marL="182880" lvl="2" indent="548640" defTabSz="731520">
              <a:spcBef>
                <a:spcPts val="400"/>
              </a:spcBef>
              <a:buSzTx/>
              <a:buNone/>
              <a:defRPr sz="1800"/>
            </a:pPr>
            <a:r>
              <a:rPr sz="1920">
                <a:solidFill>
                  <a:srgbClr val="008080"/>
                </a:solidFill>
              </a:rPr>
              <a:t>last_name varchar(20),</a:t>
            </a:r>
          </a:p>
          <a:p>
            <a:pPr marL="182880" lvl="2" indent="548640" defTabSz="731520">
              <a:spcBef>
                <a:spcPts val="400"/>
              </a:spcBef>
              <a:buSzTx/>
              <a:buNone/>
              <a:defRPr sz="1800"/>
            </a:pPr>
            <a:r>
              <a:rPr sz="1920">
                <a:solidFill>
                  <a:srgbClr val="008080"/>
                </a:solidFill>
              </a:rPr>
              <a:t>bdate date,</a:t>
            </a:r>
          </a:p>
          <a:p>
            <a:pPr marL="182880" lvl="2" indent="548640" defTabSz="731520">
              <a:spcBef>
                <a:spcPts val="400"/>
              </a:spcBef>
              <a:buSzTx/>
              <a:buNone/>
              <a:defRPr sz="1800"/>
            </a:pPr>
            <a:r>
              <a:rPr sz="1920">
                <a:solidFill>
                  <a:srgbClr val="008080"/>
                </a:solidFill>
              </a:rPr>
              <a:t>group_id int, </a:t>
            </a:r>
          </a:p>
          <a:p>
            <a:pPr marL="182880" lvl="2" indent="548640" defTabSz="731520">
              <a:spcBef>
                <a:spcPts val="400"/>
              </a:spcBef>
              <a:buSzTx/>
              <a:buNone/>
              <a:defRPr sz="1800"/>
            </a:pPr>
            <a:r>
              <a:rPr sz="1920">
                <a:solidFill>
                  <a:srgbClr val="008080"/>
                </a:solidFill>
              </a:rPr>
              <a:t>PRIMARY KEY (stud_id),</a:t>
            </a:r>
          </a:p>
          <a:p>
            <a:pPr marL="182880" lvl="2" indent="548640" defTabSz="731520">
              <a:spcBef>
                <a:spcPts val="400"/>
              </a:spcBef>
              <a:buSzTx/>
              <a:buNone/>
              <a:defRPr sz="1800"/>
            </a:pPr>
            <a:r>
              <a:rPr sz="1920">
                <a:solidFill>
                  <a:srgbClr val="008080"/>
                </a:solidFill>
              </a:rPr>
              <a:t>FOREIGN KEY (group_id) REFERENCES Groups(group_id));</a:t>
            </a:r>
          </a:p>
        </p:txBody>
      </p:sp>
      <p:pic>
        <p:nvPicPr>
          <p:cNvPr id="25" name="image.png"/>
          <p:cNvPicPr/>
          <p:nvPr/>
        </p:nvPicPr>
        <p:blipFill>
          <a:blip r:embed="rId2">
            <a:extLst/>
          </a:blip>
          <a:stretch>
            <a:fillRect/>
          </a:stretch>
        </p:blipFill>
        <p:spPr>
          <a:xfrm>
            <a:off x="4597400" y="2159000"/>
            <a:ext cx="4343400" cy="224155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lang="en-US" sz="4000" dirty="0" smtClean="0"/>
              <a:t>Referential Integrity (INSERT)</a:t>
            </a:r>
            <a:endParaRPr sz="4000" dirty="0"/>
          </a:p>
        </p:txBody>
      </p:sp>
      <p:sp>
        <p:nvSpPr>
          <p:cNvPr id="7" name="Shape 20"/>
          <p:cNvSpPr>
            <a:spLocks noGrp="1"/>
          </p:cNvSpPr>
          <p:nvPr>
            <p:ph type="body" idx="4294967295"/>
          </p:nvPr>
        </p:nvSpPr>
        <p:spPr>
          <a:xfrm>
            <a:off x="457200" y="1494616"/>
            <a:ext cx="8031193" cy="50434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0" indent="0">
              <a:spcBef>
                <a:spcPts val="600"/>
              </a:spcBef>
              <a:buSzTx/>
              <a:buNone/>
              <a:defRPr sz="1800"/>
            </a:pPr>
            <a:r>
              <a:rPr lang="en-US" sz="2700" dirty="0"/>
              <a:t>R</a:t>
            </a:r>
            <a:r>
              <a:rPr lang="en-US" sz="2700" dirty="0" smtClean="0"/>
              <a:t>ows can’t be inserted in the Students table without a matching rows in the Groups </a:t>
            </a:r>
            <a:r>
              <a:rPr lang="en-US" sz="2700" dirty="0" smtClean="0"/>
              <a:t>table.</a:t>
            </a:r>
            <a:r>
              <a:rPr lang="en-US" sz="2700" dirty="0"/>
              <a:t> </a:t>
            </a:r>
            <a:r>
              <a:rPr lang="en-US" sz="2800" dirty="0" smtClean="0"/>
              <a:t>This record is </a:t>
            </a:r>
            <a:r>
              <a:rPr lang="en-US" sz="2800" dirty="0" smtClean="0"/>
              <a:t>unavailable</a:t>
            </a:r>
            <a:r>
              <a:rPr lang="en-US" sz="2800" dirty="0" smtClean="0"/>
              <a:t> while </a:t>
            </a:r>
            <a:r>
              <a:rPr lang="en-US" sz="2800" dirty="0" smtClean="0"/>
              <a:t>the Groups table is </a:t>
            </a:r>
            <a:r>
              <a:rPr lang="en-US" sz="2800" dirty="0" smtClean="0"/>
              <a:t>empty: </a:t>
            </a:r>
            <a:endParaRPr lang="en-US" sz="2800" dirty="0" smtClean="0"/>
          </a:p>
          <a:p>
            <a:pPr marL="285750" lvl="1" indent="171450">
              <a:spcBef>
                <a:spcPts val="500"/>
              </a:spcBef>
              <a:buSzTx/>
              <a:buNone/>
              <a:defRPr sz="1800"/>
            </a:pPr>
            <a:r>
              <a:rPr lang="en-US" sz="2400" dirty="0">
                <a:solidFill>
                  <a:srgbClr val="008080"/>
                </a:solidFill>
              </a:rPr>
              <a:t>INSERT INTO Students </a:t>
            </a:r>
          </a:p>
          <a:p>
            <a:pPr marL="285750" lvl="1" indent="171450">
              <a:spcBef>
                <a:spcPts val="500"/>
              </a:spcBef>
              <a:buSzTx/>
              <a:buNone/>
              <a:defRPr sz="1800"/>
            </a:pPr>
            <a:r>
              <a:rPr lang="en-US" sz="2400" dirty="0" smtClean="0">
                <a:solidFill>
                  <a:srgbClr val="008080"/>
                </a:solidFill>
              </a:rPr>
              <a:t>VALUES </a:t>
            </a:r>
            <a:r>
              <a:rPr lang="en-US" sz="2400" dirty="0">
                <a:solidFill>
                  <a:srgbClr val="008080"/>
                </a:solidFill>
              </a:rPr>
              <a:t>(1, </a:t>
            </a:r>
            <a:r>
              <a:rPr lang="en-US" sz="2400" dirty="0" smtClean="0">
                <a:solidFill>
                  <a:srgbClr val="008080"/>
                </a:solidFill>
              </a:rPr>
              <a:t>‘FirstName1’, ‘LastName1</a:t>
            </a:r>
            <a:r>
              <a:rPr lang="en-US" sz="2400" dirty="0" smtClean="0">
                <a:solidFill>
                  <a:srgbClr val="008080"/>
                </a:solidFill>
              </a:rPr>
              <a:t>’,’31.12.1994</a:t>
            </a:r>
            <a:r>
              <a:rPr lang="en-US" sz="2400" dirty="0">
                <a:solidFill>
                  <a:srgbClr val="008080"/>
                </a:solidFill>
              </a:rPr>
              <a:t>’,1</a:t>
            </a:r>
            <a:r>
              <a:rPr lang="en-US" sz="2400" dirty="0" smtClean="0">
                <a:solidFill>
                  <a:srgbClr val="008080"/>
                </a:solidFill>
              </a:rPr>
              <a:t>);</a:t>
            </a:r>
          </a:p>
          <a:p>
            <a:pPr marL="0" indent="0">
              <a:spcBef>
                <a:spcPts val="600"/>
              </a:spcBef>
              <a:buSzTx/>
              <a:buNone/>
              <a:defRPr sz="1800"/>
            </a:pPr>
            <a:endParaRPr lang="en-US" sz="2800" dirty="0" smtClean="0"/>
          </a:p>
          <a:p>
            <a:pPr marL="0" indent="0" algn="l" rtl="0">
              <a:spcBef>
                <a:spcPts val="600"/>
              </a:spcBef>
              <a:buSzTx/>
              <a:buNone/>
              <a:defRPr sz="1800"/>
            </a:pPr>
            <a:r>
              <a:rPr lang="ru-RU" altLang="ru-RU" sz="2600" i="1" dirty="0">
                <a:solidFill>
                  <a:schemeClr val="tx1"/>
                </a:solidFill>
                <a:latin typeface="Arial Unicode MS" panose="020B0604020202020204" pitchFamily="34" charset="-128"/>
              </a:rPr>
              <a:t>ERROR: </a:t>
            </a:r>
            <a:r>
              <a:rPr lang="ru-RU" altLang="ru-RU" sz="2600" i="1" dirty="0" err="1">
                <a:solidFill>
                  <a:schemeClr val="tx1"/>
                </a:solidFill>
                <a:latin typeface="Arial Unicode MS" panose="020B0604020202020204" pitchFamily="34" charset="-128"/>
              </a:rPr>
              <a:t>insert</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or</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update</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on</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table</a:t>
            </a:r>
            <a:r>
              <a:rPr lang="ru-RU" altLang="ru-RU" sz="2600" i="1" dirty="0">
                <a:solidFill>
                  <a:schemeClr val="tx1"/>
                </a:solidFill>
                <a:latin typeface="Arial Unicode MS" panose="020B0604020202020204" pitchFamily="34" charset="-128"/>
              </a:rPr>
              <a:t> </a:t>
            </a:r>
            <a:r>
              <a:rPr lang="ru-RU" altLang="ru-RU" sz="2600" i="1" dirty="0" smtClean="0">
                <a:solidFill>
                  <a:schemeClr val="tx1"/>
                </a:solidFill>
                <a:latin typeface="Arial Unicode MS" panose="020B0604020202020204" pitchFamily="34" charset="-128"/>
              </a:rPr>
              <a:t>“</a:t>
            </a:r>
            <a:r>
              <a:rPr lang="en-US" altLang="ru-RU" sz="2600" i="1" dirty="0" smtClean="0">
                <a:solidFill>
                  <a:schemeClr val="tx1"/>
                </a:solidFill>
                <a:latin typeface="Arial Unicode MS" panose="020B0604020202020204" pitchFamily="34" charset="-128"/>
              </a:rPr>
              <a:t>students</a:t>
            </a:r>
            <a:r>
              <a:rPr lang="ru-RU" altLang="ru-RU" sz="2600" i="1" dirty="0" smtClean="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violates</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foreign</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key</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constraint</a:t>
            </a:r>
            <a:r>
              <a:rPr lang="ru-RU" altLang="ru-RU" sz="2600" i="1" dirty="0">
                <a:solidFill>
                  <a:schemeClr val="tx1"/>
                </a:solidFill>
                <a:latin typeface="Arial Unicode MS" panose="020B0604020202020204" pitchFamily="34" charset="-128"/>
              </a:rPr>
              <a:t> </a:t>
            </a:r>
            <a:r>
              <a:rPr lang="ru-RU" altLang="ru-RU" sz="2600" i="1" dirty="0" smtClean="0">
                <a:solidFill>
                  <a:schemeClr val="tx1"/>
                </a:solidFill>
                <a:latin typeface="Arial Unicode MS" panose="020B0604020202020204" pitchFamily="34" charset="-128"/>
              </a:rPr>
              <a:t>“</a:t>
            </a:r>
            <a:r>
              <a:rPr lang="en-US" altLang="ru-RU" sz="2600" i="1" dirty="0" smtClean="0">
                <a:solidFill>
                  <a:schemeClr val="tx1"/>
                </a:solidFill>
                <a:latin typeface="Arial Unicode MS" panose="020B0604020202020204" pitchFamily="34" charset="-128"/>
              </a:rPr>
              <a:t>students</a:t>
            </a:r>
            <a:r>
              <a:rPr lang="ru-RU" altLang="ru-RU" sz="2600" i="1" dirty="0" smtClean="0">
                <a:solidFill>
                  <a:schemeClr val="tx1"/>
                </a:solidFill>
                <a:latin typeface="Arial Unicode MS" panose="020B0604020202020204" pitchFamily="34" charset="-128"/>
              </a:rPr>
              <a:t>_</a:t>
            </a:r>
            <a:r>
              <a:rPr lang="en-US" altLang="ru-RU" sz="2600" i="1" dirty="0" err="1" smtClean="0">
                <a:solidFill>
                  <a:schemeClr val="tx1"/>
                </a:solidFill>
                <a:latin typeface="Arial Unicode MS" panose="020B0604020202020204" pitchFamily="34" charset="-128"/>
              </a:rPr>
              <a:t>group_id</a:t>
            </a:r>
            <a:r>
              <a:rPr lang="ru-RU" altLang="ru-RU" sz="2600" i="1" dirty="0" smtClean="0">
                <a:solidFill>
                  <a:schemeClr val="tx1"/>
                </a:solidFill>
                <a:latin typeface="Arial Unicode MS" panose="020B0604020202020204" pitchFamily="34" charset="-128"/>
              </a:rPr>
              <a:t>_</a:t>
            </a:r>
            <a:r>
              <a:rPr lang="ru-RU" altLang="ru-RU" sz="2600" i="1" dirty="0" err="1" smtClean="0">
                <a:solidFill>
                  <a:schemeClr val="tx1"/>
                </a:solidFill>
                <a:latin typeface="Arial Unicode MS" panose="020B0604020202020204" pitchFamily="34" charset="-128"/>
              </a:rPr>
              <a:t>fkey</a:t>
            </a:r>
            <a:r>
              <a:rPr lang="ru-RU" altLang="ru-RU" sz="2600" i="1" dirty="0">
                <a:solidFill>
                  <a:schemeClr val="tx1"/>
                </a:solidFill>
                <a:latin typeface="Arial Unicode MS" panose="020B0604020202020204" pitchFamily="34" charset="-128"/>
              </a:rPr>
              <a:t>" </a:t>
            </a:r>
            <a:endParaRPr lang="en-US" altLang="ru-RU" sz="2600" i="1" dirty="0" smtClean="0">
              <a:solidFill>
                <a:schemeClr val="tx1"/>
              </a:solidFill>
              <a:latin typeface="Arial Unicode MS" panose="020B0604020202020204" pitchFamily="34" charset="-128"/>
            </a:endParaRPr>
          </a:p>
          <a:p>
            <a:pPr marL="0" indent="0" algn="l" rtl="0">
              <a:spcBef>
                <a:spcPts val="600"/>
              </a:spcBef>
              <a:buSzTx/>
              <a:buNone/>
              <a:defRPr sz="1800"/>
            </a:pPr>
            <a:r>
              <a:rPr lang="ru-RU" altLang="ru-RU" sz="2600" i="1" dirty="0" smtClean="0">
                <a:solidFill>
                  <a:schemeClr val="tx1"/>
                </a:solidFill>
                <a:latin typeface="Arial Unicode MS" panose="020B0604020202020204" pitchFamily="34" charset="-128"/>
              </a:rPr>
              <a:t>DETAIL</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Key</a:t>
            </a:r>
            <a:r>
              <a:rPr lang="ru-RU" altLang="ru-RU" sz="2600" i="1" dirty="0">
                <a:solidFill>
                  <a:schemeClr val="tx1"/>
                </a:solidFill>
                <a:latin typeface="Arial Unicode MS" panose="020B0604020202020204" pitchFamily="34" charset="-128"/>
              </a:rPr>
              <a:t> </a:t>
            </a:r>
            <a:r>
              <a:rPr lang="ru-RU" altLang="ru-RU" sz="2600" i="1" dirty="0" smtClean="0">
                <a:solidFill>
                  <a:schemeClr val="tx1"/>
                </a:solidFill>
                <a:latin typeface="Arial Unicode MS" panose="020B0604020202020204" pitchFamily="34" charset="-128"/>
              </a:rPr>
              <a:t>(</a:t>
            </a:r>
            <a:r>
              <a:rPr lang="en-US" altLang="ru-RU" sz="2600" i="1" dirty="0" err="1" smtClean="0">
                <a:solidFill>
                  <a:schemeClr val="tx1"/>
                </a:solidFill>
                <a:latin typeface="Arial Unicode MS" panose="020B0604020202020204" pitchFamily="34" charset="-128"/>
              </a:rPr>
              <a:t>group_id</a:t>
            </a:r>
            <a:r>
              <a:rPr lang="ru-RU" altLang="ru-RU" sz="2600" i="1" dirty="0" smtClean="0">
                <a:solidFill>
                  <a:schemeClr val="tx1"/>
                </a:solidFill>
                <a:latin typeface="Arial Unicode MS" panose="020B0604020202020204" pitchFamily="34" charset="-128"/>
              </a:rPr>
              <a:t>)=(</a:t>
            </a:r>
            <a:r>
              <a:rPr lang="en-US" altLang="ru-RU" sz="2600" i="1" dirty="0" smtClean="0">
                <a:solidFill>
                  <a:schemeClr val="tx1"/>
                </a:solidFill>
                <a:latin typeface="Arial Unicode MS" panose="020B0604020202020204" pitchFamily="34" charset="-128"/>
              </a:rPr>
              <a:t>1</a:t>
            </a:r>
            <a:r>
              <a:rPr lang="ru-RU" altLang="ru-RU" sz="2600" i="1" dirty="0" smtClean="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is</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not</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present</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in</a:t>
            </a:r>
            <a:r>
              <a:rPr lang="ru-RU" altLang="ru-RU" sz="2600" i="1" dirty="0">
                <a:solidFill>
                  <a:schemeClr val="tx1"/>
                </a:solidFill>
                <a:latin typeface="Arial Unicode MS" panose="020B0604020202020204" pitchFamily="34" charset="-128"/>
              </a:rPr>
              <a:t> </a:t>
            </a:r>
            <a:r>
              <a:rPr lang="ru-RU" altLang="ru-RU" sz="2600" i="1" dirty="0" err="1">
                <a:solidFill>
                  <a:schemeClr val="tx1"/>
                </a:solidFill>
                <a:latin typeface="Arial Unicode MS" panose="020B0604020202020204" pitchFamily="34" charset="-128"/>
              </a:rPr>
              <a:t>table</a:t>
            </a:r>
            <a:r>
              <a:rPr lang="ru-RU" altLang="ru-RU" sz="2600" i="1" dirty="0">
                <a:solidFill>
                  <a:schemeClr val="tx1"/>
                </a:solidFill>
                <a:latin typeface="Arial Unicode MS" panose="020B0604020202020204" pitchFamily="34" charset="-128"/>
              </a:rPr>
              <a:t> </a:t>
            </a:r>
            <a:r>
              <a:rPr lang="ru-RU" altLang="ru-RU" sz="2600" i="1" dirty="0" smtClean="0">
                <a:solidFill>
                  <a:schemeClr val="tx1"/>
                </a:solidFill>
                <a:latin typeface="Arial Unicode MS" panose="020B0604020202020204" pitchFamily="34" charset="-128"/>
              </a:rPr>
              <a:t>“</a:t>
            </a:r>
            <a:r>
              <a:rPr lang="en-US" altLang="ru-RU" sz="2600" i="1" dirty="0" smtClean="0">
                <a:solidFill>
                  <a:schemeClr val="tx1"/>
                </a:solidFill>
                <a:latin typeface="Arial Unicode MS" panose="020B0604020202020204" pitchFamily="34" charset="-128"/>
              </a:rPr>
              <a:t>groups</a:t>
            </a:r>
            <a:r>
              <a:rPr lang="ru-RU" altLang="ru-RU" sz="2600" i="1" dirty="0" smtClean="0">
                <a:solidFill>
                  <a:schemeClr val="tx1"/>
                </a:solidFill>
                <a:latin typeface="Arial Unicode MS" panose="020B0604020202020204" pitchFamily="34" charset="-128"/>
              </a:rPr>
              <a:t>".</a:t>
            </a:r>
            <a:r>
              <a:rPr lang="ru-RU" altLang="ru-RU" sz="2600" i="1" dirty="0" smtClean="0">
                <a:solidFill>
                  <a:schemeClr val="tx1"/>
                </a:solidFill>
              </a:rPr>
              <a:t> </a:t>
            </a:r>
            <a:endParaRPr lang="ru-RU" altLang="ru-RU" sz="2600" i="1" dirty="0">
              <a:solidFill>
                <a:schemeClr val="tx1"/>
              </a:solidFill>
              <a:latin typeface="Arial" panose="020B0604020202020204" pitchFamily="34" charset="0"/>
            </a:endParaRPr>
          </a:p>
          <a:p>
            <a:pPr>
              <a:spcBef>
                <a:spcPts val="600"/>
              </a:spcBef>
              <a:buSzTx/>
              <a:buFont typeface="Arial" panose="020B0604020202020204" pitchFamily="34" charset="0"/>
              <a:buChar char="•"/>
              <a:defRPr sz="1800"/>
            </a:pPr>
            <a:endParaRPr sz="2700" dirty="0"/>
          </a:p>
        </p:txBody>
      </p:sp>
    </p:spTree>
    <p:extLst>
      <p:ext uri="{BB962C8B-B14F-4D97-AF65-F5344CB8AC3E}">
        <p14:creationId xmlns:p14="http://schemas.microsoft.com/office/powerpoint/2010/main" val="418255974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UPDATE</a:t>
            </a:r>
          </a:p>
        </p:txBody>
      </p:sp>
      <p:sp>
        <p:nvSpPr>
          <p:cNvPr id="47" name="Shape 47"/>
          <p:cNvSpPr>
            <a:spLocks noGrp="1"/>
          </p:cNvSpPr>
          <p:nvPr>
            <p:ph type="body" idx="4294967295"/>
          </p:nvPr>
        </p:nvSpPr>
        <p:spPr>
          <a:xfrm>
            <a:off x="457200" y="1810512"/>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lnSpcReduction="10000"/>
          </a:bodyPr>
          <a:lstStyle/>
          <a:p>
            <a:pPr marL="0" lvl="0" indent="0" defTabSz="868680">
              <a:lnSpc>
                <a:spcPct val="90000"/>
              </a:lnSpc>
              <a:spcBef>
                <a:spcPts val="600"/>
              </a:spcBef>
              <a:buNone/>
              <a:defRPr sz="1800"/>
            </a:pPr>
            <a:r>
              <a:rPr sz="2660" dirty="0"/>
              <a:t>SQL provides the </a:t>
            </a:r>
            <a:r>
              <a:rPr sz="2660" dirty="0">
                <a:solidFill>
                  <a:srgbClr val="000099"/>
                </a:solidFill>
              </a:rPr>
              <a:t>UPDATE</a:t>
            </a:r>
            <a:r>
              <a:rPr sz="2660" dirty="0"/>
              <a:t> statement to change values in tables.  </a:t>
            </a:r>
          </a:p>
          <a:p>
            <a:pPr marL="0" lvl="0" indent="0" defTabSz="868680">
              <a:lnSpc>
                <a:spcPct val="90000"/>
              </a:lnSpc>
              <a:spcBef>
                <a:spcPts val="600"/>
              </a:spcBef>
              <a:buNone/>
              <a:defRPr sz="1800"/>
            </a:pPr>
            <a:r>
              <a:rPr sz="2660" dirty="0"/>
              <a:t>Syntax:</a:t>
            </a:r>
          </a:p>
          <a:p>
            <a:pPr marL="271462" lvl="1" indent="162877" defTabSz="868680">
              <a:lnSpc>
                <a:spcPct val="90000"/>
              </a:lnSpc>
              <a:spcBef>
                <a:spcPts val="600"/>
              </a:spcBef>
              <a:buSzTx/>
              <a:buNone/>
              <a:defRPr sz="1800"/>
            </a:pPr>
            <a:r>
              <a:rPr sz="2660" dirty="0">
                <a:solidFill>
                  <a:srgbClr val="000099"/>
                </a:solidFill>
              </a:rPr>
              <a:t>UPDATE </a:t>
            </a:r>
            <a:r>
              <a:rPr sz="2660" dirty="0" err="1">
                <a:solidFill>
                  <a:srgbClr val="000099"/>
                </a:solidFill>
              </a:rPr>
              <a:t>table_name</a:t>
            </a:r>
            <a:r>
              <a:rPr sz="2660" dirty="0">
                <a:solidFill>
                  <a:srgbClr val="000099"/>
                </a:solidFill>
              </a:rPr>
              <a:t> </a:t>
            </a:r>
          </a:p>
          <a:p>
            <a:pPr marL="271462" lvl="1" indent="162877" defTabSz="868680">
              <a:lnSpc>
                <a:spcPct val="90000"/>
              </a:lnSpc>
              <a:spcBef>
                <a:spcPts val="600"/>
              </a:spcBef>
              <a:buSzTx/>
              <a:buNone/>
              <a:defRPr sz="1800"/>
            </a:pPr>
            <a:r>
              <a:rPr sz="2660" dirty="0" smtClean="0">
                <a:solidFill>
                  <a:srgbClr val="000099"/>
                </a:solidFill>
              </a:rPr>
              <a:t>SET </a:t>
            </a:r>
            <a:r>
              <a:rPr lang="en-US" sz="2660" dirty="0" smtClean="0">
                <a:solidFill>
                  <a:srgbClr val="000099"/>
                </a:solidFill>
              </a:rPr>
              <a:t>column </a:t>
            </a:r>
            <a:r>
              <a:rPr sz="2660" dirty="0" smtClean="0">
                <a:solidFill>
                  <a:srgbClr val="000099"/>
                </a:solidFill>
              </a:rPr>
              <a:t>=</a:t>
            </a:r>
            <a:r>
              <a:rPr lang="en-US" sz="2660" dirty="0" smtClean="0">
                <a:solidFill>
                  <a:srgbClr val="000099"/>
                </a:solidFill>
              </a:rPr>
              <a:t> </a:t>
            </a:r>
            <a:r>
              <a:rPr sz="2660" dirty="0" smtClean="0">
                <a:solidFill>
                  <a:srgbClr val="000099"/>
                </a:solidFill>
              </a:rPr>
              <a:t>value</a:t>
            </a:r>
            <a:r>
              <a:rPr lang="en-US" sz="2660" dirty="0" smtClean="0">
                <a:solidFill>
                  <a:srgbClr val="000099"/>
                </a:solidFill>
              </a:rPr>
              <a:t> [, column = value, </a:t>
            </a:r>
            <a:r>
              <a:rPr lang="mr-IN" sz="2660" dirty="0" smtClean="0">
                <a:solidFill>
                  <a:srgbClr val="000099"/>
                </a:solidFill>
              </a:rPr>
              <a:t>…</a:t>
            </a:r>
            <a:r>
              <a:rPr lang="en-US" sz="2660" dirty="0" smtClean="0">
                <a:solidFill>
                  <a:srgbClr val="000099"/>
                </a:solidFill>
              </a:rPr>
              <a:t>]</a:t>
            </a:r>
            <a:r>
              <a:rPr sz="2660" dirty="0">
                <a:solidFill>
                  <a:srgbClr val="000099"/>
                </a:solidFill>
              </a:rPr>
              <a:t>		</a:t>
            </a:r>
            <a:endParaRPr lang="en-US" sz="2660" dirty="0">
              <a:solidFill>
                <a:srgbClr val="000099"/>
              </a:solidFill>
            </a:endParaRPr>
          </a:p>
          <a:p>
            <a:pPr marL="271462" lvl="1" indent="162877" defTabSz="868680">
              <a:lnSpc>
                <a:spcPct val="90000"/>
              </a:lnSpc>
              <a:spcBef>
                <a:spcPts val="600"/>
              </a:spcBef>
              <a:buSzTx/>
              <a:buNone/>
              <a:defRPr sz="1800"/>
            </a:pPr>
            <a:r>
              <a:rPr lang="en-US" sz="2660" dirty="0">
                <a:solidFill>
                  <a:srgbClr val="000099"/>
                </a:solidFill>
              </a:rPr>
              <a:t>[</a:t>
            </a:r>
            <a:r>
              <a:rPr sz="2660" dirty="0" smtClean="0">
                <a:solidFill>
                  <a:srgbClr val="000099"/>
                </a:solidFill>
              </a:rPr>
              <a:t>WHERE condition</a:t>
            </a:r>
            <a:r>
              <a:rPr lang="en-US" sz="2660" dirty="0" smtClean="0">
                <a:solidFill>
                  <a:srgbClr val="000099"/>
                </a:solidFill>
              </a:rPr>
              <a:t>] </a:t>
            </a:r>
            <a:r>
              <a:rPr sz="2660" dirty="0" smtClean="0">
                <a:solidFill>
                  <a:srgbClr val="000099"/>
                </a:solidFill>
              </a:rPr>
              <a:t>;</a:t>
            </a:r>
            <a:endParaRPr sz="2660" dirty="0">
              <a:solidFill>
                <a:srgbClr val="000099"/>
              </a:solidFill>
            </a:endParaRPr>
          </a:p>
          <a:p>
            <a:pPr marL="271462" lvl="1" indent="162877" defTabSz="868680">
              <a:lnSpc>
                <a:spcPct val="90000"/>
              </a:lnSpc>
              <a:spcBef>
                <a:spcPts val="600"/>
              </a:spcBef>
              <a:buSzTx/>
              <a:buNone/>
              <a:defRPr sz="1800"/>
            </a:pPr>
            <a:endParaRPr sz="2660" dirty="0"/>
          </a:p>
          <a:p>
            <a:pPr marL="285035" lvl="0" indent="-285035" defTabSz="868680">
              <a:lnSpc>
                <a:spcPct val="90000"/>
              </a:lnSpc>
              <a:spcBef>
                <a:spcPts val="600"/>
              </a:spcBef>
              <a:buChar char="•"/>
              <a:defRPr sz="1800"/>
            </a:pPr>
            <a:r>
              <a:rPr sz="2660" dirty="0"/>
              <a:t>The condition in the WHERE portion of the UPDATE statement is known as a </a:t>
            </a:r>
            <a:r>
              <a:rPr sz="2660" b="1" dirty="0">
                <a:latin typeface="Arial Bold"/>
                <a:ea typeface="Arial Bold"/>
                <a:cs typeface="Arial Bold"/>
                <a:sym typeface="Arial Bold"/>
              </a:rPr>
              <a:t>selection condition</a:t>
            </a:r>
            <a:r>
              <a:rPr sz="2660" dirty="0"/>
              <a:t>.</a:t>
            </a:r>
          </a:p>
          <a:p>
            <a:pPr marL="285035" lvl="0" indent="-285035" defTabSz="868680">
              <a:lnSpc>
                <a:spcPct val="90000"/>
              </a:lnSpc>
              <a:spcBef>
                <a:spcPts val="600"/>
              </a:spcBef>
              <a:buChar char="•"/>
              <a:defRPr sz="1800"/>
            </a:pPr>
            <a:r>
              <a:rPr sz="2660" dirty="0"/>
              <a:t>A selection condition is similar to if-statements in a traditional programming language.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UPDATE: example 1</a:t>
            </a:r>
          </a:p>
        </p:txBody>
      </p:sp>
      <p:sp>
        <p:nvSpPr>
          <p:cNvPr id="50" name="Shape 50"/>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0" lvl="0" indent="0">
              <a:buNone/>
              <a:defRPr sz="1800"/>
            </a:pPr>
            <a:r>
              <a:rPr sz="3200" dirty="0"/>
              <a:t>Suppose we have a student with stud_id=2 and group_id=1 that needs to be updated to </a:t>
            </a:r>
            <a:r>
              <a:rPr sz="3200" dirty="0" smtClean="0"/>
              <a:t>group_id=2</a:t>
            </a:r>
            <a:r>
              <a:rPr sz="3200" dirty="0"/>
              <a:t>. </a:t>
            </a:r>
          </a:p>
          <a:p>
            <a:pPr lvl="0">
              <a:buChar char="•"/>
              <a:defRPr sz="1800"/>
            </a:pPr>
            <a:endParaRPr sz="3200" dirty="0"/>
          </a:p>
          <a:p>
            <a:pPr marL="0" lvl="0" indent="0">
              <a:buNone/>
              <a:defRPr sz="1800"/>
            </a:pPr>
            <a:r>
              <a:rPr sz="3200" dirty="0"/>
              <a:t>We would write this as</a:t>
            </a:r>
          </a:p>
          <a:p>
            <a:pPr marL="285750" lvl="1" indent="171450">
              <a:buSzTx/>
              <a:buNone/>
              <a:defRPr sz="1800"/>
            </a:pPr>
            <a:r>
              <a:rPr sz="3200" dirty="0">
                <a:solidFill>
                  <a:srgbClr val="008080"/>
                </a:solidFill>
              </a:rPr>
              <a:t>UPDATE Students </a:t>
            </a:r>
            <a:endParaRPr lang="en-US" sz="3200" dirty="0" smtClean="0">
              <a:solidFill>
                <a:srgbClr val="008080"/>
              </a:solidFill>
            </a:endParaRPr>
          </a:p>
          <a:p>
            <a:pPr marL="285750" lvl="1" indent="171450">
              <a:buSzTx/>
              <a:buNone/>
              <a:defRPr sz="1800"/>
            </a:pPr>
            <a:r>
              <a:rPr sz="3200" dirty="0" smtClean="0">
                <a:solidFill>
                  <a:srgbClr val="008080"/>
                </a:solidFill>
              </a:rPr>
              <a:t>SET </a:t>
            </a:r>
            <a:r>
              <a:rPr sz="3200" dirty="0">
                <a:solidFill>
                  <a:srgbClr val="008080"/>
                </a:solidFill>
              </a:rPr>
              <a:t>group_id=2 </a:t>
            </a:r>
            <a:endParaRPr sz="2800" dirty="0">
              <a:solidFill>
                <a:srgbClr val="008080"/>
              </a:solidFill>
            </a:endParaRPr>
          </a:p>
          <a:p>
            <a:pPr marL="285750" lvl="1" indent="171450">
              <a:buSzTx/>
              <a:buNone/>
              <a:defRPr sz="1800"/>
            </a:pPr>
            <a:r>
              <a:rPr sz="3200" dirty="0" smtClean="0">
                <a:solidFill>
                  <a:srgbClr val="008080"/>
                </a:solidFill>
              </a:rPr>
              <a:t>WHERE </a:t>
            </a:r>
            <a:r>
              <a:rPr sz="3200" dirty="0">
                <a:solidFill>
                  <a:srgbClr val="008080"/>
                </a:solidFill>
              </a:rPr>
              <a:t>stud_id=2;</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UPDATE: examples 2, 3</a:t>
            </a:r>
          </a:p>
        </p:txBody>
      </p:sp>
      <p:sp>
        <p:nvSpPr>
          <p:cNvPr id="53" name="Shape 53"/>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lnSpcReduction="10000"/>
          </a:bodyPr>
          <a:lstStyle/>
          <a:p>
            <a:pPr marL="0" lvl="0" indent="0">
              <a:spcBef>
                <a:spcPts val="600"/>
              </a:spcBef>
              <a:buNone/>
              <a:defRPr sz="1800"/>
            </a:pPr>
            <a:r>
              <a:rPr sz="2800" dirty="0" smtClean="0"/>
              <a:t>The </a:t>
            </a:r>
            <a:r>
              <a:rPr sz="2800" dirty="0"/>
              <a:t>SQL command to change the name of the student with stud_id=1 to Aigul:</a:t>
            </a:r>
          </a:p>
          <a:p>
            <a:pPr marL="285750" lvl="1" indent="171450">
              <a:spcBef>
                <a:spcPts val="500"/>
              </a:spcBef>
              <a:buSzTx/>
              <a:buNone/>
              <a:defRPr sz="1800"/>
            </a:pPr>
            <a:r>
              <a:rPr sz="2400" dirty="0">
                <a:solidFill>
                  <a:srgbClr val="008080"/>
                </a:solidFill>
              </a:rPr>
              <a:t>UPDATE Students </a:t>
            </a:r>
            <a:endParaRPr lang="en-US" sz="2400" dirty="0" smtClean="0">
              <a:solidFill>
                <a:srgbClr val="008080"/>
              </a:solidFill>
            </a:endParaRPr>
          </a:p>
          <a:p>
            <a:pPr marL="285750" lvl="1" indent="171450">
              <a:spcBef>
                <a:spcPts val="500"/>
              </a:spcBef>
              <a:buSzTx/>
              <a:buNone/>
              <a:defRPr sz="1800"/>
            </a:pPr>
            <a:r>
              <a:rPr sz="2400" dirty="0" smtClean="0">
                <a:solidFill>
                  <a:srgbClr val="008080"/>
                </a:solidFill>
              </a:rPr>
              <a:t>SET </a:t>
            </a:r>
            <a:r>
              <a:rPr sz="2400" dirty="0">
                <a:solidFill>
                  <a:srgbClr val="008080"/>
                </a:solidFill>
              </a:rPr>
              <a:t>f_name=‘Aigul’ </a:t>
            </a:r>
            <a:r>
              <a:rPr sz="2400" dirty="0" smtClean="0">
                <a:solidFill>
                  <a:srgbClr val="008080"/>
                </a:solidFill>
              </a:rPr>
              <a:t>				</a:t>
            </a:r>
            <a:endParaRPr lang="en-US" sz="2400" dirty="0">
              <a:solidFill>
                <a:srgbClr val="008080"/>
              </a:solidFill>
            </a:endParaRPr>
          </a:p>
          <a:p>
            <a:pPr marL="285750" lvl="1" indent="171450">
              <a:spcBef>
                <a:spcPts val="500"/>
              </a:spcBef>
              <a:buSzTx/>
              <a:buNone/>
              <a:defRPr sz="1800"/>
            </a:pPr>
            <a:r>
              <a:rPr sz="2400" dirty="0" smtClean="0">
                <a:solidFill>
                  <a:srgbClr val="008080"/>
                </a:solidFill>
              </a:rPr>
              <a:t>WHERE </a:t>
            </a:r>
            <a:r>
              <a:rPr sz="2400" dirty="0">
                <a:solidFill>
                  <a:srgbClr val="008080"/>
                </a:solidFill>
              </a:rPr>
              <a:t>stud_id=1</a:t>
            </a:r>
            <a:r>
              <a:rPr sz="2400" dirty="0" smtClean="0">
                <a:solidFill>
                  <a:srgbClr val="008080"/>
                </a:solidFill>
              </a:rPr>
              <a:t>;</a:t>
            </a:r>
            <a:endParaRPr lang="en-US" sz="2400" dirty="0" smtClean="0">
              <a:solidFill>
                <a:srgbClr val="008080"/>
              </a:solidFill>
            </a:endParaRPr>
          </a:p>
          <a:p>
            <a:pPr marL="285750" lvl="1" indent="171450">
              <a:spcBef>
                <a:spcPts val="500"/>
              </a:spcBef>
              <a:buSzTx/>
              <a:buNone/>
              <a:defRPr sz="1800"/>
            </a:pPr>
            <a:endParaRPr sz="2400" dirty="0">
              <a:solidFill>
                <a:srgbClr val="008080"/>
              </a:solidFill>
            </a:endParaRPr>
          </a:p>
          <a:p>
            <a:pPr marL="0" lvl="0" indent="0">
              <a:spcBef>
                <a:spcPts val="600"/>
              </a:spcBef>
              <a:buNone/>
              <a:defRPr sz="1800"/>
            </a:pPr>
            <a:r>
              <a:rPr sz="2800" dirty="0"/>
              <a:t>The SQL command to change the birthdate of the student with </a:t>
            </a:r>
            <a:r>
              <a:rPr sz="2800" dirty="0" err="1"/>
              <a:t>stud_id</a:t>
            </a:r>
            <a:r>
              <a:rPr sz="2800" dirty="0"/>
              <a:t>=2 to 15.10.1994:</a:t>
            </a:r>
          </a:p>
          <a:p>
            <a:pPr marL="285750" lvl="1" indent="171450">
              <a:spcBef>
                <a:spcPts val="500"/>
              </a:spcBef>
              <a:buSzTx/>
              <a:buNone/>
              <a:defRPr sz="1800"/>
            </a:pPr>
            <a:r>
              <a:rPr sz="2400" dirty="0">
                <a:solidFill>
                  <a:srgbClr val="008080"/>
                </a:solidFill>
              </a:rPr>
              <a:t>UPDATE Students </a:t>
            </a:r>
            <a:endParaRPr lang="en-US" sz="2400" dirty="0" smtClean="0">
              <a:solidFill>
                <a:srgbClr val="008080"/>
              </a:solidFill>
            </a:endParaRPr>
          </a:p>
          <a:p>
            <a:pPr marL="285750" lvl="1" indent="171450">
              <a:spcBef>
                <a:spcPts val="500"/>
              </a:spcBef>
              <a:buSzTx/>
              <a:buNone/>
              <a:defRPr sz="1800"/>
            </a:pPr>
            <a:r>
              <a:rPr sz="2400" dirty="0" smtClean="0">
                <a:solidFill>
                  <a:srgbClr val="008080"/>
                </a:solidFill>
              </a:rPr>
              <a:t>SET </a:t>
            </a:r>
            <a:r>
              <a:rPr sz="2400" dirty="0">
                <a:solidFill>
                  <a:srgbClr val="008080"/>
                </a:solidFill>
              </a:rPr>
              <a:t>bdate=’15.10.1994’ 			</a:t>
            </a:r>
            <a:endParaRPr lang="en-US" sz="2400" dirty="0">
              <a:solidFill>
                <a:srgbClr val="008080"/>
              </a:solidFill>
            </a:endParaRPr>
          </a:p>
          <a:p>
            <a:pPr marL="285750" lvl="1" indent="171450">
              <a:spcBef>
                <a:spcPts val="500"/>
              </a:spcBef>
              <a:buSzTx/>
              <a:buNone/>
              <a:defRPr sz="1800"/>
            </a:pPr>
            <a:r>
              <a:rPr sz="2400" dirty="0" smtClean="0">
                <a:solidFill>
                  <a:srgbClr val="008080"/>
                </a:solidFill>
              </a:rPr>
              <a:t>WHERE </a:t>
            </a:r>
            <a:r>
              <a:rPr sz="2400" dirty="0">
                <a:solidFill>
                  <a:srgbClr val="008080"/>
                </a:solidFill>
              </a:rPr>
              <a:t>stud_id=2;</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UPDATE: example 4</a:t>
            </a:r>
          </a:p>
        </p:txBody>
      </p:sp>
      <p:sp>
        <p:nvSpPr>
          <p:cNvPr id="56" name="Shape 56"/>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lnSpcReduction="10000"/>
          </a:bodyPr>
          <a:lstStyle/>
          <a:p>
            <a:pPr marL="322325" lvl="0" indent="-322325" defTabSz="859536">
              <a:lnSpc>
                <a:spcPct val="90000"/>
              </a:lnSpc>
              <a:buChar char="•"/>
              <a:defRPr sz="1800"/>
            </a:pPr>
            <a:r>
              <a:rPr sz="3008" dirty="0"/>
              <a:t>Each column can be updated separately; the other columns are not affected. </a:t>
            </a:r>
          </a:p>
          <a:p>
            <a:pPr marL="322325" lvl="0" indent="-322325" defTabSz="859536">
              <a:lnSpc>
                <a:spcPct val="90000"/>
              </a:lnSpc>
              <a:buChar char="•"/>
              <a:defRPr sz="1800"/>
            </a:pPr>
            <a:r>
              <a:rPr sz="3008" dirty="0"/>
              <a:t>You can update individual rows, all the rows in a table, or a subset of all rows. </a:t>
            </a:r>
          </a:p>
          <a:p>
            <a:pPr marL="322325" lvl="0" indent="-322325" defTabSz="859536">
              <a:lnSpc>
                <a:spcPct val="90000"/>
              </a:lnSpc>
              <a:buChar char="•"/>
              <a:defRPr sz="1800"/>
            </a:pPr>
            <a:r>
              <a:rPr sz="3008" dirty="0"/>
              <a:t>For example, this command updates all students that have group_id=1 to have group_id=2: </a:t>
            </a:r>
            <a:endParaRPr sz="3384" dirty="0">
              <a:solidFill>
                <a:srgbClr val="008080"/>
              </a:solidFill>
            </a:endParaRPr>
          </a:p>
          <a:p>
            <a:pPr marL="268604" lvl="1" indent="161162" defTabSz="859536">
              <a:lnSpc>
                <a:spcPct val="90000"/>
              </a:lnSpc>
              <a:buSzTx/>
              <a:buNone/>
              <a:defRPr sz="1800"/>
            </a:pPr>
            <a:r>
              <a:rPr sz="3008" dirty="0">
                <a:solidFill>
                  <a:srgbClr val="008080"/>
                </a:solidFill>
              </a:rPr>
              <a:t>UPDATE Students </a:t>
            </a:r>
          </a:p>
          <a:p>
            <a:pPr marL="268604" lvl="1" indent="161162" defTabSz="859536">
              <a:lnSpc>
                <a:spcPct val="90000"/>
              </a:lnSpc>
              <a:buSzTx/>
              <a:buNone/>
              <a:defRPr sz="1800"/>
            </a:pPr>
            <a:r>
              <a:rPr sz="3008" dirty="0" smtClean="0">
                <a:solidFill>
                  <a:srgbClr val="008080"/>
                </a:solidFill>
              </a:rPr>
              <a:t>SET </a:t>
            </a:r>
            <a:r>
              <a:rPr sz="3008" dirty="0">
                <a:solidFill>
                  <a:srgbClr val="008080"/>
                </a:solidFill>
              </a:rPr>
              <a:t>group_id=2 </a:t>
            </a:r>
            <a:endParaRPr sz="2632" dirty="0">
              <a:solidFill>
                <a:srgbClr val="008080"/>
              </a:solidFill>
            </a:endParaRPr>
          </a:p>
          <a:p>
            <a:pPr marL="268604" lvl="1" indent="161162" defTabSz="859536">
              <a:lnSpc>
                <a:spcPct val="90000"/>
              </a:lnSpc>
              <a:buSzTx/>
              <a:buNone/>
              <a:defRPr sz="1800"/>
            </a:pPr>
            <a:r>
              <a:rPr sz="3008" dirty="0" smtClean="0">
                <a:solidFill>
                  <a:srgbClr val="008080"/>
                </a:solidFill>
              </a:rPr>
              <a:t>WHERE </a:t>
            </a:r>
            <a:r>
              <a:rPr sz="3008" dirty="0">
                <a:solidFill>
                  <a:srgbClr val="008080"/>
                </a:solidFill>
              </a:rPr>
              <a:t>group_id=1;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dirty="0" smtClean="0"/>
              <a:t>SQL</a:t>
            </a:r>
            <a:endParaRPr sz="4400" dirty="0"/>
          </a:p>
        </p:txBody>
      </p:sp>
      <p:sp>
        <p:nvSpPr>
          <p:cNvPr id="18" name="Shape 18"/>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77500" lnSpcReduction="20000"/>
          </a:bodyPr>
          <a:lstStyle/>
          <a:p>
            <a:pPr lvl="0">
              <a:buChar char="•"/>
              <a:defRPr sz="1800"/>
            </a:pPr>
            <a:r>
              <a:rPr sz="3500" b="1" dirty="0" smtClean="0">
                <a:latin typeface="Arial Bold"/>
                <a:ea typeface="Arial Bold"/>
                <a:cs typeface="Arial Bold"/>
                <a:sym typeface="Arial Bold"/>
              </a:rPr>
              <a:t>SQL</a:t>
            </a:r>
            <a:r>
              <a:rPr sz="3500" b="1" dirty="0" smtClean="0"/>
              <a:t> </a:t>
            </a:r>
            <a:r>
              <a:rPr sz="3500" b="1" dirty="0"/>
              <a:t>(</a:t>
            </a:r>
            <a:r>
              <a:rPr sz="3500" b="1" dirty="0">
                <a:latin typeface="Arial Bold"/>
                <a:ea typeface="Arial Bold"/>
                <a:cs typeface="Arial Bold"/>
                <a:sym typeface="Arial Bold"/>
              </a:rPr>
              <a:t>Structured Query Language</a:t>
            </a:r>
            <a:r>
              <a:rPr sz="3500" b="1" dirty="0"/>
              <a:t>) </a:t>
            </a:r>
            <a:r>
              <a:rPr lang="en-US" sz="3500" b="1" dirty="0" smtClean="0"/>
              <a:t>  </a:t>
            </a:r>
            <a:r>
              <a:rPr sz="3500" dirty="0" smtClean="0"/>
              <a:t>is </a:t>
            </a:r>
            <a:r>
              <a:rPr sz="3500" dirty="0"/>
              <a:t>a special-purpose programming language designed for managing data held in a relational database management system (RDBMS). </a:t>
            </a:r>
            <a:endParaRPr lang="en-US" sz="3500" dirty="0" smtClean="0"/>
          </a:p>
          <a:p>
            <a:pPr lvl="0">
              <a:buChar char="•"/>
              <a:defRPr sz="1800"/>
            </a:pPr>
            <a:endParaRPr lang="en-US" sz="3500" dirty="0" smtClean="0"/>
          </a:p>
          <a:p>
            <a:pPr>
              <a:buFontTx/>
              <a:buChar char="•"/>
              <a:defRPr sz="1800"/>
            </a:pPr>
            <a:r>
              <a:rPr lang="en-US" sz="3600" dirty="0"/>
              <a:t>SQL keywords are NOT case sensitive: </a:t>
            </a:r>
            <a:r>
              <a:rPr lang="en-US" sz="3600" dirty="0" smtClean="0"/>
              <a:t>select </a:t>
            </a:r>
            <a:r>
              <a:rPr lang="en-US" sz="3600" dirty="0"/>
              <a:t>is the same as SELECT</a:t>
            </a:r>
          </a:p>
          <a:p>
            <a:pPr lvl="0">
              <a:buFontTx/>
              <a:buChar char="•"/>
              <a:defRPr sz="1800"/>
            </a:pPr>
            <a:r>
              <a:rPr lang="en-US" sz="3600" dirty="0"/>
              <a:t>All SQL queries must end with a semicolon “;”</a:t>
            </a:r>
          </a:p>
          <a:p>
            <a:pPr>
              <a:buFontTx/>
              <a:buChar char="•"/>
              <a:defRPr sz="1800"/>
            </a:pPr>
            <a:r>
              <a:rPr lang="en-US" sz="3600" dirty="0"/>
              <a:t>Semicolon is the standard way to separate each SQL statement in </a:t>
            </a:r>
            <a:r>
              <a:rPr lang="en-US" sz="3600" dirty="0" smtClean="0"/>
              <a:t>DBMS that </a:t>
            </a:r>
            <a:r>
              <a:rPr lang="en-US" sz="3600" dirty="0"/>
              <a:t>allow more than one SQL statement to be executed in the same </a:t>
            </a:r>
            <a:r>
              <a:rPr lang="en-US" sz="3600" dirty="0" smtClean="0"/>
              <a:t>call.</a:t>
            </a:r>
            <a:endParaRPr lang="en-US" sz="3600" dirty="0"/>
          </a:p>
          <a:p>
            <a:pPr lvl="0">
              <a:buChar char="•"/>
              <a:defRPr sz="1800"/>
            </a:pPr>
            <a:endParaRPr sz="3500" dirty="0"/>
          </a:p>
        </p:txBody>
      </p:sp>
    </p:spTree>
    <p:extLst>
      <p:ext uri="{BB962C8B-B14F-4D97-AF65-F5344CB8AC3E}">
        <p14:creationId xmlns:p14="http://schemas.microsoft.com/office/powerpoint/2010/main" val="69773830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UPDATE: example 5</a:t>
            </a:r>
          </a:p>
        </p:txBody>
      </p:sp>
      <p:sp>
        <p:nvSpPr>
          <p:cNvPr id="59" name="Shape 59"/>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300037" lvl="0" indent="-300037">
              <a:spcBef>
                <a:spcPts val="600"/>
              </a:spcBef>
              <a:buChar char="•"/>
              <a:defRPr sz="1800"/>
            </a:pPr>
            <a:r>
              <a:rPr sz="2800" dirty="0"/>
              <a:t>The expression for the new value can refer to the existing value(s) in the row. </a:t>
            </a:r>
          </a:p>
          <a:p>
            <a:pPr marL="300037" lvl="0" indent="-300037">
              <a:spcBef>
                <a:spcPts val="600"/>
              </a:spcBef>
              <a:buChar char="•"/>
              <a:defRPr sz="1800"/>
            </a:pPr>
            <a:r>
              <a:rPr sz="2800" dirty="0"/>
              <a:t>If you want to raise the price of all products by 10% you could use: </a:t>
            </a:r>
          </a:p>
          <a:p>
            <a:pPr lvl="0">
              <a:buSzTx/>
              <a:buNone/>
              <a:defRPr sz="1800"/>
            </a:pPr>
            <a:r>
              <a:rPr sz="3200" dirty="0">
                <a:solidFill>
                  <a:srgbClr val="008080"/>
                </a:solidFill>
              </a:rPr>
              <a:t>	UPDATE Products SET </a:t>
            </a:r>
            <a:r>
              <a:rPr sz="3200" dirty="0" smtClean="0">
                <a:solidFill>
                  <a:srgbClr val="008080"/>
                </a:solidFill>
              </a:rPr>
              <a:t>price</a:t>
            </a:r>
            <a:r>
              <a:rPr lang="en-US" sz="3200" dirty="0" smtClean="0">
                <a:solidFill>
                  <a:srgbClr val="008080"/>
                </a:solidFill>
              </a:rPr>
              <a:t> </a:t>
            </a:r>
            <a:r>
              <a:rPr sz="3200" dirty="0" smtClean="0">
                <a:solidFill>
                  <a:srgbClr val="008080"/>
                </a:solidFill>
              </a:rPr>
              <a:t>=</a:t>
            </a:r>
            <a:r>
              <a:rPr lang="en-US" sz="3200" dirty="0" smtClean="0">
                <a:solidFill>
                  <a:srgbClr val="008080"/>
                </a:solidFill>
              </a:rPr>
              <a:t> </a:t>
            </a:r>
            <a:r>
              <a:rPr sz="3200" dirty="0" smtClean="0">
                <a:solidFill>
                  <a:srgbClr val="008080"/>
                </a:solidFill>
              </a:rPr>
              <a:t>price*1.10</a:t>
            </a:r>
            <a:r>
              <a:rPr sz="3200" dirty="0">
                <a:solidFill>
                  <a:srgbClr val="008080"/>
                </a:solidFill>
              </a:rPr>
              <a:t>;</a:t>
            </a:r>
            <a:endParaRPr sz="2800" dirty="0"/>
          </a:p>
          <a:p>
            <a:pPr marL="300037" lvl="0" indent="-300037">
              <a:spcBef>
                <a:spcPts val="600"/>
              </a:spcBef>
              <a:buChar char="•"/>
              <a:defRPr sz="1800"/>
            </a:pPr>
            <a:r>
              <a:rPr sz="2800" dirty="0"/>
              <a:t>We also left out the WHERE clause. If it is omitted, it means that all rows in the table are updated. If it is present, only those rows that match the WHERE condition are updated.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idx="4294967295"/>
          </p:nvPr>
        </p:nvSpPr>
        <p:spPr>
          <a:xfrm>
            <a:off x="457200" y="304799"/>
            <a:ext cx="8229600" cy="11430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DELETE: example 1</a:t>
            </a:r>
          </a:p>
        </p:txBody>
      </p:sp>
      <p:sp>
        <p:nvSpPr>
          <p:cNvPr id="62" name="Shape 62"/>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0" lvl="0" indent="0">
              <a:buNone/>
              <a:defRPr sz="1800"/>
            </a:pPr>
            <a:r>
              <a:rPr sz="3300" dirty="0"/>
              <a:t>SQL provides the </a:t>
            </a:r>
            <a:r>
              <a:rPr sz="3300" dirty="0">
                <a:solidFill>
                  <a:srgbClr val="000099"/>
                </a:solidFill>
              </a:rPr>
              <a:t>DELETE</a:t>
            </a:r>
            <a:r>
              <a:rPr sz="3300" dirty="0"/>
              <a:t> statement to delete data from </a:t>
            </a:r>
            <a:r>
              <a:rPr sz="3300" dirty="0" smtClean="0"/>
              <a:t>tables.</a:t>
            </a:r>
            <a:endParaRPr lang="en-US" sz="3300" dirty="0" smtClean="0"/>
          </a:p>
          <a:p>
            <a:pPr marL="0" lvl="0" indent="0">
              <a:buNone/>
              <a:defRPr sz="1800"/>
            </a:pPr>
            <a:endParaRPr lang="en-US" sz="3300" dirty="0" smtClean="0"/>
          </a:p>
          <a:p>
            <a:pPr marL="0" lvl="0" indent="0">
              <a:buNone/>
              <a:defRPr sz="1800"/>
            </a:pPr>
            <a:r>
              <a:rPr sz="3300" dirty="0" smtClean="0"/>
              <a:t>Syntax</a:t>
            </a:r>
            <a:r>
              <a:rPr sz="3300" dirty="0"/>
              <a:t>:</a:t>
            </a:r>
          </a:p>
          <a:p>
            <a:pPr lvl="0">
              <a:buSzTx/>
              <a:buNone/>
              <a:defRPr sz="1800"/>
            </a:pPr>
            <a:r>
              <a:rPr sz="3300" dirty="0">
                <a:solidFill>
                  <a:srgbClr val="000099"/>
                </a:solidFill>
              </a:rPr>
              <a:t>	DELETE FROM </a:t>
            </a:r>
            <a:r>
              <a:rPr sz="3300" dirty="0" smtClean="0">
                <a:solidFill>
                  <a:srgbClr val="000099"/>
                </a:solidFill>
              </a:rPr>
              <a:t>table_name</a:t>
            </a:r>
            <a:endParaRPr lang="en-US" sz="3300" dirty="0" smtClean="0">
              <a:solidFill>
                <a:srgbClr val="000099"/>
              </a:solidFill>
            </a:endParaRPr>
          </a:p>
          <a:p>
            <a:pPr lvl="0">
              <a:buSzTx/>
              <a:buNone/>
              <a:defRPr sz="1800"/>
            </a:pPr>
            <a:r>
              <a:rPr lang="en-US" sz="3300" dirty="0" smtClean="0">
                <a:solidFill>
                  <a:srgbClr val="000099"/>
                </a:solidFill>
              </a:rPr>
              <a:t>	[</a:t>
            </a:r>
            <a:r>
              <a:rPr lang="en-US" sz="3300" dirty="0">
                <a:solidFill>
                  <a:srgbClr val="000099"/>
                </a:solidFill>
              </a:rPr>
              <a:t>WHERE condition]</a:t>
            </a:r>
            <a:r>
              <a:rPr sz="3300" dirty="0" smtClean="0">
                <a:solidFill>
                  <a:srgbClr val="000099"/>
                </a:solidFill>
              </a:rPr>
              <a:t>;</a:t>
            </a:r>
            <a:endParaRPr sz="3300" dirty="0">
              <a:solidFill>
                <a:srgbClr val="000099"/>
              </a:solidFill>
            </a:endParaRPr>
          </a:p>
          <a:p>
            <a:pPr lvl="0">
              <a:buChar char="•"/>
              <a:defRPr sz="1800"/>
            </a:pPr>
            <a:endParaRPr sz="3200" dirty="0">
              <a:solidFill>
                <a:srgbClr val="000099"/>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DELETE: example 2</a:t>
            </a:r>
          </a:p>
        </p:txBody>
      </p:sp>
      <p:sp>
        <p:nvSpPr>
          <p:cNvPr id="65" name="Shape 65"/>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a:buFont typeface="Arial" charset="0"/>
              <a:buChar char="•"/>
              <a:defRPr sz="1800"/>
            </a:pPr>
            <a:r>
              <a:rPr lang="en-US" sz="3300" dirty="0" smtClean="0"/>
              <a:t>To delete all </a:t>
            </a:r>
            <a:r>
              <a:rPr lang="en-US" sz="3300" dirty="0"/>
              <a:t>rows in the Students table:</a:t>
            </a:r>
          </a:p>
          <a:p>
            <a:pPr marL="285750" lvl="1" indent="171450">
              <a:buSzTx/>
              <a:buNone/>
              <a:defRPr sz="1800"/>
            </a:pPr>
            <a:r>
              <a:rPr lang="en-US" sz="3300" dirty="0">
                <a:solidFill>
                  <a:srgbClr val="008080"/>
                </a:solidFill>
              </a:rPr>
              <a:t>DELETE FROM Students;</a:t>
            </a:r>
          </a:p>
          <a:p>
            <a:pPr lvl="0">
              <a:buChar char="•"/>
              <a:defRPr sz="1800"/>
            </a:pPr>
            <a:endParaRPr sz="3300" dirty="0"/>
          </a:p>
          <a:p>
            <a:pPr marL="300037" lvl="0" indent="-300037">
              <a:spcBef>
                <a:spcPts val="600"/>
              </a:spcBef>
              <a:buChar char="•"/>
              <a:defRPr sz="1800"/>
            </a:pPr>
            <a:r>
              <a:rPr lang="en-US" sz="3300" dirty="0" smtClean="0"/>
              <a:t>To </a:t>
            </a:r>
            <a:r>
              <a:rPr sz="3300" dirty="0" smtClean="0"/>
              <a:t>delete </a:t>
            </a:r>
            <a:r>
              <a:rPr sz="3300" dirty="0"/>
              <a:t>the student with stud_id=2:</a:t>
            </a:r>
          </a:p>
          <a:p>
            <a:pPr marL="285750" lvl="1" indent="171450">
              <a:spcBef>
                <a:spcPts val="600"/>
              </a:spcBef>
              <a:buSzTx/>
              <a:buNone/>
              <a:defRPr sz="1800"/>
            </a:pPr>
            <a:r>
              <a:rPr sz="3300" dirty="0">
                <a:solidFill>
                  <a:srgbClr val="008080"/>
                </a:solidFill>
              </a:rPr>
              <a:t>DELETE FROM Students </a:t>
            </a:r>
          </a:p>
          <a:p>
            <a:pPr marL="285750" lvl="1" indent="171450">
              <a:spcBef>
                <a:spcPts val="600"/>
              </a:spcBef>
              <a:buSzTx/>
              <a:buNone/>
              <a:defRPr sz="1800"/>
            </a:pPr>
            <a:r>
              <a:rPr sz="3300" dirty="0" smtClean="0">
                <a:solidFill>
                  <a:srgbClr val="008080"/>
                </a:solidFill>
              </a:rPr>
              <a:t>WHERE </a:t>
            </a:r>
            <a:r>
              <a:rPr sz="3300" dirty="0">
                <a:solidFill>
                  <a:srgbClr val="008080"/>
                </a:solidFill>
              </a:rPr>
              <a:t>stud_id=2;</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DELETE: example 3</a:t>
            </a:r>
          </a:p>
        </p:txBody>
      </p:sp>
      <p:sp>
        <p:nvSpPr>
          <p:cNvPr id="68" name="Shape 68"/>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a:buChar char="•"/>
              <a:defRPr sz="1800"/>
            </a:pPr>
            <a:endParaRPr sz="3500" dirty="0"/>
          </a:p>
          <a:p>
            <a:pPr marL="375046" lvl="0" indent="-375046">
              <a:spcBef>
                <a:spcPts val="800"/>
              </a:spcBef>
              <a:buChar char="•"/>
              <a:defRPr sz="1800"/>
            </a:pPr>
            <a:r>
              <a:rPr sz="3500" dirty="0"/>
              <a:t>To remove all rows from the </a:t>
            </a:r>
            <a:r>
              <a:rPr lang="en-US" sz="3500" dirty="0" smtClean="0"/>
              <a:t>P</a:t>
            </a:r>
            <a:r>
              <a:rPr sz="3500" dirty="0" smtClean="0"/>
              <a:t>roducts </a:t>
            </a:r>
            <a:r>
              <a:rPr sz="3500" dirty="0"/>
              <a:t>table that have a price of </a:t>
            </a:r>
            <a:r>
              <a:rPr sz="3500" dirty="0" smtClean="0"/>
              <a:t>10: </a:t>
            </a:r>
            <a:endParaRPr sz="3500" dirty="0"/>
          </a:p>
          <a:p>
            <a:pPr lvl="0">
              <a:buChar char="•"/>
              <a:defRPr sz="1800"/>
            </a:pPr>
            <a:endParaRPr sz="3500" dirty="0"/>
          </a:p>
          <a:p>
            <a:pPr lvl="0">
              <a:spcBef>
                <a:spcPts val="800"/>
              </a:spcBef>
              <a:buSzTx/>
              <a:buNone/>
              <a:defRPr sz="1800"/>
            </a:pPr>
            <a:r>
              <a:rPr sz="3500" dirty="0">
                <a:solidFill>
                  <a:srgbClr val="008080"/>
                </a:solidFill>
              </a:rPr>
              <a:t>	 DELETE FROM Products </a:t>
            </a:r>
          </a:p>
          <a:p>
            <a:pPr lvl="0">
              <a:spcBef>
                <a:spcPts val="800"/>
              </a:spcBef>
              <a:buSzTx/>
              <a:buNone/>
              <a:defRPr sz="1800"/>
            </a:pPr>
            <a:r>
              <a:rPr sz="3500" dirty="0">
                <a:solidFill>
                  <a:srgbClr val="008080"/>
                </a:solidFill>
              </a:rPr>
              <a:t>	</a:t>
            </a:r>
            <a:r>
              <a:rPr lang="en-US" sz="3500" dirty="0">
                <a:solidFill>
                  <a:srgbClr val="008080"/>
                </a:solidFill>
              </a:rPr>
              <a:t> </a:t>
            </a:r>
            <a:r>
              <a:rPr sz="3500" dirty="0" smtClean="0">
                <a:solidFill>
                  <a:srgbClr val="008080"/>
                </a:solidFill>
              </a:rPr>
              <a:t>WHERE </a:t>
            </a:r>
            <a:r>
              <a:rPr sz="3500" dirty="0">
                <a:solidFill>
                  <a:srgbClr val="008080"/>
                </a:solidFill>
              </a:rPr>
              <a:t>price=10;</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lang="en-US" sz="4400" dirty="0" smtClean="0"/>
              <a:t>Next lecture: SELECT</a:t>
            </a:r>
            <a:endParaRPr sz="4400" dirty="0"/>
          </a:p>
        </p:txBody>
      </p:sp>
      <p:sp>
        <p:nvSpPr>
          <p:cNvPr id="36" name="Shape 36"/>
          <p:cNvSpPr>
            <a:spLocks noGrp="1"/>
          </p:cNvSpPr>
          <p:nvPr>
            <p:ph type="body" idx="4294967295"/>
          </p:nvPr>
        </p:nvSpPr>
        <p:spPr>
          <a:xfrm>
            <a:off x="457200" y="1600200"/>
            <a:ext cx="8229600" cy="4525963"/>
          </a:xfrm>
          <a:prstGeom prst="rect">
            <a:avLst/>
          </a:prstGeom>
        </p:spPr>
        <p:txBody>
          <a:bodyPr lIns="0" tIns="0" rIns="0" bIns="0">
            <a:normAutofit/>
          </a:bodyPr>
          <a:lstStyle/>
          <a:p>
            <a:pPr marL="0" lvl="0" indent="0">
              <a:spcBef>
                <a:spcPts val="800"/>
              </a:spcBef>
              <a:buNone/>
              <a:defRPr sz="1800"/>
            </a:pPr>
            <a:r>
              <a:rPr sz="3600" dirty="0"/>
              <a:t>SQL allows to query data </a:t>
            </a:r>
            <a:r>
              <a:rPr lang="en-US" sz="3600" dirty="0" smtClean="0"/>
              <a:t>with</a:t>
            </a:r>
            <a:r>
              <a:rPr sz="3600" dirty="0" smtClean="0"/>
              <a:t> </a:t>
            </a:r>
            <a:r>
              <a:rPr lang="en-US" sz="3600" dirty="0" smtClean="0"/>
              <a:t>SELECT</a:t>
            </a:r>
            <a:r>
              <a:rPr sz="3600" dirty="0" smtClean="0"/>
              <a:t> statement. </a:t>
            </a:r>
            <a:endParaRPr sz="3600" dirty="0"/>
          </a:p>
          <a:p>
            <a:pPr lvl="0">
              <a:spcBef>
                <a:spcPts val="800"/>
              </a:spcBef>
              <a:buSzTx/>
              <a:buNone/>
              <a:defRPr sz="1800"/>
            </a:pPr>
            <a:r>
              <a:rPr sz="3600" dirty="0"/>
              <a:t>	</a:t>
            </a:r>
          </a:p>
          <a:p>
            <a:pPr lvl="0">
              <a:spcBef>
                <a:spcPts val="800"/>
              </a:spcBef>
              <a:buSzTx/>
              <a:buNone/>
              <a:defRPr sz="1800"/>
            </a:pPr>
            <a:r>
              <a:rPr sz="3600" dirty="0"/>
              <a:t>	</a:t>
            </a:r>
            <a:r>
              <a:rPr sz="3600" dirty="0" smtClean="0"/>
              <a:t>Syntax:</a:t>
            </a:r>
          </a:p>
          <a:p>
            <a:pPr marL="285750" lvl="1" indent="171450">
              <a:spcBef>
                <a:spcPts val="800"/>
              </a:spcBef>
              <a:buSzTx/>
              <a:buNone/>
              <a:defRPr sz="1800"/>
            </a:pPr>
            <a:r>
              <a:rPr sz="3600" dirty="0" smtClean="0">
                <a:solidFill>
                  <a:srgbClr val="000099"/>
                </a:solidFill>
              </a:rPr>
              <a:t>SELECT attribute(s)</a:t>
            </a:r>
            <a:endParaRPr sz="3600" i="1" dirty="0" smtClean="0">
              <a:solidFill>
                <a:srgbClr val="000099"/>
              </a:solidFill>
            </a:endParaRPr>
          </a:p>
          <a:p>
            <a:pPr marL="285750" lvl="1" indent="171450">
              <a:spcBef>
                <a:spcPts val="800"/>
              </a:spcBef>
              <a:buSzTx/>
              <a:buNone/>
              <a:defRPr sz="1800"/>
            </a:pPr>
            <a:r>
              <a:rPr sz="3600" dirty="0" smtClean="0">
                <a:solidFill>
                  <a:srgbClr val="000099"/>
                </a:solidFill>
              </a:rPr>
              <a:t>FROM </a:t>
            </a:r>
            <a:r>
              <a:rPr sz="3600" dirty="0">
                <a:solidFill>
                  <a:srgbClr val="000099"/>
                </a:solidFill>
              </a:rPr>
              <a:t>table(s</a:t>
            </a:r>
            <a:r>
              <a:rPr sz="3600" dirty="0" smtClean="0">
                <a:solidFill>
                  <a:srgbClr val="000099"/>
                </a:solidFill>
              </a:rPr>
              <a:t>);</a:t>
            </a:r>
            <a:endParaRPr sz="3600" dirty="0">
              <a:solidFill>
                <a:srgbClr val="000099"/>
              </a:solidFill>
            </a:endParaRPr>
          </a:p>
        </p:txBody>
      </p:sp>
    </p:spTree>
    <p:extLst>
      <p:ext uri="{BB962C8B-B14F-4D97-AF65-F5344CB8AC3E}">
        <p14:creationId xmlns:p14="http://schemas.microsoft.com/office/powerpoint/2010/main" val="55812525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Books</a:t>
            </a:r>
          </a:p>
        </p:txBody>
      </p:sp>
      <p:sp>
        <p:nvSpPr>
          <p:cNvPr id="92" name="Shape 92"/>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marL="257175" lvl="0" indent="-257175">
              <a:spcBef>
                <a:spcPts val="500"/>
              </a:spcBef>
              <a:buChar char="•"/>
              <a:defRPr sz="1800"/>
            </a:pPr>
            <a:r>
              <a:rPr lang="en-US" sz="2100" dirty="0">
                <a:latin typeface="Arial Bold"/>
                <a:ea typeface="Arial Bold"/>
                <a:cs typeface="Arial Bold"/>
                <a:sym typeface="Arial Bold"/>
              </a:rPr>
              <a:t>Connolly, Thomas M. Database Systems</a:t>
            </a:r>
            <a:r>
              <a:rPr lang="en-US" sz="2100" dirty="0"/>
              <a:t>: A Practical Approach to Design, Implementation, and Management / Thomas M. Connolly, Carolyn E. </a:t>
            </a:r>
            <a:r>
              <a:rPr lang="en-US" sz="2100" dirty="0" err="1"/>
              <a:t>Begg</a:t>
            </a:r>
            <a:r>
              <a:rPr lang="en-US" sz="2100" dirty="0"/>
              <a:t>.- United States of America: Pearson Education</a:t>
            </a:r>
          </a:p>
          <a:p>
            <a:pPr lvl="0">
              <a:buChar char="•"/>
              <a:defRPr sz="1800"/>
            </a:pPr>
            <a:endParaRPr lang="en-US" sz="2100" dirty="0"/>
          </a:p>
          <a:p>
            <a:pPr marL="214312" lvl="0" indent="-214312">
              <a:spcBef>
                <a:spcPts val="400"/>
              </a:spcBef>
              <a:buChar char="•"/>
              <a:defRPr sz="1800"/>
            </a:pPr>
            <a:r>
              <a:rPr lang="en-US" sz="2100" dirty="0">
                <a:latin typeface="Arial Bold"/>
                <a:ea typeface="Arial Bold"/>
                <a:cs typeface="Arial Bold"/>
                <a:sym typeface="Arial Bold"/>
              </a:rPr>
              <a:t>Garcia-Molina, H. Database system</a:t>
            </a:r>
            <a:r>
              <a:rPr lang="en-US" sz="2100" dirty="0"/>
              <a:t>: The Complete Book / Hector Garcia-Molina.- United States of America: Pearson Prentice Hall</a:t>
            </a:r>
          </a:p>
          <a:p>
            <a:pPr lvl="0">
              <a:buChar char="•"/>
              <a:defRPr sz="1800"/>
            </a:pPr>
            <a:endParaRPr lang="en-US" sz="2100" dirty="0"/>
          </a:p>
          <a:p>
            <a:pPr marL="214312" lvl="0" indent="-214312">
              <a:spcBef>
                <a:spcPts val="400"/>
              </a:spcBef>
              <a:buChar char="•"/>
              <a:defRPr sz="1800"/>
            </a:pPr>
            <a:r>
              <a:rPr lang="en-US" sz="2100" dirty="0">
                <a:latin typeface="Arial Bold"/>
                <a:ea typeface="Arial Bold"/>
                <a:cs typeface="Arial Bold"/>
                <a:sym typeface="Arial Bold"/>
              </a:rPr>
              <a:t>Sharma, N. Database Fundamentals</a:t>
            </a:r>
            <a:r>
              <a:rPr lang="en-US" sz="2100" dirty="0"/>
              <a:t>: A book for the community by the community / </a:t>
            </a:r>
            <a:r>
              <a:rPr lang="en-US" sz="2100" dirty="0" err="1"/>
              <a:t>Neeraj</a:t>
            </a:r>
            <a:r>
              <a:rPr lang="en-US" sz="2100" dirty="0"/>
              <a:t> Sharma, </a:t>
            </a:r>
            <a:r>
              <a:rPr lang="en-US" sz="2100" dirty="0" err="1"/>
              <a:t>Liviu</a:t>
            </a:r>
            <a:r>
              <a:rPr lang="en-US" sz="2100" dirty="0"/>
              <a:t> </a:t>
            </a:r>
            <a:r>
              <a:rPr lang="en-US" sz="2100" dirty="0" err="1"/>
              <a:t>Perniu</a:t>
            </a:r>
            <a:r>
              <a:rPr lang="en-US" sz="2100" dirty="0"/>
              <a:t>.- </a:t>
            </a:r>
            <a:r>
              <a:rPr lang="en-US" sz="2100" dirty="0" smtClean="0"/>
              <a:t>Canada</a:t>
            </a:r>
          </a:p>
          <a:p>
            <a:pPr marL="214312" lvl="0" indent="-214312">
              <a:spcBef>
                <a:spcPts val="400"/>
              </a:spcBef>
              <a:buChar char="•"/>
              <a:defRPr sz="1800"/>
            </a:pPr>
            <a:endParaRPr lang="en-US" sz="2100" dirty="0" smtClean="0"/>
          </a:p>
          <a:p>
            <a:pPr marL="214312" lvl="0" indent="-214312">
              <a:spcBef>
                <a:spcPts val="400"/>
              </a:spcBef>
              <a:buChar char="•"/>
              <a:defRPr sz="1800"/>
            </a:pPr>
            <a:r>
              <a:rPr lang="en-US" sz="2400" err="1"/>
              <a:t>www.postgresql.org</a:t>
            </a:r>
            <a:r>
              <a:rPr lang="en-US" sz="2400"/>
              <a:t>/docs/manuals</a:t>
            </a:r>
            <a:r>
              <a:rPr lang="en-US" sz="2400" smtClean="0"/>
              <a:t>/</a:t>
            </a:r>
          </a:p>
          <a:p>
            <a:pPr marL="214312" lvl="0" indent="-214312">
              <a:spcBef>
                <a:spcPts val="400"/>
              </a:spcBef>
              <a:buChar char="•"/>
              <a:defRPr sz="1800"/>
            </a:pPr>
            <a:endParaRPr lang="en-US" sz="2400" dirty="0"/>
          </a:p>
          <a:p>
            <a:pPr marL="214312" lvl="0" indent="-214312">
              <a:spcBef>
                <a:spcPts val="400"/>
              </a:spcBef>
              <a:buChar char="•"/>
              <a:defRPr sz="1800"/>
            </a:pPr>
            <a:endParaRPr lang="en-US" sz="2100" dirty="0"/>
          </a:p>
        </p:txBody>
      </p:sp>
    </p:spTree>
    <p:extLst>
      <p:ext uri="{BB962C8B-B14F-4D97-AF65-F5344CB8AC3E}">
        <p14:creationId xmlns:p14="http://schemas.microsoft.com/office/powerpoint/2010/main" val="201813955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lang="en-US" sz="4400" dirty="0" smtClean="0"/>
              <a:t>Question</a:t>
            </a:r>
            <a:endParaRPr sz="4400" dirty="0"/>
          </a:p>
        </p:txBody>
      </p:sp>
      <p:sp>
        <p:nvSpPr>
          <p:cNvPr id="92" name="Shape 92"/>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marL="0" lvl="0" indent="0">
              <a:buNone/>
            </a:pPr>
            <a:r>
              <a:rPr lang="en-GB" sz="3000" b="1" dirty="0"/>
              <a:t>Third normal form is based on the concept  of …  </a:t>
            </a:r>
            <a:endParaRPr lang="en-GB" sz="3000" b="1" dirty="0" smtClean="0"/>
          </a:p>
          <a:p>
            <a:pPr marL="0" lvl="0" indent="0">
              <a:buNone/>
            </a:pPr>
            <a:endParaRPr lang="ru-RU" sz="3000" b="1" dirty="0"/>
          </a:p>
          <a:p>
            <a:pPr lvl="0">
              <a:buFont typeface="Arial" charset="0"/>
              <a:buChar char="•"/>
            </a:pPr>
            <a:r>
              <a:rPr lang="en-GB" sz="3000" dirty="0"/>
              <a:t>Transitive dependency </a:t>
            </a:r>
            <a:endParaRPr lang="ru-RU" sz="3000" dirty="0"/>
          </a:p>
          <a:p>
            <a:pPr lvl="0">
              <a:buFont typeface="Arial" charset="0"/>
              <a:buChar char="•"/>
            </a:pPr>
            <a:r>
              <a:rPr lang="en-GB" sz="3000" dirty="0"/>
              <a:t>Partial dependency</a:t>
            </a:r>
            <a:endParaRPr lang="ru-RU" sz="3000" dirty="0"/>
          </a:p>
          <a:p>
            <a:pPr lvl="0">
              <a:buFont typeface="Arial" charset="0"/>
              <a:buChar char="•"/>
            </a:pPr>
            <a:r>
              <a:rPr lang="en-GB" sz="3000" dirty="0"/>
              <a:t>Foreign dependency</a:t>
            </a:r>
            <a:endParaRPr lang="ru-RU" sz="3000" dirty="0"/>
          </a:p>
          <a:p>
            <a:pPr lvl="0">
              <a:buFont typeface="Arial" charset="0"/>
              <a:buChar char="•"/>
            </a:pPr>
            <a:r>
              <a:rPr lang="en-GB" sz="3000" dirty="0"/>
              <a:t>None of the given</a:t>
            </a:r>
            <a:endParaRPr lang="ru-RU" sz="3000" dirty="0"/>
          </a:p>
          <a:p>
            <a:pPr marL="214312" lvl="0" indent="-214312">
              <a:spcBef>
                <a:spcPts val="400"/>
              </a:spcBef>
              <a:buChar char="•"/>
              <a:defRPr sz="1800"/>
            </a:pPr>
            <a:endParaRPr lang="en-US" sz="2100" dirty="0"/>
          </a:p>
        </p:txBody>
      </p:sp>
    </p:spTree>
    <p:extLst>
      <p:ext uri="{BB962C8B-B14F-4D97-AF65-F5344CB8AC3E}">
        <p14:creationId xmlns:p14="http://schemas.microsoft.com/office/powerpoint/2010/main" val="105969309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lang="en-US" sz="4400" dirty="0" smtClean="0"/>
              <a:t>Question</a:t>
            </a:r>
            <a:endParaRPr sz="4400" dirty="0"/>
          </a:p>
        </p:txBody>
      </p:sp>
      <p:sp>
        <p:nvSpPr>
          <p:cNvPr id="92" name="Shape 92"/>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marL="0" lvl="0" indent="0">
              <a:buNone/>
            </a:pPr>
            <a:r>
              <a:rPr lang="en-GB" sz="3000" b="1" dirty="0"/>
              <a:t>A table in 1NF in which the </a:t>
            </a:r>
            <a:r>
              <a:rPr lang="en-GB" sz="3000" b="1" dirty="0" smtClean="0"/>
              <a:t>Primary </a:t>
            </a:r>
            <a:r>
              <a:rPr lang="en-GB" sz="3000" b="1" dirty="0"/>
              <a:t>key consists of two of its three attributes:</a:t>
            </a:r>
            <a:endParaRPr lang="ru-RU" sz="3000" b="1" dirty="0"/>
          </a:p>
          <a:p>
            <a:pPr lvl="0">
              <a:buFont typeface="Arial" charset="0"/>
              <a:buChar char="•"/>
            </a:pPr>
            <a:endParaRPr lang="en-GB" sz="3000" dirty="0" smtClean="0"/>
          </a:p>
          <a:p>
            <a:pPr lvl="0">
              <a:buFont typeface="Arial" charset="0"/>
              <a:buChar char="•"/>
            </a:pPr>
            <a:r>
              <a:rPr lang="en-GB" sz="3000" dirty="0" smtClean="0"/>
              <a:t>Always </a:t>
            </a:r>
            <a:r>
              <a:rPr lang="en-GB" sz="3000" dirty="0"/>
              <a:t>violates 2NF</a:t>
            </a:r>
            <a:endParaRPr lang="ru-RU" sz="3000" dirty="0"/>
          </a:p>
          <a:p>
            <a:pPr lvl="0">
              <a:buFont typeface="Arial" charset="0"/>
              <a:buChar char="•"/>
            </a:pPr>
            <a:r>
              <a:rPr lang="en-GB" sz="3000" dirty="0"/>
              <a:t>Never violates 2NF</a:t>
            </a:r>
            <a:endParaRPr lang="ru-RU" sz="3000" dirty="0"/>
          </a:p>
          <a:p>
            <a:pPr lvl="0">
              <a:buFont typeface="Arial" charset="0"/>
              <a:buChar char="•"/>
            </a:pPr>
            <a:r>
              <a:rPr lang="en-GB" sz="3000" dirty="0"/>
              <a:t>May violate 2NF</a:t>
            </a:r>
            <a:endParaRPr lang="ru-RU" sz="3000" dirty="0"/>
          </a:p>
          <a:p>
            <a:pPr lvl="0">
              <a:buFont typeface="Arial" charset="0"/>
              <a:buChar char="•"/>
            </a:pPr>
            <a:r>
              <a:rPr lang="en-GB" sz="3000" dirty="0"/>
              <a:t>None</a:t>
            </a:r>
            <a:endParaRPr lang="ru-RU" sz="3000" dirty="0"/>
          </a:p>
          <a:p>
            <a:pPr lvl="0"/>
            <a:endParaRPr lang="en-US" sz="3000" dirty="0"/>
          </a:p>
        </p:txBody>
      </p:sp>
    </p:spTree>
    <p:extLst>
      <p:ext uri="{BB962C8B-B14F-4D97-AF65-F5344CB8AC3E}">
        <p14:creationId xmlns:p14="http://schemas.microsoft.com/office/powerpoint/2010/main" val="117997990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lang="en-US" sz="4400" dirty="0" smtClean="0"/>
              <a:t>Question</a:t>
            </a:r>
            <a:endParaRPr sz="4400" dirty="0"/>
          </a:p>
        </p:txBody>
      </p:sp>
      <p:sp>
        <p:nvSpPr>
          <p:cNvPr id="92" name="Shape 92"/>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marL="0" lvl="0" indent="0">
              <a:buNone/>
            </a:pPr>
            <a:r>
              <a:rPr lang="en-GB" sz="2500" b="1" dirty="0"/>
              <a:t>A table has fields F1, F2, F3, F4 and F5 with the following functional dependencies: </a:t>
            </a:r>
            <a:endParaRPr lang="en-GB" sz="2500" b="1" dirty="0" smtClean="0"/>
          </a:p>
          <a:p>
            <a:pPr marL="0" lvl="0" indent="0">
              <a:buNone/>
            </a:pPr>
            <a:r>
              <a:rPr lang="en-GB" sz="2500" b="1" dirty="0" smtClean="0"/>
              <a:t>F1 </a:t>
            </a:r>
            <a:r>
              <a:rPr lang="en-GB" sz="2500" b="1" dirty="0"/>
              <a:t>-&gt;  F3, </a:t>
            </a:r>
            <a:endParaRPr lang="en-GB" sz="2500" b="1" dirty="0" smtClean="0"/>
          </a:p>
          <a:p>
            <a:pPr marL="0" lvl="0" indent="0">
              <a:buNone/>
            </a:pPr>
            <a:r>
              <a:rPr lang="en-GB" sz="2500" b="1" dirty="0" smtClean="0"/>
              <a:t>F2 </a:t>
            </a:r>
            <a:r>
              <a:rPr lang="en-GB" sz="2500" b="1" dirty="0"/>
              <a:t>-&gt;  F4, </a:t>
            </a:r>
            <a:endParaRPr lang="en-GB" sz="2500" b="1" dirty="0" smtClean="0"/>
          </a:p>
          <a:p>
            <a:pPr marL="0" lvl="0" indent="0">
              <a:buNone/>
            </a:pPr>
            <a:r>
              <a:rPr lang="en-GB" sz="2500" b="1" dirty="0" smtClean="0"/>
              <a:t>(</a:t>
            </a:r>
            <a:r>
              <a:rPr lang="en-GB" sz="2500" b="1" dirty="0"/>
              <a:t>F1, F2) -&gt;  F5. </a:t>
            </a:r>
            <a:endParaRPr lang="en-GB" sz="2500" b="1" dirty="0" smtClean="0"/>
          </a:p>
          <a:p>
            <a:pPr marL="0" lvl="0" indent="0">
              <a:buNone/>
            </a:pPr>
            <a:r>
              <a:rPr lang="en-GB" sz="2500" b="1" dirty="0" smtClean="0"/>
              <a:t>In </a:t>
            </a:r>
            <a:r>
              <a:rPr lang="en-GB" sz="2500" b="1" dirty="0"/>
              <a:t>terms of normalization, this table is in </a:t>
            </a:r>
            <a:r>
              <a:rPr lang="mr-IN" sz="2500" b="1" dirty="0" smtClean="0"/>
              <a:t>…</a:t>
            </a:r>
            <a:endParaRPr lang="ru-RU" sz="2500" b="1" dirty="0"/>
          </a:p>
          <a:p>
            <a:pPr lvl="0">
              <a:buFont typeface="Arial" charset="0"/>
              <a:buChar char="•"/>
            </a:pPr>
            <a:endParaRPr lang="en-GB" sz="2500" dirty="0" smtClean="0"/>
          </a:p>
          <a:p>
            <a:pPr lvl="0">
              <a:buFont typeface="Arial" charset="0"/>
              <a:buChar char="•"/>
            </a:pPr>
            <a:r>
              <a:rPr lang="en-GB" sz="2500" dirty="0" smtClean="0"/>
              <a:t>1NF</a:t>
            </a:r>
            <a:endParaRPr lang="ru-RU" sz="2500" dirty="0"/>
          </a:p>
          <a:p>
            <a:pPr lvl="0">
              <a:buFont typeface="Arial" charset="0"/>
              <a:buChar char="•"/>
            </a:pPr>
            <a:r>
              <a:rPr lang="en-GB" sz="2500" dirty="0"/>
              <a:t>2NF</a:t>
            </a:r>
            <a:endParaRPr lang="ru-RU" sz="2500" dirty="0"/>
          </a:p>
          <a:p>
            <a:pPr lvl="0">
              <a:buFont typeface="Arial" charset="0"/>
              <a:buChar char="•"/>
            </a:pPr>
            <a:r>
              <a:rPr lang="en-GB" sz="2500" dirty="0"/>
              <a:t>3NF</a:t>
            </a:r>
            <a:endParaRPr lang="ru-RU" sz="2500" dirty="0"/>
          </a:p>
          <a:p>
            <a:pPr>
              <a:buFont typeface="Arial" charset="0"/>
              <a:buChar char="•"/>
            </a:pPr>
            <a:r>
              <a:rPr lang="ru-RU" sz="2500" dirty="0"/>
              <a:t>UNF </a:t>
            </a:r>
            <a:endParaRPr lang="en-US" sz="2500" dirty="0"/>
          </a:p>
        </p:txBody>
      </p:sp>
    </p:spTree>
    <p:extLst>
      <p:ext uri="{BB962C8B-B14F-4D97-AF65-F5344CB8AC3E}">
        <p14:creationId xmlns:p14="http://schemas.microsoft.com/office/powerpoint/2010/main" val="20581997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dirty="0" smtClean="0"/>
              <a:t>SQL</a:t>
            </a:r>
            <a:r>
              <a:rPr lang="en-US" sz="4400" dirty="0" smtClean="0"/>
              <a:t> Comments</a:t>
            </a:r>
            <a:endParaRPr sz="4400" dirty="0"/>
          </a:p>
        </p:txBody>
      </p:sp>
      <p:sp>
        <p:nvSpPr>
          <p:cNvPr id="18" name="Shape 18"/>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lvl="0">
              <a:buChar char="•"/>
              <a:defRPr sz="1800"/>
            </a:pPr>
            <a:r>
              <a:rPr lang="en-US" sz="3000" dirty="0"/>
              <a:t>Comments are used to explain sections of SQL statements, or to prevent execution of SQL statements</a:t>
            </a:r>
            <a:r>
              <a:rPr lang="en-US" sz="3000" dirty="0" smtClean="0"/>
              <a:t>.</a:t>
            </a:r>
          </a:p>
          <a:p>
            <a:pPr>
              <a:buFont typeface="Arial" charset="0"/>
              <a:buChar char="•"/>
            </a:pPr>
            <a:r>
              <a:rPr lang="en-US" sz="3000" dirty="0"/>
              <a:t>Single line comments start with </a:t>
            </a:r>
            <a:r>
              <a:rPr lang="en-US" sz="3000" dirty="0">
                <a:solidFill>
                  <a:srgbClr val="002060"/>
                </a:solidFill>
              </a:rPr>
              <a:t>--</a:t>
            </a:r>
            <a:r>
              <a:rPr lang="en-US" sz="3000" dirty="0"/>
              <a:t>.</a:t>
            </a:r>
          </a:p>
          <a:p>
            <a:pPr>
              <a:buFont typeface="Arial" charset="0"/>
              <a:buChar char="•"/>
            </a:pPr>
            <a:r>
              <a:rPr lang="en-US" sz="3000" dirty="0"/>
              <a:t>Any text between -- and the end of the line will be ignored (will not be executed</a:t>
            </a:r>
            <a:r>
              <a:rPr lang="en-US" sz="3000" dirty="0" smtClean="0"/>
              <a:t>).</a:t>
            </a:r>
          </a:p>
          <a:p>
            <a:pPr>
              <a:buFont typeface="Arial" charset="0"/>
              <a:buChar char="•"/>
            </a:pPr>
            <a:endParaRPr lang="en-US" sz="3000" dirty="0" smtClean="0"/>
          </a:p>
          <a:p>
            <a:pPr marL="0" indent="0">
              <a:buNone/>
            </a:pPr>
            <a:r>
              <a:rPr lang="en-US" sz="3000" dirty="0" smtClean="0"/>
              <a:t>	</a:t>
            </a:r>
            <a:r>
              <a:rPr lang="en-US" sz="3000" dirty="0" smtClean="0">
                <a:solidFill>
                  <a:schemeClr val="accent1">
                    <a:lumMod val="50000"/>
                  </a:schemeClr>
                </a:solidFill>
              </a:rPr>
              <a:t>--</a:t>
            </a:r>
            <a:r>
              <a:rPr lang="en-US" sz="3000" dirty="0">
                <a:solidFill>
                  <a:schemeClr val="accent1">
                    <a:lumMod val="50000"/>
                  </a:schemeClr>
                </a:solidFill>
              </a:rPr>
              <a:t>Select all:</a:t>
            </a:r>
            <a:br>
              <a:rPr lang="en-US" sz="3000" dirty="0">
                <a:solidFill>
                  <a:schemeClr val="accent1">
                    <a:lumMod val="50000"/>
                  </a:schemeClr>
                </a:solidFill>
              </a:rPr>
            </a:br>
            <a:r>
              <a:rPr lang="en-US" sz="3000" dirty="0" smtClean="0">
                <a:solidFill>
                  <a:schemeClr val="accent1">
                    <a:lumMod val="50000"/>
                  </a:schemeClr>
                </a:solidFill>
              </a:rPr>
              <a:t>	SELECT</a:t>
            </a:r>
            <a:r>
              <a:rPr lang="en-US" sz="3000" dirty="0">
                <a:solidFill>
                  <a:schemeClr val="accent1">
                    <a:lumMod val="50000"/>
                  </a:schemeClr>
                </a:solidFill>
              </a:rPr>
              <a:t> * FROM </a:t>
            </a:r>
            <a:r>
              <a:rPr lang="en-US" sz="3000" dirty="0" smtClean="0">
                <a:solidFill>
                  <a:schemeClr val="accent1">
                    <a:lumMod val="50000"/>
                  </a:schemeClr>
                </a:solidFill>
              </a:rPr>
              <a:t>Students;</a:t>
            </a:r>
            <a:endParaRPr lang="en-US" sz="3000" dirty="0">
              <a:solidFill>
                <a:schemeClr val="accent1">
                  <a:lumMod val="50000"/>
                </a:schemeClr>
              </a:solidFill>
            </a:endParaRPr>
          </a:p>
          <a:p>
            <a:pPr lvl="0">
              <a:buChar char="•"/>
              <a:defRPr sz="1800"/>
            </a:pPr>
            <a:endParaRPr sz="3000" dirty="0"/>
          </a:p>
        </p:txBody>
      </p:sp>
    </p:spTree>
    <p:extLst>
      <p:ext uri="{BB962C8B-B14F-4D97-AF65-F5344CB8AC3E}">
        <p14:creationId xmlns:p14="http://schemas.microsoft.com/office/powerpoint/2010/main" val="4271795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dirty="0" smtClean="0"/>
              <a:t>SQL</a:t>
            </a:r>
            <a:r>
              <a:rPr lang="en-US" sz="4400" dirty="0" smtClean="0"/>
              <a:t> Comments</a:t>
            </a:r>
            <a:endParaRPr sz="4400" dirty="0"/>
          </a:p>
        </p:txBody>
      </p:sp>
      <p:sp>
        <p:nvSpPr>
          <p:cNvPr id="18" name="Shape 18"/>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a:buFont typeface="Arial" charset="0"/>
              <a:buChar char="•"/>
            </a:pPr>
            <a:r>
              <a:rPr lang="en-US" sz="2700" dirty="0"/>
              <a:t>Multi-line comments start with /* and end with */.</a:t>
            </a:r>
          </a:p>
          <a:p>
            <a:pPr>
              <a:buFont typeface="Arial" charset="0"/>
              <a:buChar char="•"/>
            </a:pPr>
            <a:r>
              <a:rPr lang="en-US" sz="2700" dirty="0"/>
              <a:t>Any text between /* and */ will be ignored.</a:t>
            </a:r>
          </a:p>
          <a:p>
            <a:pPr marL="0" lvl="0" indent="0">
              <a:buNone/>
              <a:defRPr sz="1800"/>
            </a:pPr>
            <a:r>
              <a:rPr lang="en-US" sz="2700" dirty="0" smtClean="0"/>
              <a:t>	</a:t>
            </a:r>
            <a:r>
              <a:rPr lang="en-US" sz="2700" dirty="0" smtClean="0">
                <a:solidFill>
                  <a:schemeClr val="accent1">
                    <a:lumMod val="50000"/>
                  </a:schemeClr>
                </a:solidFill>
              </a:rPr>
              <a:t>/*</a:t>
            </a:r>
            <a:r>
              <a:rPr lang="en-US" sz="2700" dirty="0">
                <a:solidFill>
                  <a:schemeClr val="accent1">
                    <a:lumMod val="50000"/>
                  </a:schemeClr>
                </a:solidFill>
              </a:rPr>
              <a:t>Select all the </a:t>
            </a:r>
            <a:r>
              <a:rPr lang="en-US" sz="2700" dirty="0" smtClean="0">
                <a:solidFill>
                  <a:schemeClr val="accent1">
                    <a:lumMod val="50000"/>
                  </a:schemeClr>
                </a:solidFill>
              </a:rPr>
              <a:t>columns</a:t>
            </a:r>
            <a:r>
              <a:rPr lang="en-US" sz="2700" dirty="0">
                <a:solidFill>
                  <a:schemeClr val="accent1">
                    <a:lumMod val="50000"/>
                  </a:schemeClr>
                </a:solidFill>
              </a:rPr>
              <a:t> </a:t>
            </a:r>
            <a:r>
              <a:rPr lang="en-US" sz="2700" dirty="0" smtClean="0">
                <a:solidFill>
                  <a:schemeClr val="accent1">
                    <a:lumMod val="50000"/>
                  </a:schemeClr>
                </a:solidFill>
              </a:rPr>
              <a:t>of </a:t>
            </a:r>
            <a:r>
              <a:rPr lang="en-US" sz="2700" dirty="0">
                <a:solidFill>
                  <a:schemeClr val="accent1">
                    <a:lumMod val="50000"/>
                  </a:schemeClr>
                </a:solidFill>
              </a:rPr>
              <a:t>all the records</a:t>
            </a:r>
            <a:br>
              <a:rPr lang="en-US" sz="2700" dirty="0">
                <a:solidFill>
                  <a:schemeClr val="accent1">
                    <a:lumMod val="50000"/>
                  </a:schemeClr>
                </a:solidFill>
              </a:rPr>
            </a:br>
            <a:r>
              <a:rPr lang="en-US" sz="2700" dirty="0" smtClean="0">
                <a:solidFill>
                  <a:schemeClr val="accent1">
                    <a:lumMod val="50000"/>
                  </a:schemeClr>
                </a:solidFill>
              </a:rPr>
              <a:t>	in </a:t>
            </a:r>
            <a:r>
              <a:rPr lang="en-US" sz="2700" dirty="0">
                <a:solidFill>
                  <a:schemeClr val="accent1">
                    <a:lumMod val="50000"/>
                  </a:schemeClr>
                </a:solidFill>
              </a:rPr>
              <a:t>the </a:t>
            </a:r>
            <a:r>
              <a:rPr lang="en-US" sz="2700" dirty="0" smtClean="0">
                <a:solidFill>
                  <a:schemeClr val="accent1">
                    <a:lumMod val="50000"/>
                  </a:schemeClr>
                </a:solidFill>
              </a:rPr>
              <a:t>Students </a:t>
            </a:r>
            <a:r>
              <a:rPr lang="en-US" sz="2700" dirty="0">
                <a:solidFill>
                  <a:schemeClr val="accent1">
                    <a:lumMod val="50000"/>
                  </a:schemeClr>
                </a:solidFill>
              </a:rPr>
              <a:t>table:*/</a:t>
            </a:r>
            <a:r>
              <a:rPr lang="en-US" sz="2700" dirty="0">
                <a:solidFill>
                  <a:schemeClr val="accent1">
                    <a:lumMod val="50000"/>
                  </a:schemeClr>
                </a:solidFill>
              </a:rPr>
              <a:t/>
            </a:r>
            <a:br>
              <a:rPr lang="en-US" sz="2700" dirty="0">
                <a:solidFill>
                  <a:schemeClr val="accent1">
                    <a:lumMod val="50000"/>
                  </a:schemeClr>
                </a:solidFill>
              </a:rPr>
            </a:br>
            <a:r>
              <a:rPr lang="en-US" sz="2700" dirty="0" smtClean="0">
                <a:solidFill>
                  <a:schemeClr val="accent1">
                    <a:lumMod val="50000"/>
                  </a:schemeClr>
                </a:solidFill>
              </a:rPr>
              <a:t>	SELECT</a:t>
            </a:r>
            <a:r>
              <a:rPr lang="en-US" sz="2700" dirty="0">
                <a:solidFill>
                  <a:schemeClr val="accent1">
                    <a:lumMod val="50000"/>
                  </a:schemeClr>
                </a:solidFill>
              </a:rPr>
              <a:t> * FROM </a:t>
            </a:r>
            <a:r>
              <a:rPr lang="en-US" sz="2700" dirty="0">
                <a:solidFill>
                  <a:schemeClr val="accent1">
                    <a:lumMod val="50000"/>
                  </a:schemeClr>
                </a:solidFill>
              </a:rPr>
              <a:t> Students</a:t>
            </a:r>
            <a:r>
              <a:rPr lang="en-US" sz="2700" dirty="0" smtClean="0">
                <a:solidFill>
                  <a:schemeClr val="accent1">
                    <a:lumMod val="50000"/>
                  </a:schemeClr>
                </a:solidFill>
              </a:rPr>
              <a:t>;</a:t>
            </a:r>
          </a:p>
          <a:p>
            <a:pPr marL="0" lvl="0" indent="0">
              <a:buNone/>
              <a:defRPr sz="1800"/>
            </a:pPr>
            <a:endParaRPr lang="en-US" sz="2700" dirty="0"/>
          </a:p>
          <a:p>
            <a:pPr lvl="0">
              <a:buFont typeface="Arial" charset="0"/>
              <a:buChar char="•"/>
              <a:defRPr sz="1800"/>
            </a:pPr>
            <a:r>
              <a:rPr lang="en-US" sz="2700" dirty="0"/>
              <a:t>To ignore just a part of a statement, also use the /* */ comment</a:t>
            </a:r>
            <a:r>
              <a:rPr lang="en-US" sz="2700" dirty="0" smtClean="0"/>
              <a:t>.</a:t>
            </a:r>
          </a:p>
          <a:p>
            <a:pPr marL="0" lvl="0" indent="0">
              <a:buNone/>
              <a:defRPr sz="1800"/>
            </a:pPr>
            <a:r>
              <a:rPr lang="en-US" sz="2700" dirty="0" smtClean="0"/>
              <a:t>	</a:t>
            </a:r>
            <a:r>
              <a:rPr lang="en-US" sz="2700" dirty="0" smtClean="0">
                <a:solidFill>
                  <a:schemeClr val="accent1">
                    <a:lumMod val="50000"/>
                  </a:schemeClr>
                </a:solidFill>
              </a:rPr>
              <a:t>SELECT</a:t>
            </a:r>
            <a:r>
              <a:rPr lang="en-US" sz="2700" dirty="0">
                <a:solidFill>
                  <a:schemeClr val="accent1">
                    <a:lumMod val="50000"/>
                  </a:schemeClr>
                </a:solidFill>
              </a:rPr>
              <a:t> </a:t>
            </a:r>
            <a:r>
              <a:rPr lang="en-US" sz="2700" dirty="0" err="1">
                <a:solidFill>
                  <a:schemeClr val="accent1">
                    <a:lumMod val="50000"/>
                  </a:schemeClr>
                </a:solidFill>
              </a:rPr>
              <a:t>l</a:t>
            </a:r>
            <a:r>
              <a:rPr lang="en-US" sz="2700" dirty="0" err="1" smtClean="0">
                <a:solidFill>
                  <a:schemeClr val="accent1">
                    <a:lumMod val="50000"/>
                  </a:schemeClr>
                </a:solidFill>
              </a:rPr>
              <a:t>name</a:t>
            </a:r>
            <a:r>
              <a:rPr lang="en-US" sz="2700" dirty="0" smtClean="0">
                <a:solidFill>
                  <a:schemeClr val="accent1">
                    <a:lumMod val="50000"/>
                  </a:schemeClr>
                </a:solidFill>
              </a:rPr>
              <a:t>,</a:t>
            </a:r>
            <a:r>
              <a:rPr lang="en-US" sz="2700" dirty="0">
                <a:solidFill>
                  <a:schemeClr val="accent1">
                    <a:lumMod val="50000"/>
                  </a:schemeClr>
                </a:solidFill>
              </a:rPr>
              <a:t> </a:t>
            </a:r>
            <a:r>
              <a:rPr lang="en-US" sz="2700" dirty="0" smtClean="0">
                <a:solidFill>
                  <a:schemeClr val="accent1">
                    <a:lumMod val="50000"/>
                  </a:schemeClr>
                </a:solidFill>
              </a:rPr>
              <a:t>/*</a:t>
            </a:r>
            <a:r>
              <a:rPr lang="en-US" sz="2700" dirty="0" err="1" smtClean="0">
                <a:solidFill>
                  <a:schemeClr val="accent1">
                    <a:lumMod val="50000"/>
                  </a:schemeClr>
                </a:solidFill>
              </a:rPr>
              <a:t>fname</a:t>
            </a:r>
            <a:r>
              <a:rPr lang="en-US" sz="2700" dirty="0" smtClean="0">
                <a:solidFill>
                  <a:schemeClr val="accent1">
                    <a:lumMod val="50000"/>
                  </a:schemeClr>
                </a:solidFill>
              </a:rPr>
              <a:t>,*/</a:t>
            </a:r>
            <a:r>
              <a:rPr lang="en-US" sz="2700" dirty="0">
                <a:solidFill>
                  <a:schemeClr val="accent1">
                    <a:lumMod val="50000"/>
                  </a:schemeClr>
                </a:solidFill>
              </a:rPr>
              <a:t> </a:t>
            </a:r>
            <a:r>
              <a:rPr lang="en-US" sz="2700" dirty="0" err="1" smtClean="0">
                <a:solidFill>
                  <a:schemeClr val="accent1">
                    <a:lumMod val="50000"/>
                  </a:schemeClr>
                </a:solidFill>
              </a:rPr>
              <a:t>gpa</a:t>
            </a:r>
            <a:r>
              <a:rPr lang="en-US" sz="2700" dirty="0">
                <a:solidFill>
                  <a:schemeClr val="accent1">
                    <a:lumMod val="50000"/>
                  </a:schemeClr>
                </a:solidFill>
              </a:rPr>
              <a:t> </a:t>
            </a:r>
            <a:endParaRPr lang="en-US" sz="2700" dirty="0" smtClean="0">
              <a:solidFill>
                <a:schemeClr val="accent1">
                  <a:lumMod val="50000"/>
                </a:schemeClr>
              </a:solidFill>
            </a:endParaRPr>
          </a:p>
          <a:p>
            <a:pPr marL="0" lvl="0" indent="0">
              <a:buNone/>
              <a:defRPr sz="1800"/>
            </a:pPr>
            <a:r>
              <a:rPr lang="en-US" sz="2700" dirty="0">
                <a:solidFill>
                  <a:schemeClr val="accent1">
                    <a:lumMod val="50000"/>
                  </a:schemeClr>
                </a:solidFill>
              </a:rPr>
              <a:t>	</a:t>
            </a:r>
            <a:r>
              <a:rPr lang="en-US" sz="2700" dirty="0" smtClean="0">
                <a:solidFill>
                  <a:schemeClr val="accent1">
                    <a:lumMod val="50000"/>
                  </a:schemeClr>
                </a:solidFill>
              </a:rPr>
              <a:t>FROM</a:t>
            </a:r>
            <a:r>
              <a:rPr lang="en-US" sz="2700" dirty="0">
                <a:solidFill>
                  <a:schemeClr val="accent1">
                    <a:lumMod val="50000"/>
                  </a:schemeClr>
                </a:solidFill>
              </a:rPr>
              <a:t> </a:t>
            </a:r>
            <a:r>
              <a:rPr lang="en-US" sz="2700" dirty="0">
                <a:solidFill>
                  <a:schemeClr val="accent1">
                    <a:lumMod val="50000"/>
                  </a:schemeClr>
                </a:solidFill>
              </a:rPr>
              <a:t> Students</a:t>
            </a:r>
            <a:r>
              <a:rPr lang="en-US" sz="2700" dirty="0" smtClean="0">
                <a:solidFill>
                  <a:schemeClr val="accent1">
                    <a:lumMod val="50000"/>
                  </a:schemeClr>
                </a:solidFill>
              </a:rPr>
              <a:t>;</a:t>
            </a:r>
          </a:p>
          <a:p>
            <a:pPr marL="0" lvl="0" indent="0">
              <a:buNone/>
              <a:defRPr sz="1800"/>
            </a:pPr>
            <a:endParaRPr sz="2700" dirty="0"/>
          </a:p>
        </p:txBody>
      </p:sp>
    </p:spTree>
    <p:extLst>
      <p:ext uri="{BB962C8B-B14F-4D97-AF65-F5344CB8AC3E}">
        <p14:creationId xmlns:p14="http://schemas.microsoft.com/office/powerpoint/2010/main" val="119706734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1"/>
          <p:cNvSpPr>
            <a:spLocks noGrp="1"/>
          </p:cNvSpPr>
          <p:nvPr>
            <p:ph type="title" idx="4294967295"/>
          </p:nvPr>
        </p:nvSpPr>
        <p:spPr>
          <a:xfrm>
            <a:off x="457200" y="152399"/>
            <a:ext cx="8229600" cy="11430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SQL Structure</a:t>
            </a:r>
          </a:p>
        </p:txBody>
      </p:sp>
      <p:sp>
        <p:nvSpPr>
          <p:cNvPr id="12" name="Shape 12"/>
          <p:cNvSpPr>
            <a:spLocks noGrp="1"/>
          </p:cNvSpPr>
          <p:nvPr>
            <p:ph type="body" idx="4294967295"/>
          </p:nvPr>
        </p:nvSpPr>
        <p:spPr>
          <a:xfrm>
            <a:off x="457200" y="1600199"/>
            <a:ext cx="8229600" cy="4953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lnSpcReduction="10000"/>
          </a:bodyPr>
          <a:lstStyle/>
          <a:p>
            <a:pPr lvl="0">
              <a:buChar char="•"/>
              <a:defRPr sz="1800"/>
            </a:pPr>
            <a:endParaRPr sz="3200"/>
          </a:p>
          <a:p>
            <a:pPr lvl="0">
              <a:buChar char="•"/>
              <a:defRPr sz="1800"/>
            </a:pPr>
            <a:endParaRPr sz="3200"/>
          </a:p>
          <a:p>
            <a:pPr lvl="0">
              <a:buChar char="•"/>
              <a:defRPr sz="1800"/>
            </a:pPr>
            <a:endParaRPr sz="3200"/>
          </a:p>
          <a:p>
            <a:pPr lvl="0">
              <a:buChar char="•"/>
              <a:defRPr sz="1800"/>
            </a:pPr>
            <a:endParaRPr sz="3200"/>
          </a:p>
          <a:p>
            <a:pPr lvl="0">
              <a:buChar char="•"/>
              <a:defRPr sz="1800"/>
            </a:pPr>
            <a:endParaRPr sz="3200"/>
          </a:p>
          <a:p>
            <a:pPr marL="321468" lvl="0" indent="-321468">
              <a:buChar char="•"/>
              <a:defRPr sz="1800"/>
            </a:pPr>
            <a:r>
              <a:rPr sz="3000"/>
              <a:t>DDL (Data Definition Language)</a:t>
            </a:r>
          </a:p>
          <a:p>
            <a:pPr marL="321468" lvl="0" indent="-321468">
              <a:buChar char="•"/>
              <a:defRPr sz="1800"/>
            </a:pPr>
            <a:r>
              <a:rPr sz="3000"/>
              <a:t>DML (Data Manipulation Language)</a:t>
            </a:r>
          </a:p>
          <a:p>
            <a:pPr marL="321468" lvl="0" indent="-321468">
              <a:buChar char="•"/>
              <a:defRPr sz="1800"/>
            </a:pPr>
            <a:r>
              <a:rPr sz="3000"/>
              <a:t>TCL (Transaction Control Language)</a:t>
            </a:r>
          </a:p>
          <a:p>
            <a:pPr marL="321468" lvl="0" indent="-321468">
              <a:buChar char="•"/>
              <a:defRPr sz="1800"/>
            </a:pPr>
            <a:r>
              <a:rPr sz="3000"/>
              <a:t>DCL (Data Control Language)</a:t>
            </a:r>
          </a:p>
        </p:txBody>
      </p:sp>
      <p:pic>
        <p:nvPicPr>
          <p:cNvPr id="14" name="image.png"/>
          <p:cNvPicPr/>
          <p:nvPr/>
        </p:nvPicPr>
        <p:blipFill>
          <a:blip r:embed="rId2">
            <a:extLst/>
          </a:blip>
          <a:stretch>
            <a:fillRect/>
          </a:stretch>
        </p:blipFill>
        <p:spPr>
          <a:xfrm>
            <a:off x="1362075" y="1047750"/>
            <a:ext cx="6419850" cy="302895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title" idx="4294967295"/>
          </p:nvPr>
        </p:nvSpPr>
        <p:spPr>
          <a:xfrm>
            <a:off x="457200" y="304799"/>
            <a:ext cx="8229600" cy="11430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defRPr sz="4000"/>
            </a:lvl1pPr>
          </a:lstStyle>
          <a:p>
            <a:pPr lvl="0">
              <a:defRPr sz="1800"/>
            </a:pPr>
            <a:r>
              <a:rPr lang="en-US" sz="4000" dirty="0" smtClean="0"/>
              <a:t>La</a:t>
            </a:r>
            <a:r>
              <a:rPr sz="4000" dirty="0" smtClean="0"/>
              <a:t>st lecture</a:t>
            </a:r>
            <a:endParaRPr sz="4000" dirty="0"/>
          </a:p>
        </p:txBody>
      </p:sp>
      <p:sp>
        <p:nvSpPr>
          <p:cNvPr id="17" name="Shape 17"/>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marL="0" lvl="0" indent="0">
              <a:buNone/>
              <a:defRPr sz="1800"/>
            </a:pPr>
            <a:r>
              <a:rPr lang="en-US" sz="3000" b="1" dirty="0"/>
              <a:t>Data Definition Language (DDL)</a:t>
            </a:r>
            <a:r>
              <a:rPr lang="en-US" sz="3000" dirty="0"/>
              <a:t> defines constructs that structure the data in the database.</a:t>
            </a:r>
          </a:p>
          <a:p>
            <a:pPr marL="0" lvl="0" indent="0">
              <a:buNone/>
              <a:defRPr sz="1800"/>
            </a:pPr>
            <a:r>
              <a:rPr lang="en-US" sz="3000" dirty="0"/>
              <a:t>DDL statements:</a:t>
            </a:r>
          </a:p>
          <a:p>
            <a:pPr lvl="0">
              <a:buChar char="•"/>
              <a:defRPr sz="1800"/>
            </a:pPr>
            <a:r>
              <a:rPr lang="en-US" sz="3000" dirty="0"/>
              <a:t>CREATE DB</a:t>
            </a:r>
          </a:p>
          <a:p>
            <a:pPr lvl="0">
              <a:buChar char="•"/>
              <a:defRPr sz="1800"/>
            </a:pPr>
            <a:r>
              <a:rPr lang="en-US" sz="3000" dirty="0"/>
              <a:t>CREATE TABLE</a:t>
            </a:r>
          </a:p>
          <a:p>
            <a:pPr lvl="0">
              <a:buChar char="•"/>
              <a:defRPr sz="1800"/>
            </a:pPr>
            <a:r>
              <a:rPr lang="en-US" sz="3000" dirty="0"/>
              <a:t>ALTER TABLE</a:t>
            </a:r>
          </a:p>
          <a:p>
            <a:pPr lvl="0">
              <a:buChar char="•"/>
              <a:defRPr sz="1800"/>
            </a:pPr>
            <a:r>
              <a:rPr lang="en-US" sz="3000" dirty="0"/>
              <a:t>DROP </a:t>
            </a:r>
            <a:r>
              <a:rPr lang="en-US" sz="3000" dirty="0" smtClean="0"/>
              <a:t>TABLE</a:t>
            </a:r>
            <a:endParaRPr lang="en-US" sz="30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lang="en-US" sz="4500" dirty="0"/>
              <a:t>Data Manipulation Language</a:t>
            </a:r>
            <a:endParaRPr sz="4500" dirty="0"/>
          </a:p>
        </p:txBody>
      </p:sp>
      <p:sp>
        <p:nvSpPr>
          <p:cNvPr id="32" name="Shape 32"/>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92500" lnSpcReduction="20000"/>
          </a:bodyPr>
          <a:lstStyle/>
          <a:p>
            <a:pPr>
              <a:spcBef>
                <a:spcPts val="900"/>
              </a:spcBef>
              <a:buSzTx/>
              <a:buNone/>
              <a:defRPr sz="1800"/>
            </a:pPr>
            <a:r>
              <a:rPr sz="3000" dirty="0" smtClean="0"/>
              <a:t>	</a:t>
            </a:r>
            <a:r>
              <a:rPr lang="en-US" sz="3100" b="1" dirty="0" smtClean="0"/>
              <a:t>Data </a:t>
            </a:r>
            <a:r>
              <a:rPr lang="en-US" sz="3100" b="1" dirty="0"/>
              <a:t>M</a:t>
            </a:r>
            <a:r>
              <a:rPr lang="en-US" sz="3100" b="1" dirty="0" smtClean="0"/>
              <a:t>anipulation </a:t>
            </a:r>
            <a:r>
              <a:rPr lang="en-US" sz="3100" b="1" dirty="0"/>
              <a:t>L</a:t>
            </a:r>
            <a:r>
              <a:rPr lang="en-US" sz="3100" b="1" dirty="0" smtClean="0"/>
              <a:t>anguage</a:t>
            </a:r>
            <a:r>
              <a:rPr lang="en-US" sz="3100" dirty="0"/>
              <a:t> </a:t>
            </a:r>
            <a:r>
              <a:rPr lang="en-US" sz="3100" b="1" dirty="0"/>
              <a:t>(DML) </a:t>
            </a:r>
            <a:r>
              <a:rPr lang="en-US" sz="3100" dirty="0"/>
              <a:t>is </a:t>
            </a:r>
            <a:r>
              <a:rPr lang="en-US" sz="3100" dirty="0" smtClean="0"/>
              <a:t>a </a:t>
            </a:r>
            <a:r>
              <a:rPr lang="en-US" sz="3100" dirty="0"/>
              <a:t>sublanguage </a:t>
            </a:r>
            <a:r>
              <a:rPr lang="en-US" sz="3100" dirty="0" smtClean="0"/>
              <a:t>of SQL and it's used </a:t>
            </a:r>
            <a:r>
              <a:rPr lang="en-US" sz="3100" dirty="0"/>
              <a:t>for selecting, inserting, deleting and updating data in a database</a:t>
            </a:r>
            <a:r>
              <a:rPr lang="en-US" sz="3100" dirty="0" smtClean="0"/>
              <a:t>.</a:t>
            </a:r>
            <a:endParaRPr lang="en-US" sz="3000" dirty="0" smtClean="0"/>
          </a:p>
          <a:p>
            <a:pPr lvl="0">
              <a:spcBef>
                <a:spcPts val="900"/>
              </a:spcBef>
              <a:buSzTx/>
              <a:buNone/>
              <a:defRPr sz="1800"/>
            </a:pPr>
            <a:endParaRPr sz="3000" dirty="0"/>
          </a:p>
          <a:p>
            <a:pPr lvl="0">
              <a:spcBef>
                <a:spcPts val="900"/>
              </a:spcBef>
              <a:buSzTx/>
              <a:buNone/>
              <a:defRPr sz="1800"/>
            </a:pPr>
            <a:r>
              <a:rPr sz="3000" dirty="0"/>
              <a:t>	DML </a:t>
            </a:r>
            <a:r>
              <a:rPr lang="en-US" sz="3000" dirty="0" smtClean="0"/>
              <a:t>statements</a:t>
            </a:r>
            <a:r>
              <a:rPr sz="3000" dirty="0" smtClean="0"/>
              <a:t>:</a:t>
            </a:r>
            <a:endParaRPr sz="3000" dirty="0"/>
          </a:p>
          <a:p>
            <a:pPr marL="428625" lvl="0" indent="-428625">
              <a:spcBef>
                <a:spcPts val="900"/>
              </a:spcBef>
              <a:buChar char="•"/>
              <a:defRPr sz="1800"/>
            </a:pPr>
            <a:r>
              <a:rPr sz="3000" dirty="0"/>
              <a:t>INSERT</a:t>
            </a:r>
          </a:p>
          <a:p>
            <a:pPr marL="428625" lvl="0" indent="-428625">
              <a:spcBef>
                <a:spcPts val="900"/>
              </a:spcBef>
              <a:buChar char="•"/>
              <a:defRPr sz="1800"/>
            </a:pPr>
            <a:r>
              <a:rPr sz="3000" dirty="0"/>
              <a:t>UPDATE</a:t>
            </a:r>
          </a:p>
          <a:p>
            <a:pPr marL="428625" lvl="0" indent="-428625">
              <a:spcBef>
                <a:spcPts val="900"/>
              </a:spcBef>
              <a:buChar char="•"/>
              <a:defRPr sz="1800"/>
            </a:pPr>
            <a:r>
              <a:rPr sz="3000" dirty="0" smtClean="0"/>
              <a:t>DELETE</a:t>
            </a:r>
            <a:endParaRPr lang="en-US" sz="3000" dirty="0" smtClean="0"/>
          </a:p>
          <a:p>
            <a:pPr marL="428625" lvl="0" indent="-428625">
              <a:spcBef>
                <a:spcPts val="900"/>
              </a:spcBef>
              <a:buChar char="•"/>
              <a:defRPr sz="1800"/>
            </a:pPr>
            <a:r>
              <a:rPr lang="en-US" sz="3000" dirty="0" smtClean="0"/>
              <a:t>SELECT</a:t>
            </a:r>
            <a:endParaRPr sz="30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lang="en-US" sz="4400" dirty="0" smtClean="0"/>
              <a:t>DDL vs. DML</a:t>
            </a:r>
            <a:endParaRPr sz="4400" dirty="0"/>
          </a:p>
        </p:txBody>
      </p:sp>
      <p:sp>
        <p:nvSpPr>
          <p:cNvPr id="28" name="Shape 28"/>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228600" lvl="2" indent="685800">
              <a:spcBef>
                <a:spcPts val="500"/>
              </a:spcBef>
              <a:buSzTx/>
              <a:buNone/>
              <a:defRPr sz="1800"/>
            </a:pPr>
            <a:endParaRPr sz="2400" dirty="0"/>
          </a:p>
          <a:p>
            <a:pPr lvl="0">
              <a:buSzTx/>
              <a:buNone/>
              <a:defRPr sz="1800"/>
            </a:pPr>
            <a:r>
              <a:rPr lang="en-US" sz="3200" dirty="0" smtClean="0"/>
              <a:t>	</a:t>
            </a:r>
            <a:r>
              <a:rPr sz="3200" dirty="0" smtClean="0"/>
              <a:t>When </a:t>
            </a:r>
            <a:r>
              <a:rPr sz="3200" dirty="0"/>
              <a:t>a table is </a:t>
            </a:r>
            <a:r>
              <a:rPr sz="3200" dirty="0" smtClean="0"/>
              <a:t>created</a:t>
            </a:r>
            <a:r>
              <a:rPr lang="en-US" sz="3200" dirty="0" smtClean="0"/>
              <a:t> (with DDL statements)</a:t>
            </a:r>
            <a:r>
              <a:rPr sz="3200" dirty="0" smtClean="0"/>
              <a:t>, </a:t>
            </a:r>
            <a:r>
              <a:rPr sz="3200" dirty="0"/>
              <a:t>it contains no </a:t>
            </a:r>
            <a:r>
              <a:rPr sz="3200" dirty="0" smtClean="0"/>
              <a:t>data</a:t>
            </a:r>
            <a:r>
              <a:rPr lang="en-US" sz="3200" dirty="0" smtClean="0"/>
              <a:t> (data - DML)</a:t>
            </a:r>
            <a:r>
              <a:rPr sz="3200" dirty="0" smtClean="0"/>
              <a:t>.</a:t>
            </a:r>
            <a:endParaRPr sz="3200" dirty="0"/>
          </a:p>
        </p:txBody>
      </p:sp>
      <p:pic>
        <p:nvPicPr>
          <p:cNvPr id="29" name="image.png"/>
          <p:cNvPicPr/>
          <p:nvPr/>
        </p:nvPicPr>
        <p:blipFill>
          <a:blip r:embed="rId2">
            <a:extLst/>
          </a:blip>
          <a:stretch>
            <a:fillRect/>
          </a:stretch>
        </p:blipFill>
        <p:spPr>
          <a:xfrm>
            <a:off x="571500" y="3663696"/>
            <a:ext cx="8001000" cy="2190750"/>
          </a:xfrm>
          <a:prstGeom prst="rect">
            <a:avLst/>
          </a:prstGeom>
          <a:ln w="12700">
            <a:miter lim="400000"/>
          </a:ln>
        </p:spPr>
      </p:pic>
    </p:spTree>
    <p:extLst>
      <p:ext uri="{BB962C8B-B14F-4D97-AF65-F5344CB8AC3E}">
        <p14:creationId xmlns:p14="http://schemas.microsoft.com/office/powerpoint/2010/main" val="12718253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457200" y="304799"/>
            <a:ext cx="8229600" cy="11430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4400"/>
              <a:t>INSERT</a:t>
            </a:r>
          </a:p>
        </p:txBody>
      </p:sp>
      <p:sp>
        <p:nvSpPr>
          <p:cNvPr id="35" name="Shape 35"/>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p>
            <a:pPr marL="0" lvl="0" indent="0">
              <a:lnSpc>
                <a:spcPct val="90000"/>
              </a:lnSpc>
              <a:spcBef>
                <a:spcPts val="600"/>
              </a:spcBef>
              <a:buNone/>
              <a:defRPr sz="1800"/>
            </a:pPr>
            <a:r>
              <a:rPr sz="3000" dirty="0" smtClean="0">
                <a:solidFill>
                  <a:srgbClr val="000099"/>
                </a:solidFill>
              </a:rPr>
              <a:t>INSERT</a:t>
            </a:r>
            <a:r>
              <a:rPr sz="3000" dirty="0" smtClean="0"/>
              <a:t> </a:t>
            </a:r>
            <a:r>
              <a:rPr lang="en-US" sz="3000" dirty="0" smtClean="0"/>
              <a:t>statement </a:t>
            </a:r>
            <a:r>
              <a:rPr lang="en-US" sz="3000" dirty="0"/>
              <a:t>is used to insert new </a:t>
            </a:r>
            <a:r>
              <a:rPr lang="en-US" sz="3000" dirty="0" smtClean="0"/>
              <a:t>records </a:t>
            </a:r>
            <a:r>
              <a:rPr lang="en-US" sz="3000" dirty="0"/>
              <a:t>in a </a:t>
            </a:r>
            <a:r>
              <a:rPr lang="en-US" sz="3000" dirty="0" smtClean="0"/>
              <a:t>table</a:t>
            </a:r>
            <a:r>
              <a:rPr sz="3000" dirty="0" smtClean="0"/>
              <a:t>. </a:t>
            </a:r>
            <a:endParaRPr sz="3000" dirty="0"/>
          </a:p>
          <a:p>
            <a:pPr marL="0" lvl="0" indent="0">
              <a:lnSpc>
                <a:spcPct val="90000"/>
              </a:lnSpc>
              <a:spcBef>
                <a:spcPts val="600"/>
              </a:spcBef>
              <a:buNone/>
              <a:defRPr sz="1800"/>
            </a:pPr>
            <a:r>
              <a:rPr sz="3000" dirty="0"/>
              <a:t>Syntax:</a:t>
            </a:r>
          </a:p>
          <a:p>
            <a:pPr lvl="0">
              <a:lnSpc>
                <a:spcPct val="90000"/>
              </a:lnSpc>
              <a:spcBef>
                <a:spcPts val="600"/>
              </a:spcBef>
              <a:buSzTx/>
              <a:buNone/>
              <a:defRPr sz="1800"/>
            </a:pPr>
            <a:r>
              <a:rPr sz="3000" dirty="0">
                <a:solidFill>
                  <a:srgbClr val="000099"/>
                </a:solidFill>
              </a:rPr>
              <a:t>	</a:t>
            </a:r>
            <a:r>
              <a:rPr sz="3000" dirty="0" smtClean="0">
                <a:solidFill>
                  <a:srgbClr val="000099"/>
                </a:solidFill>
              </a:rPr>
              <a:t>INSERT </a:t>
            </a:r>
            <a:r>
              <a:rPr sz="3000" dirty="0">
                <a:solidFill>
                  <a:srgbClr val="000099"/>
                </a:solidFill>
              </a:rPr>
              <a:t>INTO </a:t>
            </a:r>
            <a:r>
              <a:rPr sz="3000" dirty="0" smtClean="0">
                <a:solidFill>
                  <a:srgbClr val="000099"/>
                </a:solidFill>
              </a:rPr>
              <a:t>table_name</a:t>
            </a:r>
            <a:r>
              <a:rPr lang="en-US" sz="3000" dirty="0">
                <a:solidFill>
                  <a:srgbClr val="000099"/>
                </a:solidFill>
              </a:rPr>
              <a:t> </a:t>
            </a:r>
            <a:r>
              <a:rPr sz="3000" dirty="0" smtClean="0">
                <a:solidFill>
                  <a:srgbClr val="000099"/>
                </a:solidFill>
              </a:rPr>
              <a:t>VALUES </a:t>
            </a:r>
            <a:r>
              <a:rPr sz="3000" dirty="0" smtClean="0">
                <a:solidFill>
                  <a:srgbClr val="000099"/>
                </a:solidFill>
              </a:rPr>
              <a:t>(values);</a:t>
            </a:r>
          </a:p>
          <a:p>
            <a:pPr marL="742950" lvl="1" indent="-457200">
              <a:lnSpc>
                <a:spcPct val="90000"/>
              </a:lnSpc>
              <a:spcBef>
                <a:spcPts val="500"/>
              </a:spcBef>
              <a:buSzTx/>
              <a:buFont typeface="Arial" panose="020B0604020202020204" pitchFamily="34" charset="0"/>
              <a:buChar char="•"/>
              <a:defRPr sz="1800"/>
            </a:pPr>
            <a:endParaRPr lang="en-US" sz="3000" dirty="0" smtClean="0"/>
          </a:p>
          <a:p>
            <a:pPr marL="742950" lvl="1" indent="-457200">
              <a:lnSpc>
                <a:spcPct val="90000"/>
              </a:lnSpc>
              <a:spcBef>
                <a:spcPts val="500"/>
              </a:spcBef>
              <a:buSzTx/>
              <a:buFont typeface="Arial" panose="020B0604020202020204" pitchFamily="34" charset="0"/>
              <a:buChar char="•"/>
              <a:defRPr sz="1800"/>
            </a:pPr>
            <a:r>
              <a:rPr lang="en-US" sz="3000" dirty="0"/>
              <a:t>In SQL all strings and dates must be single-quoted</a:t>
            </a:r>
            <a:r>
              <a:rPr lang="en-US" sz="3000" dirty="0" smtClean="0"/>
              <a:t>.</a:t>
            </a:r>
          </a:p>
          <a:p>
            <a:pPr marL="742950" lvl="1" indent="-457200">
              <a:lnSpc>
                <a:spcPct val="90000"/>
              </a:lnSpc>
              <a:spcBef>
                <a:spcPts val="500"/>
              </a:spcBef>
              <a:buSzTx/>
              <a:buFont typeface="Arial" panose="020B0604020202020204" pitchFamily="34" charset="0"/>
              <a:buChar char="•"/>
              <a:defRPr sz="1800"/>
            </a:pPr>
            <a:r>
              <a:rPr lang="en-US" sz="3000" dirty="0"/>
              <a:t>The data values are listed in the order in which the columns appear in the table, separated by commas.</a:t>
            </a:r>
            <a:endParaRPr lang="en-US" sz="3000" dirty="0"/>
          </a:p>
          <a:p>
            <a:pPr marL="285750" lvl="1" indent="171450">
              <a:lnSpc>
                <a:spcPct val="90000"/>
              </a:lnSpc>
              <a:spcBef>
                <a:spcPts val="500"/>
              </a:spcBef>
              <a:buSzTx/>
              <a:buNone/>
              <a:defRPr sz="1800"/>
            </a:pPr>
            <a:endParaRPr sz="2600" dirty="0"/>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521</TotalTime>
  <Words>893</Words>
  <Application>Microsoft Macintosh PowerPoint</Application>
  <PresentationFormat>Экран (4:3)</PresentationFormat>
  <Paragraphs>204</Paragraphs>
  <Slides>28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 Bold</vt:lpstr>
      <vt:lpstr>Arial Unicode MS</vt:lpstr>
      <vt:lpstr>Avenir Roman</vt:lpstr>
      <vt:lpstr>Arial</vt:lpstr>
      <vt:lpstr>Default</vt:lpstr>
      <vt:lpstr>Databases Design. Introduction to SQL   LECTURE 6   SQL.  Data Manipulation Language</vt:lpstr>
      <vt:lpstr>SQL</vt:lpstr>
      <vt:lpstr>SQL Comments</vt:lpstr>
      <vt:lpstr>SQL Comments</vt:lpstr>
      <vt:lpstr>SQL Structure</vt:lpstr>
      <vt:lpstr>Last lecture</vt:lpstr>
      <vt:lpstr>Data Manipulation Language</vt:lpstr>
      <vt:lpstr>DDL vs. DML</vt:lpstr>
      <vt:lpstr>INSERT</vt:lpstr>
      <vt:lpstr>INSERT: example 1</vt:lpstr>
      <vt:lpstr>INSERT: example 2</vt:lpstr>
      <vt:lpstr>INSERT: example 3</vt:lpstr>
      <vt:lpstr>Referential Integrity (CREATE TABLE)</vt:lpstr>
      <vt:lpstr>Referential Integrity (CREATE TABLE)</vt:lpstr>
      <vt:lpstr>Referential Integrity (INSERT)</vt:lpstr>
      <vt:lpstr>UPDATE</vt:lpstr>
      <vt:lpstr>UPDATE: example 1</vt:lpstr>
      <vt:lpstr>UPDATE: examples 2, 3</vt:lpstr>
      <vt:lpstr>UPDATE: example 4</vt:lpstr>
      <vt:lpstr>UPDATE: example 5</vt:lpstr>
      <vt:lpstr>DELETE: example 1</vt:lpstr>
      <vt:lpstr>DELETE: example 2</vt:lpstr>
      <vt:lpstr>DELETE: example 3</vt:lpstr>
      <vt:lpstr>Next lecture: SELECT</vt:lpstr>
      <vt:lpstr>Books</vt:lpstr>
      <vt:lpstr>Question</vt:lpstr>
      <vt:lpstr>Question</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LECTURE 7   SQL.  Data Manipulation Language</dc:title>
  <cp:lastModifiedBy>пользователь Microsoft Office</cp:lastModifiedBy>
  <cp:revision>113</cp:revision>
  <dcterms:modified xsi:type="dcterms:W3CDTF">2020-02-29T14:10:57Z</dcterms:modified>
</cp:coreProperties>
</file>