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7" r:id="rId2"/>
    <p:sldId id="328" r:id="rId3"/>
    <p:sldId id="326" r:id="rId4"/>
    <p:sldId id="327" r:id="rId5"/>
    <p:sldId id="323" r:id="rId6"/>
    <p:sldId id="324" r:id="rId7"/>
    <p:sldId id="325" r:id="rId8"/>
    <p:sldId id="257" r:id="rId9"/>
    <p:sldId id="318" r:id="rId10"/>
    <p:sldId id="319" r:id="rId11"/>
    <p:sldId id="260" r:id="rId12"/>
    <p:sldId id="264" r:id="rId13"/>
    <p:sldId id="265" r:id="rId14"/>
    <p:sldId id="266" r:id="rId15"/>
    <p:sldId id="320" r:id="rId16"/>
    <p:sldId id="321" r:id="rId17"/>
    <p:sldId id="309" r:id="rId18"/>
    <p:sldId id="279" r:id="rId19"/>
    <p:sldId id="280" r:id="rId20"/>
    <p:sldId id="281" r:id="rId21"/>
    <p:sldId id="282" r:id="rId22"/>
    <p:sldId id="310" r:id="rId23"/>
    <p:sldId id="311" r:id="rId24"/>
    <p:sldId id="284" r:id="rId25"/>
    <p:sldId id="313" r:id="rId26"/>
    <p:sldId id="314" r:id="rId27"/>
    <p:sldId id="283" r:id="rId28"/>
    <p:sldId id="312" r:id="rId29"/>
    <p:sldId id="316" r:id="rId30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4" autoAdjust="0"/>
    <p:restoredTop sz="91873" autoAdjust="0"/>
  </p:normalViewPr>
  <p:slideViewPr>
    <p:cSldViewPr snapToGrid="0" snapToObjects="1">
      <p:cViewPr varScale="1">
        <p:scale>
          <a:sx n="84" d="100"/>
          <a:sy n="84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5656434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AF48-E6A5-46D9-9392-A67B97D878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xo7X6dSVc" TargetMode="External"/><Relationship Id="rId2" Type="http://schemas.openxmlformats.org/officeDocument/2006/relationships/hyperlink" Target="https://youtu.be/b34eoySTv6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Databases Design. Introduction to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SQL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000" dirty="0" smtClean="0">
                <a:latin typeface="Arial Bold"/>
                <a:ea typeface="Arial Bold"/>
                <a:cs typeface="Arial Bold"/>
                <a:sym typeface="Arial Bold"/>
              </a:rPr>
              <a:t/>
            </a:r>
            <a:br>
              <a:rPr lang="en-US" sz="5000" dirty="0" smtClean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200" dirty="0" smtClean="0"/>
              <a:t>LECTURE </a:t>
            </a:r>
            <a:r>
              <a:rPr lang="en-US" sz="3200" dirty="0"/>
              <a:t>7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sz="3200" dirty="0"/>
              <a:t/>
            </a: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5400" dirty="0">
                <a:latin typeface="Arial Bold"/>
                <a:ea typeface="Arial Bold"/>
                <a:cs typeface="Arial Bold"/>
                <a:sym typeface="Arial Bold"/>
              </a:rPr>
              <a:t>Relational algebra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</a:t>
            </a:r>
            <a:r>
              <a:rPr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r>
              <a:rPr lang="en-US"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51998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Querying Data From Tables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Query operations</a:t>
            </a:r>
            <a:r>
              <a:rPr sz="3000" dirty="0"/>
              <a:t> facilitate data retrieval from one or more tables.</a:t>
            </a:r>
          </a:p>
          <a:p>
            <a:pPr lvl="0">
              <a:buChar char="•"/>
              <a:defRPr sz="1800"/>
            </a:pPr>
            <a:endParaRPr sz="3000" dirty="0"/>
          </a:p>
          <a:p>
            <a:pPr lvl="0">
              <a:buChar char="•"/>
              <a:defRPr sz="1800"/>
            </a:pPr>
            <a:r>
              <a:rPr sz="3000" dirty="0"/>
              <a:t>The result of any query is a </a:t>
            </a:r>
            <a:r>
              <a:rPr sz="3000" dirty="0" smtClean="0">
                <a:latin typeface="Arial Bold"/>
                <a:ea typeface="Arial Bold"/>
                <a:cs typeface="Arial Bold"/>
                <a:sym typeface="Arial Bold"/>
              </a:rPr>
              <a:t>table</a:t>
            </a:r>
            <a:r>
              <a:rPr sz="3000" dirty="0" smtClean="0"/>
              <a:t>.</a:t>
            </a:r>
            <a:endParaRPr lang="ru-RU" sz="3000" dirty="0" smtClean="0"/>
          </a:p>
          <a:p>
            <a:pPr lvl="0">
              <a:buChar char="•"/>
              <a:defRPr sz="1800"/>
            </a:pPr>
            <a:r>
              <a:rPr sz="3000" dirty="0" smtClean="0"/>
              <a:t>The </a:t>
            </a:r>
            <a:r>
              <a:rPr sz="3000" dirty="0"/>
              <a:t>result can be further manipulated by other query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6443883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Querying Data From Tables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5762" lvl="0" indent="-385762">
              <a:spcBef>
                <a:spcPts val="800"/>
              </a:spcBef>
              <a:buChar char="•"/>
              <a:defRPr sz="1800"/>
            </a:pPr>
            <a:r>
              <a:rPr sz="3600" dirty="0"/>
              <a:t>SQL allows to query data using </a:t>
            </a:r>
            <a:r>
              <a:rPr lang="en-US" sz="3600" dirty="0" smtClean="0"/>
              <a:t>SELECT</a:t>
            </a:r>
            <a:r>
              <a:rPr sz="3600" dirty="0" smtClean="0"/>
              <a:t> statement. </a:t>
            </a:r>
            <a:endParaRPr sz="3600" dirty="0"/>
          </a:p>
          <a:p>
            <a:pPr lvl="0">
              <a:spcBef>
                <a:spcPts val="800"/>
              </a:spcBef>
              <a:buSzTx/>
              <a:buNone/>
              <a:defRPr sz="1800"/>
            </a:pPr>
            <a:r>
              <a:rPr sz="3600" dirty="0"/>
              <a:t>	</a:t>
            </a:r>
          </a:p>
          <a:p>
            <a:pPr lvl="0">
              <a:spcBef>
                <a:spcPts val="800"/>
              </a:spcBef>
              <a:buSzTx/>
              <a:buNone/>
              <a:defRPr sz="1800"/>
            </a:pPr>
            <a:r>
              <a:rPr sz="3600" dirty="0"/>
              <a:t>	Syntax:</a:t>
            </a: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sz="3600" dirty="0">
                <a:solidFill>
                  <a:srgbClr val="000099"/>
                </a:solidFill>
              </a:rPr>
              <a:t>SELECT attribute(s)</a:t>
            </a:r>
            <a:endParaRPr sz="3600" i="1" dirty="0">
              <a:solidFill>
                <a:srgbClr val="000099"/>
              </a:solidFill>
            </a:endParaRP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sz="3600" dirty="0">
                <a:solidFill>
                  <a:srgbClr val="000099"/>
                </a:solidFill>
              </a:rPr>
              <a:t>FROM table(s)</a:t>
            </a:r>
            <a:endParaRPr sz="3600" i="1" dirty="0">
              <a:solidFill>
                <a:srgbClr val="000099"/>
              </a:solidFill>
            </a:endParaRP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lang="en-US" sz="3600" dirty="0">
                <a:solidFill>
                  <a:srgbClr val="000099"/>
                </a:solidFill>
              </a:rPr>
              <a:t>[</a:t>
            </a:r>
            <a:r>
              <a:rPr sz="3600" dirty="0" smtClean="0">
                <a:solidFill>
                  <a:srgbClr val="000099"/>
                </a:solidFill>
              </a:rPr>
              <a:t>WHERE </a:t>
            </a:r>
            <a:r>
              <a:rPr sz="3600" dirty="0">
                <a:solidFill>
                  <a:srgbClr val="000099"/>
                </a:solidFill>
              </a:rPr>
              <a:t>selection condition(s</a:t>
            </a:r>
            <a:r>
              <a:rPr sz="3600" dirty="0" smtClean="0">
                <a:solidFill>
                  <a:srgbClr val="000099"/>
                </a:solidFill>
              </a:rPr>
              <a:t>)</a:t>
            </a:r>
            <a:r>
              <a:rPr lang="en-US" sz="3600" dirty="0" smtClean="0">
                <a:solidFill>
                  <a:srgbClr val="000099"/>
                </a:solidFill>
              </a:rPr>
              <a:t>] </a:t>
            </a:r>
            <a:r>
              <a:rPr sz="3600" dirty="0" smtClean="0">
                <a:solidFill>
                  <a:srgbClr val="000099"/>
                </a:solidFill>
              </a:rPr>
              <a:t>;</a:t>
            </a:r>
            <a:endParaRPr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Projection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sz="2800" dirty="0">
                <a:latin typeface="Arial Bold"/>
                <a:ea typeface="Arial Bold"/>
                <a:cs typeface="Arial Bold"/>
                <a:sym typeface="Arial Bold"/>
              </a:rPr>
              <a:t>Projection</a:t>
            </a:r>
            <a:r>
              <a:rPr sz="2800" dirty="0"/>
              <a:t>, referred to as Π (pi)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r>
              <a:rPr sz="2800" dirty="0"/>
              <a:t>Selects a set of attributes from a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r>
              <a:rPr sz="2800" dirty="0"/>
              <a:t>The attributes are subscripts to Π and the table is in </a:t>
            </a:r>
            <a:r>
              <a:rPr sz="2800" dirty="0" smtClean="0"/>
              <a:t>parenthesis</a:t>
            </a:r>
            <a:endParaRPr lang="en-US" sz="2800" dirty="0" smtClean="0"/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defRPr sz="1800"/>
            </a:pPr>
            <a:r>
              <a:rPr sz="2800" dirty="0" smtClean="0">
                <a:solidFill>
                  <a:srgbClr val="008080"/>
                </a:solidFill>
              </a:rPr>
              <a:t>Π </a:t>
            </a:r>
            <a:r>
              <a:rPr lang="en-US" sz="2800" dirty="0" err="1" smtClean="0">
                <a:solidFill>
                  <a:srgbClr val="008080"/>
                </a:solidFill>
              </a:rPr>
              <a:t>stud_id</a:t>
            </a:r>
            <a:r>
              <a:rPr lang="en-US" sz="2800" dirty="0" smtClean="0">
                <a:solidFill>
                  <a:srgbClr val="008080"/>
                </a:solidFill>
              </a:rPr>
              <a:t> </a:t>
            </a:r>
            <a:r>
              <a:rPr sz="2800" dirty="0" smtClean="0">
                <a:solidFill>
                  <a:srgbClr val="008080"/>
                </a:solidFill>
              </a:rPr>
              <a:t>(</a:t>
            </a:r>
            <a:r>
              <a:rPr lang="en-US" sz="2800" dirty="0" smtClean="0">
                <a:solidFill>
                  <a:srgbClr val="008080"/>
                </a:solidFill>
              </a:rPr>
              <a:t>Students</a:t>
            </a:r>
            <a:r>
              <a:rPr sz="2800" dirty="0" smtClean="0">
                <a:solidFill>
                  <a:srgbClr val="008080"/>
                </a:solidFill>
              </a:rPr>
              <a:t>)</a:t>
            </a:r>
            <a:endParaRPr lang="en-US" sz="2800" dirty="0" smtClean="0">
              <a:solidFill>
                <a:srgbClr val="00808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r>
              <a:rPr sz="2800" dirty="0" smtClean="0"/>
              <a:t>Projection </a:t>
            </a:r>
            <a:r>
              <a:rPr sz="2800" dirty="0"/>
              <a:t>is represented in a SQL </a:t>
            </a:r>
            <a:r>
              <a:rPr lang="en-US" sz="2800" dirty="0" smtClean="0"/>
              <a:t>SELECT</a:t>
            </a:r>
            <a:r>
              <a:rPr sz="2800" dirty="0" smtClean="0"/>
              <a:t> </a:t>
            </a:r>
            <a:r>
              <a:rPr sz="2800" dirty="0"/>
              <a:t>statement’s attribute </a:t>
            </a:r>
            <a:r>
              <a:rPr sz="2800" dirty="0" smtClean="0"/>
              <a:t>list.</a:t>
            </a:r>
            <a:r>
              <a:rPr lang="en-US" sz="2800" dirty="0"/>
              <a:t> </a:t>
            </a:r>
            <a:r>
              <a:rPr sz="2800" dirty="0" smtClean="0"/>
              <a:t>The </a:t>
            </a:r>
            <a:r>
              <a:rPr sz="2800" dirty="0"/>
              <a:t>above projection is synonymous to the following SQL query:</a:t>
            </a:r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SELECT </a:t>
            </a:r>
            <a:r>
              <a:rPr lang="en-US" sz="2800" dirty="0" err="1" smtClean="0">
                <a:solidFill>
                  <a:srgbClr val="008080"/>
                </a:solidFill>
              </a:rPr>
              <a:t>stud_id</a:t>
            </a:r>
            <a:endParaRPr sz="2800" dirty="0">
              <a:solidFill>
                <a:srgbClr val="00808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FROM </a:t>
            </a:r>
            <a:r>
              <a:rPr lang="en-US" sz="2800" dirty="0">
                <a:solidFill>
                  <a:srgbClr val="008080"/>
                </a:solidFill>
              </a:rPr>
              <a:t>Students</a:t>
            </a:r>
            <a:r>
              <a:rPr sz="2800" dirty="0" smtClean="0">
                <a:solidFill>
                  <a:srgbClr val="008080"/>
                </a:solidFill>
              </a:rPr>
              <a:t>;</a:t>
            </a:r>
            <a:endParaRPr sz="2800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Selection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Selection</a:t>
            </a:r>
            <a:r>
              <a:rPr sz="3000" dirty="0"/>
              <a:t>, referred to as σ (sigma</a:t>
            </a:r>
            <a:r>
              <a:rPr sz="3000" dirty="0" smtClean="0"/>
              <a:t>)</a:t>
            </a:r>
            <a:endParaRPr lang="en-US" sz="3000" dirty="0" smtClean="0"/>
          </a:p>
          <a:p>
            <a:pPr marL="0" lvl="0" indent="0">
              <a:buNone/>
              <a:defRPr sz="1800"/>
            </a:pPr>
            <a:endParaRPr sz="30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3000" dirty="0"/>
              <a:t>Selects a set of rows from a table that satisfy a selection condition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3000" dirty="0"/>
              <a:t>The selection condition is the subscript to σ and the table is in parenthesis</a:t>
            </a:r>
            <a:r>
              <a:rPr sz="3000" dirty="0" smtClean="0"/>
              <a:t>.</a:t>
            </a:r>
            <a:endParaRPr lang="en-US" sz="3000" dirty="0" smtClean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endParaRPr sz="3000" dirty="0"/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8080"/>
                </a:solidFill>
              </a:rPr>
              <a:t>σ </a:t>
            </a:r>
            <a:r>
              <a:rPr lang="en-US" sz="2000" dirty="0" err="1" smtClean="0">
                <a:solidFill>
                  <a:srgbClr val="008080"/>
                </a:solidFill>
              </a:rPr>
              <a:t>stud_id</a:t>
            </a:r>
            <a:r>
              <a:rPr sz="2000" dirty="0" smtClean="0">
                <a:solidFill>
                  <a:srgbClr val="008080"/>
                </a:solidFill>
              </a:rPr>
              <a:t>=</a:t>
            </a:r>
            <a:r>
              <a:rPr lang="en-US" sz="2000" dirty="0" smtClean="0">
                <a:solidFill>
                  <a:srgbClr val="008080"/>
                </a:solidFill>
              </a:rPr>
              <a:t>01</a:t>
            </a:r>
            <a:r>
              <a:rPr sz="2800" dirty="0" smtClean="0">
                <a:solidFill>
                  <a:srgbClr val="008080"/>
                </a:solidFill>
              </a:rPr>
              <a:t> </a:t>
            </a:r>
            <a:r>
              <a:rPr sz="3000" dirty="0" smtClean="0">
                <a:solidFill>
                  <a:srgbClr val="008080"/>
                </a:solidFill>
              </a:rPr>
              <a:t>(</a:t>
            </a:r>
            <a:r>
              <a:rPr lang="en-US" sz="3000" dirty="0">
                <a:solidFill>
                  <a:srgbClr val="008080"/>
                </a:solidFill>
              </a:rPr>
              <a:t>Students</a:t>
            </a:r>
            <a:r>
              <a:rPr sz="3000" dirty="0" smtClean="0">
                <a:solidFill>
                  <a:srgbClr val="008080"/>
                </a:solidFill>
              </a:rPr>
              <a:t>)</a:t>
            </a:r>
            <a:endParaRPr sz="3000" dirty="0">
              <a:solidFill>
                <a:srgbClr val="008080"/>
              </a:solidFill>
            </a:endParaRP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sz="28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Selection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336042" indent="-336042" defTabSz="896111">
              <a:buFontTx/>
              <a:buChar char="•"/>
              <a:defRPr sz="1800"/>
            </a:pPr>
            <a:r>
              <a:rPr lang="en-US" sz="2800" dirty="0"/>
              <a:t>In SQL, selection is represented in the WHERE clause of a </a:t>
            </a:r>
            <a:r>
              <a:rPr lang="en-US" sz="2800" dirty="0" smtClean="0"/>
              <a:t>SELECT </a:t>
            </a:r>
            <a:r>
              <a:rPr lang="en-US" sz="2800" dirty="0"/>
              <a:t>statement</a:t>
            </a:r>
            <a:r>
              <a:rPr lang="en-US" sz="2800" dirty="0" smtClean="0"/>
              <a:t>.</a:t>
            </a:r>
            <a:endParaRPr lang="en-US" sz="3136" dirty="0" smtClean="0"/>
          </a:p>
          <a:p>
            <a:pPr marL="336042" indent="-336042" defTabSz="896111">
              <a:buFontTx/>
              <a:buChar char="•"/>
              <a:defRPr sz="1800"/>
            </a:pPr>
            <a:r>
              <a:rPr sz="3136" dirty="0" smtClean="0"/>
              <a:t>Translate </a:t>
            </a:r>
            <a:r>
              <a:rPr lang="el-GR" sz="2800" dirty="0">
                <a:solidFill>
                  <a:srgbClr val="008080"/>
                </a:solidFill>
              </a:rPr>
              <a:t>σ </a:t>
            </a:r>
            <a:r>
              <a:rPr lang="en-US" sz="2200" dirty="0" err="1">
                <a:solidFill>
                  <a:srgbClr val="008080"/>
                </a:solidFill>
              </a:rPr>
              <a:t>stud_id</a:t>
            </a:r>
            <a:r>
              <a:rPr lang="en-US" sz="2200" dirty="0">
                <a:solidFill>
                  <a:srgbClr val="008080"/>
                </a:solidFill>
              </a:rPr>
              <a:t>=01</a:t>
            </a:r>
            <a:r>
              <a:rPr lang="en-US" sz="2800" dirty="0">
                <a:solidFill>
                  <a:srgbClr val="008080"/>
                </a:solidFill>
              </a:rPr>
              <a:t> (Students</a:t>
            </a:r>
            <a:r>
              <a:rPr lang="en-US" sz="2800" dirty="0" smtClean="0">
                <a:solidFill>
                  <a:srgbClr val="008080"/>
                </a:solidFill>
              </a:rPr>
              <a:t>)</a:t>
            </a:r>
            <a:r>
              <a:rPr sz="3136" dirty="0" smtClean="0">
                <a:solidFill>
                  <a:schemeClr val="tx1"/>
                </a:solidFill>
              </a:rPr>
              <a:t> </a:t>
            </a:r>
            <a:r>
              <a:rPr sz="3136" dirty="0">
                <a:solidFill>
                  <a:schemeClr val="tx1"/>
                </a:solidFill>
              </a:rPr>
              <a:t>to SQL:</a:t>
            </a:r>
          </a:p>
          <a:p>
            <a:pPr marL="280035" lvl="1" indent="168021" defTabSz="896111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SELECT * </a:t>
            </a:r>
          </a:p>
          <a:p>
            <a:pPr marL="280035" lvl="1" indent="168021" defTabSz="896111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FROM </a:t>
            </a:r>
            <a:r>
              <a:rPr lang="en-US" sz="2800" dirty="0">
                <a:solidFill>
                  <a:srgbClr val="008080"/>
                </a:solidFill>
              </a:rPr>
              <a:t>Students</a:t>
            </a:r>
            <a:r>
              <a:rPr sz="2800" dirty="0" smtClean="0">
                <a:solidFill>
                  <a:srgbClr val="008080"/>
                </a:solidFill>
              </a:rPr>
              <a:t> </a:t>
            </a:r>
            <a:endParaRPr sz="2800" dirty="0">
              <a:solidFill>
                <a:srgbClr val="008080"/>
              </a:solidFill>
            </a:endParaRPr>
          </a:p>
          <a:p>
            <a:pPr marL="280035" lvl="1" indent="168021" defTabSz="896111">
              <a:spcBef>
                <a:spcPts val="600"/>
              </a:spcBef>
              <a:buSzTx/>
              <a:buNone/>
              <a:defRPr sz="1800"/>
            </a:pPr>
            <a:r>
              <a:rPr sz="2800" dirty="0">
                <a:solidFill>
                  <a:srgbClr val="008080"/>
                </a:solidFill>
              </a:rPr>
              <a:t>WHERE </a:t>
            </a:r>
            <a:r>
              <a:rPr lang="en-US" sz="2800" dirty="0" err="1">
                <a:solidFill>
                  <a:srgbClr val="008080"/>
                </a:solidFill>
              </a:rPr>
              <a:t>stud_id</a:t>
            </a:r>
            <a:r>
              <a:rPr lang="en-US" sz="2800" dirty="0">
                <a:solidFill>
                  <a:srgbClr val="008080"/>
                </a:solidFill>
              </a:rPr>
              <a:t>=01</a:t>
            </a:r>
            <a:r>
              <a:rPr sz="2800" dirty="0" smtClean="0">
                <a:solidFill>
                  <a:srgbClr val="008080"/>
                </a:solidFill>
              </a:rPr>
              <a:t>;</a:t>
            </a:r>
            <a:endParaRPr sz="2800" dirty="0">
              <a:solidFill>
                <a:srgbClr val="008080"/>
              </a:solidFill>
            </a:endParaRPr>
          </a:p>
          <a:p>
            <a:pPr marL="280035" lvl="1" indent="168021" defTabSz="896111">
              <a:spcBef>
                <a:spcPts val="600"/>
              </a:spcBef>
              <a:buSzTx/>
              <a:buNone/>
              <a:defRPr sz="1800"/>
            </a:pPr>
            <a:endParaRPr sz="2744" dirty="0"/>
          </a:p>
          <a:p>
            <a:pPr marL="294036" lvl="0" indent="-294036" defTabSz="896111">
              <a:buChar char="•"/>
              <a:defRPr sz="1800"/>
            </a:pPr>
            <a:r>
              <a:rPr sz="2744" dirty="0"/>
              <a:t>W</a:t>
            </a:r>
            <a:r>
              <a:rPr sz="3136" dirty="0"/>
              <a:t>hat does </a:t>
            </a:r>
            <a:r>
              <a:rPr lang="en-US" sz="3136" dirty="0" smtClean="0">
                <a:solidFill>
                  <a:srgbClr val="000099"/>
                </a:solidFill>
              </a:rPr>
              <a:t>SELECT</a:t>
            </a:r>
            <a:r>
              <a:rPr sz="3136" dirty="0" smtClean="0">
                <a:solidFill>
                  <a:srgbClr val="000099"/>
                </a:solidFill>
              </a:rPr>
              <a:t> </a:t>
            </a:r>
            <a:r>
              <a:rPr sz="3136" dirty="0">
                <a:solidFill>
                  <a:srgbClr val="000099"/>
                </a:solidFill>
              </a:rPr>
              <a:t>*</a:t>
            </a:r>
            <a:r>
              <a:rPr sz="3136" dirty="0"/>
              <a:t> mean?</a:t>
            </a:r>
          </a:p>
          <a:p>
            <a:pPr marL="0" lvl="0" indent="0" defTabSz="896111">
              <a:buNone/>
              <a:defRPr sz="1800"/>
            </a:pPr>
            <a:r>
              <a:rPr sz="3136" dirty="0"/>
              <a:t>It means that we are selecting all data – all </a:t>
            </a:r>
            <a:r>
              <a:rPr sz="3136" dirty="0" smtClean="0"/>
              <a:t>attributes</a:t>
            </a:r>
            <a:r>
              <a:rPr lang="en-US" sz="3136" dirty="0" smtClean="0"/>
              <a:t> – </a:t>
            </a:r>
            <a:r>
              <a:rPr sz="3136" dirty="0" smtClean="0"/>
              <a:t>from </a:t>
            </a:r>
            <a:r>
              <a:rPr sz="3136" dirty="0"/>
              <a:t>a table.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idx="4294967295"/>
          </p:nvPr>
        </p:nvSpPr>
        <p:spPr>
          <a:xfrm>
            <a:off x="457200" y="1417638"/>
            <a:ext cx="8461717" cy="4519699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726014" lvl="0" indent="-726014" algn="l">
              <a:spcBef>
                <a:spcPts val="600"/>
              </a:spcBef>
              <a:buFont typeface="Arial Bold"/>
              <a:buChar char="•"/>
              <a:defRPr sz="1800"/>
            </a:pPr>
            <a:r>
              <a:rPr sz="2700" b="1" dirty="0">
                <a:latin typeface="Arial Bold"/>
                <a:ea typeface="Arial Bold"/>
                <a:cs typeface="Arial Bold"/>
                <a:sym typeface="Arial Bold"/>
              </a:rPr>
              <a:t>Union</a:t>
            </a:r>
            <a:r>
              <a:rPr sz="2700" dirty="0"/>
              <a:t> (R1 U R2) is the relation containing all tuples that appear in R1, R2, or both</a:t>
            </a:r>
            <a:r>
              <a:rPr sz="2700" dirty="0" smtClean="0"/>
              <a:t>.</a:t>
            </a:r>
            <a:endParaRPr lang="en-US" sz="2700" dirty="0" smtClean="0"/>
          </a:p>
          <a:p>
            <a:pPr marL="726014" indent="-726014" algn="l">
              <a:spcBef>
                <a:spcPts val="600"/>
              </a:spcBef>
              <a:buFont typeface="Arial Bold"/>
              <a:buChar char="•"/>
              <a:defRPr sz="1800"/>
            </a:pPr>
            <a:r>
              <a:rPr lang="en-US" sz="2700" b="1" dirty="0">
                <a:latin typeface="Arial Bold"/>
                <a:ea typeface="Arial Bold"/>
                <a:cs typeface="Arial Bold"/>
                <a:sym typeface="Arial Bold"/>
              </a:rPr>
              <a:t>Set difference</a:t>
            </a:r>
            <a:r>
              <a:rPr lang="en-US" sz="2700" dirty="0"/>
              <a:t> (R1 - R2) is the relation containing all tuples of R1 that do not appear in R2</a:t>
            </a:r>
            <a:r>
              <a:rPr lang="en-US" sz="2700" dirty="0" smtClean="0"/>
              <a:t>.</a:t>
            </a:r>
            <a:endParaRPr sz="2700" dirty="0"/>
          </a:p>
          <a:p>
            <a:pPr marL="726014" lvl="0" indent="-726014" algn="l">
              <a:spcBef>
                <a:spcPts val="600"/>
              </a:spcBef>
              <a:buFont typeface="Arial Bold"/>
              <a:buChar char="•"/>
              <a:defRPr sz="1800"/>
            </a:pPr>
            <a:r>
              <a:rPr sz="2700" b="1" dirty="0">
                <a:latin typeface="Arial Bold"/>
                <a:ea typeface="Arial Bold"/>
                <a:cs typeface="Arial Bold"/>
                <a:sym typeface="Arial Bold"/>
              </a:rPr>
              <a:t>Intersection</a:t>
            </a:r>
            <a:r>
              <a:rPr sz="2700" dirty="0"/>
              <a:t> </a:t>
            </a:r>
            <a:endParaRPr lang="en-US" sz="2700" dirty="0" smtClean="0"/>
          </a:p>
          <a:p>
            <a:pPr marL="0" lvl="0" indent="0" algn="l">
              <a:spcBef>
                <a:spcPts val="600"/>
              </a:spcBef>
              <a:buNone/>
              <a:defRPr sz="1800"/>
            </a:pPr>
            <a:r>
              <a:rPr lang="en-US" sz="2700" dirty="0"/>
              <a:t> </a:t>
            </a:r>
            <a:r>
              <a:rPr sz="2700" dirty="0" smtClean="0"/>
              <a:t>(</a:t>
            </a:r>
            <a:r>
              <a:rPr sz="2700" dirty="0"/>
              <a:t>R1 ∩ R2) is the </a:t>
            </a:r>
            <a:endParaRPr lang="en-US" sz="2700" dirty="0" smtClean="0"/>
          </a:p>
          <a:p>
            <a:pPr marL="0" lvl="0" indent="0" algn="l">
              <a:spcBef>
                <a:spcPts val="600"/>
              </a:spcBef>
              <a:buNone/>
              <a:defRPr sz="1800"/>
            </a:pPr>
            <a:r>
              <a:rPr lang="en-US" sz="2700" dirty="0" smtClean="0"/>
              <a:t> </a:t>
            </a:r>
            <a:r>
              <a:rPr sz="2700" dirty="0" smtClean="0"/>
              <a:t>relation </a:t>
            </a:r>
            <a:r>
              <a:rPr sz="2700" dirty="0"/>
              <a:t>containing </a:t>
            </a:r>
            <a:endParaRPr lang="en-US" sz="2700" dirty="0" smtClean="0"/>
          </a:p>
          <a:p>
            <a:pPr marL="0" lvl="0" indent="0" algn="l">
              <a:spcBef>
                <a:spcPts val="600"/>
              </a:spcBef>
              <a:buNone/>
              <a:defRPr sz="1800"/>
            </a:pPr>
            <a:r>
              <a:rPr lang="en-US" sz="2700" dirty="0" smtClean="0"/>
              <a:t> </a:t>
            </a:r>
            <a:r>
              <a:rPr sz="2700" dirty="0" smtClean="0"/>
              <a:t>all </a:t>
            </a:r>
            <a:r>
              <a:rPr sz="2700" dirty="0"/>
              <a:t>tuples that </a:t>
            </a:r>
            <a:endParaRPr lang="en-US" sz="2700" dirty="0" smtClean="0"/>
          </a:p>
          <a:p>
            <a:pPr marL="0" lvl="0" indent="0" algn="l">
              <a:spcBef>
                <a:spcPts val="600"/>
              </a:spcBef>
              <a:buNone/>
              <a:defRPr sz="1800"/>
            </a:pPr>
            <a:r>
              <a:rPr lang="en-US" sz="2700" dirty="0" smtClean="0"/>
              <a:t> </a:t>
            </a:r>
            <a:r>
              <a:rPr sz="2700" dirty="0" smtClean="0"/>
              <a:t>appear </a:t>
            </a:r>
            <a:r>
              <a:rPr sz="2700" dirty="0"/>
              <a:t>only in </a:t>
            </a:r>
            <a:endParaRPr lang="en-US" sz="2700" dirty="0" smtClean="0"/>
          </a:p>
          <a:p>
            <a:pPr marL="0" lvl="0" indent="0" algn="l">
              <a:spcBef>
                <a:spcPts val="600"/>
              </a:spcBef>
              <a:buNone/>
              <a:defRPr sz="1800"/>
            </a:pPr>
            <a:r>
              <a:rPr lang="en-US" sz="2700" dirty="0" smtClean="0"/>
              <a:t> </a:t>
            </a:r>
            <a:r>
              <a:rPr sz="2700" dirty="0" smtClean="0"/>
              <a:t>both </a:t>
            </a:r>
            <a:r>
              <a:rPr sz="2700" dirty="0"/>
              <a:t>R1 and R2</a:t>
            </a:r>
            <a:r>
              <a:rPr sz="2700" dirty="0" smtClean="0"/>
              <a:t>.</a:t>
            </a:r>
            <a:endParaRPr sz="2700" dirty="0"/>
          </a:p>
        </p:txBody>
      </p:sp>
      <p:pic>
        <p:nvPicPr>
          <p:cNvPr id="96" name="pasted-image.ti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9089" y="3307150"/>
            <a:ext cx="4947711" cy="33550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98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algn="ctr">
              <a:defRPr sz="4400"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defRPr sz="1800"/>
            </a:pPr>
            <a:r>
              <a:rPr lang="en-US" sz="5000" dirty="0" smtClean="0"/>
              <a:t>Union, Difference, Intersection</a:t>
            </a:r>
            <a:endParaRPr lang="en-US" sz="5000" dirty="0"/>
          </a:p>
        </p:txBody>
      </p:sp>
    </p:spTree>
    <p:extLst>
      <p:ext uri="{BB962C8B-B14F-4D97-AF65-F5344CB8AC3E}">
        <p14:creationId xmlns="" xmlns:p14="http://schemas.microsoft.com/office/powerpoint/2010/main" val="758948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defRPr sz="1800"/>
            </a:pPr>
            <a:r>
              <a:rPr sz="5000"/>
              <a:t>Union-compatible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>
              <a:spcBef>
                <a:spcPts val="600"/>
              </a:spcBef>
              <a:buNone/>
              <a:defRPr sz="1800"/>
            </a:pPr>
            <a:r>
              <a:rPr sz="3500" dirty="0"/>
              <a:t>Two tables must be </a:t>
            </a:r>
            <a:r>
              <a:rPr sz="3500" b="1" dirty="0"/>
              <a:t>union-compatible</a:t>
            </a:r>
            <a:r>
              <a:rPr sz="3500" dirty="0"/>
              <a:t> for the operations to </a:t>
            </a:r>
            <a:r>
              <a:rPr sz="3500" dirty="0" smtClean="0"/>
              <a:t>work</a:t>
            </a:r>
            <a:r>
              <a:rPr lang="en-US" sz="3500" dirty="0"/>
              <a:t>:</a:t>
            </a:r>
            <a:endParaRPr sz="3500" dirty="0"/>
          </a:p>
          <a:p>
            <a:pPr marL="342899" lvl="0" indent="-342899">
              <a:spcBef>
                <a:spcPts val="600"/>
              </a:spcBef>
              <a:buChar char="•"/>
              <a:defRPr sz="1800"/>
            </a:pPr>
            <a:endParaRPr sz="3500" dirty="0"/>
          </a:p>
          <a:p>
            <a:pPr lvl="1"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3500" dirty="0" smtClean="0"/>
              <a:t>T</a:t>
            </a:r>
            <a:r>
              <a:rPr lang="en-US" sz="3500" dirty="0" smtClean="0"/>
              <a:t>ables</a:t>
            </a:r>
            <a:r>
              <a:rPr sz="3500" dirty="0" smtClean="0"/>
              <a:t> </a:t>
            </a:r>
            <a:r>
              <a:rPr sz="3500" dirty="0"/>
              <a:t>need to have </a:t>
            </a:r>
            <a:r>
              <a:rPr lang="en-US" sz="3500" dirty="0" smtClean="0"/>
              <a:t>the </a:t>
            </a:r>
            <a:r>
              <a:rPr sz="3500" dirty="0" smtClean="0"/>
              <a:t>same </a:t>
            </a:r>
            <a:r>
              <a:rPr sz="3500" dirty="0"/>
              <a:t>number of attributes</a:t>
            </a:r>
          </a:p>
          <a:p>
            <a:pPr marL="742950" lvl="1" indent="-285750">
              <a:spcBef>
                <a:spcPts val="500"/>
              </a:spcBef>
              <a:defRPr sz="1800"/>
            </a:pPr>
            <a:endParaRPr sz="3500" dirty="0"/>
          </a:p>
          <a:p>
            <a:pPr lvl="1"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3500" dirty="0"/>
              <a:t>The domain of each attribute must also be the </a:t>
            </a:r>
            <a:r>
              <a:rPr sz="3500" dirty="0" smtClean="0"/>
              <a:t>same</a:t>
            </a:r>
            <a:endParaRPr sz="3500" dirty="0"/>
          </a:p>
        </p:txBody>
      </p:sp>
    </p:spTree>
    <p:extLst>
      <p:ext uri="{BB962C8B-B14F-4D97-AF65-F5344CB8AC3E}">
        <p14:creationId xmlns="" xmlns:p14="http://schemas.microsoft.com/office/powerpoint/2010/main" val="10128289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32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defRPr sz="1800"/>
            </a:pPr>
            <a:r>
              <a:rPr sz="5000" smtClean="0"/>
              <a:t>Union-compatible</a:t>
            </a:r>
            <a:r>
              <a:rPr lang="en-US" sz="5000" smtClean="0"/>
              <a:t>: </a:t>
            </a:r>
            <a:br>
              <a:rPr lang="en-US" sz="5000" smtClean="0"/>
            </a:br>
            <a:r>
              <a:rPr lang="en-US" sz="5000" smtClean="0"/>
              <a:t>example</a:t>
            </a:r>
            <a:endParaRPr sz="50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6" y="2624941"/>
            <a:ext cx="3251200" cy="28194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06" y="2624941"/>
            <a:ext cx="3276600" cy="273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75142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86968">
              <a:defRPr sz="3880"/>
            </a:lvl1pPr>
          </a:lstStyle>
          <a:p>
            <a:pPr lvl="0">
              <a:defRPr sz="1800"/>
            </a:pPr>
            <a:r>
              <a:rPr sz="3880" dirty="0" smtClean="0"/>
              <a:t>Support </a:t>
            </a:r>
            <a:r>
              <a:rPr sz="3880" dirty="0"/>
              <a:t>in SQL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n-US" sz="3200" dirty="0" smtClean="0"/>
              <a:t>For </a:t>
            </a:r>
            <a:r>
              <a:rPr lang="en-US" sz="3200" b="1" dirty="0" smtClean="0"/>
              <a:t>Union</a:t>
            </a:r>
            <a:r>
              <a:rPr lang="en-US" sz="3200" dirty="0" smtClean="0"/>
              <a:t> </a:t>
            </a:r>
            <a:r>
              <a:rPr sz="3200" dirty="0" smtClean="0"/>
              <a:t>SQL </a:t>
            </a:r>
            <a:r>
              <a:rPr sz="3200" dirty="0"/>
              <a:t>supports the </a:t>
            </a:r>
            <a:r>
              <a:rPr sz="3200" dirty="0">
                <a:solidFill>
                  <a:srgbClr val="000099"/>
                </a:solidFill>
              </a:rPr>
              <a:t>UNION</a:t>
            </a:r>
            <a:r>
              <a:rPr sz="3200" dirty="0"/>
              <a:t> </a:t>
            </a:r>
            <a:r>
              <a:rPr sz="3200" dirty="0" smtClean="0"/>
              <a:t>operator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en-US" sz="3200" dirty="0" smtClean="0"/>
              <a:t>For </a:t>
            </a:r>
            <a:r>
              <a:rPr lang="en-US" sz="3200" b="1" dirty="0" smtClean="0"/>
              <a:t>Difference</a:t>
            </a:r>
            <a:r>
              <a:rPr lang="en-US" sz="3200" dirty="0" smtClean="0"/>
              <a:t> (or </a:t>
            </a:r>
            <a:r>
              <a:rPr lang="en-US" sz="3200" b="1" dirty="0" smtClean="0"/>
              <a:t>Set Difference</a:t>
            </a:r>
            <a:r>
              <a:rPr lang="en-US" sz="3200" dirty="0" smtClean="0"/>
              <a:t>) </a:t>
            </a:r>
            <a:r>
              <a:rPr sz="3200" dirty="0" smtClean="0"/>
              <a:t>SQL </a:t>
            </a:r>
            <a:r>
              <a:rPr sz="3200" dirty="0"/>
              <a:t>supports </a:t>
            </a:r>
            <a:r>
              <a:rPr sz="3200" dirty="0" smtClean="0"/>
              <a:t>the </a:t>
            </a:r>
            <a:r>
              <a:rPr sz="3200" dirty="0">
                <a:solidFill>
                  <a:srgbClr val="000099"/>
                </a:solidFill>
              </a:rPr>
              <a:t>EXCEPT</a:t>
            </a:r>
            <a:r>
              <a:rPr sz="3200" dirty="0"/>
              <a:t> </a:t>
            </a:r>
            <a:r>
              <a:rPr sz="3200" dirty="0" smtClean="0"/>
              <a:t>operator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en-US" sz="3200" dirty="0" smtClean="0"/>
              <a:t>For </a:t>
            </a:r>
            <a:r>
              <a:rPr lang="en-US" sz="3200" b="1" dirty="0" smtClean="0"/>
              <a:t>Intersection</a:t>
            </a:r>
            <a:r>
              <a:rPr lang="en-US" sz="3200" dirty="0" smtClean="0"/>
              <a:t> </a:t>
            </a:r>
            <a:r>
              <a:rPr sz="3200" dirty="0" smtClean="0"/>
              <a:t>SQL </a:t>
            </a:r>
            <a:r>
              <a:rPr sz="3200" dirty="0"/>
              <a:t>supports </a:t>
            </a:r>
            <a:r>
              <a:rPr sz="3200" dirty="0" smtClean="0"/>
              <a:t>the </a:t>
            </a:r>
            <a:r>
              <a:rPr sz="3200" dirty="0">
                <a:solidFill>
                  <a:srgbClr val="000099"/>
                </a:solidFill>
              </a:rPr>
              <a:t>INTERSECT</a:t>
            </a:r>
            <a:r>
              <a:rPr sz="3200" dirty="0"/>
              <a:t> </a:t>
            </a:r>
            <a:r>
              <a:rPr sz="3200" dirty="0" smtClean="0"/>
              <a:t>operator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457200" y="92071"/>
            <a:ext cx="8229600" cy="1508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57200">
              <a:defRPr sz="4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4000"/>
              <a:t>Combining Queries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700" dirty="0"/>
              <a:t>The results of two queries can be combined using the set operations </a:t>
            </a:r>
            <a:r>
              <a:rPr sz="2700" dirty="0">
                <a:latin typeface="Arial Bold"/>
                <a:ea typeface="Arial Bold"/>
                <a:cs typeface="Arial Bold"/>
                <a:sym typeface="Arial Bold"/>
              </a:rPr>
              <a:t>union</a:t>
            </a:r>
            <a:r>
              <a:rPr sz="2700" dirty="0"/>
              <a:t>, </a:t>
            </a:r>
            <a:r>
              <a:rPr sz="2700" dirty="0">
                <a:latin typeface="Arial Bold"/>
                <a:ea typeface="Arial Bold"/>
                <a:cs typeface="Arial Bold"/>
                <a:sym typeface="Arial Bold"/>
              </a:rPr>
              <a:t>intersection</a:t>
            </a:r>
            <a:r>
              <a:rPr sz="2700" dirty="0"/>
              <a:t>, and </a:t>
            </a:r>
            <a:r>
              <a:rPr sz="2700" dirty="0">
                <a:latin typeface="Arial Bold"/>
                <a:ea typeface="Arial Bold"/>
                <a:cs typeface="Arial Bold"/>
                <a:sym typeface="Arial Bold"/>
              </a:rPr>
              <a:t>difference</a:t>
            </a:r>
            <a:r>
              <a:rPr sz="2700" dirty="0"/>
              <a:t>. </a:t>
            </a:r>
          </a:p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700" dirty="0"/>
              <a:t>The syntax is</a:t>
            </a:r>
            <a:endParaRPr sz="27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query1</a:t>
            </a:r>
            <a:r>
              <a:rPr sz="27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700" dirty="0" smtClean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2700" dirty="0" smtClean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[ALL]</a:t>
            </a:r>
            <a:r>
              <a:rPr sz="2700" dirty="0" smtClean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7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query2</a:t>
            </a:r>
            <a:endParaRPr sz="2700" dirty="0">
              <a:solidFill>
                <a:srgbClr val="33339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query1</a:t>
            </a:r>
            <a:r>
              <a:rPr sz="27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INTERSECT </a:t>
            </a:r>
            <a:r>
              <a:rPr lang="en-US" sz="27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[ALL] </a:t>
            </a:r>
            <a:r>
              <a:rPr sz="2700" b="1" i="1" dirty="0" smtClean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query2</a:t>
            </a:r>
            <a:endParaRPr sz="2700" dirty="0">
              <a:solidFill>
                <a:srgbClr val="33339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7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query1</a:t>
            </a:r>
            <a:r>
              <a:rPr sz="27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EXCEPT </a:t>
            </a:r>
            <a:r>
              <a:rPr lang="en-US" sz="27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[ALL] </a:t>
            </a:r>
            <a:r>
              <a:rPr sz="2700" b="1" i="1" dirty="0" smtClean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query2</a:t>
            </a:r>
            <a:endParaRPr sz="2700" b="1" i="1" dirty="0">
              <a:solidFill>
                <a:srgbClr val="33339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700" b="1" i="1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700" b="1" i="1" dirty="0"/>
              <a:t>query1</a:t>
            </a:r>
            <a:r>
              <a:rPr sz="2700" dirty="0"/>
              <a:t> and </a:t>
            </a:r>
            <a:r>
              <a:rPr sz="2700" b="1" i="1" dirty="0"/>
              <a:t>query2</a:t>
            </a:r>
            <a:r>
              <a:rPr sz="2700" dirty="0"/>
              <a:t> are queries that can use any of the features discussed up to this point.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Video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741311"/>
          </a:xfrm>
        </p:spPr>
        <p:txBody>
          <a:bodyPr/>
          <a:lstStyle/>
          <a:p>
            <a:r>
              <a:rPr lang="en-US" dirty="0" smtClean="0"/>
              <a:t>Part 1 </a:t>
            </a:r>
            <a:r>
              <a:rPr lang="en-US" u="sng" dirty="0" smtClean="0">
                <a:hlinkClick r:id="rId2"/>
              </a:rPr>
              <a:t>https://youtu.be/b34eoySTv6s</a:t>
            </a:r>
            <a:endParaRPr lang="en-US" dirty="0" smtClean="0"/>
          </a:p>
          <a:p>
            <a:r>
              <a:rPr lang="en-US" dirty="0" smtClean="0"/>
              <a:t>Part 2 </a:t>
            </a:r>
            <a:r>
              <a:rPr lang="en-US" u="sng" dirty="0" smtClean="0">
                <a:hlinkClick r:id="rId3"/>
              </a:rPr>
              <a:t>https://youtu.be/bZxo7X6dSVc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457200" y="92071"/>
            <a:ext cx="8229600" cy="15081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57200">
              <a:defRPr sz="4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4000"/>
              <a:t>Combining Queries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500" dirty="0"/>
              <a:t>Set operations can also be nested and chained, for example</a:t>
            </a:r>
            <a:endParaRPr sz="25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query1</a:t>
            </a:r>
            <a:r>
              <a:rPr sz="25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UNION </a:t>
            </a: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query2</a:t>
            </a:r>
            <a:r>
              <a:rPr sz="25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UNION </a:t>
            </a: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query3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500" b="1" i="1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500" dirty="0"/>
              <a:t>which is executed as:</a:t>
            </a:r>
            <a:endParaRPr sz="2500" i="1" dirty="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5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query1</a:t>
            </a:r>
            <a:r>
              <a:rPr sz="25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 UNION </a:t>
            </a: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query2</a:t>
            </a:r>
            <a:r>
              <a:rPr sz="2500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) UNION </a:t>
            </a:r>
            <a:r>
              <a:rPr sz="2500" b="1" i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query3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500" b="1" i="1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1400"/>
              </a:spcBef>
              <a:buSzTx/>
              <a:buNone/>
              <a:defRPr sz="1800"/>
            </a:pPr>
            <a:r>
              <a:rPr sz="2500" dirty="0"/>
              <a:t>In order to calculate the union, intersection, or difference of two queries, the two queries must be "</a:t>
            </a:r>
            <a:r>
              <a:rPr sz="2500" dirty="0">
                <a:latin typeface="Arial Bold"/>
                <a:ea typeface="Arial Bold"/>
                <a:cs typeface="Arial Bold"/>
                <a:sym typeface="Arial Bold"/>
              </a:rPr>
              <a:t>union compatible</a:t>
            </a:r>
            <a:r>
              <a:rPr sz="2500" dirty="0"/>
              <a:t>", which means that they return the same number of columns and the corresponding columns have compatible data types.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Union</a:t>
            </a:r>
            <a:r>
              <a:rPr lang="en-US" sz="4400" dirty="0" smtClean="0"/>
              <a:t> / UNION</a:t>
            </a:r>
            <a:endParaRPr sz="4400" dirty="0"/>
          </a:p>
        </p:txBody>
      </p:sp>
      <p:sp>
        <p:nvSpPr>
          <p:cNvPr id="115" name="Shape 11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 smtClean="0"/>
              <a:t>The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tx1"/>
                </a:solidFill>
              </a:rPr>
              <a:t>UNION</a:t>
            </a:r>
            <a:r>
              <a:rPr sz="3000" dirty="0" smtClean="0"/>
              <a:t> operation </a:t>
            </a:r>
            <a:r>
              <a:rPr sz="3000" dirty="0"/>
              <a:t>on relation A </a:t>
            </a:r>
            <a:r>
              <a:rPr lang="en-US" sz="3000" dirty="0">
                <a:solidFill>
                  <a:srgbClr val="000099"/>
                </a:solidFill>
              </a:rPr>
              <a:t>UNION</a:t>
            </a:r>
            <a:r>
              <a:rPr sz="3000" dirty="0" smtClean="0"/>
              <a:t> </a:t>
            </a:r>
            <a:r>
              <a:rPr sz="3000" dirty="0"/>
              <a:t>relation B designated as </a:t>
            </a:r>
            <a:r>
              <a:rPr sz="3000" dirty="0" smtClean="0">
                <a:latin typeface="Arial Bold"/>
                <a:ea typeface="Arial Bold"/>
                <a:cs typeface="Arial Bold"/>
                <a:sym typeface="Arial Bold"/>
              </a:rPr>
              <a:t>A</a:t>
            </a:r>
            <a:r>
              <a:rPr sz="3000" dirty="0" smtClean="0"/>
              <a:t>∪</a:t>
            </a: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B</a:t>
            </a:r>
            <a:r>
              <a:rPr sz="3000" dirty="0"/>
              <a:t>, </a:t>
            </a:r>
            <a:r>
              <a:rPr sz="3000" dirty="0" smtClean="0"/>
              <a:t>includes </a:t>
            </a:r>
            <a:r>
              <a:rPr sz="3000" dirty="0"/>
              <a:t>all tuples that are in A or in B, eliminating duplicate tuples. </a:t>
            </a:r>
            <a:endParaRPr lang="en-US" sz="3000" dirty="0" smtClean="0"/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 smtClean="0"/>
              <a:t>To </a:t>
            </a:r>
            <a:r>
              <a:rPr sz="3000" dirty="0"/>
              <a:t>include duplicates, use the </a:t>
            </a:r>
            <a:r>
              <a:rPr sz="3000" dirty="0">
                <a:solidFill>
                  <a:srgbClr val="000099"/>
                </a:solidFill>
              </a:rPr>
              <a:t>UNION ALL</a:t>
            </a:r>
            <a:r>
              <a:rPr sz="3000" i="1" dirty="0">
                <a:solidFill>
                  <a:srgbClr val="000099"/>
                </a:solidFill>
              </a:rPr>
              <a:t> </a:t>
            </a:r>
            <a:r>
              <a:rPr sz="3000" dirty="0" smtClean="0"/>
              <a:t>operator.</a:t>
            </a:r>
            <a:endParaRPr lang="en-US" sz="3000" dirty="0" smtClean="0"/>
          </a:p>
          <a:p>
            <a:pPr lvl="0">
              <a:lnSpc>
                <a:spcPct val="90000"/>
              </a:lnSpc>
              <a:buChar char="•"/>
              <a:defRPr sz="1800"/>
            </a:pPr>
            <a:endParaRPr sz="3000" dirty="0"/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/>
              <a:t>	SQL Syntax: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/>
              <a:t>	</a:t>
            </a:r>
            <a:r>
              <a:rPr sz="3000" dirty="0">
                <a:solidFill>
                  <a:srgbClr val="0000FF"/>
                </a:solidFill>
              </a:rPr>
              <a:t>SELECT * From </a:t>
            </a:r>
            <a:r>
              <a:rPr lang="en-US" sz="3000" dirty="0">
                <a:solidFill>
                  <a:srgbClr val="0000FF"/>
                </a:solidFill>
              </a:rPr>
              <a:t>A</a:t>
            </a:r>
            <a:endParaRPr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UNION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SELECT * From </a:t>
            </a:r>
            <a:r>
              <a:rPr lang="en-US" sz="3000" dirty="0">
                <a:solidFill>
                  <a:srgbClr val="0000FF"/>
                </a:solidFill>
              </a:rPr>
              <a:t>B</a:t>
            </a:r>
            <a:endParaRPr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47702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UNION</a:t>
            </a:r>
            <a:endParaRPr sz="44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13238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R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UNION</a:t>
            </a:r>
            <a:endParaRPr lang="en-US"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S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3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" y="2553689"/>
            <a:ext cx="2480623" cy="21511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" y="4610932"/>
            <a:ext cx="2513786" cy="2094822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14" y="2790825"/>
            <a:ext cx="3175000" cy="3517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61100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35680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UNION ALL</a:t>
            </a:r>
            <a:endParaRPr sz="44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1786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R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UNION ALL</a:t>
            </a:r>
            <a:endParaRPr lang="en-US"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S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3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" y="2553689"/>
            <a:ext cx="2480623" cy="21511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" y="4610932"/>
            <a:ext cx="2513786" cy="209482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9" y="2674182"/>
            <a:ext cx="3098800" cy="387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59299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Set Difference / EXCEPT</a:t>
            </a:r>
            <a:endParaRPr sz="4400" dirty="0"/>
          </a:p>
        </p:txBody>
      </p:sp>
      <p:sp>
        <p:nvSpPr>
          <p:cNvPr id="121" name="Shape 12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3000" dirty="0" smtClean="0"/>
              <a:t>The </a:t>
            </a:r>
            <a:r>
              <a:rPr lang="en-US" sz="3000" dirty="0" smtClean="0"/>
              <a:t>DIFFERENCE </a:t>
            </a:r>
            <a:r>
              <a:rPr sz="3000" dirty="0" smtClean="0"/>
              <a:t>operation </a:t>
            </a:r>
            <a:r>
              <a:rPr sz="3000" dirty="0"/>
              <a:t>includes tuples from one </a:t>
            </a:r>
            <a:r>
              <a:rPr lang="en-US" sz="3000" dirty="0" smtClean="0"/>
              <a:t>r</a:t>
            </a:r>
            <a:r>
              <a:rPr sz="3000" dirty="0" smtClean="0"/>
              <a:t>elation</a:t>
            </a:r>
            <a:r>
              <a:rPr lang="en-US" sz="3000" dirty="0" smtClean="0"/>
              <a:t> </a:t>
            </a:r>
            <a:r>
              <a:rPr sz="3000" dirty="0" smtClean="0"/>
              <a:t>that </a:t>
            </a:r>
            <a:r>
              <a:rPr sz="3000" dirty="0"/>
              <a:t>are not in another </a:t>
            </a:r>
            <a:r>
              <a:rPr lang="en-US" sz="3000" dirty="0" smtClean="0"/>
              <a:t>r</a:t>
            </a:r>
            <a:r>
              <a:rPr sz="3000" dirty="0" smtClean="0"/>
              <a:t>elation. </a:t>
            </a:r>
            <a:endParaRPr lang="en-US" sz="3000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/>
            </a:pPr>
            <a:r>
              <a:rPr sz="3000" dirty="0" smtClean="0"/>
              <a:t>Let </a:t>
            </a:r>
            <a:r>
              <a:rPr sz="3000" dirty="0"/>
              <a:t>the Relations be A and B, the </a:t>
            </a:r>
            <a:r>
              <a:rPr sz="3000" dirty="0" smtClean="0"/>
              <a:t>operation </a:t>
            </a:r>
            <a:r>
              <a:rPr lang="en-US" sz="3000" dirty="0" smtClean="0"/>
              <a:t>   </a:t>
            </a:r>
            <a:r>
              <a:rPr sz="3000" dirty="0" smtClean="0"/>
              <a:t>A </a:t>
            </a:r>
            <a:r>
              <a:rPr lang="en-US" sz="3000" dirty="0" smtClean="0">
                <a:solidFill>
                  <a:srgbClr val="0000FF"/>
                </a:solidFill>
              </a:rPr>
              <a:t>EXCEPT</a:t>
            </a:r>
            <a:r>
              <a:rPr sz="3000" dirty="0" smtClean="0"/>
              <a:t> </a:t>
            </a:r>
            <a:r>
              <a:rPr sz="3000" dirty="0"/>
              <a:t>B is denoted by </a:t>
            </a: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A – B</a:t>
            </a:r>
            <a:r>
              <a:rPr sz="3000" dirty="0"/>
              <a:t>, that results in tuples that are A and not in B. </a:t>
            </a:r>
            <a:endParaRPr lang="en-US" sz="3000" dirty="0" smtClean="0"/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None/>
              <a:defRPr sz="1800"/>
            </a:pPr>
            <a:endParaRPr sz="3000" dirty="0"/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000" dirty="0"/>
              <a:t>	SQL Syntax: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000" dirty="0"/>
              <a:t>	</a:t>
            </a:r>
            <a:r>
              <a:rPr sz="3000" dirty="0">
                <a:solidFill>
                  <a:srgbClr val="0000FF"/>
                </a:solidFill>
              </a:rPr>
              <a:t>SELECT * FROM </a:t>
            </a:r>
            <a:r>
              <a:rPr lang="en-US" sz="3000" dirty="0">
                <a:solidFill>
                  <a:srgbClr val="0000FF"/>
                </a:solidFill>
              </a:rPr>
              <a:t>A</a:t>
            </a:r>
            <a:endParaRPr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EXCEPT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SELECT * FROM </a:t>
            </a:r>
            <a:r>
              <a:rPr lang="en-US" sz="3000" dirty="0">
                <a:solidFill>
                  <a:srgbClr val="0000FF"/>
                </a:solidFill>
              </a:rPr>
              <a:t>B</a:t>
            </a:r>
            <a:endParaRPr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16524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EXCEPT</a:t>
            </a:r>
            <a:endParaRPr sz="44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13238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* FROM R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EXCEPT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* FROM S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3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" y="2553689"/>
            <a:ext cx="2480623" cy="21511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" y="4610932"/>
            <a:ext cx="2513786" cy="2094822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79" y="3245527"/>
            <a:ext cx="4014941" cy="2730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86273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0852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EXCEPT</a:t>
            </a:r>
            <a:endParaRPr sz="44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163853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</a:t>
            </a:r>
            <a:r>
              <a:rPr lang="en-US" sz="3000" dirty="0" smtClean="0">
                <a:solidFill>
                  <a:srgbClr val="0000FF"/>
                </a:solidFill>
              </a:rPr>
              <a:t>S</a:t>
            </a:r>
            <a:endParaRPr lang="en-US"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EXCEPT</a:t>
            </a:r>
            <a:endParaRPr lang="en-US" sz="3000" dirty="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</a:t>
            </a:r>
            <a:r>
              <a:rPr lang="en-US" sz="3000" dirty="0" smtClean="0">
                <a:solidFill>
                  <a:srgbClr val="0000FF"/>
                </a:solidFill>
              </a:rPr>
              <a:t>R</a:t>
            </a:r>
            <a:endParaRPr lang="en-US" sz="3000" dirty="0">
              <a:solidFill>
                <a:srgbClr val="0000FF"/>
              </a:solidFill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3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" y="2553689"/>
            <a:ext cx="2480623" cy="21511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" y="4610932"/>
            <a:ext cx="2513786" cy="209482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99" y="3236872"/>
            <a:ext cx="3918366" cy="2617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78064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Intersection</a:t>
            </a:r>
            <a:r>
              <a:rPr lang="en-US" sz="4400" dirty="0" smtClean="0"/>
              <a:t> / INTERSECT</a:t>
            </a:r>
            <a:endParaRPr sz="4400" dirty="0"/>
          </a:p>
        </p:txBody>
      </p:sp>
      <p:sp>
        <p:nvSpPr>
          <p:cNvPr id="118" name="Shape 11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839636" indent="-839636">
              <a:lnSpc>
                <a:spcPct val="80000"/>
              </a:lnSpc>
              <a:spcBef>
                <a:spcPts val="600"/>
              </a:spcBef>
              <a:buFontTx/>
              <a:buChar char="•"/>
              <a:defRPr sz="1800"/>
            </a:pPr>
            <a:r>
              <a:rPr sz="3000" dirty="0"/>
              <a:t>The INTERSECTION operation on a relation A </a:t>
            </a:r>
            <a:r>
              <a:rPr lang="en-US" sz="3000" dirty="0" smtClean="0">
                <a:solidFill>
                  <a:srgbClr val="0000FF"/>
                </a:solidFill>
              </a:rPr>
              <a:t>INTERSECT</a:t>
            </a:r>
            <a:r>
              <a:rPr sz="3000" dirty="0" smtClean="0"/>
              <a:t> </a:t>
            </a:r>
            <a:r>
              <a:rPr sz="3000" dirty="0"/>
              <a:t>relation B, designated by </a:t>
            </a: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A </a:t>
            </a:r>
            <a:r>
              <a:rPr sz="3000" dirty="0"/>
              <a:t>∩</a:t>
            </a: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 B</a:t>
            </a:r>
            <a:r>
              <a:rPr sz="3000" dirty="0"/>
              <a:t>, includes tuples that are only in A and B. </a:t>
            </a:r>
            <a:endParaRPr lang="en-US" sz="3000" dirty="0" smtClean="0"/>
          </a:p>
          <a:p>
            <a:pPr marL="839636" indent="-839636">
              <a:lnSpc>
                <a:spcPct val="80000"/>
              </a:lnSpc>
              <a:spcBef>
                <a:spcPts val="600"/>
              </a:spcBef>
              <a:buFontTx/>
              <a:buChar char="•"/>
              <a:defRPr sz="1800"/>
            </a:pPr>
            <a:r>
              <a:rPr sz="3000" dirty="0" smtClean="0"/>
              <a:t>In </a:t>
            </a:r>
            <a:r>
              <a:rPr sz="3000" dirty="0"/>
              <a:t>other words only tuples belonging to A and B, or shared by both A and B are included in the result. </a:t>
            </a:r>
            <a:endParaRPr lang="en-US" sz="3000" dirty="0" smtClean="0"/>
          </a:p>
          <a:p>
            <a:pPr marL="839636" indent="-839636">
              <a:lnSpc>
                <a:spcPct val="80000"/>
              </a:lnSpc>
              <a:spcBef>
                <a:spcPts val="600"/>
              </a:spcBef>
              <a:buFontTx/>
              <a:buChar char="•"/>
              <a:defRPr sz="1800"/>
            </a:pPr>
            <a:endParaRPr sz="3000" dirty="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/>
              <a:t>	SQL Syntax: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/>
              <a:t>	</a:t>
            </a:r>
            <a:r>
              <a:rPr sz="3000" dirty="0">
                <a:solidFill>
                  <a:srgbClr val="0000FF"/>
                </a:solidFill>
              </a:rPr>
              <a:t>SELECT * FROM </a:t>
            </a:r>
            <a:r>
              <a:rPr lang="en-US" sz="3000" dirty="0">
                <a:solidFill>
                  <a:srgbClr val="0000FF"/>
                </a:solidFill>
              </a:rPr>
              <a:t>A</a:t>
            </a:r>
            <a:endParaRPr sz="3000" dirty="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INTERSECT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00FF"/>
                </a:solidFill>
              </a:rPr>
              <a:t>	SELECT * FROM </a:t>
            </a:r>
            <a:r>
              <a:rPr lang="en-US" sz="3000" dirty="0">
                <a:solidFill>
                  <a:srgbClr val="0000FF"/>
                </a:solidFill>
              </a:rPr>
              <a:t>B</a:t>
            </a:r>
            <a:endParaRPr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7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INTERSECT</a:t>
            </a:r>
            <a:endParaRPr sz="44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143080"/>
            <a:ext cx="8229600" cy="49830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>
                <a:solidFill>
                  <a:srgbClr val="0000FF"/>
                </a:solidFill>
              </a:rPr>
              <a:t>SELECT * FROM R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INTERSECT</a:t>
            </a:r>
            <a:endParaRPr lang="en-US" sz="3000" dirty="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lang="en-US" sz="3000" dirty="0" smtClean="0">
                <a:solidFill>
                  <a:srgbClr val="0000FF"/>
                </a:solidFill>
              </a:rPr>
              <a:t>SELECT </a:t>
            </a:r>
            <a:r>
              <a:rPr lang="en-US" sz="3000" dirty="0">
                <a:solidFill>
                  <a:srgbClr val="0000FF"/>
                </a:solidFill>
              </a:rPr>
              <a:t>* FROM S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" y="2553689"/>
            <a:ext cx="2480623" cy="215116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" y="4610932"/>
            <a:ext cx="2513786" cy="209482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80" y="3433947"/>
            <a:ext cx="4016233" cy="21474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9091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lang="en-US" sz="2100" dirty="0"/>
              <a:t>: A Practical Approach to Design, Implementation, and Management / Thomas M. Connolly, Carolyn E. </a:t>
            </a:r>
            <a:r>
              <a:rPr lang="en-US" sz="2100" dirty="0" err="1"/>
              <a:t>Begg</a:t>
            </a:r>
            <a:r>
              <a:rPr lang="en-US" sz="2100" dirty="0"/>
              <a:t>.- United States of America: Pearson Education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lang="en-US" sz="2100" dirty="0"/>
              <a:t>: The Complete Book / Hector Garcia-Molina.- United States of America: Pearson Prentice Hall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lang="en-US" sz="2100" dirty="0"/>
              <a:t>: A book for the community by the community / </a:t>
            </a:r>
            <a:r>
              <a:rPr lang="en-US" sz="2100" dirty="0" err="1"/>
              <a:t>Neeraj</a:t>
            </a:r>
            <a:r>
              <a:rPr lang="en-US" sz="2100" dirty="0"/>
              <a:t> Sharma, </a:t>
            </a:r>
            <a:r>
              <a:rPr lang="en-US" sz="2100" dirty="0" err="1"/>
              <a:t>Liviu</a:t>
            </a:r>
            <a:r>
              <a:rPr lang="en-US" sz="2100" dirty="0"/>
              <a:t> </a:t>
            </a:r>
            <a:r>
              <a:rPr lang="en-US" sz="2100" dirty="0" err="1"/>
              <a:t>Perniu</a:t>
            </a:r>
            <a:r>
              <a:rPr lang="en-US" sz="2100" dirty="0"/>
              <a:t>.- </a:t>
            </a:r>
            <a:r>
              <a:rPr lang="en-US" sz="2100" dirty="0" smtClean="0"/>
              <a:t>Canada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 smtClean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400" err="1"/>
              <a:t>www.postgresql.org</a:t>
            </a:r>
            <a:r>
              <a:rPr lang="en-US" sz="2400"/>
              <a:t>/docs/manuals</a:t>
            </a:r>
            <a:r>
              <a:rPr lang="en-US" sz="2400" smtClean="0"/>
              <a:t>/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4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/>
          </a:p>
        </p:txBody>
      </p:sp>
    </p:spTree>
    <p:extLst>
      <p:ext uri="{BB962C8B-B14F-4D97-AF65-F5344CB8AC3E}">
        <p14:creationId xmlns="" xmlns:p14="http://schemas.microsoft.com/office/powerpoint/2010/main" val="2038257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21"/>
          </a:xfrm>
        </p:spPr>
        <p:txBody>
          <a:bodyPr/>
          <a:lstStyle/>
          <a:p>
            <a:r>
              <a:rPr lang="en-US" dirty="0" smtClean="0"/>
              <a:t>Conceptual stage </a:t>
            </a:r>
            <a:r>
              <a:rPr lang="en-US" dirty="0" smtClean="0">
                <a:sym typeface="Wingdings" pitchFamily="2" charset="2"/>
              </a:rPr>
              <a:t> Logical stage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Data model?</a:t>
            </a:r>
          </a:p>
          <a:p>
            <a:pPr lvl="1"/>
            <a:r>
              <a:rPr lang="en-US" sz="2400" dirty="0" smtClean="0"/>
              <a:t>network</a:t>
            </a:r>
          </a:p>
          <a:p>
            <a:pPr lvl="1"/>
            <a:r>
              <a:rPr lang="en-US" sz="2400" dirty="0" smtClean="0"/>
              <a:t>hierarchical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relational </a:t>
            </a:r>
          </a:p>
          <a:p>
            <a:pPr lvl="1"/>
            <a:r>
              <a:rPr lang="en-US" sz="2400" dirty="0" smtClean="0"/>
              <a:t>object-oriented</a:t>
            </a:r>
          </a:p>
          <a:p>
            <a:pPr lvl="1"/>
            <a:r>
              <a:rPr lang="en-US" sz="2400" dirty="0" smtClean="0"/>
              <a:t>object-relational</a:t>
            </a:r>
            <a:endParaRPr lang="ru-RU"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84821"/>
          </a:xfrm>
        </p:spPr>
        <p:txBody>
          <a:bodyPr/>
          <a:lstStyle/>
          <a:p>
            <a:r>
              <a:rPr lang="en-US" dirty="0" smtClean="0"/>
              <a:t>The main concepts of RDM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Relations – two-dimensional tables (attributes, tuples, keys, domains, etc.)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Constraints – entity integrity, referential integrity, etc.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Relational algebra – operations to manipulate relations</a:t>
            </a:r>
            <a:endParaRPr lang="ru-RU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0320"/>
            <a:ext cx="8229600" cy="4937760"/>
          </a:xfrm>
        </p:spPr>
        <p:txBody>
          <a:bodyPr/>
          <a:lstStyle/>
          <a:p>
            <a:r>
              <a:rPr lang="en-US" sz="2400" dirty="0" smtClean="0"/>
              <a:t>Important part of a data model is a manipulation mechanism, or </a:t>
            </a:r>
            <a:r>
              <a:rPr lang="en-US" sz="2400" i="1" dirty="0" smtClean="0"/>
              <a:t>query language</a:t>
            </a:r>
            <a:r>
              <a:rPr lang="en-US" sz="2400" dirty="0" smtClean="0"/>
              <a:t>, to allow the underlying data to be retrieved and updated</a:t>
            </a:r>
          </a:p>
          <a:p>
            <a:r>
              <a:rPr lang="en-US" sz="2400" dirty="0" smtClean="0"/>
              <a:t>Relational algebra defined by </a:t>
            </a:r>
            <a:r>
              <a:rPr lang="en-US" sz="2400" dirty="0" err="1" smtClean="0"/>
              <a:t>Codd</a:t>
            </a:r>
            <a:r>
              <a:rPr lang="en-US" sz="2400" dirty="0" smtClean="0"/>
              <a:t>, 1971 as the basis for relational languages</a:t>
            </a:r>
          </a:p>
          <a:p>
            <a:r>
              <a:rPr lang="en-US" sz="2400" dirty="0" smtClean="0"/>
              <a:t>A procedural language, can be used to tell the DBMS how to build a new relation from one or more relations in the database</a:t>
            </a:r>
          </a:p>
          <a:p>
            <a:r>
              <a:rPr lang="en-US" sz="2400" dirty="0" smtClean="0"/>
              <a:t>Formal, non-user-friendly language </a:t>
            </a:r>
          </a:p>
          <a:p>
            <a:r>
              <a:rPr lang="en-US" sz="2400" dirty="0" smtClean="0"/>
              <a:t>Have been used as the basis for other, higher-level Data Manipulation Languages (DMLs) for relational databases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0320"/>
            <a:ext cx="8229600" cy="4086726"/>
          </a:xfrm>
        </p:spPr>
        <p:txBody>
          <a:bodyPr/>
          <a:lstStyle/>
          <a:p>
            <a:r>
              <a:rPr lang="en-US" sz="2400" dirty="0" smtClean="0"/>
              <a:t>Is a theoretical language with operations that work on one or more relations to define another relation without changing the original relation(s)</a:t>
            </a:r>
          </a:p>
          <a:p>
            <a:r>
              <a:rPr lang="en-US" sz="2400" dirty="0" smtClean="0"/>
              <a:t>The operands and the results are relations</a:t>
            </a:r>
          </a:p>
          <a:p>
            <a:r>
              <a:rPr lang="en-US" sz="2400" dirty="0" smtClean="0"/>
              <a:t>So the output from one operation can become the input to another operation</a:t>
            </a:r>
          </a:p>
          <a:p>
            <a:r>
              <a:rPr lang="en-US" sz="2400" dirty="0" smtClean="0"/>
              <a:t>Therefore, expressions can be nested in the relational algebra</a:t>
            </a:r>
          </a:p>
          <a:p>
            <a:r>
              <a:rPr lang="en-US" sz="2400" dirty="0" smtClean="0"/>
              <a:t>This property is called </a:t>
            </a:r>
            <a:r>
              <a:rPr lang="en-US" sz="2400" b="1" dirty="0" smtClean="0"/>
              <a:t>closure</a:t>
            </a:r>
            <a:r>
              <a:rPr lang="en-US" sz="2400" dirty="0" smtClean="0"/>
              <a:t>: relations are closed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Relational Algebra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686800" cy="5366951"/>
          </a:xfrm>
        </p:spPr>
        <p:txBody>
          <a:bodyPr/>
          <a:lstStyle/>
          <a:p>
            <a:r>
              <a:rPr lang="en-US" sz="2400" dirty="0" smtClean="0"/>
              <a:t>The 5 fundamental operations in RA perform most of the data retrieval operations that we are interested in</a:t>
            </a:r>
          </a:p>
          <a:p>
            <a:pPr lvl="1"/>
            <a:r>
              <a:rPr lang="en-US" sz="2400" i="1" dirty="0" smtClean="0"/>
              <a:t>Selection</a:t>
            </a:r>
            <a:endParaRPr lang="en-US" sz="2400" dirty="0" smtClean="0"/>
          </a:p>
          <a:p>
            <a:pPr lvl="1"/>
            <a:r>
              <a:rPr lang="en-US" sz="2400" i="1" dirty="0" smtClean="0"/>
              <a:t>Projection</a:t>
            </a:r>
            <a:endParaRPr lang="en-US" sz="2400" dirty="0" smtClean="0"/>
          </a:p>
          <a:p>
            <a:pPr lvl="1"/>
            <a:r>
              <a:rPr lang="en-US" sz="2400" i="1" dirty="0" smtClean="0"/>
              <a:t>Cartesian product</a:t>
            </a:r>
            <a:endParaRPr lang="en-US" sz="2400" dirty="0" smtClean="0"/>
          </a:p>
          <a:p>
            <a:pPr lvl="1"/>
            <a:r>
              <a:rPr lang="en-US" sz="2400" i="1" dirty="0" smtClean="0"/>
              <a:t>Union</a:t>
            </a:r>
            <a:endParaRPr lang="en-US" sz="2400" dirty="0" smtClean="0"/>
          </a:p>
          <a:p>
            <a:pPr lvl="1"/>
            <a:r>
              <a:rPr lang="en-US" sz="2400" i="1" dirty="0" smtClean="0"/>
              <a:t>Set difference</a:t>
            </a:r>
            <a:endParaRPr lang="en-US" sz="2400" dirty="0" smtClean="0"/>
          </a:p>
          <a:p>
            <a:r>
              <a:rPr lang="en-US" sz="2400" dirty="0" smtClean="0"/>
              <a:t>Also 3 operations exists, which can be expressed in terms of the 5 basic operations</a:t>
            </a:r>
          </a:p>
          <a:p>
            <a:pPr lvl="1"/>
            <a:r>
              <a:rPr lang="en-US" sz="2400" i="1" dirty="0" smtClean="0"/>
              <a:t>Join</a:t>
            </a:r>
            <a:endParaRPr lang="en-US" sz="2400" dirty="0" smtClean="0"/>
          </a:p>
          <a:p>
            <a:pPr lvl="1"/>
            <a:r>
              <a:rPr lang="en-US" sz="2400" i="1" dirty="0" smtClean="0"/>
              <a:t>Intersection</a:t>
            </a:r>
            <a:endParaRPr lang="en-US" sz="2400" dirty="0" smtClean="0"/>
          </a:p>
          <a:p>
            <a:pPr lvl="1"/>
            <a:r>
              <a:rPr lang="en-US" sz="2400" i="1" dirty="0" smtClean="0"/>
              <a:t>Division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2895600" y="2209800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00400" y="2286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Unary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152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SQL Structure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600199"/>
            <a:ext cx="8229600" cy="4953002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marL="321468" lvl="0" indent="-321468">
              <a:buChar char="•"/>
              <a:defRPr sz="1800"/>
            </a:pPr>
            <a:r>
              <a:rPr sz="3000" dirty="0"/>
              <a:t>DDL (Data Definition Language)</a:t>
            </a:r>
          </a:p>
          <a:p>
            <a:pPr marL="321468" lvl="0" indent="-321468">
              <a:buChar char="•"/>
              <a:defRPr sz="1800"/>
            </a:pPr>
            <a:r>
              <a:rPr sz="3000" dirty="0"/>
              <a:t>DML (Data Manipulation Language)</a:t>
            </a:r>
          </a:p>
          <a:p>
            <a:pPr marL="321468" lvl="0" indent="-321468">
              <a:buChar char="•"/>
              <a:defRPr sz="1800"/>
            </a:pPr>
            <a:r>
              <a:rPr sz="3000" dirty="0"/>
              <a:t>TCL (Transaction Control Language)</a:t>
            </a:r>
          </a:p>
          <a:p>
            <a:pPr marL="321468" lvl="0" indent="-321468">
              <a:buChar char="•"/>
              <a:defRPr sz="1800"/>
            </a:pPr>
            <a:r>
              <a:rPr sz="3000" dirty="0"/>
              <a:t>DCL (Data Control Language)</a:t>
            </a:r>
          </a:p>
        </p:txBody>
      </p:sp>
      <p:pic>
        <p:nvPicPr>
          <p:cNvPr id="26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71600" y="1188522"/>
            <a:ext cx="6419850" cy="302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idx="4294967295"/>
          </p:nvPr>
        </p:nvSpPr>
        <p:spPr>
          <a:xfrm>
            <a:off x="457200" y="3047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La</a:t>
            </a:r>
            <a:r>
              <a:rPr sz="4400" dirty="0" smtClean="0"/>
              <a:t>st lecture</a:t>
            </a:r>
            <a:endParaRPr sz="4400" dirty="0"/>
          </a:p>
        </p:txBody>
      </p:sp>
      <p:sp>
        <p:nvSpPr>
          <p:cNvPr id="29" name="Shape 2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0" lvl="0" indent="0">
              <a:buSzTx/>
              <a:buNone/>
              <a:defRPr sz="1800"/>
            </a:pPr>
            <a:r>
              <a:rPr sz="3500" dirty="0"/>
              <a:t>A </a:t>
            </a:r>
            <a:r>
              <a:rPr sz="3500" dirty="0">
                <a:latin typeface="Arial Bold"/>
                <a:ea typeface="Arial Bold"/>
                <a:cs typeface="Arial Bold"/>
                <a:sym typeface="Arial Bold"/>
              </a:rPr>
              <a:t>DML</a:t>
            </a:r>
            <a:r>
              <a:rPr sz="3500" dirty="0"/>
              <a:t> is a language which enables to access and manipulate data.</a:t>
            </a:r>
          </a:p>
          <a:p>
            <a:pPr lvl="0">
              <a:spcBef>
                <a:spcPts val="900"/>
              </a:spcBef>
              <a:buSzTx/>
              <a:buNone/>
              <a:defRPr sz="1800"/>
            </a:pPr>
            <a:endParaRPr sz="3500" dirty="0"/>
          </a:p>
          <a:p>
            <a:pPr lvl="0">
              <a:spcBef>
                <a:spcPts val="900"/>
              </a:spcBef>
              <a:buSzTx/>
              <a:buNone/>
              <a:defRPr sz="1800"/>
            </a:pPr>
            <a:r>
              <a:rPr sz="3500" dirty="0"/>
              <a:t>DML </a:t>
            </a:r>
            <a:r>
              <a:rPr lang="en-US" sz="3500" dirty="0" smtClean="0"/>
              <a:t>statements</a:t>
            </a:r>
            <a:r>
              <a:rPr sz="3500" dirty="0" smtClean="0"/>
              <a:t>:</a:t>
            </a:r>
            <a:endParaRPr sz="3500" dirty="0"/>
          </a:p>
          <a:p>
            <a:pPr lvl="0">
              <a:spcBef>
                <a:spcPts val="900"/>
              </a:spcBef>
              <a:buChar char="•"/>
              <a:defRPr sz="1800"/>
            </a:pPr>
            <a:r>
              <a:rPr sz="3500" dirty="0"/>
              <a:t>INSERT</a:t>
            </a:r>
          </a:p>
          <a:p>
            <a:pPr lvl="0">
              <a:spcBef>
                <a:spcPts val="900"/>
              </a:spcBef>
              <a:buChar char="•"/>
              <a:defRPr sz="1800"/>
            </a:pPr>
            <a:r>
              <a:rPr sz="3500" dirty="0"/>
              <a:t>UPDATE</a:t>
            </a:r>
          </a:p>
          <a:p>
            <a:pPr lvl="0">
              <a:spcBef>
                <a:spcPts val="900"/>
              </a:spcBef>
              <a:buChar char="•"/>
              <a:defRPr sz="1800"/>
            </a:pPr>
            <a:r>
              <a:rPr sz="3500" dirty="0" smtClean="0"/>
              <a:t>DELETE</a:t>
            </a:r>
            <a:endParaRPr lang="ru-RU" sz="3500" dirty="0" smtClean="0"/>
          </a:p>
          <a:p>
            <a:pPr lvl="0">
              <a:spcBef>
                <a:spcPts val="900"/>
              </a:spcBef>
              <a:buChar char="•"/>
              <a:defRPr sz="1800"/>
            </a:pPr>
            <a:r>
              <a:rPr lang="en-US" sz="3500" dirty="0" smtClean="0"/>
              <a:t>SELECT</a:t>
            </a:r>
            <a:endParaRPr sz="3500" dirty="0"/>
          </a:p>
        </p:txBody>
      </p:sp>
    </p:spTree>
    <p:extLst>
      <p:ext uri="{BB962C8B-B14F-4D97-AF65-F5344CB8AC3E}">
        <p14:creationId xmlns="" xmlns:p14="http://schemas.microsoft.com/office/powerpoint/2010/main" val="1937727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1006</Words>
  <Application>Microsoft Office PowerPoint</Application>
  <PresentationFormat>Экран (4:3)</PresentationFormat>
  <Paragraphs>194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Default</vt:lpstr>
      <vt:lpstr>Databases Design. Introduction to SQL   LECTURE 7   Relational algebra</vt:lpstr>
      <vt:lpstr>Links for Video</vt:lpstr>
      <vt:lpstr>Review</vt:lpstr>
      <vt:lpstr>Review</vt:lpstr>
      <vt:lpstr>Relational Algebra (RA)</vt:lpstr>
      <vt:lpstr>Relational Algebra</vt:lpstr>
      <vt:lpstr>Operations of Relational Algebra</vt:lpstr>
      <vt:lpstr>SQL Structure</vt:lpstr>
      <vt:lpstr>Last lecture</vt:lpstr>
      <vt:lpstr>Querying Data From Tables</vt:lpstr>
      <vt:lpstr>Querying Data From Tables</vt:lpstr>
      <vt:lpstr>Projection</vt:lpstr>
      <vt:lpstr>Selection</vt:lpstr>
      <vt:lpstr>Selection</vt:lpstr>
      <vt:lpstr>Слайд 15</vt:lpstr>
      <vt:lpstr>Union-compatible</vt:lpstr>
      <vt:lpstr>Union-compatible:  example</vt:lpstr>
      <vt:lpstr>Support in SQL</vt:lpstr>
      <vt:lpstr>Combining Queries</vt:lpstr>
      <vt:lpstr>Combining Queries</vt:lpstr>
      <vt:lpstr>Union / UNION</vt:lpstr>
      <vt:lpstr>UNION</vt:lpstr>
      <vt:lpstr>UNION ALL</vt:lpstr>
      <vt:lpstr>Set Difference / EXCEPT</vt:lpstr>
      <vt:lpstr>EXCEPT</vt:lpstr>
      <vt:lpstr>EXCEPT</vt:lpstr>
      <vt:lpstr>Intersection / INTERSECT</vt:lpstr>
      <vt:lpstr>INTERSECT</vt:lpstr>
      <vt:lpstr>Books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LECTURE 8-9 Relational algebra</dc:title>
  <cp:lastModifiedBy>mipal</cp:lastModifiedBy>
  <cp:revision>91</cp:revision>
  <dcterms:modified xsi:type="dcterms:W3CDTF">2020-03-17T14:53:25Z</dcterms:modified>
</cp:coreProperties>
</file>