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315" r:id="rId2"/>
    <p:sldId id="316" r:id="rId3"/>
    <p:sldId id="259" r:id="rId4"/>
    <p:sldId id="263" r:id="rId5"/>
    <p:sldId id="267" r:id="rId6"/>
    <p:sldId id="271" r:id="rId7"/>
    <p:sldId id="272" r:id="rId8"/>
    <p:sldId id="310" r:id="rId9"/>
    <p:sldId id="268" r:id="rId10"/>
    <p:sldId id="269" r:id="rId11"/>
    <p:sldId id="270" r:id="rId12"/>
    <p:sldId id="273" r:id="rId13"/>
    <p:sldId id="274" r:id="rId14"/>
    <p:sldId id="275"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311" r:id="rId30"/>
    <p:sldId id="313" r:id="rId31"/>
    <p:sldId id="312" r:id="rId32"/>
    <p:sldId id="314" r:id="rId33"/>
    <p:sldId id="299" r:id="rId34"/>
    <p:sldId id="300" r:id="rId35"/>
    <p:sldId id="301" r:id="rId36"/>
    <p:sldId id="302" r:id="rId37"/>
    <p:sldId id="303" r:id="rId38"/>
    <p:sldId id="304" r:id="rId39"/>
    <p:sldId id="305" r:id="rId40"/>
    <p:sldId id="306" r:id="rId41"/>
    <p:sldId id="307" r:id="rId42"/>
  </p:sldIdLst>
  <p:sldSz cx="9144000" cy="6858000" type="screen4x3"/>
  <p:notesSz cx="6858000" cy="9144000"/>
  <p:defaultTextStyle>
    <a:lvl1pPr>
      <a:defRPr>
        <a:latin typeface="Arial"/>
        <a:ea typeface="Arial"/>
        <a:cs typeface="Arial"/>
        <a:sym typeface="Arial"/>
      </a:defRPr>
    </a:lvl1pPr>
    <a:lvl2pPr indent="457200">
      <a:defRPr>
        <a:latin typeface="Arial"/>
        <a:ea typeface="Arial"/>
        <a:cs typeface="Arial"/>
        <a:sym typeface="Arial"/>
      </a:defRPr>
    </a:lvl2pPr>
    <a:lvl3pPr indent="914400">
      <a:defRPr>
        <a:latin typeface="Arial"/>
        <a:ea typeface="Arial"/>
        <a:cs typeface="Arial"/>
        <a:sym typeface="Arial"/>
      </a:defRPr>
    </a:lvl3pPr>
    <a:lvl4pPr indent="1371600">
      <a:defRPr>
        <a:latin typeface="Arial"/>
        <a:ea typeface="Arial"/>
        <a:cs typeface="Arial"/>
        <a:sym typeface="Arial"/>
      </a:defRPr>
    </a:lvl4pPr>
    <a:lvl5pPr indent="1828800">
      <a:defRPr>
        <a:latin typeface="Arial"/>
        <a:ea typeface="Arial"/>
        <a:cs typeface="Arial"/>
        <a:sym typeface="Arial"/>
      </a:defRPr>
    </a:lvl5pPr>
    <a:lvl6pPr>
      <a:defRPr>
        <a:latin typeface="Arial"/>
        <a:ea typeface="Arial"/>
        <a:cs typeface="Arial"/>
        <a:sym typeface="Arial"/>
      </a:defRPr>
    </a:lvl6pPr>
    <a:lvl7pPr>
      <a:defRPr>
        <a:latin typeface="Arial"/>
        <a:ea typeface="Arial"/>
        <a:cs typeface="Arial"/>
        <a:sym typeface="Arial"/>
      </a:defRPr>
    </a:lvl7pPr>
    <a:lvl8pPr>
      <a:defRPr>
        <a:latin typeface="Arial"/>
        <a:ea typeface="Arial"/>
        <a:cs typeface="Arial"/>
        <a:sym typeface="Arial"/>
      </a:defRPr>
    </a:lvl8pPr>
    <a:lvl9pPr>
      <a:defRPr>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7F3F4"/>
          </a:solidFill>
        </a:fill>
      </a:tcStyle>
    </a:wholeTbl>
    <a:band2H>
      <a:tcTxStyle/>
      <a:tcStyle>
        <a:tcBdr/>
        <a:fill>
          <a:solidFill>
            <a:srgbClr val="F3F9FA"/>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firstRow>
  </a:tblStyle>
  <a:tblStyle styleId="{C7B018BB-80A7-4F77-B60F-C8B233D01FF8}"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wholeTbl>
    <a:band2H>
      <a:tcTxStyle/>
      <a:tcStyle>
        <a:tcBdr/>
        <a:fill>
          <a:solidFill>
            <a:srgbClr val="FFFFFF"/>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Row>
  </a:tblStyle>
  <a:tblStyle styleId="{EEE7283C-3CF3-47DC-8721-378D4A62B228}"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CCDA"/>
          </a:solidFill>
        </a:fill>
      </a:tcStyle>
    </a:wholeTbl>
    <a:band2H>
      <a:tcTxStyle/>
      <a:tcStyle>
        <a:tcBdr/>
        <a:fill>
          <a:solidFill>
            <a:srgbClr val="E7E7ED"/>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firstRow>
  </a:tblStyle>
  <a:tblStyle styleId="{CF821DB8-F4EB-4A41-A1BA-3FCAFE7338EE}" styleName="">
    <a:tblBg/>
    <a:wholeTbl>
      <a:tcTxStyle b="on" i="on">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BE0E3"/>
          </a:solidFill>
        </a:fill>
      </a:tcStyle>
    </a:firstCol>
    <a:lastRow>
      <a:tcTxStyle b="on" i="on">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BBE0E3"/>
          </a:solidFill>
        </a:fill>
      </a:tcStyle>
    </a:firstRow>
  </a:tblStyle>
  <a:tblStyle styleId="{33BA23B1-9221-436E-865A-0063620EA4FD}"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9"/>
  </p:normalViewPr>
  <p:slideViewPr>
    <p:cSldViewPr snapToGrid="0" snapToObjects="1">
      <p:cViewPr varScale="1">
        <p:scale>
          <a:sx n="62" d="100"/>
          <a:sy n="62" d="100"/>
        </p:scale>
        <p:origin x="1400"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8" name="Shape 18"/>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565643469"/>
      </p:ext>
    </p:extLst>
  </p:cSld>
  <p:clrMap bg1="lt1" tx1="dk1" bg2="lt2" tx2="dk2" accent1="accent1" accent2="accent2" accent3="accent3" accent4="accent4" accent5="accent5" accent6="accent6" hlink="hlink" folHlink="folHlink"/>
  <p:notesStyle>
    <a:lvl1pPr defTabSz="457200">
      <a:lnSpc>
        <a:spcPct val="125000"/>
      </a:lnSpc>
      <a:defRPr sz="2400">
        <a:latin typeface="+mj-lt"/>
        <a:ea typeface="+mj-ea"/>
        <a:cs typeface="+mj-cs"/>
        <a:sym typeface="Avenir Roman"/>
      </a:defRPr>
    </a:lvl1pPr>
    <a:lvl2pPr indent="228600" defTabSz="457200">
      <a:lnSpc>
        <a:spcPct val="125000"/>
      </a:lnSpc>
      <a:defRPr sz="2400">
        <a:latin typeface="+mj-lt"/>
        <a:ea typeface="+mj-ea"/>
        <a:cs typeface="+mj-cs"/>
        <a:sym typeface="Avenir Roman"/>
      </a:defRPr>
    </a:lvl2pPr>
    <a:lvl3pPr indent="457200" defTabSz="457200">
      <a:lnSpc>
        <a:spcPct val="125000"/>
      </a:lnSpc>
      <a:defRPr sz="2400">
        <a:latin typeface="+mj-lt"/>
        <a:ea typeface="+mj-ea"/>
        <a:cs typeface="+mj-cs"/>
        <a:sym typeface="Avenir Roman"/>
      </a:defRPr>
    </a:lvl3pPr>
    <a:lvl4pPr indent="685800" defTabSz="457200">
      <a:lnSpc>
        <a:spcPct val="125000"/>
      </a:lnSpc>
      <a:defRPr sz="2400">
        <a:latin typeface="+mj-lt"/>
        <a:ea typeface="+mj-ea"/>
        <a:cs typeface="+mj-cs"/>
        <a:sym typeface="Avenir Roman"/>
      </a:defRPr>
    </a:lvl4pPr>
    <a:lvl5pPr indent="914400" defTabSz="457200">
      <a:lnSpc>
        <a:spcPct val="125000"/>
      </a:lnSpc>
      <a:defRPr sz="2400">
        <a:latin typeface="+mj-lt"/>
        <a:ea typeface="+mj-ea"/>
        <a:cs typeface="+mj-cs"/>
        <a:sym typeface="Avenir Roman"/>
      </a:defRPr>
    </a:lvl5pPr>
    <a:lvl6pPr indent="1143000" defTabSz="457200">
      <a:lnSpc>
        <a:spcPct val="125000"/>
      </a:lnSpc>
      <a:defRPr sz="2400">
        <a:latin typeface="+mj-lt"/>
        <a:ea typeface="+mj-ea"/>
        <a:cs typeface="+mj-cs"/>
        <a:sym typeface="Avenir Roman"/>
      </a:defRPr>
    </a:lvl6pPr>
    <a:lvl7pPr indent="1371600" defTabSz="457200">
      <a:lnSpc>
        <a:spcPct val="125000"/>
      </a:lnSpc>
      <a:defRPr sz="2400">
        <a:latin typeface="+mj-lt"/>
        <a:ea typeface="+mj-ea"/>
        <a:cs typeface="+mj-cs"/>
        <a:sym typeface="Avenir Roman"/>
      </a:defRPr>
    </a:lvl7pPr>
    <a:lvl8pPr indent="1600200" defTabSz="457200">
      <a:lnSpc>
        <a:spcPct val="125000"/>
      </a:lnSpc>
      <a:defRPr sz="2400">
        <a:latin typeface="+mj-lt"/>
        <a:ea typeface="+mj-ea"/>
        <a:cs typeface="+mj-cs"/>
        <a:sym typeface="Avenir Roman"/>
      </a:defRPr>
    </a:lvl8pPr>
    <a:lvl9pPr indent="1828800" defTabSz="457200">
      <a:lnSpc>
        <a:spcPct val="125000"/>
      </a:lnSpc>
      <a:defRPr sz="2400">
        <a:latin typeface="+mj-lt"/>
        <a:ea typeface="+mj-ea"/>
        <a:cs typeface="+mj-cs"/>
        <a:sym typeface="Avenir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6" name="Shape 6"/>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8" name="Shape 8"/>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
        <p:nvSpPr>
          <p:cNvPr id="9" name="Shape 9"/>
          <p:cNvSpPr>
            <a:spLocks noGrp="1"/>
          </p:cNvSpPr>
          <p:nvPr>
            <p:ph type="title"/>
          </p:nvPr>
        </p:nvSpPr>
        <p:spPr>
          <a:prstGeom prst="rect">
            <a:avLst/>
          </a:prstGeom>
        </p:spPr>
        <p:txBody>
          <a:bodyPr/>
          <a:lstStyle/>
          <a:p>
            <a:pPr lvl="0">
              <a:defRPr sz="1800"/>
            </a:pPr>
            <a:r>
              <a:rPr sz="4400"/>
              <a:t>Текст заголовка</a:t>
            </a:r>
          </a:p>
        </p:txBody>
      </p:sp>
      <p:sp>
        <p:nvSpPr>
          <p:cNvPr id="10" name="Shape 10"/>
          <p:cNvSpPr>
            <a:spLocks noGrp="1"/>
          </p:cNvSpPr>
          <p:nvPr>
            <p:ph type="body" idx="1"/>
          </p:nvPr>
        </p:nvSpPr>
        <p:spPr>
          <a:prstGeom prst="rect">
            <a:avLst/>
          </a:prstGeom>
        </p:spPr>
        <p:txBody>
          <a:bodyPr/>
          <a:lstStyle/>
          <a:p>
            <a:pPr lvl="0">
              <a:defRPr sz="1800"/>
            </a:pPr>
            <a:r>
              <a:rPr sz="3200"/>
              <a:t>Уровень текста 1</a:t>
            </a:r>
          </a:p>
          <a:p>
            <a:pPr lvl="1">
              <a:defRPr sz="1800"/>
            </a:pPr>
            <a:r>
              <a:rPr sz="3200"/>
              <a:t>Уровень текста 2</a:t>
            </a:r>
          </a:p>
          <a:p>
            <a:pPr lvl="2">
              <a:defRPr sz="1800"/>
            </a:pPr>
            <a:r>
              <a:rPr sz="3200"/>
              <a:t>Уровень текста 3</a:t>
            </a:r>
          </a:p>
          <a:p>
            <a:pPr lvl="3">
              <a:defRPr sz="1800"/>
            </a:pPr>
            <a:r>
              <a:rPr sz="3200"/>
              <a:t>Уровень текста 4</a:t>
            </a:r>
          </a:p>
          <a:p>
            <a:pPr lvl="4">
              <a:defRPr sz="1800"/>
            </a:pPr>
            <a:r>
              <a:rPr sz="3200"/>
              <a:t>Уровень текста 5</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2" name="Shape 12"/>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
        <p:nvSpPr>
          <p:cNvPr id="13" name="Shape 13"/>
          <p:cNvSpPr>
            <a:spLocks noGrp="1"/>
          </p:cNvSpPr>
          <p:nvPr>
            <p:ph type="title"/>
          </p:nvPr>
        </p:nvSpPr>
        <p:spPr>
          <a:prstGeom prst="rect">
            <a:avLst/>
          </a:prstGeom>
        </p:spPr>
        <p:txBody>
          <a:bodyPr/>
          <a:lstStyle/>
          <a:p>
            <a:pPr lvl="0">
              <a:defRPr sz="1800"/>
            </a:pPr>
            <a:r>
              <a:rPr sz="4400"/>
              <a:t>Текст заголовка</a:t>
            </a:r>
          </a:p>
        </p:txBody>
      </p:sp>
      <p:sp>
        <p:nvSpPr>
          <p:cNvPr id="14" name="Shape 14"/>
          <p:cNvSpPr>
            <a:spLocks noGrp="1"/>
          </p:cNvSpPr>
          <p:nvPr>
            <p:ph type="body" idx="1"/>
          </p:nvPr>
        </p:nvSpPr>
        <p:spPr>
          <a:prstGeom prst="rect">
            <a:avLst/>
          </a:prstGeom>
        </p:spPr>
        <p:txBody>
          <a:bodyPr/>
          <a:lstStyle/>
          <a:p>
            <a:pPr lvl="0">
              <a:defRPr sz="1800"/>
            </a:pPr>
            <a:r>
              <a:rPr sz="3200"/>
              <a:t>Уровень текста 1</a:t>
            </a:r>
          </a:p>
          <a:p>
            <a:pPr lvl="1">
              <a:defRPr sz="1800"/>
            </a:pPr>
            <a:r>
              <a:rPr sz="3200"/>
              <a:t>Уровень текста 2</a:t>
            </a:r>
          </a:p>
          <a:p>
            <a:pPr lvl="2">
              <a:defRPr sz="1800"/>
            </a:pPr>
            <a:r>
              <a:rPr sz="3200"/>
              <a:t>Уровень текста 3</a:t>
            </a:r>
          </a:p>
          <a:p>
            <a:pPr lvl="3">
              <a:defRPr sz="1800"/>
            </a:pPr>
            <a:r>
              <a:rPr sz="3200"/>
              <a:t>Уровень текста 4</a:t>
            </a:r>
          </a:p>
          <a:p>
            <a:pPr lvl="4">
              <a:defRPr sz="1800"/>
            </a:pPr>
            <a:r>
              <a:rPr sz="3200"/>
              <a:t>Уровень текста 5</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6" name="Shape 16"/>
          <p:cNvSpPr>
            <a:spLocks noGrp="1"/>
          </p:cNvSpPr>
          <p:nvPr>
            <p:ph type="sldNum" sz="quarter" idx="2"/>
          </p:nvPr>
        </p:nvSpPr>
        <p:spPr>
          <a:prstGeom prst="rect">
            <a:avLst/>
          </a:prstGeom>
        </p:spPr>
        <p:txBody>
          <a:bodyPr lIns="0" tIns="0" rIns="0" bIns="0"/>
          <a:lstStyle/>
          <a:p>
            <a:pPr lvl="0"/>
            <a:fld id="{86CB4B4D-7CA3-9044-876B-883B54F8677D}" type="slidenum">
              <a:rPr/>
              <a:pPr lvl="0"/>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sldNum" sz="quarter" idx="2"/>
          </p:nvPr>
        </p:nvSpPr>
        <p:spPr>
          <a:xfrm>
            <a:off x="6553200" y="6245225"/>
            <a:ext cx="2133600" cy="288824"/>
          </a:xfrm>
          <a:prstGeom prst="rect">
            <a:avLst/>
          </a:prstGeom>
          <a:ln w="12700">
            <a:miter lim="400000"/>
          </a:ln>
        </p:spPr>
        <p:txBody>
          <a:bodyPr lIns="45719" rIns="45719">
            <a:spAutoFit/>
          </a:bodyPr>
          <a:lstStyle>
            <a:lvl1pPr algn="r">
              <a:defRPr sz="1400"/>
            </a:lvl1pPr>
          </a:lstStyle>
          <a:p>
            <a:pPr lvl="0"/>
            <a:fld id="{86CB4B4D-7CA3-9044-876B-883B54F8677D}" type="slidenum">
              <a:rPr/>
              <a:pPr lvl="0"/>
              <a:t>‹#›</a:t>
            </a:fld>
            <a:endParaRPr/>
          </a:p>
        </p:txBody>
      </p:sp>
      <p:sp>
        <p:nvSpPr>
          <p:cNvPr id="3" name="Shape 3"/>
          <p:cNvSpPr>
            <a:spLocks noGrp="1"/>
          </p:cNvSpPr>
          <p:nvPr>
            <p:ph type="title"/>
          </p:nvPr>
        </p:nvSpPr>
        <p:spPr>
          <a:xfrm>
            <a:off x="457200" y="92074"/>
            <a:ext cx="8229600" cy="1508126"/>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lstStyle/>
          <a:p>
            <a:pPr lvl="0">
              <a:defRPr sz="1800"/>
            </a:pPr>
            <a:r>
              <a:rPr sz="4400"/>
              <a:t>Текст заголовка</a:t>
            </a:r>
          </a:p>
        </p:txBody>
      </p:sp>
      <p:sp>
        <p:nvSpPr>
          <p:cNvPr id="4" name="Shape 4"/>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p>
            <a:pPr lvl="0">
              <a:defRPr sz="1800"/>
            </a:pPr>
            <a:r>
              <a:rPr sz="3200"/>
              <a:t>Уровень текста 1</a:t>
            </a:r>
          </a:p>
          <a:p>
            <a:pPr lvl="1">
              <a:defRPr sz="1800"/>
            </a:pPr>
            <a:r>
              <a:rPr sz="3200"/>
              <a:t>Уровень текста 2</a:t>
            </a:r>
          </a:p>
          <a:p>
            <a:pPr lvl="2">
              <a:defRPr sz="1800"/>
            </a:pPr>
            <a:r>
              <a:rPr sz="3200"/>
              <a:t>Уровень текста 3</a:t>
            </a:r>
          </a:p>
          <a:p>
            <a:pPr lvl="3">
              <a:defRPr sz="1800"/>
            </a:pPr>
            <a:r>
              <a:rPr sz="3200"/>
              <a:t>Уровень текста 4</a:t>
            </a:r>
          </a:p>
          <a:p>
            <a:pPr lvl="4">
              <a:defRPr sz="1800"/>
            </a:pPr>
            <a:r>
              <a:rPr sz="3200"/>
              <a:t>Уровень текста 5</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txStyles>
    <p:titleStyle>
      <a:lvl1pPr algn="ctr">
        <a:defRPr sz="4400">
          <a:latin typeface="Arial"/>
          <a:ea typeface="Arial"/>
          <a:cs typeface="Arial"/>
          <a:sym typeface="Arial"/>
        </a:defRPr>
      </a:lvl1pPr>
      <a:lvl2pPr algn="ctr">
        <a:defRPr sz="4400">
          <a:latin typeface="Arial"/>
          <a:ea typeface="Arial"/>
          <a:cs typeface="Arial"/>
          <a:sym typeface="Arial"/>
        </a:defRPr>
      </a:lvl2pPr>
      <a:lvl3pPr algn="ctr">
        <a:defRPr sz="4400">
          <a:latin typeface="Arial"/>
          <a:ea typeface="Arial"/>
          <a:cs typeface="Arial"/>
          <a:sym typeface="Arial"/>
        </a:defRPr>
      </a:lvl3pPr>
      <a:lvl4pPr algn="ctr">
        <a:defRPr sz="4400">
          <a:latin typeface="Arial"/>
          <a:ea typeface="Arial"/>
          <a:cs typeface="Arial"/>
          <a:sym typeface="Arial"/>
        </a:defRPr>
      </a:lvl4pPr>
      <a:lvl5pPr algn="ctr">
        <a:defRPr sz="4400">
          <a:latin typeface="Arial"/>
          <a:ea typeface="Arial"/>
          <a:cs typeface="Arial"/>
          <a:sym typeface="Arial"/>
        </a:defRPr>
      </a:lvl5pPr>
      <a:lvl6pPr indent="457200" algn="ctr">
        <a:defRPr sz="4400">
          <a:latin typeface="Arial"/>
          <a:ea typeface="Arial"/>
          <a:cs typeface="Arial"/>
          <a:sym typeface="Arial"/>
        </a:defRPr>
      </a:lvl6pPr>
      <a:lvl7pPr indent="914400" algn="ctr">
        <a:defRPr sz="4400">
          <a:latin typeface="Arial"/>
          <a:ea typeface="Arial"/>
          <a:cs typeface="Arial"/>
          <a:sym typeface="Arial"/>
        </a:defRPr>
      </a:lvl7pPr>
      <a:lvl8pPr indent="1371600" algn="ctr">
        <a:defRPr sz="4400">
          <a:latin typeface="Arial"/>
          <a:ea typeface="Arial"/>
          <a:cs typeface="Arial"/>
          <a:sym typeface="Arial"/>
        </a:defRPr>
      </a:lvl8pPr>
      <a:lvl9pPr indent="1828800" algn="ctr">
        <a:defRPr sz="4400">
          <a:latin typeface="Arial"/>
          <a:ea typeface="Arial"/>
          <a:cs typeface="Arial"/>
          <a:sym typeface="Arial"/>
        </a:defRPr>
      </a:lvl9pPr>
    </p:titleStyle>
    <p:bodyStyle>
      <a:lvl1pPr marL="342900" indent="-342900">
        <a:spcBef>
          <a:spcPts val="700"/>
        </a:spcBef>
        <a:buSzPct val="100000"/>
        <a:buChar char="»"/>
        <a:defRPr sz="3200">
          <a:latin typeface="Arial"/>
          <a:ea typeface="Arial"/>
          <a:cs typeface="Arial"/>
          <a:sym typeface="Arial"/>
        </a:defRPr>
      </a:lvl1pPr>
      <a:lvl2pPr marL="783771" indent="-326571">
        <a:spcBef>
          <a:spcPts val="700"/>
        </a:spcBef>
        <a:buSzPct val="100000"/>
        <a:buChar char="–"/>
        <a:defRPr sz="3200">
          <a:latin typeface="Arial"/>
          <a:ea typeface="Arial"/>
          <a:cs typeface="Arial"/>
          <a:sym typeface="Arial"/>
        </a:defRPr>
      </a:lvl2pPr>
      <a:lvl3pPr marL="1219200" indent="-304800">
        <a:spcBef>
          <a:spcPts val="700"/>
        </a:spcBef>
        <a:buSzPct val="100000"/>
        <a:buChar char="•"/>
        <a:defRPr sz="3200">
          <a:latin typeface="Arial"/>
          <a:ea typeface="Arial"/>
          <a:cs typeface="Arial"/>
          <a:sym typeface="Arial"/>
        </a:defRPr>
      </a:lvl3pPr>
      <a:lvl4pPr marL="1737360" indent="-365760">
        <a:spcBef>
          <a:spcPts val="700"/>
        </a:spcBef>
        <a:buSzPct val="100000"/>
        <a:buChar char="–"/>
        <a:defRPr sz="3200">
          <a:latin typeface="Arial"/>
          <a:ea typeface="Arial"/>
          <a:cs typeface="Arial"/>
          <a:sym typeface="Arial"/>
        </a:defRPr>
      </a:lvl4pPr>
      <a:lvl5pPr marL="2235200" indent="-406400">
        <a:spcBef>
          <a:spcPts val="700"/>
        </a:spcBef>
        <a:buSzPct val="100000"/>
        <a:buChar char="»"/>
        <a:defRPr sz="3200">
          <a:latin typeface="Arial"/>
          <a:ea typeface="Arial"/>
          <a:cs typeface="Arial"/>
          <a:sym typeface="Arial"/>
        </a:defRPr>
      </a:lvl5pPr>
      <a:lvl6pPr marL="2692400" indent="-406400">
        <a:spcBef>
          <a:spcPts val="700"/>
        </a:spcBef>
        <a:buSzPct val="100000"/>
        <a:buChar char="•"/>
        <a:defRPr sz="3200">
          <a:latin typeface="Arial"/>
          <a:ea typeface="Arial"/>
          <a:cs typeface="Arial"/>
          <a:sym typeface="Arial"/>
        </a:defRPr>
      </a:lvl6pPr>
      <a:lvl7pPr marL="3149600" indent="-406400">
        <a:spcBef>
          <a:spcPts val="700"/>
        </a:spcBef>
        <a:buSzPct val="100000"/>
        <a:buChar char="•"/>
        <a:defRPr sz="3200">
          <a:latin typeface="Arial"/>
          <a:ea typeface="Arial"/>
          <a:cs typeface="Arial"/>
          <a:sym typeface="Arial"/>
        </a:defRPr>
      </a:lvl7pPr>
      <a:lvl8pPr marL="3606800" indent="-406400">
        <a:spcBef>
          <a:spcPts val="700"/>
        </a:spcBef>
        <a:buSzPct val="100000"/>
        <a:buChar char="•"/>
        <a:defRPr sz="3200">
          <a:latin typeface="Arial"/>
          <a:ea typeface="Arial"/>
          <a:cs typeface="Arial"/>
          <a:sym typeface="Arial"/>
        </a:defRPr>
      </a:lvl8pPr>
      <a:lvl9pPr marL="4064000" indent="-406400">
        <a:spcBef>
          <a:spcPts val="700"/>
        </a:spcBef>
        <a:buSzPct val="100000"/>
        <a:buChar char="•"/>
        <a:defRPr sz="3200">
          <a:latin typeface="Arial"/>
          <a:ea typeface="Arial"/>
          <a:cs typeface="Arial"/>
          <a:sym typeface="Arial"/>
        </a:defRPr>
      </a:lvl9pPr>
    </p:bodyStyle>
    <p:otherStyle>
      <a:lvl1pPr algn="r">
        <a:defRPr sz="1400">
          <a:solidFill>
            <a:schemeClr val="tx1"/>
          </a:solidFill>
          <a:latin typeface="+mn-lt"/>
          <a:ea typeface="+mn-ea"/>
          <a:cs typeface="+mn-cs"/>
          <a:sym typeface="Arial"/>
        </a:defRPr>
      </a:lvl1pPr>
      <a:lvl2pPr indent="457200" algn="r">
        <a:defRPr sz="1400">
          <a:solidFill>
            <a:schemeClr val="tx1"/>
          </a:solidFill>
          <a:latin typeface="+mn-lt"/>
          <a:ea typeface="+mn-ea"/>
          <a:cs typeface="+mn-cs"/>
          <a:sym typeface="Arial"/>
        </a:defRPr>
      </a:lvl2pPr>
      <a:lvl3pPr indent="914400" algn="r">
        <a:defRPr sz="1400">
          <a:solidFill>
            <a:schemeClr val="tx1"/>
          </a:solidFill>
          <a:latin typeface="+mn-lt"/>
          <a:ea typeface="+mn-ea"/>
          <a:cs typeface="+mn-cs"/>
          <a:sym typeface="Arial"/>
        </a:defRPr>
      </a:lvl3pPr>
      <a:lvl4pPr indent="1371600" algn="r">
        <a:defRPr sz="1400">
          <a:solidFill>
            <a:schemeClr val="tx1"/>
          </a:solidFill>
          <a:latin typeface="+mn-lt"/>
          <a:ea typeface="+mn-ea"/>
          <a:cs typeface="+mn-cs"/>
          <a:sym typeface="Arial"/>
        </a:defRPr>
      </a:lvl4pPr>
      <a:lvl5pPr indent="1828800" algn="r">
        <a:defRPr sz="1400">
          <a:solidFill>
            <a:schemeClr val="tx1"/>
          </a:solidFill>
          <a:latin typeface="+mn-lt"/>
          <a:ea typeface="+mn-ea"/>
          <a:cs typeface="+mn-cs"/>
          <a:sym typeface="Arial"/>
        </a:defRPr>
      </a:lvl5pPr>
      <a:lvl6pPr algn="r">
        <a:defRPr sz="1400">
          <a:solidFill>
            <a:schemeClr val="tx1"/>
          </a:solidFill>
          <a:latin typeface="+mn-lt"/>
          <a:ea typeface="+mn-ea"/>
          <a:cs typeface="+mn-cs"/>
          <a:sym typeface="Arial"/>
        </a:defRPr>
      </a:lvl6pPr>
      <a:lvl7pPr algn="r">
        <a:defRPr sz="1400">
          <a:solidFill>
            <a:schemeClr val="tx1"/>
          </a:solidFill>
          <a:latin typeface="+mn-lt"/>
          <a:ea typeface="+mn-ea"/>
          <a:cs typeface="+mn-cs"/>
          <a:sym typeface="Arial"/>
        </a:defRPr>
      </a:lvl7pPr>
      <a:lvl8pPr algn="r">
        <a:defRPr sz="1400">
          <a:solidFill>
            <a:schemeClr val="tx1"/>
          </a:solidFill>
          <a:latin typeface="+mn-lt"/>
          <a:ea typeface="+mn-ea"/>
          <a:cs typeface="+mn-cs"/>
          <a:sym typeface="Arial"/>
        </a:defRPr>
      </a:lvl8pPr>
      <a:lvl9pPr algn="r">
        <a:defRPr sz="1400">
          <a:solidFill>
            <a:schemeClr val="tx1"/>
          </a:solidFill>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youtu.be/kOIQHNZl2v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hyperlink" Target="http://www.postgresql.org/docs/books/" TargetMode="External"/><Relationship Id="rId2" Type="http://schemas.openxmlformats.org/officeDocument/2006/relationships/hyperlink" Target="http://www.postgresql.org/docs/manuals/"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8"/>
          <p:cNvSpPr>
            <a:spLocks noGrp="1"/>
          </p:cNvSpPr>
          <p:nvPr>
            <p:ph type="title" idx="4294967295"/>
          </p:nvPr>
        </p:nvSpPr>
        <p:spPr>
          <a:xfrm>
            <a:off x="673099" y="698500"/>
            <a:ext cx="7797801" cy="317182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fontScale="90000"/>
          </a:bodyPr>
          <a:lstStyle/>
          <a:p>
            <a:r>
              <a:rPr lang="en-US" sz="3200" dirty="0">
                <a:latin typeface="Arial Bold"/>
                <a:ea typeface="Arial Bold"/>
                <a:cs typeface="Arial Bold"/>
                <a:sym typeface="Arial Bold"/>
              </a:rPr>
              <a:t>Database Management Systems</a:t>
            </a:r>
            <a:br>
              <a:rPr lang="en-US" sz="3600" dirty="0"/>
            </a:br>
            <a:br>
              <a:rPr lang="en-US" sz="3600" dirty="0"/>
            </a:br>
            <a:br>
              <a:rPr lang="en-US" sz="5000" dirty="0">
                <a:latin typeface="Arial Bold"/>
                <a:ea typeface="Arial Bold"/>
                <a:cs typeface="Arial Bold"/>
                <a:sym typeface="Arial Bold"/>
              </a:rPr>
            </a:br>
            <a:r>
              <a:rPr sz="3200" dirty="0"/>
              <a:t>LECTURE </a:t>
            </a:r>
            <a:r>
              <a:rPr lang="en-US" sz="3200" dirty="0"/>
              <a:t>8</a:t>
            </a:r>
            <a:br>
              <a:rPr lang="en-US" sz="3200" dirty="0"/>
            </a:br>
            <a:br>
              <a:rPr sz="3200" dirty="0"/>
            </a:br>
            <a:r>
              <a:rPr sz="3200" dirty="0">
                <a:latin typeface="Arial Bold"/>
                <a:ea typeface="Arial Bold"/>
                <a:cs typeface="Arial Bold"/>
                <a:sym typeface="Arial Bold"/>
              </a:rPr>
              <a:t> </a:t>
            </a:r>
            <a:r>
              <a:rPr lang="en-US" sz="5400" dirty="0">
                <a:latin typeface="Arial Bold"/>
                <a:ea typeface="Arial Bold"/>
                <a:cs typeface="Arial Bold"/>
                <a:sym typeface="Arial Bold"/>
              </a:rPr>
              <a:t>Relational algebra</a:t>
            </a:r>
            <a:endParaRPr sz="5000" b="1" dirty="0">
              <a:latin typeface="Arial" pitchFamily="34" charset="0"/>
              <a:ea typeface="Arial Bold"/>
              <a:cs typeface="Arial" pitchFamily="34" charset="0"/>
              <a:sym typeface="Arial Bold"/>
            </a:endParaRPr>
          </a:p>
        </p:txBody>
      </p:sp>
      <p:sp>
        <p:nvSpPr>
          <p:cNvPr id="9" name="Shape 9"/>
          <p:cNvSpPr>
            <a:spLocks noGrp="1"/>
          </p:cNvSpPr>
          <p:nvPr>
            <p:ph type="body" idx="4294967295"/>
          </p:nvPr>
        </p:nvSpPr>
        <p:spPr>
          <a:xfrm>
            <a:off x="1371600" y="4343400"/>
            <a:ext cx="6400800" cy="17526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marL="0" lvl="0" indent="0" algn="ctr" defTabSz="804672">
              <a:lnSpc>
                <a:spcPct val="90000"/>
              </a:lnSpc>
              <a:spcBef>
                <a:spcPts val="600"/>
              </a:spcBef>
              <a:buSzTx/>
              <a:buNone/>
              <a:defRPr sz="1800"/>
            </a:pPr>
            <a:endParaRPr sz="2816" dirty="0">
              <a:latin typeface="Arial Bold"/>
              <a:ea typeface="Arial Bold"/>
              <a:cs typeface="Arial Bold"/>
              <a:sym typeface="Arial Bold"/>
            </a:endParaRPr>
          </a:p>
          <a:p>
            <a:pPr marL="0" lvl="0" indent="0" algn="ctr" defTabSz="804672">
              <a:lnSpc>
                <a:spcPct val="90000"/>
              </a:lnSpc>
              <a:spcBef>
                <a:spcPts val="600"/>
              </a:spcBef>
              <a:buSzTx/>
              <a:buNone/>
              <a:defRPr sz="1800"/>
            </a:pPr>
            <a:endParaRPr sz="2816" dirty="0">
              <a:latin typeface="Arial Bold"/>
              <a:ea typeface="Arial Bold"/>
              <a:cs typeface="Arial Bold"/>
              <a:sym typeface="Arial Bold"/>
            </a:endParaRPr>
          </a:p>
          <a:p>
            <a:pPr marL="0" lvl="0" indent="0" algn="ctr" defTabSz="804672">
              <a:lnSpc>
                <a:spcPct val="90000"/>
              </a:lnSpc>
              <a:spcBef>
                <a:spcPts val="600"/>
              </a:spcBef>
              <a:buSzTx/>
              <a:buNone/>
              <a:defRPr sz="1800"/>
            </a:pPr>
            <a:endParaRPr sz="2816" dirty="0">
              <a:latin typeface="Arial Bold"/>
              <a:ea typeface="Arial Bold"/>
              <a:cs typeface="Arial Bold"/>
              <a:sym typeface="Arial Bold"/>
            </a:endParaRPr>
          </a:p>
          <a:p>
            <a:pPr marL="0" lvl="0" indent="0" algn="ctr" defTabSz="804672">
              <a:lnSpc>
                <a:spcPct val="90000"/>
              </a:lnSpc>
              <a:spcBef>
                <a:spcPts val="500"/>
              </a:spcBef>
              <a:buSzTx/>
              <a:buNone/>
              <a:defRPr sz="1800"/>
            </a:pPr>
            <a:r>
              <a:rPr sz="2112" dirty="0">
                <a:latin typeface="Arial Bold"/>
                <a:ea typeface="Arial Bold"/>
                <a:cs typeface="Arial Bold"/>
                <a:sym typeface="Arial Bold"/>
              </a:rPr>
              <a:t>IITU, ALMATY, 20</a:t>
            </a:r>
            <a:r>
              <a:rPr lang="en-US" sz="2112" dirty="0">
                <a:latin typeface="Arial Bold"/>
                <a:ea typeface="Arial Bold"/>
                <a:cs typeface="Arial Bold"/>
                <a:sym typeface="Arial Bold"/>
              </a:rPr>
              <a:t>20</a:t>
            </a:r>
            <a:endParaRPr sz="2112" dirty="0">
              <a:latin typeface="Arial Bold"/>
              <a:ea typeface="Arial Bold"/>
              <a:cs typeface="Arial Bold"/>
              <a:sym typeface="Arial Bold"/>
            </a:endParaRPr>
          </a:p>
        </p:txBody>
      </p:sp>
    </p:spTree>
    <p:extLst>
      <p:ext uri="{BB962C8B-B14F-4D97-AF65-F5344CB8AC3E}">
        <p14:creationId xmlns:p14="http://schemas.microsoft.com/office/powerpoint/2010/main" val="1737788652"/>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hape 68"/>
          <p:cNvSpPr>
            <a:spLocks noGrp="1"/>
          </p:cNvSpPr>
          <p:nvPr>
            <p:ph type="title"/>
          </p:nvPr>
        </p:nvSpPr>
        <p:spPr>
          <a:xfrm>
            <a:off x="457200" y="274637"/>
            <a:ext cx="8229600" cy="1143001"/>
          </a:xfrm>
          <a:prstGeom prst="rect">
            <a:avLst/>
          </a:prstGeom>
        </p:spPr>
        <p:txBody>
          <a:bodyPr lIns="0" tIns="0" rIns="0" bIns="0">
            <a:normAutofit/>
          </a:bodyPr>
          <a:lstStyle/>
          <a:p>
            <a:pPr lvl="0">
              <a:defRPr sz="1800"/>
            </a:pPr>
            <a:r>
              <a:rPr sz="4400" dirty="0"/>
              <a:t>Join: example</a:t>
            </a:r>
            <a:r>
              <a:rPr lang="en-US" sz="4400" dirty="0"/>
              <a:t> 2</a:t>
            </a:r>
            <a:endParaRPr sz="4400" dirty="0"/>
          </a:p>
        </p:txBody>
      </p:sp>
      <p:sp>
        <p:nvSpPr>
          <p:cNvPr id="69" name="Shape 69"/>
          <p:cNvSpPr>
            <a:spLocks noGrp="1"/>
          </p:cNvSpPr>
          <p:nvPr>
            <p:ph type="body" idx="1"/>
          </p:nvPr>
        </p:nvSpPr>
        <p:spPr>
          <a:xfrm>
            <a:off x="457200" y="1600200"/>
            <a:ext cx="8229600" cy="4525963"/>
          </a:xfrm>
          <a:prstGeom prst="rect">
            <a:avLst/>
          </a:prstGeom>
        </p:spPr>
        <p:txBody>
          <a:bodyPr lIns="0" tIns="0" rIns="0" bIns="0">
            <a:normAutofit/>
          </a:bodyPr>
          <a:lstStyle/>
          <a:p>
            <a:pPr marL="257175" lvl="0" indent="-257175">
              <a:spcBef>
                <a:spcPts val="500"/>
              </a:spcBef>
              <a:buChar char="•"/>
              <a:defRPr sz="1800"/>
            </a:pPr>
            <a:r>
              <a:rPr sz="2400" dirty="0"/>
              <a:t>Suppose we want to query the name of the </a:t>
            </a:r>
            <a:r>
              <a:rPr lang="en-US" sz="2400" dirty="0"/>
              <a:t>C</a:t>
            </a:r>
            <a:r>
              <a:rPr sz="2400" dirty="0"/>
              <a:t>ustomer who has Balance = 100$.</a:t>
            </a:r>
          </a:p>
          <a:p>
            <a:pPr lvl="0">
              <a:buChar char="•"/>
              <a:defRPr sz="1800"/>
            </a:pPr>
            <a:endParaRPr sz="2400" dirty="0"/>
          </a:p>
          <a:p>
            <a:pPr marL="257175" lvl="0" indent="-257175">
              <a:spcBef>
                <a:spcPts val="500"/>
              </a:spcBef>
              <a:buChar char="•"/>
              <a:defRPr sz="1800"/>
            </a:pPr>
            <a:r>
              <a:rPr sz="2400" dirty="0"/>
              <a:t>We can do this by joining the </a:t>
            </a:r>
            <a:r>
              <a:rPr lang="en-US" sz="2400" dirty="0"/>
              <a:t>A</a:t>
            </a:r>
            <a:r>
              <a:rPr sz="2400" dirty="0"/>
              <a:t>ccount and </a:t>
            </a:r>
            <a:r>
              <a:rPr lang="en-US" sz="2400" dirty="0"/>
              <a:t>C</a:t>
            </a:r>
            <a:r>
              <a:rPr sz="2400" dirty="0"/>
              <a:t>ustomer tables where they are equal – where the FK of </a:t>
            </a:r>
            <a:r>
              <a:rPr lang="en-US" sz="2400" dirty="0"/>
              <a:t>C</a:t>
            </a:r>
            <a:r>
              <a:rPr sz="2400" dirty="0"/>
              <a:t>ustomer</a:t>
            </a:r>
            <a:r>
              <a:rPr lang="en-US" sz="2400" dirty="0"/>
              <a:t> (AccountId)</a:t>
            </a:r>
            <a:r>
              <a:rPr sz="2400" dirty="0"/>
              <a:t> is equal to the PK of the </a:t>
            </a:r>
            <a:r>
              <a:rPr lang="en-US" sz="2400" dirty="0"/>
              <a:t>A</a:t>
            </a:r>
            <a:r>
              <a:rPr sz="2400" dirty="0"/>
              <a:t>ccount</a:t>
            </a:r>
            <a:r>
              <a:rPr lang="en-US" sz="2400" dirty="0"/>
              <a:t> (Id)</a:t>
            </a:r>
            <a:r>
              <a:rPr sz="2400" dirty="0"/>
              <a:t>.</a:t>
            </a:r>
          </a:p>
        </p:txBody>
      </p:sp>
      <p:pic>
        <p:nvPicPr>
          <p:cNvPr id="70" name="image.png"/>
          <p:cNvPicPr/>
          <p:nvPr/>
        </p:nvPicPr>
        <p:blipFill>
          <a:blip r:embed="rId2" cstate="print"/>
          <a:stretch>
            <a:fillRect/>
          </a:stretch>
        </p:blipFill>
        <p:spPr>
          <a:xfrm>
            <a:off x="1219200" y="4572000"/>
            <a:ext cx="7040563" cy="1724025"/>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72"/>
          <p:cNvSpPr>
            <a:spLocks noGrp="1"/>
          </p:cNvSpPr>
          <p:nvPr>
            <p:ph type="title"/>
          </p:nvPr>
        </p:nvSpPr>
        <p:spPr>
          <a:xfrm>
            <a:off x="457200" y="274637"/>
            <a:ext cx="8229600" cy="1143001"/>
          </a:xfrm>
          <a:prstGeom prst="rect">
            <a:avLst/>
          </a:prstGeom>
        </p:spPr>
        <p:txBody>
          <a:bodyPr lIns="0" tIns="0" rIns="0" bIns="0">
            <a:normAutofit/>
          </a:bodyPr>
          <a:lstStyle/>
          <a:p>
            <a:pPr lvl="0">
              <a:defRPr sz="1800"/>
            </a:pPr>
            <a:r>
              <a:rPr sz="4500" dirty="0"/>
              <a:t>Join</a:t>
            </a:r>
            <a:r>
              <a:rPr lang="en-US" sz="4500" dirty="0"/>
              <a:t>: example 2</a:t>
            </a:r>
            <a:endParaRPr sz="4500" dirty="0"/>
          </a:p>
        </p:txBody>
      </p:sp>
      <p:sp>
        <p:nvSpPr>
          <p:cNvPr id="73" name="Shape 73"/>
          <p:cNvSpPr>
            <a:spLocks noGrp="1"/>
          </p:cNvSpPr>
          <p:nvPr>
            <p:ph type="body" idx="1"/>
          </p:nvPr>
        </p:nvSpPr>
        <p:spPr>
          <a:xfrm>
            <a:off x="457200" y="1600200"/>
            <a:ext cx="8229600" cy="4525963"/>
          </a:xfrm>
          <a:prstGeom prst="rect">
            <a:avLst/>
          </a:prstGeom>
        </p:spPr>
        <p:txBody>
          <a:bodyPr lIns="0" tIns="0" rIns="0" bIns="0">
            <a:normAutofit/>
          </a:bodyPr>
          <a:lstStyle/>
          <a:p>
            <a:pPr marL="257175" lvl="0" indent="-257175">
              <a:lnSpc>
                <a:spcPct val="90000"/>
              </a:lnSpc>
              <a:spcBef>
                <a:spcPts val="500"/>
              </a:spcBef>
              <a:buChar char="•"/>
              <a:defRPr sz="1800"/>
            </a:pPr>
            <a:endParaRPr lang="en-US" sz="3500" dirty="0"/>
          </a:p>
          <a:p>
            <a:pPr marL="257175" lvl="0" indent="-257175">
              <a:lnSpc>
                <a:spcPct val="90000"/>
              </a:lnSpc>
              <a:spcBef>
                <a:spcPts val="500"/>
              </a:spcBef>
              <a:buChar char="•"/>
              <a:defRPr sz="1800"/>
            </a:pPr>
            <a:r>
              <a:rPr sz="3500" dirty="0"/>
              <a:t>The SQL query is:</a:t>
            </a:r>
            <a:endParaRPr lang="en-US" sz="3500" dirty="0"/>
          </a:p>
          <a:p>
            <a:pPr marL="257175" lvl="0" indent="-257175">
              <a:lnSpc>
                <a:spcPct val="90000"/>
              </a:lnSpc>
              <a:spcBef>
                <a:spcPts val="500"/>
              </a:spcBef>
              <a:buChar char="•"/>
              <a:defRPr sz="1800"/>
            </a:pPr>
            <a:endParaRPr sz="3500" dirty="0"/>
          </a:p>
          <a:p>
            <a:pPr marL="285750" lvl="1" indent="171450">
              <a:lnSpc>
                <a:spcPct val="90000"/>
              </a:lnSpc>
              <a:spcBef>
                <a:spcPts val="500"/>
              </a:spcBef>
              <a:buSzTx/>
              <a:buNone/>
              <a:defRPr sz="1800"/>
            </a:pPr>
            <a:r>
              <a:rPr sz="3500" dirty="0">
                <a:solidFill>
                  <a:srgbClr val="008080"/>
                </a:solidFill>
              </a:rPr>
              <a:t>SELECT name</a:t>
            </a:r>
          </a:p>
          <a:p>
            <a:pPr marL="285750" lvl="1" indent="171450">
              <a:lnSpc>
                <a:spcPct val="90000"/>
              </a:lnSpc>
              <a:spcBef>
                <a:spcPts val="500"/>
              </a:spcBef>
              <a:buSzTx/>
              <a:buNone/>
              <a:defRPr sz="1800"/>
            </a:pPr>
            <a:r>
              <a:rPr sz="3500" dirty="0">
                <a:solidFill>
                  <a:srgbClr val="008080"/>
                </a:solidFill>
              </a:rPr>
              <a:t>FROM Customer, Account</a:t>
            </a:r>
          </a:p>
          <a:p>
            <a:pPr marL="285750" lvl="1" indent="171450">
              <a:lnSpc>
                <a:spcPct val="90000"/>
              </a:lnSpc>
              <a:spcBef>
                <a:spcPts val="500"/>
              </a:spcBef>
              <a:buSzTx/>
              <a:buNone/>
              <a:defRPr sz="1800"/>
            </a:pPr>
            <a:r>
              <a:rPr sz="3500" dirty="0">
                <a:solidFill>
                  <a:srgbClr val="008080"/>
                </a:solidFill>
              </a:rPr>
              <a:t>WHERE </a:t>
            </a:r>
            <a:endParaRPr lang="en-US" sz="3500" dirty="0">
              <a:solidFill>
                <a:srgbClr val="008080"/>
              </a:solidFill>
            </a:endParaRPr>
          </a:p>
          <a:p>
            <a:pPr marL="285750" lvl="1" indent="171450">
              <a:lnSpc>
                <a:spcPct val="90000"/>
              </a:lnSpc>
              <a:spcBef>
                <a:spcPts val="500"/>
              </a:spcBef>
              <a:buSzTx/>
              <a:buNone/>
              <a:defRPr sz="1800"/>
            </a:pPr>
            <a:r>
              <a:rPr sz="3500" dirty="0" err="1">
                <a:solidFill>
                  <a:srgbClr val="008080"/>
                </a:solidFill>
              </a:rPr>
              <a:t>Customer.accountid</a:t>
            </a:r>
            <a:r>
              <a:rPr lang="en-US" sz="3500" dirty="0">
                <a:solidFill>
                  <a:srgbClr val="008080"/>
                </a:solidFill>
              </a:rPr>
              <a:t> </a:t>
            </a:r>
            <a:r>
              <a:rPr sz="3500" dirty="0">
                <a:solidFill>
                  <a:srgbClr val="008080"/>
                </a:solidFill>
              </a:rPr>
              <a:t>= Account.id </a:t>
            </a:r>
            <a:r>
              <a:rPr lang="en-US" sz="3500" dirty="0">
                <a:solidFill>
                  <a:srgbClr val="008080"/>
                </a:solidFill>
              </a:rPr>
              <a:t>   </a:t>
            </a:r>
            <a:r>
              <a:rPr sz="3500" dirty="0">
                <a:solidFill>
                  <a:srgbClr val="008080"/>
                </a:solidFill>
              </a:rPr>
              <a:t>AND</a:t>
            </a:r>
            <a:r>
              <a:rPr lang="en-US" sz="3500" dirty="0">
                <a:solidFill>
                  <a:srgbClr val="008080"/>
                </a:solidFill>
              </a:rPr>
              <a:t> </a:t>
            </a:r>
            <a:r>
              <a:rPr sz="3500" dirty="0" err="1">
                <a:solidFill>
                  <a:srgbClr val="008080"/>
                </a:solidFill>
              </a:rPr>
              <a:t>Account.Balance</a:t>
            </a:r>
            <a:r>
              <a:rPr lang="en-US" sz="3500" dirty="0">
                <a:solidFill>
                  <a:srgbClr val="008080"/>
                </a:solidFill>
              </a:rPr>
              <a:t> </a:t>
            </a:r>
            <a:r>
              <a:rPr sz="3500" dirty="0">
                <a:solidFill>
                  <a:srgbClr val="008080"/>
                </a:solidFill>
              </a:rPr>
              <a:t>=100;</a:t>
            </a:r>
          </a:p>
          <a:p>
            <a:pPr marL="285750" lvl="1" indent="171450">
              <a:lnSpc>
                <a:spcPct val="90000"/>
              </a:lnSpc>
              <a:spcBef>
                <a:spcPts val="600"/>
              </a:spcBef>
              <a:buSzTx/>
              <a:buNone/>
              <a:defRPr sz="1800"/>
            </a:pPr>
            <a:endParaRPr sz="3500"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hape 83"/>
          <p:cNvSpPr>
            <a:spLocks noGrp="1"/>
          </p:cNvSpPr>
          <p:nvPr>
            <p:ph type="body" idx="4294967295"/>
          </p:nvPr>
        </p:nvSpPr>
        <p:spPr>
          <a:prstGeom prst="rect">
            <a:avLst/>
          </a:prstGeom>
        </p:spPr>
        <p:txBody>
          <a:bodyPr/>
          <a:lstStyle/>
          <a:p>
            <a:pPr marL="228600" lvl="2" indent="685800">
              <a:spcBef>
                <a:spcPts val="500"/>
              </a:spcBef>
              <a:buSzTx/>
              <a:buNone/>
              <a:defRPr sz="2400"/>
            </a:pPr>
            <a:endParaRPr/>
          </a:p>
        </p:txBody>
      </p:sp>
      <p:sp>
        <p:nvSpPr>
          <p:cNvPr id="84" name="Shape 84"/>
          <p:cNvSpPr>
            <a:spLocks noGrp="1"/>
          </p:cNvSpPr>
          <p:nvPr>
            <p:ph type="title" idx="4294967295"/>
          </p:nvPr>
        </p:nvSpPr>
        <p:spPr>
          <a:prstGeom prst="rect">
            <a:avLst/>
          </a:prstGeom>
        </p:spPr>
        <p:txBody>
          <a:bodyPr/>
          <a:lstStyle/>
          <a:p>
            <a:pPr lvl="0">
              <a:defRPr sz="1800"/>
            </a:pPr>
            <a:r>
              <a:rPr lang="en-US" sz="4500" dirty="0"/>
              <a:t>Join: example 3</a:t>
            </a:r>
            <a:endParaRPr sz="4500" dirty="0"/>
          </a:p>
        </p:txBody>
      </p:sp>
      <p:pic>
        <p:nvPicPr>
          <p:cNvPr id="85" name="Снимок экрана 2016-10-12 в 10.45.22.png"/>
          <p:cNvPicPr/>
          <p:nvPr/>
        </p:nvPicPr>
        <p:blipFill>
          <a:blip r:embed="rId2" cstate="print"/>
          <a:stretch>
            <a:fillRect/>
          </a:stretch>
        </p:blipFill>
        <p:spPr>
          <a:xfrm>
            <a:off x="749300" y="1664068"/>
            <a:ext cx="7440199" cy="4533532"/>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body" idx="4294967295"/>
          </p:nvPr>
        </p:nvSpPr>
        <p:spPr>
          <a:prstGeom prst="rect">
            <a:avLst/>
          </a:prstGeom>
        </p:spPr>
        <p:txBody>
          <a:bodyPr/>
          <a:lstStyle/>
          <a:p>
            <a:pPr marL="0" lvl="0" indent="0">
              <a:spcBef>
                <a:spcPts val="600"/>
              </a:spcBef>
              <a:buSzTx/>
              <a:buNone/>
              <a:defRPr sz="1800"/>
            </a:pPr>
            <a:r>
              <a:rPr sz="2500" dirty="0">
                <a:solidFill>
                  <a:srgbClr val="18867A"/>
                </a:solidFill>
              </a:rPr>
              <a:t>CREATE TABLE Courses (</a:t>
            </a:r>
          </a:p>
          <a:p>
            <a:pPr lvl="0">
              <a:spcBef>
                <a:spcPts val="600"/>
              </a:spcBef>
              <a:buSzTx/>
              <a:buNone/>
              <a:defRPr sz="1800"/>
            </a:pPr>
            <a:r>
              <a:rPr sz="2500" dirty="0">
                <a:solidFill>
                  <a:srgbClr val="18867A"/>
                </a:solidFill>
              </a:rPr>
              <a:t>	</a:t>
            </a:r>
            <a:r>
              <a:rPr sz="2500" dirty="0" err="1">
                <a:solidFill>
                  <a:srgbClr val="18867A"/>
                </a:solidFill>
              </a:rPr>
              <a:t>course_id</a:t>
            </a:r>
            <a:r>
              <a:rPr sz="2500" dirty="0">
                <a:solidFill>
                  <a:srgbClr val="18867A"/>
                </a:solidFill>
              </a:rPr>
              <a:t> </a:t>
            </a:r>
            <a:r>
              <a:rPr sz="2500" dirty="0" err="1">
                <a:solidFill>
                  <a:srgbClr val="18867A"/>
                </a:solidFill>
              </a:rPr>
              <a:t>int</a:t>
            </a:r>
            <a:r>
              <a:rPr sz="2500" dirty="0">
                <a:solidFill>
                  <a:srgbClr val="18867A"/>
                </a:solidFill>
              </a:rPr>
              <a:t> PRIMARY KEY, </a:t>
            </a:r>
          </a:p>
          <a:p>
            <a:pPr lvl="0">
              <a:spcBef>
                <a:spcPts val="600"/>
              </a:spcBef>
              <a:buSzTx/>
              <a:buNone/>
              <a:defRPr sz="1800"/>
            </a:pPr>
            <a:r>
              <a:rPr sz="2500" dirty="0">
                <a:solidFill>
                  <a:srgbClr val="18867A"/>
                </a:solidFill>
              </a:rPr>
              <a:t>	name </a:t>
            </a:r>
            <a:r>
              <a:rPr sz="2500" dirty="0" err="1">
                <a:solidFill>
                  <a:srgbClr val="18867A"/>
                </a:solidFill>
              </a:rPr>
              <a:t>varchar</a:t>
            </a:r>
            <a:r>
              <a:rPr sz="2500" dirty="0">
                <a:solidFill>
                  <a:srgbClr val="18867A"/>
                </a:solidFill>
              </a:rPr>
              <a:t>(30));</a:t>
            </a:r>
          </a:p>
          <a:p>
            <a:pPr marL="0" lvl="0" indent="0">
              <a:spcBef>
                <a:spcPts val="600"/>
              </a:spcBef>
              <a:buSzTx/>
              <a:buNone/>
              <a:defRPr sz="1800"/>
            </a:pPr>
            <a:r>
              <a:rPr sz="2500" dirty="0">
                <a:solidFill>
                  <a:srgbClr val="18867A"/>
                </a:solidFill>
              </a:rPr>
              <a:t>CREATE TABLE Teachers (</a:t>
            </a:r>
          </a:p>
          <a:p>
            <a:pPr lvl="0">
              <a:spcBef>
                <a:spcPts val="600"/>
              </a:spcBef>
              <a:buSzTx/>
              <a:buNone/>
              <a:defRPr sz="1800"/>
            </a:pPr>
            <a:r>
              <a:rPr sz="2500" dirty="0">
                <a:solidFill>
                  <a:srgbClr val="18867A"/>
                </a:solidFill>
              </a:rPr>
              <a:t>	</a:t>
            </a:r>
            <a:r>
              <a:rPr sz="2500" dirty="0" err="1">
                <a:solidFill>
                  <a:srgbClr val="18867A"/>
                </a:solidFill>
              </a:rPr>
              <a:t>teach_id</a:t>
            </a:r>
            <a:r>
              <a:rPr sz="2500" dirty="0">
                <a:solidFill>
                  <a:srgbClr val="18867A"/>
                </a:solidFill>
              </a:rPr>
              <a:t> </a:t>
            </a:r>
            <a:r>
              <a:rPr sz="2500" dirty="0" err="1">
                <a:solidFill>
                  <a:srgbClr val="18867A"/>
                </a:solidFill>
              </a:rPr>
              <a:t>int</a:t>
            </a:r>
            <a:r>
              <a:rPr sz="2500" dirty="0">
                <a:solidFill>
                  <a:srgbClr val="18867A"/>
                </a:solidFill>
              </a:rPr>
              <a:t> PRIMARY KEY, </a:t>
            </a:r>
          </a:p>
          <a:p>
            <a:pPr lvl="0">
              <a:spcBef>
                <a:spcPts val="600"/>
              </a:spcBef>
              <a:buSzTx/>
              <a:buNone/>
              <a:defRPr sz="1800"/>
            </a:pPr>
            <a:r>
              <a:rPr sz="2500" dirty="0">
                <a:solidFill>
                  <a:srgbClr val="18867A"/>
                </a:solidFill>
              </a:rPr>
              <a:t>	name </a:t>
            </a:r>
            <a:r>
              <a:rPr sz="2500" dirty="0" err="1">
                <a:solidFill>
                  <a:srgbClr val="18867A"/>
                </a:solidFill>
              </a:rPr>
              <a:t>varchar</a:t>
            </a:r>
            <a:r>
              <a:rPr sz="2500" dirty="0">
                <a:solidFill>
                  <a:srgbClr val="18867A"/>
                </a:solidFill>
              </a:rPr>
              <a:t> (30));</a:t>
            </a:r>
          </a:p>
          <a:p>
            <a:pPr lvl="0">
              <a:spcBef>
                <a:spcPts val="600"/>
              </a:spcBef>
              <a:buSzTx/>
              <a:buNone/>
              <a:defRPr sz="1800"/>
            </a:pPr>
            <a:r>
              <a:rPr sz="2500" dirty="0">
                <a:solidFill>
                  <a:srgbClr val="18867A"/>
                </a:solidFill>
              </a:rPr>
              <a:t> CREATE TABLE Schedule (</a:t>
            </a:r>
          </a:p>
          <a:p>
            <a:pPr lvl="0">
              <a:spcBef>
                <a:spcPts val="600"/>
              </a:spcBef>
              <a:buSzTx/>
              <a:buNone/>
              <a:defRPr sz="1800"/>
            </a:pPr>
            <a:r>
              <a:rPr sz="2500" dirty="0">
                <a:solidFill>
                  <a:srgbClr val="18867A"/>
                </a:solidFill>
              </a:rPr>
              <a:t>	</a:t>
            </a:r>
            <a:r>
              <a:rPr sz="2500" dirty="0" err="1">
                <a:solidFill>
                  <a:srgbClr val="18867A"/>
                </a:solidFill>
              </a:rPr>
              <a:t>sch_id</a:t>
            </a:r>
            <a:r>
              <a:rPr sz="2500" dirty="0">
                <a:solidFill>
                  <a:srgbClr val="18867A"/>
                </a:solidFill>
              </a:rPr>
              <a:t> </a:t>
            </a:r>
            <a:r>
              <a:rPr sz="2500" dirty="0" err="1">
                <a:solidFill>
                  <a:srgbClr val="18867A"/>
                </a:solidFill>
              </a:rPr>
              <a:t>int</a:t>
            </a:r>
            <a:r>
              <a:rPr sz="2500" dirty="0">
                <a:solidFill>
                  <a:srgbClr val="18867A"/>
                </a:solidFill>
              </a:rPr>
              <a:t> PRIMARY KEY, </a:t>
            </a:r>
          </a:p>
          <a:p>
            <a:pPr lvl="0">
              <a:spcBef>
                <a:spcPts val="600"/>
              </a:spcBef>
              <a:buSzTx/>
              <a:buNone/>
              <a:defRPr sz="1800"/>
            </a:pPr>
            <a:r>
              <a:rPr sz="2500" dirty="0">
                <a:solidFill>
                  <a:srgbClr val="18867A"/>
                </a:solidFill>
              </a:rPr>
              <a:t>	</a:t>
            </a:r>
            <a:r>
              <a:rPr sz="2500" dirty="0" err="1">
                <a:solidFill>
                  <a:srgbClr val="18867A"/>
                </a:solidFill>
              </a:rPr>
              <a:t>course_id</a:t>
            </a:r>
            <a:r>
              <a:rPr sz="2500" dirty="0">
                <a:solidFill>
                  <a:srgbClr val="18867A"/>
                </a:solidFill>
              </a:rPr>
              <a:t> </a:t>
            </a:r>
            <a:r>
              <a:rPr sz="2500" dirty="0" err="1">
                <a:solidFill>
                  <a:srgbClr val="18867A"/>
                </a:solidFill>
              </a:rPr>
              <a:t>int</a:t>
            </a:r>
            <a:r>
              <a:rPr sz="2500" dirty="0">
                <a:solidFill>
                  <a:srgbClr val="18867A"/>
                </a:solidFill>
              </a:rPr>
              <a:t> REFERENCES Courses (</a:t>
            </a:r>
            <a:r>
              <a:rPr sz="2500" dirty="0" err="1">
                <a:solidFill>
                  <a:srgbClr val="18867A"/>
                </a:solidFill>
              </a:rPr>
              <a:t>course_id</a:t>
            </a:r>
            <a:r>
              <a:rPr sz="2500" dirty="0">
                <a:solidFill>
                  <a:srgbClr val="18867A"/>
                </a:solidFill>
              </a:rPr>
              <a:t>),</a:t>
            </a:r>
          </a:p>
          <a:p>
            <a:pPr lvl="0">
              <a:spcBef>
                <a:spcPts val="600"/>
              </a:spcBef>
              <a:buSzTx/>
              <a:buNone/>
              <a:defRPr sz="1800"/>
            </a:pPr>
            <a:r>
              <a:rPr sz="2500" dirty="0">
                <a:solidFill>
                  <a:srgbClr val="18867A"/>
                </a:solidFill>
              </a:rPr>
              <a:t>    </a:t>
            </a:r>
            <a:r>
              <a:rPr sz="2500" dirty="0" err="1">
                <a:solidFill>
                  <a:srgbClr val="18867A"/>
                </a:solidFill>
              </a:rPr>
              <a:t>teach_id</a:t>
            </a:r>
            <a:r>
              <a:rPr sz="2500" dirty="0">
                <a:solidFill>
                  <a:srgbClr val="18867A"/>
                </a:solidFill>
              </a:rPr>
              <a:t> </a:t>
            </a:r>
            <a:r>
              <a:rPr sz="2500" dirty="0" err="1">
                <a:solidFill>
                  <a:srgbClr val="18867A"/>
                </a:solidFill>
              </a:rPr>
              <a:t>int</a:t>
            </a:r>
            <a:r>
              <a:rPr sz="2500" dirty="0">
                <a:solidFill>
                  <a:srgbClr val="18867A"/>
                </a:solidFill>
              </a:rPr>
              <a:t> REFERENCES Teachers (</a:t>
            </a:r>
            <a:r>
              <a:rPr sz="2500" dirty="0" err="1">
                <a:solidFill>
                  <a:srgbClr val="18867A"/>
                </a:solidFill>
              </a:rPr>
              <a:t>teach_id</a:t>
            </a:r>
            <a:r>
              <a:rPr sz="2500" dirty="0">
                <a:solidFill>
                  <a:srgbClr val="18867A"/>
                </a:solidFill>
              </a:rPr>
              <a:t>));</a:t>
            </a:r>
          </a:p>
        </p:txBody>
      </p:sp>
      <p:sp>
        <p:nvSpPr>
          <p:cNvPr id="88" name="Shape 88"/>
          <p:cNvSpPr>
            <a:spLocks noGrp="1"/>
          </p:cNvSpPr>
          <p:nvPr>
            <p:ph type="title" idx="4294967295"/>
          </p:nvPr>
        </p:nvSpPr>
        <p:spPr>
          <a:prstGeom prst="rect">
            <a:avLst/>
          </a:prstGeom>
        </p:spPr>
        <p:txBody>
          <a:bodyPr/>
          <a:lstStyle/>
          <a:p>
            <a:pPr lvl="0">
              <a:defRPr sz="1800"/>
            </a:pPr>
            <a:r>
              <a:rPr lang="en-US" sz="4500" dirty="0"/>
              <a:t>Join: example 3</a:t>
            </a:r>
            <a:endParaRPr sz="4500"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Shape 90"/>
          <p:cNvSpPr>
            <a:spLocks noGrp="1"/>
          </p:cNvSpPr>
          <p:nvPr>
            <p:ph type="body" idx="4294967295"/>
          </p:nvPr>
        </p:nvSpPr>
        <p:spPr>
          <a:prstGeom prst="rect">
            <a:avLst/>
          </a:prstGeom>
        </p:spPr>
        <p:txBody>
          <a:bodyPr/>
          <a:lstStyle/>
          <a:p>
            <a:pPr marL="228600" lvl="2" indent="228600">
              <a:spcBef>
                <a:spcPts val="500"/>
              </a:spcBef>
              <a:buSzTx/>
              <a:buNone/>
              <a:defRPr sz="1800"/>
            </a:pPr>
            <a:endParaRPr sz="3000" dirty="0"/>
          </a:p>
          <a:p>
            <a:pPr marL="228600" lvl="2" indent="228600">
              <a:spcBef>
                <a:spcPts val="500"/>
              </a:spcBef>
              <a:buSzTx/>
              <a:buNone/>
              <a:defRPr sz="1800"/>
            </a:pPr>
            <a:endParaRPr sz="3000" dirty="0"/>
          </a:p>
          <a:p>
            <a:pPr marL="228600" lvl="2" indent="228600">
              <a:spcBef>
                <a:spcPts val="500"/>
              </a:spcBef>
              <a:buSzTx/>
              <a:buNone/>
              <a:defRPr sz="1800"/>
            </a:pPr>
            <a:endParaRPr sz="3000" dirty="0"/>
          </a:p>
          <a:p>
            <a:pPr marL="228600" lvl="2" indent="228600">
              <a:spcBef>
                <a:spcPts val="500"/>
              </a:spcBef>
              <a:buSzTx/>
              <a:buNone/>
              <a:defRPr sz="1800"/>
            </a:pPr>
            <a:endParaRPr sz="3000" dirty="0"/>
          </a:p>
          <a:p>
            <a:pPr marL="228600" lvl="2" indent="228600">
              <a:spcBef>
                <a:spcPts val="500"/>
              </a:spcBef>
              <a:buSzTx/>
              <a:buNone/>
              <a:defRPr sz="1800"/>
            </a:pPr>
            <a:r>
              <a:rPr sz="3000" dirty="0">
                <a:solidFill>
                  <a:srgbClr val="008080"/>
                </a:solidFill>
              </a:rPr>
              <a:t>SELECT Courses.name, Teachers.name</a:t>
            </a:r>
          </a:p>
          <a:p>
            <a:pPr marL="228600" lvl="2" indent="228600">
              <a:spcBef>
                <a:spcPts val="500"/>
              </a:spcBef>
              <a:buSzTx/>
              <a:buNone/>
              <a:defRPr sz="1800"/>
            </a:pPr>
            <a:r>
              <a:rPr sz="3000" dirty="0">
                <a:solidFill>
                  <a:srgbClr val="008080"/>
                </a:solidFill>
              </a:rPr>
              <a:t>FROM Courses, Teachers, Schedule</a:t>
            </a:r>
          </a:p>
          <a:p>
            <a:pPr marL="228600" lvl="2" indent="228600">
              <a:spcBef>
                <a:spcPts val="500"/>
              </a:spcBef>
              <a:buSzTx/>
              <a:buNone/>
              <a:defRPr sz="1800"/>
            </a:pPr>
            <a:r>
              <a:rPr sz="3000" dirty="0">
                <a:solidFill>
                  <a:srgbClr val="008080"/>
                </a:solidFill>
              </a:rPr>
              <a:t>WHERE </a:t>
            </a:r>
          </a:p>
          <a:p>
            <a:pPr marL="228600" lvl="2" indent="228600">
              <a:spcBef>
                <a:spcPts val="500"/>
              </a:spcBef>
              <a:buSzTx/>
              <a:buNone/>
              <a:defRPr sz="1800"/>
            </a:pPr>
            <a:r>
              <a:rPr sz="3000" dirty="0">
                <a:solidFill>
                  <a:srgbClr val="008080"/>
                </a:solidFill>
              </a:rPr>
              <a:t>Courses.course_id = Schedule.course_id AND </a:t>
            </a:r>
          </a:p>
          <a:p>
            <a:pPr marL="228600" lvl="2" indent="228600">
              <a:spcBef>
                <a:spcPts val="500"/>
              </a:spcBef>
              <a:buSzTx/>
              <a:buNone/>
              <a:defRPr sz="1800"/>
            </a:pPr>
            <a:r>
              <a:rPr sz="3000" dirty="0">
                <a:solidFill>
                  <a:srgbClr val="008080"/>
                </a:solidFill>
              </a:rPr>
              <a:t>Teachers.teach_id = Schedule.teach_id;</a:t>
            </a:r>
          </a:p>
        </p:txBody>
      </p:sp>
      <p:sp>
        <p:nvSpPr>
          <p:cNvPr id="91" name="Shape 91"/>
          <p:cNvSpPr>
            <a:spLocks noGrp="1"/>
          </p:cNvSpPr>
          <p:nvPr>
            <p:ph type="title" idx="4294967295"/>
          </p:nvPr>
        </p:nvSpPr>
        <p:spPr>
          <a:prstGeom prst="rect">
            <a:avLst/>
          </a:prstGeom>
        </p:spPr>
        <p:txBody>
          <a:bodyPr/>
          <a:lstStyle/>
          <a:p>
            <a:pPr lvl="0">
              <a:defRPr sz="1800"/>
            </a:pPr>
            <a:r>
              <a:rPr lang="en-US" sz="4500" dirty="0"/>
              <a:t>Join: example 3</a:t>
            </a:r>
            <a:endParaRPr sz="4500" dirty="0"/>
          </a:p>
        </p:txBody>
      </p:sp>
      <p:graphicFrame>
        <p:nvGraphicFramePr>
          <p:cNvPr id="92" name="Table 92"/>
          <p:cNvGraphicFramePr/>
          <p:nvPr/>
        </p:nvGraphicFramePr>
        <p:xfrm>
          <a:off x="1016000" y="1816100"/>
          <a:ext cx="7366000" cy="1633097"/>
        </p:xfrm>
        <a:graphic>
          <a:graphicData uri="http://schemas.openxmlformats.org/drawingml/2006/table">
            <a:tbl>
              <a:tblPr firstRow="1" firstCol="1" bandRow="1">
                <a:tableStyleId>{4C3C2611-4C71-4FC5-86AE-919BDF0F9419}</a:tableStyleId>
              </a:tblPr>
              <a:tblGrid>
                <a:gridCol w="3683000">
                  <a:extLst>
                    <a:ext uri="{9D8B030D-6E8A-4147-A177-3AD203B41FA5}">
                      <a16:colId xmlns:a16="http://schemas.microsoft.com/office/drawing/2014/main" val="20000"/>
                    </a:ext>
                  </a:extLst>
                </a:gridCol>
                <a:gridCol w="3683000">
                  <a:extLst>
                    <a:ext uri="{9D8B030D-6E8A-4147-A177-3AD203B41FA5}">
                      <a16:colId xmlns:a16="http://schemas.microsoft.com/office/drawing/2014/main" val="20001"/>
                    </a:ext>
                  </a:extLst>
                </a:gridCol>
              </a:tblGrid>
              <a:tr h="490686">
                <a:tc>
                  <a:txBody>
                    <a:bodyPr/>
                    <a:lstStyle/>
                    <a:p>
                      <a:pPr lvl="0" algn="l">
                        <a:spcBef>
                          <a:spcPts val="500"/>
                        </a:spcBef>
                        <a:defRPr sz="1800" b="0" i="0">
                          <a:solidFill>
                            <a:srgbClr val="000000"/>
                          </a:solidFill>
                        </a:defRPr>
                      </a:pPr>
                      <a:r>
                        <a:rPr sz="2400" b="1" i="1"/>
                        <a:t>course_name</a:t>
                      </a:r>
                    </a:p>
                  </a:txBody>
                  <a:tcPr marL="63500" marR="63500" marT="63500" marB="63500" horzOverflow="overflow"/>
                </a:tc>
                <a:tc>
                  <a:txBody>
                    <a:bodyPr/>
                    <a:lstStyle/>
                    <a:p>
                      <a:pPr lvl="0" algn="l">
                        <a:spcBef>
                          <a:spcPts val="500"/>
                        </a:spcBef>
                        <a:defRPr sz="1800" b="0" i="0">
                          <a:solidFill>
                            <a:srgbClr val="000000"/>
                          </a:solidFill>
                        </a:defRPr>
                      </a:pPr>
                      <a:r>
                        <a:rPr sz="2400" b="1" i="1"/>
                        <a:t>teach_name</a:t>
                      </a:r>
                    </a:p>
                  </a:txBody>
                  <a:tcPr marL="63500" marR="63500" marT="63500" marB="63500" horzOverflow="overflow"/>
                </a:tc>
                <a:extLst>
                  <a:ext uri="{0D108BD9-81ED-4DB2-BD59-A6C34878D82A}">
                    <a16:rowId xmlns:a16="http://schemas.microsoft.com/office/drawing/2014/main" val="10000"/>
                  </a:ext>
                </a:extLst>
              </a:tr>
              <a:tr h="498028">
                <a:tc>
                  <a:txBody>
                    <a:bodyPr/>
                    <a:lstStyle/>
                    <a:p>
                      <a:pPr lvl="0" algn="l">
                        <a:spcBef>
                          <a:spcPts val="500"/>
                        </a:spcBef>
                        <a:defRPr sz="1800" b="0" i="0">
                          <a:solidFill>
                            <a:srgbClr val="000000"/>
                          </a:solidFill>
                        </a:defRPr>
                      </a:pPr>
                      <a:r>
                        <a:rPr sz="2400" b="1" i="1"/>
                        <a:t>…</a:t>
                      </a:r>
                    </a:p>
                  </a:txBody>
                  <a:tcPr marL="63500" marR="63500" marT="63500" marB="63500" horzOverflow="overflow"/>
                </a:tc>
                <a:tc>
                  <a:txBody>
                    <a:bodyPr/>
                    <a:lstStyle/>
                    <a:p>
                      <a:pPr lvl="0" algn="l">
                        <a:spcBef>
                          <a:spcPts val="500"/>
                        </a:spcBef>
                        <a:defRPr sz="1800" b="0" i="0"/>
                      </a:pPr>
                      <a:r>
                        <a:rPr sz="2400" b="1" i="1"/>
                        <a:t>…</a:t>
                      </a:r>
                    </a:p>
                  </a:txBody>
                  <a:tcPr marL="63500" marR="63500" marT="63500" marB="63500" horzOverflow="overflow"/>
                </a:tc>
                <a:extLst>
                  <a:ext uri="{0D108BD9-81ED-4DB2-BD59-A6C34878D82A}">
                    <a16:rowId xmlns:a16="http://schemas.microsoft.com/office/drawing/2014/main" val="10001"/>
                  </a:ext>
                </a:extLst>
              </a:tr>
              <a:tr h="642309">
                <a:tc>
                  <a:txBody>
                    <a:bodyPr/>
                    <a:lstStyle/>
                    <a:p>
                      <a:pPr lvl="0" algn="l">
                        <a:spcBef>
                          <a:spcPts val="500"/>
                        </a:spcBef>
                        <a:defRPr sz="1800" b="0" i="0">
                          <a:solidFill>
                            <a:srgbClr val="000000"/>
                          </a:solidFill>
                        </a:defRPr>
                      </a:pPr>
                      <a:r>
                        <a:rPr sz="2400" b="1" i="1"/>
                        <a:t>…</a:t>
                      </a:r>
                    </a:p>
                  </a:txBody>
                  <a:tcPr marL="63500" marR="63500" marT="63500" marB="63500" horzOverflow="overflow"/>
                </a:tc>
                <a:tc>
                  <a:txBody>
                    <a:bodyPr/>
                    <a:lstStyle/>
                    <a:p>
                      <a:pPr lvl="0" algn="l">
                        <a:spcBef>
                          <a:spcPts val="500"/>
                        </a:spcBef>
                        <a:defRPr sz="1800" b="0" i="0"/>
                      </a:pPr>
                      <a:r>
                        <a:rPr sz="2400" b="1" i="1"/>
                        <a:t>…</a:t>
                      </a:r>
                    </a:p>
                  </a:txBody>
                  <a:tcPr marL="63500" marR="63500" marT="63500" marB="63500"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p:cNvSpPr>
          <p:nvPr>
            <p:ph type="title" idx="4294967295"/>
          </p:nvPr>
        </p:nvSpPr>
        <p:spPr>
          <a:xfrm>
            <a:off x="457200" y="274637"/>
            <a:ext cx="8229600" cy="1143001"/>
          </a:xfrm>
          <a:prstGeom prst="rect">
            <a:avLst/>
          </a:prstGeom>
        </p:spPr>
        <p:txBody>
          <a:bodyPr lIns="0" tIns="0" rIns="0" bIns="0">
            <a:normAutofit/>
          </a:bodyPr>
          <a:lstStyle/>
          <a:p>
            <a:pPr lvl="0">
              <a:defRPr sz="1800"/>
            </a:pPr>
            <a:r>
              <a:rPr sz="4400"/>
              <a:t>JOIN keyword</a:t>
            </a:r>
          </a:p>
        </p:txBody>
      </p:sp>
      <p:sp>
        <p:nvSpPr>
          <p:cNvPr id="124" name="Shape 124"/>
          <p:cNvSpPr>
            <a:spLocks noGrp="1"/>
          </p:cNvSpPr>
          <p:nvPr>
            <p:ph type="body" idx="4294967295"/>
          </p:nvPr>
        </p:nvSpPr>
        <p:spPr>
          <a:xfrm>
            <a:off x="457200" y="1600200"/>
            <a:ext cx="8382000" cy="4525963"/>
          </a:xfrm>
          <a:prstGeom prst="rect">
            <a:avLst/>
          </a:prstGeom>
        </p:spPr>
        <p:txBody>
          <a:bodyPr lIns="0" tIns="0" rIns="0" bIns="0">
            <a:noAutofit/>
          </a:bodyPr>
          <a:lstStyle/>
          <a:p>
            <a:pPr marL="0" lvl="0" indent="0" defTabSz="850391">
              <a:lnSpc>
                <a:spcPct val="80000"/>
              </a:lnSpc>
              <a:spcBef>
                <a:spcPts val="600"/>
              </a:spcBef>
              <a:buNone/>
              <a:defRPr sz="1800"/>
            </a:pPr>
            <a:r>
              <a:rPr sz="3500" dirty="0"/>
              <a:t>An SQL </a:t>
            </a:r>
            <a:r>
              <a:rPr sz="3500" dirty="0">
                <a:latin typeface="Arial Bold"/>
                <a:ea typeface="Arial Bold"/>
                <a:cs typeface="Arial Bold"/>
                <a:sym typeface="Arial Bold"/>
              </a:rPr>
              <a:t>JOIN</a:t>
            </a:r>
            <a:r>
              <a:rPr sz="3500" dirty="0"/>
              <a:t> clause is used to combine rows from two or more tables.</a:t>
            </a:r>
          </a:p>
          <a:p>
            <a:pPr marL="318897" lvl="0" indent="-318897" defTabSz="850391">
              <a:lnSpc>
                <a:spcPct val="80000"/>
              </a:lnSpc>
              <a:buChar char="•"/>
              <a:defRPr sz="1800"/>
            </a:pPr>
            <a:endParaRPr sz="3500" dirty="0"/>
          </a:p>
          <a:p>
            <a:pPr marL="318897" lvl="0" indent="-318897" defTabSz="850391">
              <a:lnSpc>
                <a:spcPct val="80000"/>
              </a:lnSpc>
              <a:spcBef>
                <a:spcPts val="600"/>
              </a:spcBef>
              <a:buSzTx/>
              <a:buNone/>
              <a:defRPr sz="1800"/>
            </a:pPr>
            <a:r>
              <a:rPr sz="3500" dirty="0">
                <a:latin typeface="Arial Bold"/>
                <a:ea typeface="Arial Bold"/>
                <a:cs typeface="Arial Bold"/>
                <a:sym typeface="Arial Bold"/>
              </a:rPr>
              <a:t>	Types</a:t>
            </a:r>
            <a:r>
              <a:rPr sz="3500" dirty="0"/>
              <a:t>:</a:t>
            </a:r>
          </a:p>
          <a:p>
            <a:pPr defTabSz="850391">
              <a:lnSpc>
                <a:spcPct val="80000"/>
              </a:lnSpc>
              <a:spcBef>
                <a:spcPts val="600"/>
              </a:spcBef>
              <a:buFont typeface="Arial" charset="0"/>
              <a:buChar char="•"/>
              <a:defRPr sz="1800"/>
            </a:pPr>
            <a:r>
              <a:rPr sz="3500" dirty="0"/>
              <a:t>INNER JOIN</a:t>
            </a:r>
          </a:p>
          <a:p>
            <a:pPr defTabSz="850391">
              <a:lnSpc>
                <a:spcPct val="80000"/>
              </a:lnSpc>
              <a:spcBef>
                <a:spcPts val="600"/>
              </a:spcBef>
              <a:buFont typeface="Arial" charset="0"/>
              <a:buChar char="•"/>
              <a:defRPr sz="1800"/>
            </a:pPr>
            <a:r>
              <a:rPr sz="3500" dirty="0"/>
              <a:t>OUTER JOIN</a:t>
            </a:r>
          </a:p>
          <a:p>
            <a:pPr marL="882396" lvl="1" indent="-457200" defTabSz="850391">
              <a:lnSpc>
                <a:spcPct val="80000"/>
              </a:lnSpc>
              <a:spcBef>
                <a:spcPts val="600"/>
              </a:spcBef>
              <a:buFont typeface="Arial" charset="0"/>
              <a:buChar char="•"/>
              <a:defRPr sz="1800"/>
            </a:pPr>
            <a:r>
              <a:rPr sz="3500" dirty="0"/>
              <a:t>LEFT JOIN</a:t>
            </a:r>
          </a:p>
          <a:p>
            <a:pPr marL="882396" lvl="1" indent="-457200" defTabSz="850391">
              <a:lnSpc>
                <a:spcPct val="80000"/>
              </a:lnSpc>
              <a:spcBef>
                <a:spcPts val="600"/>
              </a:spcBef>
              <a:buFont typeface="Arial" charset="0"/>
              <a:buChar char="•"/>
              <a:defRPr sz="1800"/>
            </a:pPr>
            <a:r>
              <a:rPr sz="3500" dirty="0"/>
              <a:t>RIGHT JOIN</a:t>
            </a:r>
          </a:p>
          <a:p>
            <a:pPr marL="882396" lvl="1" indent="-457200" defTabSz="850391">
              <a:lnSpc>
                <a:spcPct val="80000"/>
              </a:lnSpc>
              <a:spcBef>
                <a:spcPts val="600"/>
              </a:spcBef>
              <a:buFont typeface="Arial" charset="0"/>
              <a:buChar char="•"/>
              <a:defRPr sz="1800"/>
            </a:pPr>
            <a:r>
              <a:rPr sz="3500" dirty="0"/>
              <a:t>FULL JOIN</a:t>
            </a:r>
          </a:p>
          <a:p>
            <a:pPr defTabSz="850391">
              <a:lnSpc>
                <a:spcPct val="80000"/>
              </a:lnSpc>
              <a:spcBef>
                <a:spcPts val="600"/>
              </a:spcBef>
              <a:buFont typeface="Arial" charset="0"/>
              <a:buChar char="•"/>
              <a:defRPr sz="1800"/>
            </a:pPr>
            <a:r>
              <a:rPr sz="3500" dirty="0"/>
              <a:t>CROSS JOIN</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p:cNvSpPr>
          <p:nvPr>
            <p:ph type="title" idx="4294967295"/>
          </p:nvPr>
        </p:nvSpPr>
        <p:spPr>
          <a:xfrm>
            <a:off x="457200" y="274637"/>
            <a:ext cx="8229600" cy="1143001"/>
          </a:xfrm>
          <a:prstGeom prst="rect">
            <a:avLst/>
          </a:prstGeom>
        </p:spPr>
        <p:txBody>
          <a:bodyPr lIns="0" tIns="0" rIns="0" bIns="0">
            <a:normAutofit/>
          </a:bodyPr>
          <a:lstStyle/>
          <a:p>
            <a:pPr lvl="0">
              <a:defRPr sz="1800"/>
            </a:pPr>
            <a:r>
              <a:rPr sz="4400"/>
              <a:t>INNER JOIN</a:t>
            </a:r>
          </a:p>
        </p:txBody>
      </p:sp>
      <p:sp>
        <p:nvSpPr>
          <p:cNvPr id="127" name="Shape 127"/>
          <p:cNvSpPr>
            <a:spLocks noGrp="1"/>
          </p:cNvSpPr>
          <p:nvPr>
            <p:ph type="body" idx="4294967295"/>
          </p:nvPr>
        </p:nvSpPr>
        <p:spPr>
          <a:xfrm>
            <a:off x="457200" y="1600199"/>
            <a:ext cx="8229600" cy="4953002"/>
          </a:xfrm>
          <a:prstGeom prst="rect">
            <a:avLst/>
          </a:prstGeom>
        </p:spPr>
        <p:txBody>
          <a:bodyPr lIns="0" tIns="0" rIns="0" bIns="0">
            <a:normAutofit/>
          </a:bodyPr>
          <a:lstStyle/>
          <a:p>
            <a:pPr marL="0" lvl="0" indent="0">
              <a:lnSpc>
                <a:spcPct val="80000"/>
              </a:lnSpc>
              <a:spcBef>
                <a:spcPts val="600"/>
              </a:spcBef>
              <a:buNone/>
              <a:defRPr sz="1800"/>
            </a:pPr>
            <a:r>
              <a:rPr sz="2800" dirty="0"/>
              <a:t>The most common type of join is SQL INNER JOIN (simple join). </a:t>
            </a:r>
          </a:p>
          <a:p>
            <a:pPr marL="0" lvl="0" indent="0">
              <a:lnSpc>
                <a:spcPct val="80000"/>
              </a:lnSpc>
              <a:spcBef>
                <a:spcPts val="600"/>
              </a:spcBef>
              <a:buNone/>
              <a:defRPr sz="1800"/>
            </a:pPr>
            <a:r>
              <a:rPr sz="2800" dirty="0"/>
              <a:t>An SQL </a:t>
            </a:r>
            <a:r>
              <a:rPr sz="2800" dirty="0">
                <a:latin typeface="Arial Bold"/>
                <a:ea typeface="Arial Bold"/>
                <a:cs typeface="Arial Bold"/>
                <a:sym typeface="Arial Bold"/>
              </a:rPr>
              <a:t>INNER JOIN </a:t>
            </a:r>
            <a:r>
              <a:rPr sz="2800" dirty="0"/>
              <a:t>return all rows from multiple tables where the join condition is met.</a:t>
            </a:r>
          </a:p>
          <a:p>
            <a:pPr lvl="0">
              <a:lnSpc>
                <a:spcPct val="80000"/>
              </a:lnSpc>
              <a:buChar char="•"/>
              <a:defRPr sz="1800"/>
            </a:pPr>
            <a:endParaRPr sz="2800" dirty="0"/>
          </a:p>
          <a:p>
            <a:pPr lvl="0">
              <a:lnSpc>
                <a:spcPct val="80000"/>
              </a:lnSpc>
              <a:buChar char="•"/>
              <a:defRPr sz="1800"/>
            </a:pPr>
            <a:endParaRPr sz="2800" dirty="0"/>
          </a:p>
          <a:p>
            <a:pPr marL="0" lvl="0" indent="0">
              <a:lnSpc>
                <a:spcPct val="80000"/>
              </a:lnSpc>
              <a:spcBef>
                <a:spcPts val="600"/>
              </a:spcBef>
              <a:buNone/>
              <a:defRPr sz="1800"/>
            </a:pPr>
            <a:r>
              <a:rPr sz="2800" dirty="0"/>
              <a:t>Syntax:</a:t>
            </a:r>
          </a:p>
          <a:p>
            <a:pPr lvl="0">
              <a:lnSpc>
                <a:spcPct val="80000"/>
              </a:lnSpc>
              <a:spcBef>
                <a:spcPts val="600"/>
              </a:spcBef>
              <a:buSzTx/>
              <a:buNone/>
              <a:defRPr sz="1800"/>
            </a:pPr>
            <a:r>
              <a:rPr sz="2800" dirty="0">
                <a:solidFill>
                  <a:srgbClr val="000099"/>
                </a:solidFill>
              </a:rPr>
              <a:t>SELECT column_name(s)</a:t>
            </a:r>
          </a:p>
          <a:p>
            <a:pPr lvl="0">
              <a:lnSpc>
                <a:spcPct val="80000"/>
              </a:lnSpc>
              <a:spcBef>
                <a:spcPts val="600"/>
              </a:spcBef>
              <a:buSzTx/>
              <a:buNone/>
              <a:defRPr sz="1800"/>
            </a:pPr>
            <a:r>
              <a:rPr sz="2800" dirty="0">
                <a:solidFill>
                  <a:srgbClr val="000099"/>
                </a:solidFill>
              </a:rPr>
              <a:t>FROM tableA</a:t>
            </a:r>
          </a:p>
          <a:p>
            <a:pPr lvl="0">
              <a:lnSpc>
                <a:spcPct val="80000"/>
              </a:lnSpc>
              <a:spcBef>
                <a:spcPts val="600"/>
              </a:spcBef>
              <a:buSzTx/>
              <a:buNone/>
              <a:defRPr sz="1800"/>
            </a:pPr>
            <a:r>
              <a:rPr sz="2800" dirty="0">
                <a:solidFill>
                  <a:srgbClr val="000099"/>
                </a:solidFill>
              </a:rPr>
              <a:t>INNER JOIN tableB</a:t>
            </a:r>
          </a:p>
          <a:p>
            <a:pPr lvl="0">
              <a:lnSpc>
                <a:spcPct val="80000"/>
              </a:lnSpc>
              <a:spcBef>
                <a:spcPts val="600"/>
              </a:spcBef>
              <a:buSzTx/>
              <a:buNone/>
              <a:defRPr sz="1800"/>
            </a:pPr>
            <a:r>
              <a:rPr sz="2800" dirty="0">
                <a:solidFill>
                  <a:srgbClr val="000099"/>
                </a:solidFill>
              </a:rPr>
              <a:t>ON tableA.column_name</a:t>
            </a:r>
            <a:r>
              <a:rPr lang="en-US" sz="2800" dirty="0">
                <a:solidFill>
                  <a:srgbClr val="000099"/>
                </a:solidFill>
              </a:rPr>
              <a:t> </a:t>
            </a:r>
            <a:r>
              <a:rPr sz="2800" dirty="0">
                <a:solidFill>
                  <a:srgbClr val="000099"/>
                </a:solidFill>
              </a:rPr>
              <a:t>=</a:t>
            </a:r>
            <a:r>
              <a:rPr lang="en-US" sz="2800" dirty="0">
                <a:solidFill>
                  <a:srgbClr val="000099"/>
                </a:solidFill>
              </a:rPr>
              <a:t> </a:t>
            </a:r>
            <a:r>
              <a:rPr sz="2800" dirty="0">
                <a:solidFill>
                  <a:srgbClr val="000099"/>
                </a:solidFill>
              </a:rPr>
              <a:t>tableB.column_name;</a:t>
            </a:r>
          </a:p>
          <a:p>
            <a:pPr marL="0" lvl="0" indent="0">
              <a:lnSpc>
                <a:spcPct val="80000"/>
              </a:lnSpc>
              <a:spcBef>
                <a:spcPts val="600"/>
              </a:spcBef>
              <a:buNone/>
              <a:defRPr sz="1800"/>
            </a:pPr>
            <a:r>
              <a:rPr sz="2800" dirty="0"/>
              <a:t>INNER JOIN is the same as JOIN.</a:t>
            </a:r>
          </a:p>
        </p:txBody>
      </p:sp>
      <p:pic>
        <p:nvPicPr>
          <p:cNvPr id="128" name="image2.png"/>
          <p:cNvPicPr/>
          <p:nvPr/>
        </p:nvPicPr>
        <p:blipFill>
          <a:blip r:embed="rId2" cstate="print"/>
          <a:stretch>
            <a:fillRect/>
          </a:stretch>
        </p:blipFill>
        <p:spPr>
          <a:xfrm>
            <a:off x="5308600" y="3153724"/>
            <a:ext cx="3481388" cy="2286000"/>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a:spLocks noGrp="1"/>
          </p:cNvSpPr>
          <p:nvPr>
            <p:ph type="title" idx="4294967295"/>
          </p:nvPr>
        </p:nvSpPr>
        <p:spPr>
          <a:xfrm>
            <a:off x="457200" y="-2"/>
            <a:ext cx="8229600" cy="1143004"/>
          </a:xfrm>
          <a:prstGeom prst="rect">
            <a:avLst/>
          </a:prstGeom>
        </p:spPr>
        <p:txBody>
          <a:bodyPr lIns="0" tIns="0" rIns="0" bIns="0">
            <a:normAutofit/>
          </a:bodyPr>
          <a:lstStyle/>
          <a:p>
            <a:pPr lvl="0">
              <a:defRPr sz="1800"/>
            </a:pPr>
            <a:r>
              <a:rPr sz="4400"/>
              <a:t>INNER JOIN: example</a:t>
            </a:r>
          </a:p>
        </p:txBody>
      </p:sp>
      <p:sp>
        <p:nvSpPr>
          <p:cNvPr id="131" name="Shape 131"/>
          <p:cNvSpPr>
            <a:spLocks noGrp="1"/>
          </p:cNvSpPr>
          <p:nvPr>
            <p:ph type="body" idx="4294967295"/>
          </p:nvPr>
        </p:nvSpPr>
        <p:spPr>
          <a:xfrm>
            <a:off x="457200" y="1422070"/>
            <a:ext cx="8382000" cy="5029200"/>
          </a:xfrm>
          <a:prstGeom prst="rect">
            <a:avLst/>
          </a:prstGeom>
        </p:spPr>
        <p:txBody>
          <a:bodyPr lIns="0" tIns="0" rIns="0" bIns="0">
            <a:normAutofit fontScale="92500"/>
          </a:bodyPr>
          <a:lstStyle/>
          <a:p>
            <a:pPr lvl="0">
              <a:spcBef>
                <a:spcPts val="600"/>
              </a:spcBef>
              <a:buSzTx/>
              <a:buNone/>
              <a:defRPr sz="1800"/>
            </a:pPr>
            <a:r>
              <a:rPr sz="2800" dirty="0">
                <a:solidFill>
                  <a:srgbClr val="008080"/>
                </a:solidFill>
              </a:rPr>
              <a:t>SELECT </a:t>
            </a:r>
            <a:r>
              <a:rPr lang="en-US" sz="2800" dirty="0">
                <a:solidFill>
                  <a:srgbClr val="008080"/>
                </a:solidFill>
              </a:rPr>
              <a:t>Students</a:t>
            </a:r>
            <a:r>
              <a:rPr sz="2800" dirty="0">
                <a:solidFill>
                  <a:srgbClr val="008080"/>
                </a:solidFill>
              </a:rPr>
              <a:t>.stud_id, </a:t>
            </a:r>
            <a:r>
              <a:rPr lang="en-US" sz="2800" dirty="0">
                <a:solidFill>
                  <a:srgbClr val="008080"/>
                </a:solidFill>
              </a:rPr>
              <a:t>Students</a:t>
            </a:r>
            <a:r>
              <a:rPr sz="2800" dirty="0">
                <a:solidFill>
                  <a:srgbClr val="008080"/>
                </a:solidFill>
              </a:rPr>
              <a:t>.fname, </a:t>
            </a:r>
            <a:r>
              <a:rPr lang="en-US" sz="2800" dirty="0">
                <a:solidFill>
                  <a:srgbClr val="008080"/>
                </a:solidFill>
              </a:rPr>
              <a:t>Groups</a:t>
            </a:r>
            <a:r>
              <a:rPr sz="2800" dirty="0">
                <a:solidFill>
                  <a:srgbClr val="008080"/>
                </a:solidFill>
              </a:rPr>
              <a:t>.group_name</a:t>
            </a:r>
          </a:p>
          <a:p>
            <a:pPr lvl="0">
              <a:spcBef>
                <a:spcPts val="600"/>
              </a:spcBef>
              <a:buSzTx/>
              <a:buNone/>
              <a:defRPr sz="1800"/>
            </a:pPr>
            <a:r>
              <a:rPr sz="2800" dirty="0">
                <a:solidFill>
                  <a:srgbClr val="008080"/>
                </a:solidFill>
              </a:rPr>
              <a:t>FROM </a:t>
            </a:r>
            <a:r>
              <a:rPr lang="en-US" sz="2800" dirty="0">
                <a:solidFill>
                  <a:srgbClr val="008080"/>
                </a:solidFill>
              </a:rPr>
              <a:t>S</a:t>
            </a:r>
            <a:r>
              <a:rPr sz="2800" dirty="0">
                <a:solidFill>
                  <a:srgbClr val="008080"/>
                </a:solidFill>
              </a:rPr>
              <a:t>tudents</a:t>
            </a:r>
          </a:p>
          <a:p>
            <a:pPr lvl="0">
              <a:spcBef>
                <a:spcPts val="600"/>
              </a:spcBef>
              <a:buSzTx/>
              <a:buNone/>
              <a:defRPr sz="1800"/>
            </a:pPr>
            <a:r>
              <a:rPr sz="2800" dirty="0">
                <a:solidFill>
                  <a:srgbClr val="008080"/>
                </a:solidFill>
              </a:rPr>
              <a:t>INNER JOIN </a:t>
            </a:r>
            <a:r>
              <a:rPr lang="en-US" sz="2800" dirty="0">
                <a:solidFill>
                  <a:srgbClr val="008080"/>
                </a:solidFill>
              </a:rPr>
              <a:t>G</a:t>
            </a:r>
            <a:r>
              <a:rPr sz="2800" dirty="0">
                <a:solidFill>
                  <a:srgbClr val="008080"/>
                </a:solidFill>
              </a:rPr>
              <a:t>roups </a:t>
            </a:r>
            <a:endParaRPr lang="en-US" sz="2800" dirty="0">
              <a:solidFill>
                <a:srgbClr val="008080"/>
              </a:solidFill>
            </a:endParaRPr>
          </a:p>
          <a:p>
            <a:pPr lvl="0">
              <a:spcBef>
                <a:spcPts val="600"/>
              </a:spcBef>
              <a:buSzTx/>
              <a:buNone/>
              <a:defRPr sz="1800"/>
            </a:pPr>
            <a:r>
              <a:rPr sz="2800" dirty="0">
                <a:solidFill>
                  <a:srgbClr val="008080"/>
                </a:solidFill>
              </a:rPr>
              <a:t>ON </a:t>
            </a:r>
            <a:r>
              <a:rPr lang="en-US" sz="2800" dirty="0">
                <a:solidFill>
                  <a:srgbClr val="008080"/>
                </a:solidFill>
              </a:rPr>
              <a:t>Students</a:t>
            </a:r>
            <a:r>
              <a:rPr sz="2800" dirty="0">
                <a:solidFill>
                  <a:srgbClr val="008080"/>
                </a:solidFill>
              </a:rPr>
              <a:t>.group_id = </a:t>
            </a:r>
            <a:r>
              <a:rPr lang="en-US" sz="2800" dirty="0">
                <a:solidFill>
                  <a:srgbClr val="008080"/>
                </a:solidFill>
              </a:rPr>
              <a:t>Groups</a:t>
            </a:r>
            <a:r>
              <a:rPr sz="2800" dirty="0">
                <a:solidFill>
                  <a:srgbClr val="008080"/>
                </a:solidFill>
              </a:rPr>
              <a:t>.group_id;</a:t>
            </a:r>
          </a:p>
          <a:p>
            <a:pPr lvl="0">
              <a:buSzTx/>
              <a:buNone/>
              <a:defRPr sz="1800"/>
            </a:pPr>
            <a:endParaRPr sz="2800" dirty="0">
              <a:solidFill>
                <a:srgbClr val="008080"/>
              </a:solidFill>
            </a:endParaRPr>
          </a:p>
          <a:p>
            <a:pPr lvl="0">
              <a:spcBef>
                <a:spcPts val="600"/>
              </a:spcBef>
              <a:buSzTx/>
              <a:buNone/>
              <a:defRPr sz="1800"/>
            </a:pPr>
            <a:r>
              <a:rPr sz="2800" dirty="0"/>
              <a:t>The following example is equivalent to the</a:t>
            </a:r>
            <a:r>
              <a:rPr lang="en-US" sz="2800" dirty="0"/>
              <a:t> </a:t>
            </a:r>
            <a:r>
              <a:rPr sz="2800" dirty="0"/>
              <a:t>previous one: </a:t>
            </a:r>
            <a:endParaRPr sz="2800" dirty="0">
              <a:solidFill>
                <a:srgbClr val="008080"/>
              </a:solidFill>
            </a:endParaRPr>
          </a:p>
          <a:p>
            <a:pPr lvl="0">
              <a:spcBef>
                <a:spcPts val="600"/>
              </a:spcBef>
              <a:buSzTx/>
              <a:buNone/>
              <a:defRPr sz="1800"/>
            </a:pPr>
            <a:r>
              <a:rPr sz="2800" dirty="0">
                <a:solidFill>
                  <a:srgbClr val="008080"/>
                </a:solidFill>
              </a:rPr>
              <a:t>SELECT </a:t>
            </a:r>
            <a:r>
              <a:rPr lang="en-US" sz="2800" dirty="0">
                <a:solidFill>
                  <a:srgbClr val="008080"/>
                </a:solidFill>
              </a:rPr>
              <a:t>Students</a:t>
            </a:r>
            <a:r>
              <a:rPr sz="2800" dirty="0">
                <a:solidFill>
                  <a:srgbClr val="008080"/>
                </a:solidFill>
              </a:rPr>
              <a:t>.stud_id, </a:t>
            </a:r>
            <a:r>
              <a:rPr lang="en-US" sz="2800" dirty="0">
                <a:solidFill>
                  <a:srgbClr val="008080"/>
                </a:solidFill>
              </a:rPr>
              <a:t>Students</a:t>
            </a:r>
            <a:r>
              <a:rPr sz="2800" dirty="0">
                <a:solidFill>
                  <a:srgbClr val="008080"/>
                </a:solidFill>
              </a:rPr>
              <a:t>.fname, </a:t>
            </a:r>
            <a:r>
              <a:rPr lang="en-US" sz="2800" dirty="0">
                <a:solidFill>
                  <a:srgbClr val="008080"/>
                </a:solidFill>
              </a:rPr>
              <a:t>Groups</a:t>
            </a:r>
            <a:r>
              <a:rPr sz="2800" dirty="0">
                <a:solidFill>
                  <a:srgbClr val="008080"/>
                </a:solidFill>
              </a:rPr>
              <a:t>.group_name</a:t>
            </a:r>
          </a:p>
          <a:p>
            <a:pPr lvl="0">
              <a:spcBef>
                <a:spcPts val="600"/>
              </a:spcBef>
              <a:buSzTx/>
              <a:buNone/>
              <a:defRPr sz="1800"/>
            </a:pPr>
            <a:r>
              <a:rPr sz="2800" dirty="0">
                <a:solidFill>
                  <a:srgbClr val="008080"/>
                </a:solidFill>
              </a:rPr>
              <a:t>FROM </a:t>
            </a:r>
            <a:r>
              <a:rPr lang="en-US" sz="2800" dirty="0">
                <a:solidFill>
                  <a:srgbClr val="008080"/>
                </a:solidFill>
              </a:rPr>
              <a:t>Students</a:t>
            </a:r>
            <a:r>
              <a:rPr sz="2800" dirty="0">
                <a:solidFill>
                  <a:srgbClr val="008080"/>
                </a:solidFill>
              </a:rPr>
              <a:t>, </a:t>
            </a:r>
            <a:r>
              <a:rPr lang="en-US" sz="2800" dirty="0">
                <a:solidFill>
                  <a:srgbClr val="008080"/>
                </a:solidFill>
              </a:rPr>
              <a:t>G</a:t>
            </a:r>
            <a:r>
              <a:rPr sz="2800" dirty="0">
                <a:solidFill>
                  <a:srgbClr val="008080"/>
                </a:solidFill>
              </a:rPr>
              <a:t>roups </a:t>
            </a:r>
          </a:p>
          <a:p>
            <a:pPr lvl="0">
              <a:spcBef>
                <a:spcPts val="600"/>
              </a:spcBef>
              <a:buSzTx/>
              <a:buNone/>
              <a:defRPr sz="1800"/>
            </a:pPr>
            <a:r>
              <a:rPr sz="2800" dirty="0">
                <a:solidFill>
                  <a:srgbClr val="008080"/>
                </a:solidFill>
              </a:rPr>
              <a:t>WHERE </a:t>
            </a:r>
            <a:r>
              <a:rPr lang="en-US" sz="2800" dirty="0">
                <a:solidFill>
                  <a:srgbClr val="008080"/>
                </a:solidFill>
              </a:rPr>
              <a:t>Students</a:t>
            </a:r>
            <a:r>
              <a:rPr sz="2800" dirty="0">
                <a:solidFill>
                  <a:srgbClr val="008080"/>
                </a:solidFill>
              </a:rPr>
              <a:t>.group_id = </a:t>
            </a:r>
            <a:r>
              <a:rPr lang="en-US" sz="2800" dirty="0">
                <a:solidFill>
                  <a:srgbClr val="008080"/>
                </a:solidFill>
              </a:rPr>
              <a:t>Groups</a:t>
            </a:r>
            <a:r>
              <a:rPr sz="2800" dirty="0">
                <a:solidFill>
                  <a:srgbClr val="008080"/>
                </a:solidFill>
              </a:rPr>
              <a:t>.group_id;</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133"/>
          <p:cNvSpPr>
            <a:spLocks noGrp="1"/>
          </p:cNvSpPr>
          <p:nvPr>
            <p:ph type="title" idx="4294967295"/>
          </p:nvPr>
        </p:nvSpPr>
        <p:spPr>
          <a:xfrm>
            <a:off x="457200" y="-2"/>
            <a:ext cx="8229600" cy="1143004"/>
          </a:xfrm>
          <a:prstGeom prst="rect">
            <a:avLst/>
          </a:prstGeom>
        </p:spPr>
        <p:txBody>
          <a:bodyPr lIns="0" tIns="0" rIns="0" bIns="0">
            <a:normAutofit/>
          </a:bodyPr>
          <a:lstStyle/>
          <a:p>
            <a:pPr lvl="0">
              <a:defRPr sz="1800"/>
            </a:pPr>
            <a:r>
              <a:rPr sz="4400"/>
              <a:t>INNER JOIN: example</a:t>
            </a:r>
          </a:p>
        </p:txBody>
      </p:sp>
      <p:graphicFrame>
        <p:nvGraphicFramePr>
          <p:cNvPr id="135" name="Table 135"/>
          <p:cNvGraphicFramePr/>
          <p:nvPr>
            <p:extLst>
              <p:ext uri="{D42A27DB-BD31-4B8C-83A1-F6EECF244321}">
                <p14:modId xmlns:p14="http://schemas.microsoft.com/office/powerpoint/2010/main" val="1852452728"/>
              </p:ext>
            </p:extLst>
          </p:nvPr>
        </p:nvGraphicFramePr>
        <p:xfrm>
          <a:off x="381000" y="1905000"/>
          <a:ext cx="3581400" cy="2387450"/>
        </p:xfrm>
        <a:graphic>
          <a:graphicData uri="http://schemas.openxmlformats.org/drawingml/2006/table">
            <a:tbl>
              <a:tblPr>
                <a:tableStyleId>{4C3C2611-4C71-4FC5-86AE-919BDF0F9419}</a:tableStyleId>
              </a:tblPr>
              <a:tblGrid>
                <a:gridCol w="1054100">
                  <a:extLst>
                    <a:ext uri="{9D8B030D-6E8A-4147-A177-3AD203B41FA5}">
                      <a16:colId xmlns:a16="http://schemas.microsoft.com/office/drawing/2014/main" val="20000"/>
                    </a:ext>
                  </a:extLst>
                </a:gridCol>
                <a:gridCol w="1311275">
                  <a:extLst>
                    <a:ext uri="{9D8B030D-6E8A-4147-A177-3AD203B41FA5}">
                      <a16:colId xmlns:a16="http://schemas.microsoft.com/office/drawing/2014/main" val="20001"/>
                    </a:ext>
                  </a:extLst>
                </a:gridCol>
                <a:gridCol w="1216025">
                  <a:extLst>
                    <a:ext uri="{9D8B030D-6E8A-4147-A177-3AD203B41FA5}">
                      <a16:colId xmlns:a16="http://schemas.microsoft.com/office/drawing/2014/main" val="20002"/>
                    </a:ext>
                  </a:extLst>
                </a:gridCol>
              </a:tblGrid>
              <a:tr h="477490">
                <a:tc gridSpan="3">
                  <a:txBody>
                    <a:bodyPr/>
                    <a:lstStyle/>
                    <a:p>
                      <a:pPr lvl="0" algn="ctr">
                        <a:lnSpc>
                          <a:spcPct val="115000"/>
                        </a:lnSpc>
                        <a:defRPr sz="1800" b="0" i="0"/>
                      </a:pPr>
                      <a:r>
                        <a:rPr sz="2300" dirty="0">
                          <a:latin typeface="Times New Roman"/>
                          <a:ea typeface="Times New Roman"/>
                          <a:cs typeface="Times New Roman"/>
                          <a:sym typeface="Times New Roman"/>
                        </a:rPr>
                        <a:t>Students</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0"/>
                  </a:ext>
                </a:extLst>
              </a:tr>
              <a:tr h="477490">
                <a:tc>
                  <a:txBody>
                    <a:bodyPr/>
                    <a:lstStyle/>
                    <a:p>
                      <a:pPr lvl="0" algn="ctr">
                        <a:lnSpc>
                          <a:spcPct val="115000"/>
                        </a:lnSpc>
                        <a:defRPr sz="1800" b="0" i="0"/>
                      </a:pPr>
                      <a:r>
                        <a:rPr sz="2300">
                          <a:latin typeface="Times New Roman"/>
                          <a:ea typeface="Times New Roman"/>
                          <a:cs typeface="Times New Roman"/>
                          <a:sym typeface="Times New Roman"/>
                        </a:rPr>
                        <a:t>stud_id</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sz="2300">
                          <a:latin typeface="Times New Roman"/>
                          <a:ea typeface="Times New Roman"/>
                          <a:cs typeface="Times New Roman"/>
                          <a:sym typeface="Times New Roman"/>
                        </a:rPr>
                        <a:t>fname</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sz="2300">
                          <a:latin typeface="Times New Roman"/>
                          <a:ea typeface="Times New Roman"/>
                          <a:cs typeface="Times New Roman"/>
                          <a:sym typeface="Times New Roman"/>
                        </a:rPr>
                        <a:t>group_id</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extLst>
                  <a:ext uri="{0D108BD9-81ED-4DB2-BD59-A6C34878D82A}">
                    <a16:rowId xmlns:a16="http://schemas.microsoft.com/office/drawing/2014/main" val="10001"/>
                  </a:ext>
                </a:extLst>
              </a:tr>
              <a:tr h="477490">
                <a:tc>
                  <a:txBody>
                    <a:bodyPr/>
                    <a:lstStyle/>
                    <a:p>
                      <a:pPr lvl="0" algn="ctr">
                        <a:lnSpc>
                          <a:spcPct val="115000"/>
                        </a:lnSpc>
                        <a:defRPr sz="1800" b="0" i="0"/>
                      </a:pPr>
                      <a:r>
                        <a:rPr sz="2300">
                          <a:latin typeface="Times New Roman"/>
                          <a:ea typeface="Times New Roman"/>
                          <a:cs typeface="Times New Roman"/>
                          <a:sym typeface="Times New Roman"/>
                        </a:rPr>
                        <a:t>1</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sz="2300" dirty="0">
                          <a:latin typeface="Times New Roman"/>
                          <a:ea typeface="Times New Roman"/>
                          <a:cs typeface="Times New Roman"/>
                          <a:sym typeface="Times New Roman"/>
                        </a:rPr>
                        <a:t>Boris</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sz="2300" dirty="0">
                          <a:latin typeface="Times New Roman"/>
                          <a:ea typeface="Times New Roman"/>
                          <a:cs typeface="Times New Roman"/>
                          <a:sym typeface="Times New Roman"/>
                        </a:rPr>
                        <a:t>2</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extLst>
                  <a:ext uri="{0D108BD9-81ED-4DB2-BD59-A6C34878D82A}">
                    <a16:rowId xmlns:a16="http://schemas.microsoft.com/office/drawing/2014/main" val="10002"/>
                  </a:ext>
                </a:extLst>
              </a:tr>
              <a:tr h="477490">
                <a:tc>
                  <a:txBody>
                    <a:bodyPr/>
                    <a:lstStyle/>
                    <a:p>
                      <a:pPr lvl="0" algn="ctr">
                        <a:lnSpc>
                          <a:spcPct val="115000"/>
                        </a:lnSpc>
                        <a:defRPr sz="1800" b="0" i="0"/>
                      </a:pPr>
                      <a:r>
                        <a:rPr sz="2300">
                          <a:latin typeface="Times New Roman"/>
                          <a:ea typeface="Times New Roman"/>
                          <a:cs typeface="Times New Roman"/>
                          <a:sym typeface="Times New Roman"/>
                        </a:rPr>
                        <a:t>2</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sz="2300" dirty="0" err="1">
                          <a:latin typeface="Times New Roman"/>
                          <a:ea typeface="Times New Roman"/>
                          <a:cs typeface="Times New Roman"/>
                          <a:sym typeface="Times New Roman"/>
                        </a:rPr>
                        <a:t>Beksultan</a:t>
                      </a:r>
                      <a:endParaRPr sz="2300" dirty="0">
                        <a:latin typeface="Times New Roman"/>
                        <a:ea typeface="Times New Roman"/>
                        <a:cs typeface="Times New Roman"/>
                        <a:sym typeface="Times New Roman"/>
                      </a:endParaRP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sz="2300" dirty="0">
                          <a:latin typeface="Times New Roman"/>
                          <a:ea typeface="Times New Roman"/>
                          <a:cs typeface="Times New Roman"/>
                          <a:sym typeface="Times New Roman"/>
                        </a:rPr>
                        <a:t>2</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extLst>
                  <a:ext uri="{0D108BD9-81ED-4DB2-BD59-A6C34878D82A}">
                    <a16:rowId xmlns:a16="http://schemas.microsoft.com/office/drawing/2014/main" val="10003"/>
                  </a:ext>
                </a:extLst>
              </a:tr>
              <a:tr h="477490">
                <a:tc>
                  <a:txBody>
                    <a:bodyPr/>
                    <a:lstStyle/>
                    <a:p>
                      <a:pPr lvl="0" algn="ctr">
                        <a:lnSpc>
                          <a:spcPct val="115000"/>
                        </a:lnSpc>
                        <a:defRPr sz="1800" b="0" i="0"/>
                      </a:pPr>
                      <a:r>
                        <a:rPr sz="2300" dirty="0">
                          <a:latin typeface="Times New Roman"/>
                          <a:ea typeface="Times New Roman"/>
                          <a:cs typeface="Times New Roman"/>
                          <a:sym typeface="Times New Roman"/>
                        </a:rPr>
                        <a:t>3</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sz="2300" dirty="0" err="1">
                          <a:latin typeface="Times New Roman"/>
                          <a:ea typeface="Times New Roman"/>
                          <a:cs typeface="Times New Roman"/>
                          <a:sym typeface="Times New Roman"/>
                        </a:rPr>
                        <a:t>Aynur</a:t>
                      </a:r>
                      <a:endParaRPr sz="2300" dirty="0">
                        <a:latin typeface="Times New Roman"/>
                        <a:ea typeface="Times New Roman"/>
                        <a:cs typeface="Times New Roman"/>
                        <a:sym typeface="Times New Roman"/>
                      </a:endParaRP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endParaRPr sz="2300" dirty="0">
                        <a:latin typeface="Times New Roman"/>
                        <a:ea typeface="Times New Roman"/>
                        <a:cs typeface="Times New Roman"/>
                        <a:sym typeface="Times New Roman"/>
                      </a:endParaRP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extLst>
                  <a:ext uri="{0D108BD9-81ED-4DB2-BD59-A6C34878D82A}">
                    <a16:rowId xmlns:a16="http://schemas.microsoft.com/office/drawing/2014/main" val="10004"/>
                  </a:ext>
                </a:extLst>
              </a:tr>
            </a:tbl>
          </a:graphicData>
        </a:graphic>
      </p:graphicFrame>
      <p:graphicFrame>
        <p:nvGraphicFramePr>
          <p:cNvPr id="136" name="Table 136"/>
          <p:cNvGraphicFramePr/>
          <p:nvPr/>
        </p:nvGraphicFramePr>
        <p:xfrm>
          <a:off x="533400" y="4495800"/>
          <a:ext cx="3200400" cy="1909960"/>
        </p:xfrm>
        <a:graphic>
          <a:graphicData uri="http://schemas.openxmlformats.org/drawingml/2006/table">
            <a:tbl>
              <a:tblPr>
                <a:tableStyleId>{4C3C2611-4C71-4FC5-86AE-919BDF0F9419}</a:tableStyleId>
              </a:tblPr>
              <a:tblGrid>
                <a:gridCol w="1508125">
                  <a:extLst>
                    <a:ext uri="{9D8B030D-6E8A-4147-A177-3AD203B41FA5}">
                      <a16:colId xmlns:a16="http://schemas.microsoft.com/office/drawing/2014/main" val="20000"/>
                    </a:ext>
                  </a:extLst>
                </a:gridCol>
                <a:gridCol w="1692275">
                  <a:extLst>
                    <a:ext uri="{9D8B030D-6E8A-4147-A177-3AD203B41FA5}">
                      <a16:colId xmlns:a16="http://schemas.microsoft.com/office/drawing/2014/main" val="20001"/>
                    </a:ext>
                  </a:extLst>
                </a:gridCol>
              </a:tblGrid>
              <a:tr h="477490">
                <a:tc gridSpan="2">
                  <a:txBody>
                    <a:bodyPr/>
                    <a:lstStyle/>
                    <a:p>
                      <a:pPr lvl="0" algn="ctr">
                        <a:lnSpc>
                          <a:spcPct val="115000"/>
                        </a:lnSpc>
                        <a:defRPr sz="1800" b="0" i="0"/>
                      </a:pPr>
                      <a:r>
                        <a:rPr sz="2300" dirty="0">
                          <a:latin typeface="Times New Roman"/>
                          <a:ea typeface="Times New Roman"/>
                          <a:cs typeface="Times New Roman"/>
                          <a:sym typeface="Times New Roman"/>
                        </a:rPr>
                        <a:t>Groups</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hMerge="1">
                  <a:txBody>
                    <a:bodyPr/>
                    <a:lstStyle/>
                    <a:p>
                      <a:endParaRPr lang="ru-RU"/>
                    </a:p>
                  </a:txBody>
                  <a:tcPr/>
                </a:tc>
                <a:extLst>
                  <a:ext uri="{0D108BD9-81ED-4DB2-BD59-A6C34878D82A}">
                    <a16:rowId xmlns:a16="http://schemas.microsoft.com/office/drawing/2014/main" val="10000"/>
                  </a:ext>
                </a:extLst>
              </a:tr>
              <a:tr h="477490">
                <a:tc>
                  <a:txBody>
                    <a:bodyPr/>
                    <a:lstStyle/>
                    <a:p>
                      <a:pPr lvl="0" algn="ctr">
                        <a:lnSpc>
                          <a:spcPct val="115000"/>
                        </a:lnSpc>
                        <a:defRPr sz="1800" b="0" i="0"/>
                      </a:pPr>
                      <a:r>
                        <a:rPr sz="2300">
                          <a:latin typeface="Times New Roman"/>
                          <a:ea typeface="Times New Roman"/>
                          <a:cs typeface="Times New Roman"/>
                          <a:sym typeface="Times New Roman"/>
                        </a:rPr>
                        <a:t>group_id</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sz="2300">
                          <a:latin typeface="Times New Roman"/>
                          <a:ea typeface="Times New Roman"/>
                          <a:cs typeface="Times New Roman"/>
                          <a:sym typeface="Times New Roman"/>
                        </a:rPr>
                        <a:t>group_name</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extLst>
                  <a:ext uri="{0D108BD9-81ED-4DB2-BD59-A6C34878D82A}">
                    <a16:rowId xmlns:a16="http://schemas.microsoft.com/office/drawing/2014/main" val="10001"/>
                  </a:ext>
                </a:extLst>
              </a:tr>
              <a:tr h="477490">
                <a:tc>
                  <a:txBody>
                    <a:bodyPr/>
                    <a:lstStyle/>
                    <a:p>
                      <a:pPr lvl="0" algn="ctr">
                        <a:lnSpc>
                          <a:spcPct val="115000"/>
                        </a:lnSpc>
                        <a:defRPr sz="1800" b="0" i="0"/>
                      </a:pPr>
                      <a:r>
                        <a:rPr sz="2300" dirty="0">
                          <a:latin typeface="Times New Roman"/>
                          <a:ea typeface="Times New Roman"/>
                          <a:cs typeface="Times New Roman"/>
                          <a:sym typeface="Times New Roman"/>
                        </a:rPr>
                        <a:t>1</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sz="2300" dirty="0">
                          <a:latin typeface="Times New Roman"/>
                          <a:ea typeface="Times New Roman"/>
                          <a:cs typeface="Times New Roman"/>
                          <a:sym typeface="Times New Roman"/>
                        </a:rPr>
                        <a:t>CSSE-122</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extLst>
                  <a:ext uri="{0D108BD9-81ED-4DB2-BD59-A6C34878D82A}">
                    <a16:rowId xmlns:a16="http://schemas.microsoft.com/office/drawing/2014/main" val="10002"/>
                  </a:ext>
                </a:extLst>
              </a:tr>
              <a:tr h="477490">
                <a:tc>
                  <a:txBody>
                    <a:bodyPr/>
                    <a:lstStyle/>
                    <a:p>
                      <a:pPr lvl="0" algn="ctr">
                        <a:lnSpc>
                          <a:spcPct val="115000"/>
                        </a:lnSpc>
                        <a:defRPr sz="1800" b="0" i="0"/>
                      </a:pPr>
                      <a:r>
                        <a:rPr sz="2300" dirty="0">
                          <a:latin typeface="Times New Roman"/>
                          <a:ea typeface="Times New Roman"/>
                          <a:cs typeface="Times New Roman"/>
                          <a:sym typeface="Times New Roman"/>
                        </a:rPr>
                        <a:t>2</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sz="2300" dirty="0">
                          <a:latin typeface="Times New Roman"/>
                          <a:ea typeface="Times New Roman"/>
                          <a:cs typeface="Times New Roman"/>
                          <a:sym typeface="Times New Roman"/>
                        </a:rPr>
                        <a:t>CSSE-124</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extLst>
                  <a:ext uri="{0D108BD9-81ED-4DB2-BD59-A6C34878D82A}">
                    <a16:rowId xmlns:a16="http://schemas.microsoft.com/office/drawing/2014/main" val="10003"/>
                  </a:ext>
                </a:extLst>
              </a:tr>
            </a:tbl>
          </a:graphicData>
        </a:graphic>
      </p:graphicFrame>
      <p:graphicFrame>
        <p:nvGraphicFramePr>
          <p:cNvPr id="137" name="Table 137"/>
          <p:cNvGraphicFramePr/>
          <p:nvPr/>
        </p:nvGraphicFramePr>
        <p:xfrm>
          <a:off x="4648200" y="3048000"/>
          <a:ext cx="4267199" cy="1909956"/>
        </p:xfrm>
        <a:graphic>
          <a:graphicData uri="http://schemas.openxmlformats.org/drawingml/2006/table">
            <a:tbl>
              <a:tblPr>
                <a:tableStyleId>{4C3C2611-4C71-4FC5-86AE-919BDF0F9419}</a:tableStyleId>
              </a:tblPr>
              <a:tblGrid>
                <a:gridCol w="1182687">
                  <a:extLst>
                    <a:ext uri="{9D8B030D-6E8A-4147-A177-3AD203B41FA5}">
                      <a16:colId xmlns:a16="http://schemas.microsoft.com/office/drawing/2014/main" val="20000"/>
                    </a:ext>
                  </a:extLst>
                </a:gridCol>
                <a:gridCol w="1468437">
                  <a:extLst>
                    <a:ext uri="{9D8B030D-6E8A-4147-A177-3AD203B41FA5}">
                      <a16:colId xmlns:a16="http://schemas.microsoft.com/office/drawing/2014/main" val="20001"/>
                    </a:ext>
                  </a:extLst>
                </a:gridCol>
                <a:gridCol w="1616075">
                  <a:extLst>
                    <a:ext uri="{9D8B030D-6E8A-4147-A177-3AD203B41FA5}">
                      <a16:colId xmlns:a16="http://schemas.microsoft.com/office/drawing/2014/main" val="20002"/>
                    </a:ext>
                  </a:extLst>
                </a:gridCol>
              </a:tblGrid>
              <a:tr h="446349">
                <a:tc gridSpan="3">
                  <a:txBody>
                    <a:bodyPr/>
                    <a:lstStyle/>
                    <a:p>
                      <a:pPr lvl="0" algn="ctr">
                        <a:lnSpc>
                          <a:spcPct val="115000"/>
                        </a:lnSpc>
                        <a:defRPr sz="1800" b="0" i="0"/>
                      </a:pPr>
                      <a:r>
                        <a:rPr sz="2300" dirty="0">
                          <a:latin typeface="Times New Roman"/>
                          <a:ea typeface="Times New Roman"/>
                          <a:cs typeface="Times New Roman"/>
                          <a:sym typeface="Times New Roman"/>
                        </a:rPr>
                        <a:t>Result table for INNER JOIN</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0"/>
                  </a:ext>
                </a:extLst>
              </a:tr>
              <a:tr h="487869">
                <a:tc>
                  <a:txBody>
                    <a:bodyPr/>
                    <a:lstStyle/>
                    <a:p>
                      <a:pPr lvl="0" algn="ctr">
                        <a:lnSpc>
                          <a:spcPct val="115000"/>
                        </a:lnSpc>
                        <a:defRPr sz="1800" b="0" i="0"/>
                      </a:pPr>
                      <a:r>
                        <a:rPr sz="2300">
                          <a:latin typeface="Times New Roman"/>
                          <a:ea typeface="Times New Roman"/>
                          <a:cs typeface="Times New Roman"/>
                          <a:sym typeface="Times New Roman"/>
                        </a:rPr>
                        <a:t>stud_id</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sz="2300">
                          <a:latin typeface="Times New Roman"/>
                          <a:ea typeface="Times New Roman"/>
                          <a:cs typeface="Times New Roman"/>
                          <a:sym typeface="Times New Roman"/>
                        </a:rPr>
                        <a:t>fname</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sz="2300">
                          <a:latin typeface="Times New Roman"/>
                          <a:ea typeface="Times New Roman"/>
                          <a:cs typeface="Times New Roman"/>
                          <a:sym typeface="Times New Roman"/>
                        </a:rPr>
                        <a:t>group_name</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extLst>
                  <a:ext uri="{0D108BD9-81ED-4DB2-BD59-A6C34878D82A}">
                    <a16:rowId xmlns:a16="http://schemas.microsoft.com/office/drawing/2014/main" val="10001"/>
                  </a:ext>
                </a:extLst>
              </a:tr>
              <a:tr h="487869">
                <a:tc>
                  <a:txBody>
                    <a:bodyPr/>
                    <a:lstStyle/>
                    <a:p>
                      <a:pPr lvl="0" algn="ctr">
                        <a:lnSpc>
                          <a:spcPct val="115000"/>
                        </a:lnSpc>
                        <a:defRPr sz="1800" b="0" i="0"/>
                      </a:pPr>
                      <a:r>
                        <a:rPr sz="2300">
                          <a:latin typeface="Times New Roman"/>
                          <a:ea typeface="Times New Roman"/>
                          <a:cs typeface="Times New Roman"/>
                          <a:sym typeface="Times New Roman"/>
                        </a:rPr>
                        <a:t>1</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sz="2300" dirty="0">
                          <a:latin typeface="Times New Roman"/>
                          <a:ea typeface="Times New Roman"/>
                          <a:cs typeface="Times New Roman"/>
                          <a:sym typeface="Times New Roman"/>
                        </a:rPr>
                        <a:t>Boris</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sz="2300" dirty="0">
                          <a:latin typeface="Times New Roman"/>
                          <a:ea typeface="Times New Roman"/>
                          <a:cs typeface="Times New Roman"/>
                          <a:sym typeface="Times New Roman"/>
                        </a:rPr>
                        <a:t>CSSE-124</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extLst>
                  <a:ext uri="{0D108BD9-81ED-4DB2-BD59-A6C34878D82A}">
                    <a16:rowId xmlns:a16="http://schemas.microsoft.com/office/drawing/2014/main" val="10002"/>
                  </a:ext>
                </a:extLst>
              </a:tr>
              <a:tr h="487869">
                <a:tc>
                  <a:txBody>
                    <a:bodyPr/>
                    <a:lstStyle/>
                    <a:p>
                      <a:pPr lvl="0" algn="ctr">
                        <a:lnSpc>
                          <a:spcPct val="115000"/>
                        </a:lnSpc>
                        <a:defRPr sz="1800" b="0" i="0"/>
                      </a:pPr>
                      <a:r>
                        <a:rPr sz="2300">
                          <a:latin typeface="Times New Roman"/>
                          <a:ea typeface="Times New Roman"/>
                          <a:cs typeface="Times New Roman"/>
                          <a:sym typeface="Times New Roman"/>
                        </a:rPr>
                        <a:t>2</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sz="2300" dirty="0" err="1">
                          <a:latin typeface="Times New Roman"/>
                          <a:ea typeface="Times New Roman"/>
                          <a:cs typeface="Times New Roman"/>
                          <a:sym typeface="Times New Roman"/>
                        </a:rPr>
                        <a:t>Beksultan</a:t>
                      </a:r>
                      <a:endParaRPr sz="2300" dirty="0">
                        <a:latin typeface="Times New Roman"/>
                        <a:ea typeface="Times New Roman"/>
                        <a:cs typeface="Times New Roman"/>
                        <a:sym typeface="Times New Roman"/>
                      </a:endParaRP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sz="2300" dirty="0">
                          <a:latin typeface="Times New Roman"/>
                          <a:ea typeface="Times New Roman"/>
                          <a:cs typeface="Times New Roman"/>
                          <a:sym typeface="Times New Roman"/>
                        </a:rPr>
                        <a:t>CSSE-124</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p:cNvSpPr>
          <p:nvPr>
            <p:ph type="title" idx="4294967295"/>
          </p:nvPr>
        </p:nvSpPr>
        <p:spPr>
          <a:xfrm>
            <a:off x="457200" y="274637"/>
            <a:ext cx="8229600" cy="1143001"/>
          </a:xfrm>
          <a:prstGeom prst="rect">
            <a:avLst/>
          </a:prstGeom>
        </p:spPr>
        <p:txBody>
          <a:bodyPr lIns="0" tIns="0" rIns="0" bIns="0">
            <a:normAutofit/>
          </a:bodyPr>
          <a:lstStyle/>
          <a:p>
            <a:pPr lvl="0">
              <a:defRPr sz="1800"/>
            </a:pPr>
            <a:r>
              <a:rPr sz="4400"/>
              <a:t>LEFT JOIN</a:t>
            </a:r>
          </a:p>
        </p:txBody>
      </p:sp>
      <p:sp>
        <p:nvSpPr>
          <p:cNvPr id="140" name="Shape 140"/>
          <p:cNvSpPr>
            <a:spLocks noGrp="1"/>
          </p:cNvSpPr>
          <p:nvPr>
            <p:ph type="body" idx="4294967295"/>
          </p:nvPr>
        </p:nvSpPr>
        <p:spPr>
          <a:xfrm>
            <a:off x="457200" y="1371600"/>
            <a:ext cx="8229600" cy="5105400"/>
          </a:xfrm>
          <a:prstGeom prst="rect">
            <a:avLst/>
          </a:prstGeom>
        </p:spPr>
        <p:txBody>
          <a:bodyPr lIns="0" tIns="0" rIns="0" bIns="0">
            <a:normAutofit/>
          </a:bodyPr>
          <a:lstStyle/>
          <a:p>
            <a:pPr marL="0" lvl="0" indent="0" defTabSz="886966">
              <a:lnSpc>
                <a:spcPct val="80000"/>
              </a:lnSpc>
              <a:spcBef>
                <a:spcPts val="600"/>
              </a:spcBef>
              <a:buNone/>
              <a:defRPr sz="1800"/>
            </a:pPr>
            <a:r>
              <a:rPr sz="2700" dirty="0"/>
              <a:t>The </a:t>
            </a:r>
            <a:r>
              <a:rPr sz="2700" dirty="0">
                <a:latin typeface="Arial Bold"/>
                <a:ea typeface="Arial Bold"/>
                <a:cs typeface="Arial Bold"/>
                <a:sym typeface="Arial Bold"/>
              </a:rPr>
              <a:t>LEFT JOIN </a:t>
            </a:r>
            <a:r>
              <a:rPr sz="2700" dirty="0"/>
              <a:t>keyword returns all rows from the left table (tableA), with the matching rows in the right table (tableB). The result is NULL in the right side when there is no match.</a:t>
            </a:r>
          </a:p>
          <a:p>
            <a:pPr marL="0" lvl="0" indent="0" defTabSz="886966">
              <a:lnSpc>
                <a:spcPct val="80000"/>
              </a:lnSpc>
              <a:buNone/>
              <a:defRPr sz="1800"/>
            </a:pPr>
            <a:endParaRPr sz="2700" dirty="0"/>
          </a:p>
          <a:p>
            <a:pPr marL="0" lvl="0" indent="0" defTabSz="886966">
              <a:lnSpc>
                <a:spcPct val="80000"/>
              </a:lnSpc>
              <a:buNone/>
              <a:defRPr sz="1800"/>
            </a:pPr>
            <a:endParaRPr sz="2700" dirty="0"/>
          </a:p>
          <a:p>
            <a:pPr marL="0" lvl="0" indent="0" defTabSz="886966">
              <a:lnSpc>
                <a:spcPct val="80000"/>
              </a:lnSpc>
              <a:spcBef>
                <a:spcPts val="600"/>
              </a:spcBef>
              <a:buNone/>
              <a:defRPr sz="1800"/>
            </a:pPr>
            <a:r>
              <a:rPr sz="2700" dirty="0"/>
              <a:t>Syntax:</a:t>
            </a:r>
          </a:p>
          <a:p>
            <a:pPr marL="0" indent="0" defTabSz="886966">
              <a:lnSpc>
                <a:spcPct val="80000"/>
              </a:lnSpc>
              <a:spcBef>
                <a:spcPts val="600"/>
              </a:spcBef>
              <a:buSzTx/>
              <a:buNone/>
              <a:defRPr sz="1800"/>
            </a:pPr>
            <a:r>
              <a:rPr sz="2700" dirty="0">
                <a:solidFill>
                  <a:srgbClr val="000099"/>
                </a:solidFill>
              </a:rPr>
              <a:t>SELECT column_name(s)</a:t>
            </a:r>
          </a:p>
          <a:p>
            <a:pPr marL="0" indent="0" defTabSz="886966">
              <a:lnSpc>
                <a:spcPct val="80000"/>
              </a:lnSpc>
              <a:spcBef>
                <a:spcPts val="600"/>
              </a:spcBef>
              <a:buSzTx/>
              <a:buNone/>
              <a:defRPr sz="1800"/>
            </a:pPr>
            <a:r>
              <a:rPr sz="2700" dirty="0">
                <a:solidFill>
                  <a:srgbClr val="000099"/>
                </a:solidFill>
              </a:rPr>
              <a:t>FROM tableA</a:t>
            </a:r>
          </a:p>
          <a:p>
            <a:pPr marL="0" indent="0" defTabSz="886966">
              <a:lnSpc>
                <a:spcPct val="80000"/>
              </a:lnSpc>
              <a:spcBef>
                <a:spcPts val="600"/>
              </a:spcBef>
              <a:buSzTx/>
              <a:buNone/>
              <a:defRPr sz="1800"/>
            </a:pPr>
            <a:r>
              <a:rPr sz="2700" dirty="0">
                <a:solidFill>
                  <a:srgbClr val="000099"/>
                </a:solidFill>
              </a:rPr>
              <a:t>LEFT JOIN tableB</a:t>
            </a:r>
          </a:p>
          <a:p>
            <a:pPr marL="0" indent="0" defTabSz="886966">
              <a:lnSpc>
                <a:spcPct val="80000"/>
              </a:lnSpc>
              <a:spcBef>
                <a:spcPts val="600"/>
              </a:spcBef>
              <a:buSzTx/>
              <a:buNone/>
              <a:defRPr sz="1800"/>
            </a:pPr>
            <a:r>
              <a:rPr sz="2700" dirty="0">
                <a:solidFill>
                  <a:srgbClr val="000099"/>
                </a:solidFill>
              </a:rPr>
              <a:t>ON tableA.column_name</a:t>
            </a:r>
            <a:r>
              <a:rPr lang="en-US" sz="2700" dirty="0">
                <a:solidFill>
                  <a:srgbClr val="000099"/>
                </a:solidFill>
              </a:rPr>
              <a:t> </a:t>
            </a:r>
            <a:r>
              <a:rPr sz="2700" dirty="0">
                <a:solidFill>
                  <a:srgbClr val="000099"/>
                </a:solidFill>
              </a:rPr>
              <a:t>=</a:t>
            </a:r>
            <a:r>
              <a:rPr lang="en-US" sz="2700" dirty="0">
                <a:solidFill>
                  <a:srgbClr val="000099"/>
                </a:solidFill>
              </a:rPr>
              <a:t> </a:t>
            </a:r>
            <a:r>
              <a:rPr sz="2700" dirty="0">
                <a:solidFill>
                  <a:srgbClr val="000099"/>
                </a:solidFill>
              </a:rPr>
              <a:t>tableB.column_name;</a:t>
            </a:r>
          </a:p>
          <a:p>
            <a:pPr marL="0" lvl="0" indent="0" defTabSz="886966">
              <a:lnSpc>
                <a:spcPct val="80000"/>
              </a:lnSpc>
              <a:spcBef>
                <a:spcPts val="600"/>
              </a:spcBef>
              <a:buNone/>
              <a:defRPr sz="1800"/>
            </a:pPr>
            <a:r>
              <a:rPr sz="2700" dirty="0"/>
              <a:t>In some databases LEFT JOIN is </a:t>
            </a:r>
            <a:r>
              <a:rPr lang="en-US" sz="2700" dirty="0"/>
              <a:t>used only like</a:t>
            </a:r>
            <a:r>
              <a:rPr sz="2700" dirty="0"/>
              <a:t> LEFT OUTER JOIN.</a:t>
            </a:r>
          </a:p>
        </p:txBody>
      </p:sp>
      <p:pic>
        <p:nvPicPr>
          <p:cNvPr id="141" name="image3.png"/>
          <p:cNvPicPr/>
          <p:nvPr/>
        </p:nvPicPr>
        <p:blipFill>
          <a:blip r:embed="rId2" cstate="print"/>
          <a:stretch>
            <a:fillRect/>
          </a:stretch>
        </p:blipFill>
        <p:spPr>
          <a:xfrm>
            <a:off x="5397500" y="2781300"/>
            <a:ext cx="3481388" cy="2286000"/>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Link to the Video</a:t>
            </a:r>
            <a:endParaRPr lang="ru-RU" dirty="0"/>
          </a:p>
        </p:txBody>
      </p:sp>
      <p:sp>
        <p:nvSpPr>
          <p:cNvPr id="3" name="Текст 2"/>
          <p:cNvSpPr>
            <a:spLocks noGrp="1"/>
          </p:cNvSpPr>
          <p:nvPr>
            <p:ph type="body" idx="1"/>
          </p:nvPr>
        </p:nvSpPr>
        <p:spPr>
          <a:xfrm>
            <a:off x="457200" y="1600200"/>
            <a:ext cx="8229600" cy="3073400"/>
          </a:xfrm>
        </p:spPr>
        <p:txBody>
          <a:bodyPr/>
          <a:lstStyle/>
          <a:p>
            <a:r>
              <a:rPr lang="en-GB" dirty="0">
                <a:hlinkClick r:id="rId2"/>
              </a:rPr>
              <a:t>https://youtu.be/kOIQHNZl2vk</a:t>
            </a:r>
            <a:endParaRPr lang="ru-RU"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p:cNvSpPr>
          <p:nvPr>
            <p:ph type="title" idx="4294967295"/>
          </p:nvPr>
        </p:nvSpPr>
        <p:spPr>
          <a:xfrm>
            <a:off x="457200" y="-2"/>
            <a:ext cx="8229600" cy="1143004"/>
          </a:xfrm>
          <a:prstGeom prst="rect">
            <a:avLst/>
          </a:prstGeom>
        </p:spPr>
        <p:txBody>
          <a:bodyPr lIns="0" tIns="0" rIns="0" bIns="0">
            <a:normAutofit/>
          </a:bodyPr>
          <a:lstStyle/>
          <a:p>
            <a:pPr lvl="0">
              <a:defRPr sz="1800"/>
            </a:pPr>
            <a:r>
              <a:rPr sz="4400"/>
              <a:t>LEFT JOIN: example</a:t>
            </a:r>
          </a:p>
        </p:txBody>
      </p:sp>
      <p:sp>
        <p:nvSpPr>
          <p:cNvPr id="144" name="Shape 144"/>
          <p:cNvSpPr>
            <a:spLocks noGrp="1"/>
          </p:cNvSpPr>
          <p:nvPr>
            <p:ph type="body" idx="4294967295"/>
          </p:nvPr>
        </p:nvSpPr>
        <p:spPr>
          <a:xfrm>
            <a:off x="332507" y="1043049"/>
            <a:ext cx="9144004" cy="4525963"/>
          </a:xfrm>
          <a:prstGeom prst="rect">
            <a:avLst/>
          </a:prstGeom>
        </p:spPr>
        <p:txBody>
          <a:bodyPr lIns="0" tIns="0" rIns="0" bIns="0">
            <a:noAutofit/>
          </a:bodyPr>
          <a:lstStyle/>
          <a:p>
            <a:pPr marL="0" lvl="0" indent="0" defTabSz="795527">
              <a:lnSpc>
                <a:spcPct val="80000"/>
              </a:lnSpc>
              <a:spcBef>
                <a:spcPts val="500"/>
              </a:spcBef>
              <a:buNone/>
              <a:defRPr sz="1800"/>
            </a:pPr>
            <a:r>
              <a:rPr sz="2500" dirty="0"/>
              <a:t>The following SQL statement will return all students, and groups they might have:</a:t>
            </a:r>
          </a:p>
          <a:p>
            <a:pPr marL="298322" lvl="0" indent="-298322" defTabSz="795527">
              <a:lnSpc>
                <a:spcPct val="80000"/>
              </a:lnSpc>
              <a:spcBef>
                <a:spcPts val="500"/>
              </a:spcBef>
              <a:buSzTx/>
              <a:buNone/>
              <a:defRPr sz="1800"/>
            </a:pPr>
            <a:r>
              <a:rPr sz="2500" dirty="0">
                <a:solidFill>
                  <a:srgbClr val="008080"/>
                </a:solidFill>
              </a:rPr>
              <a:t>	SELECT </a:t>
            </a:r>
            <a:r>
              <a:rPr lang="en-US" sz="2500" dirty="0">
                <a:solidFill>
                  <a:srgbClr val="008080"/>
                </a:solidFill>
              </a:rPr>
              <a:t>Students</a:t>
            </a:r>
            <a:r>
              <a:rPr sz="2500" dirty="0">
                <a:solidFill>
                  <a:srgbClr val="008080"/>
                </a:solidFill>
              </a:rPr>
              <a:t>.stud_id, </a:t>
            </a:r>
            <a:r>
              <a:rPr lang="en-US" sz="2500" dirty="0">
                <a:solidFill>
                  <a:srgbClr val="008080"/>
                </a:solidFill>
              </a:rPr>
              <a:t>Students</a:t>
            </a:r>
            <a:r>
              <a:rPr sz="2500" dirty="0">
                <a:solidFill>
                  <a:srgbClr val="008080"/>
                </a:solidFill>
              </a:rPr>
              <a:t>.fname, </a:t>
            </a:r>
            <a:r>
              <a:rPr lang="en-US" sz="2500" dirty="0">
                <a:solidFill>
                  <a:srgbClr val="008080"/>
                </a:solidFill>
              </a:rPr>
              <a:t>Groups</a:t>
            </a:r>
            <a:r>
              <a:rPr sz="2500" dirty="0">
                <a:solidFill>
                  <a:srgbClr val="008080"/>
                </a:solidFill>
              </a:rPr>
              <a:t>.group_name</a:t>
            </a:r>
          </a:p>
          <a:p>
            <a:pPr marL="298322" lvl="0" indent="-298322" defTabSz="795527">
              <a:lnSpc>
                <a:spcPct val="80000"/>
              </a:lnSpc>
              <a:spcBef>
                <a:spcPts val="500"/>
              </a:spcBef>
              <a:buSzTx/>
              <a:buNone/>
              <a:defRPr sz="1800"/>
            </a:pPr>
            <a:r>
              <a:rPr sz="2500" dirty="0">
                <a:solidFill>
                  <a:srgbClr val="008080"/>
                </a:solidFill>
              </a:rPr>
              <a:t>	FROM </a:t>
            </a:r>
            <a:r>
              <a:rPr lang="en-US" sz="2500" dirty="0">
                <a:solidFill>
                  <a:srgbClr val="008080"/>
                </a:solidFill>
              </a:rPr>
              <a:t>S</a:t>
            </a:r>
            <a:r>
              <a:rPr sz="2500" dirty="0">
                <a:solidFill>
                  <a:srgbClr val="008080"/>
                </a:solidFill>
              </a:rPr>
              <a:t>tudents </a:t>
            </a:r>
          </a:p>
          <a:p>
            <a:pPr marL="298322" lvl="0" indent="-298322" defTabSz="795527">
              <a:lnSpc>
                <a:spcPct val="80000"/>
              </a:lnSpc>
              <a:spcBef>
                <a:spcPts val="500"/>
              </a:spcBef>
              <a:buSzTx/>
              <a:buNone/>
              <a:defRPr sz="1800"/>
            </a:pPr>
            <a:r>
              <a:rPr sz="2500" dirty="0">
                <a:solidFill>
                  <a:srgbClr val="008080"/>
                </a:solidFill>
              </a:rPr>
              <a:t>	LEFT JOIN </a:t>
            </a:r>
            <a:r>
              <a:rPr lang="en-US" sz="2500" dirty="0">
                <a:solidFill>
                  <a:srgbClr val="008080"/>
                </a:solidFill>
              </a:rPr>
              <a:t>G</a:t>
            </a:r>
            <a:r>
              <a:rPr sz="2500" dirty="0">
                <a:solidFill>
                  <a:srgbClr val="008080"/>
                </a:solidFill>
              </a:rPr>
              <a:t>roups </a:t>
            </a:r>
          </a:p>
          <a:p>
            <a:pPr marL="298322" lvl="0" indent="-298322" defTabSz="795527">
              <a:lnSpc>
                <a:spcPct val="80000"/>
              </a:lnSpc>
              <a:spcBef>
                <a:spcPts val="500"/>
              </a:spcBef>
              <a:buSzTx/>
              <a:buNone/>
              <a:defRPr sz="1800"/>
            </a:pPr>
            <a:r>
              <a:rPr sz="2500" dirty="0">
                <a:solidFill>
                  <a:srgbClr val="008080"/>
                </a:solidFill>
              </a:rPr>
              <a:t>	ON </a:t>
            </a:r>
            <a:r>
              <a:rPr lang="en-US" sz="2500" dirty="0">
                <a:solidFill>
                  <a:srgbClr val="008080"/>
                </a:solidFill>
              </a:rPr>
              <a:t>Students</a:t>
            </a:r>
            <a:r>
              <a:rPr sz="2500" dirty="0">
                <a:solidFill>
                  <a:srgbClr val="008080"/>
                </a:solidFill>
              </a:rPr>
              <a:t>.group_id = </a:t>
            </a:r>
            <a:r>
              <a:rPr lang="en-US" sz="2500" dirty="0">
                <a:solidFill>
                  <a:srgbClr val="008080"/>
                </a:solidFill>
              </a:rPr>
              <a:t>Groups</a:t>
            </a:r>
            <a:r>
              <a:rPr sz="2500" dirty="0">
                <a:solidFill>
                  <a:srgbClr val="008080"/>
                </a:solidFill>
              </a:rPr>
              <a:t>.group_id;</a:t>
            </a:r>
          </a:p>
          <a:p>
            <a:pPr marL="298322" lvl="0" indent="-298322" defTabSz="795527">
              <a:lnSpc>
                <a:spcPct val="80000"/>
              </a:lnSpc>
              <a:spcBef>
                <a:spcPts val="600"/>
              </a:spcBef>
              <a:buChar char="•"/>
              <a:defRPr sz="1800"/>
            </a:pPr>
            <a:endParaRPr sz="2500" dirty="0"/>
          </a:p>
          <a:p>
            <a:pPr marL="0" lvl="0" indent="0" defTabSz="795527">
              <a:lnSpc>
                <a:spcPct val="80000"/>
              </a:lnSpc>
              <a:spcBef>
                <a:spcPts val="500"/>
              </a:spcBef>
              <a:buNone/>
              <a:defRPr sz="1800"/>
            </a:pPr>
            <a:r>
              <a:rPr sz="2500" dirty="0"/>
              <a:t>The LEFT JOIN keyword </a:t>
            </a:r>
          </a:p>
          <a:p>
            <a:pPr marL="298322" lvl="0" indent="-298322" defTabSz="795527">
              <a:lnSpc>
                <a:spcPct val="80000"/>
              </a:lnSpc>
              <a:spcBef>
                <a:spcPts val="500"/>
              </a:spcBef>
              <a:buSzTx/>
              <a:buNone/>
              <a:defRPr sz="1800"/>
            </a:pPr>
            <a:r>
              <a:rPr sz="2500" dirty="0"/>
              <a:t>returns all the rows from </a:t>
            </a:r>
          </a:p>
          <a:p>
            <a:pPr marL="298322" lvl="0" indent="-298322" defTabSz="795527">
              <a:lnSpc>
                <a:spcPct val="80000"/>
              </a:lnSpc>
              <a:spcBef>
                <a:spcPts val="500"/>
              </a:spcBef>
              <a:buSzTx/>
              <a:buNone/>
              <a:defRPr sz="1800"/>
            </a:pPr>
            <a:r>
              <a:rPr sz="2500" dirty="0"/>
              <a:t>the left table (Students), </a:t>
            </a:r>
          </a:p>
          <a:p>
            <a:pPr marL="298322" lvl="0" indent="-298322" defTabSz="795527">
              <a:lnSpc>
                <a:spcPct val="80000"/>
              </a:lnSpc>
              <a:spcBef>
                <a:spcPts val="500"/>
              </a:spcBef>
              <a:buSzTx/>
              <a:buNone/>
              <a:defRPr sz="1800"/>
            </a:pPr>
            <a:r>
              <a:rPr sz="2500" dirty="0"/>
              <a:t>even if there are </a:t>
            </a:r>
          </a:p>
          <a:p>
            <a:pPr marL="298322" lvl="0" indent="-298322" defTabSz="795527">
              <a:lnSpc>
                <a:spcPct val="80000"/>
              </a:lnSpc>
              <a:spcBef>
                <a:spcPts val="500"/>
              </a:spcBef>
              <a:buSzTx/>
              <a:buNone/>
              <a:defRPr sz="1800"/>
            </a:pPr>
            <a:r>
              <a:rPr sz="2500" dirty="0"/>
              <a:t>no matches in the </a:t>
            </a:r>
          </a:p>
          <a:p>
            <a:pPr marL="298322" lvl="0" indent="-298322" defTabSz="795527">
              <a:lnSpc>
                <a:spcPct val="80000"/>
              </a:lnSpc>
              <a:spcBef>
                <a:spcPts val="500"/>
              </a:spcBef>
              <a:buSzTx/>
              <a:buNone/>
              <a:defRPr sz="1800"/>
            </a:pPr>
            <a:r>
              <a:rPr sz="2500" dirty="0"/>
              <a:t>right table (Groups):</a:t>
            </a:r>
          </a:p>
        </p:txBody>
      </p:sp>
      <p:graphicFrame>
        <p:nvGraphicFramePr>
          <p:cNvPr id="145" name="Table 145"/>
          <p:cNvGraphicFramePr/>
          <p:nvPr/>
        </p:nvGraphicFramePr>
        <p:xfrm>
          <a:off x="4191000" y="3810000"/>
          <a:ext cx="4724397" cy="2590800"/>
        </p:xfrm>
        <a:graphic>
          <a:graphicData uri="http://schemas.openxmlformats.org/drawingml/2006/table">
            <a:tbl>
              <a:tblPr>
                <a:tableStyleId>{4C3C2611-4C71-4FC5-86AE-919BDF0F9419}</a:tableStyleId>
              </a:tblPr>
              <a:tblGrid>
                <a:gridCol w="1308100">
                  <a:extLst>
                    <a:ext uri="{9D8B030D-6E8A-4147-A177-3AD203B41FA5}">
                      <a16:colId xmlns:a16="http://schemas.microsoft.com/office/drawing/2014/main" val="20000"/>
                    </a:ext>
                  </a:extLst>
                </a:gridCol>
                <a:gridCol w="1627186">
                  <a:extLst>
                    <a:ext uri="{9D8B030D-6E8A-4147-A177-3AD203B41FA5}">
                      <a16:colId xmlns:a16="http://schemas.microsoft.com/office/drawing/2014/main" val="20001"/>
                    </a:ext>
                  </a:extLst>
                </a:gridCol>
                <a:gridCol w="1789111">
                  <a:extLst>
                    <a:ext uri="{9D8B030D-6E8A-4147-A177-3AD203B41FA5}">
                      <a16:colId xmlns:a16="http://schemas.microsoft.com/office/drawing/2014/main" val="20002"/>
                    </a:ext>
                  </a:extLst>
                </a:gridCol>
              </a:tblGrid>
              <a:tr h="457200">
                <a:tc gridSpan="3">
                  <a:txBody>
                    <a:bodyPr/>
                    <a:lstStyle/>
                    <a:p>
                      <a:pPr lvl="0" algn="ctr">
                        <a:lnSpc>
                          <a:spcPct val="115000"/>
                        </a:lnSpc>
                        <a:defRPr sz="1800" b="0" i="0"/>
                      </a:pPr>
                      <a:r>
                        <a:rPr sz="2300" dirty="0">
                          <a:latin typeface="Times New Roman"/>
                          <a:ea typeface="Times New Roman"/>
                          <a:cs typeface="Times New Roman"/>
                          <a:sym typeface="Times New Roman"/>
                        </a:rPr>
                        <a:t>Result table for LEFT JOIN</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0"/>
                  </a:ext>
                </a:extLst>
              </a:tr>
              <a:tr h="533400">
                <a:tc>
                  <a:txBody>
                    <a:bodyPr/>
                    <a:lstStyle/>
                    <a:p>
                      <a:pPr lvl="0" algn="ctr">
                        <a:lnSpc>
                          <a:spcPct val="115000"/>
                        </a:lnSpc>
                        <a:defRPr sz="1800" b="0" i="0"/>
                      </a:pPr>
                      <a:r>
                        <a:rPr sz="2300">
                          <a:latin typeface="Times New Roman"/>
                          <a:ea typeface="Times New Roman"/>
                          <a:cs typeface="Times New Roman"/>
                          <a:sym typeface="Times New Roman"/>
                        </a:rPr>
                        <a:t>stud_id</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sz="2300">
                          <a:latin typeface="Times New Roman"/>
                          <a:ea typeface="Times New Roman"/>
                          <a:cs typeface="Times New Roman"/>
                          <a:sym typeface="Times New Roman"/>
                        </a:rPr>
                        <a:t>fname</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sz="2300">
                          <a:latin typeface="Times New Roman"/>
                          <a:ea typeface="Times New Roman"/>
                          <a:cs typeface="Times New Roman"/>
                          <a:sym typeface="Times New Roman"/>
                        </a:rPr>
                        <a:t>group_name</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extLst>
                  <a:ext uri="{0D108BD9-81ED-4DB2-BD59-A6C34878D82A}">
                    <a16:rowId xmlns:a16="http://schemas.microsoft.com/office/drawing/2014/main" val="10001"/>
                  </a:ext>
                </a:extLst>
              </a:tr>
              <a:tr h="533400">
                <a:tc>
                  <a:txBody>
                    <a:bodyPr/>
                    <a:lstStyle/>
                    <a:p>
                      <a:pPr lvl="0" algn="ctr">
                        <a:lnSpc>
                          <a:spcPct val="115000"/>
                        </a:lnSpc>
                        <a:defRPr sz="1800" b="0" i="0"/>
                      </a:pPr>
                      <a:r>
                        <a:rPr sz="2300">
                          <a:latin typeface="Times New Roman"/>
                          <a:ea typeface="Times New Roman"/>
                          <a:cs typeface="Times New Roman"/>
                          <a:sym typeface="Times New Roman"/>
                        </a:rPr>
                        <a:t>1</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sz="2300">
                          <a:latin typeface="Times New Roman"/>
                          <a:ea typeface="Times New Roman"/>
                          <a:cs typeface="Times New Roman"/>
                          <a:sym typeface="Times New Roman"/>
                        </a:rPr>
                        <a:t>Boris</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sz="2300">
                          <a:latin typeface="Times New Roman"/>
                          <a:ea typeface="Times New Roman"/>
                          <a:cs typeface="Times New Roman"/>
                          <a:sym typeface="Times New Roman"/>
                        </a:rPr>
                        <a:t>CSSE-124</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extLst>
                  <a:ext uri="{0D108BD9-81ED-4DB2-BD59-A6C34878D82A}">
                    <a16:rowId xmlns:a16="http://schemas.microsoft.com/office/drawing/2014/main" val="10002"/>
                  </a:ext>
                </a:extLst>
              </a:tr>
              <a:tr h="533400">
                <a:tc>
                  <a:txBody>
                    <a:bodyPr/>
                    <a:lstStyle/>
                    <a:p>
                      <a:pPr lvl="0" algn="ctr">
                        <a:lnSpc>
                          <a:spcPct val="115000"/>
                        </a:lnSpc>
                        <a:defRPr sz="1800" b="0" i="0"/>
                      </a:pPr>
                      <a:r>
                        <a:rPr sz="2300">
                          <a:latin typeface="Times New Roman"/>
                          <a:ea typeface="Times New Roman"/>
                          <a:cs typeface="Times New Roman"/>
                          <a:sym typeface="Times New Roman"/>
                        </a:rPr>
                        <a:t>2</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sz="2300">
                          <a:latin typeface="Times New Roman"/>
                          <a:ea typeface="Times New Roman"/>
                          <a:cs typeface="Times New Roman"/>
                          <a:sym typeface="Times New Roman"/>
                        </a:rPr>
                        <a:t>Beksultan</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sz="2300">
                          <a:latin typeface="Times New Roman"/>
                          <a:ea typeface="Times New Roman"/>
                          <a:cs typeface="Times New Roman"/>
                          <a:sym typeface="Times New Roman"/>
                        </a:rPr>
                        <a:t>CSSE-124</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extLst>
                  <a:ext uri="{0D108BD9-81ED-4DB2-BD59-A6C34878D82A}">
                    <a16:rowId xmlns:a16="http://schemas.microsoft.com/office/drawing/2014/main" val="10003"/>
                  </a:ext>
                </a:extLst>
              </a:tr>
              <a:tr h="533400">
                <a:tc>
                  <a:txBody>
                    <a:bodyPr/>
                    <a:lstStyle/>
                    <a:p>
                      <a:pPr lvl="0" algn="ctr">
                        <a:lnSpc>
                          <a:spcPct val="115000"/>
                        </a:lnSpc>
                        <a:defRPr sz="1800" b="0" i="0"/>
                      </a:pPr>
                      <a:r>
                        <a:rPr sz="2300" dirty="0">
                          <a:latin typeface="Times New Roman"/>
                          <a:ea typeface="Times New Roman"/>
                          <a:cs typeface="Times New Roman"/>
                          <a:sym typeface="Times New Roman"/>
                        </a:rPr>
                        <a:t>3</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sz="2300" dirty="0" err="1">
                          <a:latin typeface="Times New Roman"/>
                          <a:ea typeface="Times New Roman"/>
                          <a:cs typeface="Times New Roman"/>
                          <a:sym typeface="Times New Roman"/>
                        </a:rPr>
                        <a:t>Aynur</a:t>
                      </a:r>
                      <a:endParaRPr sz="2300" dirty="0">
                        <a:latin typeface="Times New Roman"/>
                        <a:ea typeface="Times New Roman"/>
                        <a:cs typeface="Times New Roman"/>
                        <a:sym typeface="Times New Roman"/>
                      </a:endParaRP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endParaRPr dirty="0"/>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title" idx="4294967295"/>
          </p:nvPr>
        </p:nvSpPr>
        <p:spPr>
          <a:xfrm>
            <a:off x="457200" y="274637"/>
            <a:ext cx="8229600" cy="1143001"/>
          </a:xfrm>
          <a:prstGeom prst="rect">
            <a:avLst/>
          </a:prstGeom>
        </p:spPr>
        <p:txBody>
          <a:bodyPr lIns="0" tIns="0" rIns="0" bIns="0">
            <a:normAutofit/>
          </a:bodyPr>
          <a:lstStyle/>
          <a:p>
            <a:pPr lvl="0">
              <a:defRPr sz="1800"/>
            </a:pPr>
            <a:r>
              <a:rPr sz="4400"/>
              <a:t>RIGHT JOIN</a:t>
            </a:r>
          </a:p>
        </p:txBody>
      </p:sp>
      <p:sp>
        <p:nvSpPr>
          <p:cNvPr id="148" name="Shape 148"/>
          <p:cNvSpPr>
            <a:spLocks noGrp="1"/>
          </p:cNvSpPr>
          <p:nvPr>
            <p:ph type="body" idx="4294967295"/>
          </p:nvPr>
        </p:nvSpPr>
        <p:spPr>
          <a:xfrm>
            <a:off x="303212" y="1442466"/>
            <a:ext cx="8537575" cy="4989067"/>
          </a:xfrm>
          <a:prstGeom prst="rect">
            <a:avLst/>
          </a:prstGeom>
        </p:spPr>
        <p:txBody>
          <a:bodyPr lIns="0" tIns="0" rIns="0" bIns="0">
            <a:noAutofit/>
          </a:bodyPr>
          <a:lstStyle/>
          <a:p>
            <a:pPr marL="0" lvl="0" indent="0" defTabSz="804672">
              <a:lnSpc>
                <a:spcPct val="80000"/>
              </a:lnSpc>
              <a:spcBef>
                <a:spcPts val="500"/>
              </a:spcBef>
              <a:buNone/>
              <a:defRPr sz="1800"/>
            </a:pPr>
            <a:r>
              <a:rPr sz="2700" dirty="0"/>
              <a:t>The </a:t>
            </a:r>
            <a:r>
              <a:rPr sz="2700" dirty="0">
                <a:latin typeface="Arial Bold"/>
                <a:ea typeface="Arial Bold"/>
                <a:cs typeface="Arial Bold"/>
                <a:sym typeface="Arial Bold"/>
              </a:rPr>
              <a:t>RIGHT JOIN </a:t>
            </a:r>
            <a:r>
              <a:rPr sz="2700" dirty="0"/>
              <a:t>keyword returns all rows from the right table (tableB), with the matching rows in the left table (tableA). The result is NULL in the left side when there is no match.</a:t>
            </a:r>
          </a:p>
          <a:p>
            <a:pPr marL="301752" lvl="0" indent="-301752" defTabSz="804672">
              <a:lnSpc>
                <a:spcPct val="80000"/>
              </a:lnSpc>
              <a:spcBef>
                <a:spcPts val="600"/>
              </a:spcBef>
              <a:buChar char="•"/>
              <a:defRPr sz="1800"/>
            </a:pPr>
            <a:endParaRPr sz="2700" dirty="0"/>
          </a:p>
          <a:p>
            <a:pPr marL="301752" lvl="0" indent="-301752" defTabSz="804672">
              <a:lnSpc>
                <a:spcPct val="80000"/>
              </a:lnSpc>
              <a:spcBef>
                <a:spcPts val="600"/>
              </a:spcBef>
              <a:buChar char="•"/>
              <a:defRPr sz="1800"/>
            </a:pPr>
            <a:endParaRPr sz="2700" dirty="0"/>
          </a:p>
          <a:p>
            <a:pPr marL="301752" lvl="0" indent="-301752" defTabSz="804672">
              <a:lnSpc>
                <a:spcPct val="80000"/>
              </a:lnSpc>
              <a:spcBef>
                <a:spcPts val="600"/>
              </a:spcBef>
              <a:buChar char="•"/>
              <a:defRPr sz="1800"/>
            </a:pPr>
            <a:endParaRPr sz="2700" dirty="0"/>
          </a:p>
          <a:p>
            <a:pPr marL="0" lvl="0" indent="0" defTabSz="804672">
              <a:lnSpc>
                <a:spcPct val="80000"/>
              </a:lnSpc>
              <a:spcBef>
                <a:spcPts val="500"/>
              </a:spcBef>
              <a:buNone/>
              <a:defRPr sz="1800"/>
            </a:pPr>
            <a:r>
              <a:rPr sz="2700" dirty="0"/>
              <a:t>Syntax:</a:t>
            </a:r>
          </a:p>
          <a:p>
            <a:pPr marL="301752" lvl="0" indent="-301752" defTabSz="804672">
              <a:lnSpc>
                <a:spcPct val="80000"/>
              </a:lnSpc>
              <a:spcBef>
                <a:spcPts val="500"/>
              </a:spcBef>
              <a:buSzTx/>
              <a:buNone/>
              <a:defRPr sz="1800"/>
            </a:pPr>
            <a:r>
              <a:rPr sz="2700" dirty="0">
                <a:solidFill>
                  <a:srgbClr val="000099"/>
                </a:solidFill>
              </a:rPr>
              <a:t>SELECT column_name(s)</a:t>
            </a:r>
          </a:p>
          <a:p>
            <a:pPr marL="301752" lvl="0" indent="-301752" defTabSz="804672">
              <a:lnSpc>
                <a:spcPct val="80000"/>
              </a:lnSpc>
              <a:spcBef>
                <a:spcPts val="500"/>
              </a:spcBef>
              <a:buSzTx/>
              <a:buNone/>
              <a:defRPr sz="1800"/>
            </a:pPr>
            <a:r>
              <a:rPr sz="2700" dirty="0">
                <a:solidFill>
                  <a:srgbClr val="000099"/>
                </a:solidFill>
              </a:rPr>
              <a:t>FROM tableA</a:t>
            </a:r>
          </a:p>
          <a:p>
            <a:pPr marL="301752" lvl="0" indent="-301752" defTabSz="804672">
              <a:lnSpc>
                <a:spcPct val="80000"/>
              </a:lnSpc>
              <a:spcBef>
                <a:spcPts val="500"/>
              </a:spcBef>
              <a:buSzTx/>
              <a:buNone/>
              <a:defRPr sz="1800"/>
            </a:pPr>
            <a:r>
              <a:rPr sz="2700" dirty="0">
                <a:solidFill>
                  <a:srgbClr val="000099"/>
                </a:solidFill>
              </a:rPr>
              <a:t>RIGHT JOIN tableB</a:t>
            </a:r>
          </a:p>
          <a:p>
            <a:pPr marL="301752" lvl="0" indent="-301752" defTabSz="804672">
              <a:lnSpc>
                <a:spcPct val="80000"/>
              </a:lnSpc>
              <a:spcBef>
                <a:spcPts val="500"/>
              </a:spcBef>
              <a:buSzTx/>
              <a:buNone/>
              <a:defRPr sz="1800"/>
            </a:pPr>
            <a:r>
              <a:rPr sz="2700" dirty="0">
                <a:solidFill>
                  <a:srgbClr val="000099"/>
                </a:solidFill>
              </a:rPr>
              <a:t>ON tableA.column_name=tableB.column_name;</a:t>
            </a:r>
          </a:p>
          <a:p>
            <a:pPr marL="0" lvl="0" indent="0" defTabSz="804672">
              <a:lnSpc>
                <a:spcPct val="80000"/>
              </a:lnSpc>
              <a:spcBef>
                <a:spcPts val="500"/>
              </a:spcBef>
              <a:buNone/>
              <a:defRPr sz="1800"/>
            </a:pPr>
            <a:r>
              <a:rPr sz="2700" dirty="0"/>
              <a:t>In some databases RIGHT JOIN </a:t>
            </a:r>
            <a:r>
              <a:rPr lang="en-US" sz="2700" dirty="0"/>
              <a:t>is used only like </a:t>
            </a:r>
            <a:r>
              <a:rPr sz="2700" dirty="0"/>
              <a:t>RIGHT OUTER JOIN.</a:t>
            </a:r>
          </a:p>
        </p:txBody>
      </p:sp>
      <p:pic>
        <p:nvPicPr>
          <p:cNvPr id="149" name="image4.png"/>
          <p:cNvPicPr/>
          <p:nvPr/>
        </p:nvPicPr>
        <p:blipFill>
          <a:blip r:embed="rId2" cstate="print"/>
          <a:stretch>
            <a:fillRect/>
          </a:stretch>
        </p:blipFill>
        <p:spPr>
          <a:xfrm>
            <a:off x="4784725" y="2641599"/>
            <a:ext cx="3902075" cy="2590800"/>
          </a:xfrm>
          <a:prstGeom prst="rect">
            <a:avLst/>
          </a:prstGeom>
          <a:ln w="12700">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a:spLocks noGrp="1"/>
          </p:cNvSpPr>
          <p:nvPr>
            <p:ph type="title" idx="4294967295"/>
          </p:nvPr>
        </p:nvSpPr>
        <p:spPr>
          <a:xfrm>
            <a:off x="457200" y="-2"/>
            <a:ext cx="8229600" cy="1143004"/>
          </a:xfrm>
          <a:prstGeom prst="rect">
            <a:avLst/>
          </a:prstGeom>
        </p:spPr>
        <p:txBody>
          <a:bodyPr lIns="0" tIns="0" rIns="0" bIns="0">
            <a:normAutofit/>
          </a:bodyPr>
          <a:lstStyle/>
          <a:p>
            <a:pPr lvl="0">
              <a:defRPr sz="1800"/>
            </a:pPr>
            <a:r>
              <a:rPr sz="4400"/>
              <a:t>RIGHT JOIN: example</a:t>
            </a:r>
          </a:p>
        </p:txBody>
      </p:sp>
      <p:sp>
        <p:nvSpPr>
          <p:cNvPr id="152" name="Shape 152"/>
          <p:cNvSpPr>
            <a:spLocks noGrp="1"/>
          </p:cNvSpPr>
          <p:nvPr>
            <p:ph type="body" idx="4294967295"/>
          </p:nvPr>
        </p:nvSpPr>
        <p:spPr>
          <a:xfrm>
            <a:off x="304798" y="1143002"/>
            <a:ext cx="8686800" cy="4525963"/>
          </a:xfrm>
          <a:prstGeom prst="rect">
            <a:avLst/>
          </a:prstGeom>
        </p:spPr>
        <p:txBody>
          <a:bodyPr lIns="0" tIns="0" rIns="0" bIns="0">
            <a:noAutofit/>
          </a:bodyPr>
          <a:lstStyle/>
          <a:p>
            <a:pPr marL="0" lvl="0" indent="0" defTabSz="795527">
              <a:lnSpc>
                <a:spcPct val="80000"/>
              </a:lnSpc>
              <a:spcBef>
                <a:spcPts val="500"/>
              </a:spcBef>
              <a:buNone/>
              <a:defRPr sz="1800"/>
            </a:pPr>
            <a:r>
              <a:rPr sz="2500" dirty="0"/>
              <a:t>The following SQL statement will return all groups, and students they might have:</a:t>
            </a:r>
          </a:p>
          <a:p>
            <a:pPr marL="298322" lvl="0" indent="-298322" defTabSz="795527">
              <a:lnSpc>
                <a:spcPct val="80000"/>
              </a:lnSpc>
              <a:spcBef>
                <a:spcPts val="500"/>
              </a:spcBef>
              <a:buSzTx/>
              <a:buNone/>
              <a:defRPr sz="1800"/>
            </a:pPr>
            <a:r>
              <a:rPr sz="2500" dirty="0">
                <a:solidFill>
                  <a:srgbClr val="008080"/>
                </a:solidFill>
              </a:rPr>
              <a:t>	SELECT </a:t>
            </a:r>
            <a:r>
              <a:rPr lang="en-US" sz="2500" dirty="0">
                <a:solidFill>
                  <a:srgbClr val="008080"/>
                </a:solidFill>
              </a:rPr>
              <a:t>Students</a:t>
            </a:r>
            <a:r>
              <a:rPr sz="2500" dirty="0">
                <a:solidFill>
                  <a:srgbClr val="008080"/>
                </a:solidFill>
              </a:rPr>
              <a:t>.stud_id, </a:t>
            </a:r>
            <a:r>
              <a:rPr lang="en-US" sz="2500" dirty="0">
                <a:solidFill>
                  <a:srgbClr val="008080"/>
                </a:solidFill>
              </a:rPr>
              <a:t>Students</a:t>
            </a:r>
            <a:r>
              <a:rPr sz="2500" dirty="0">
                <a:solidFill>
                  <a:srgbClr val="008080"/>
                </a:solidFill>
              </a:rPr>
              <a:t>.fname, </a:t>
            </a:r>
            <a:r>
              <a:rPr lang="en-US" sz="2500" dirty="0">
                <a:solidFill>
                  <a:srgbClr val="008080"/>
                </a:solidFill>
              </a:rPr>
              <a:t>Groups</a:t>
            </a:r>
            <a:r>
              <a:rPr sz="2500" dirty="0">
                <a:solidFill>
                  <a:srgbClr val="008080"/>
                </a:solidFill>
              </a:rPr>
              <a:t>.group_name</a:t>
            </a:r>
          </a:p>
          <a:p>
            <a:pPr marL="298322" lvl="0" indent="-298322" defTabSz="795527">
              <a:lnSpc>
                <a:spcPct val="80000"/>
              </a:lnSpc>
              <a:spcBef>
                <a:spcPts val="500"/>
              </a:spcBef>
              <a:buSzTx/>
              <a:buNone/>
              <a:defRPr sz="1800"/>
            </a:pPr>
            <a:r>
              <a:rPr sz="2500" dirty="0">
                <a:solidFill>
                  <a:srgbClr val="008080"/>
                </a:solidFill>
              </a:rPr>
              <a:t>	FROM </a:t>
            </a:r>
            <a:r>
              <a:rPr lang="en-US" sz="2500" dirty="0">
                <a:solidFill>
                  <a:srgbClr val="008080"/>
                </a:solidFill>
              </a:rPr>
              <a:t>S</a:t>
            </a:r>
            <a:r>
              <a:rPr sz="2500" dirty="0">
                <a:solidFill>
                  <a:srgbClr val="008080"/>
                </a:solidFill>
              </a:rPr>
              <a:t>tudents </a:t>
            </a:r>
          </a:p>
          <a:p>
            <a:pPr marL="298322" lvl="0" indent="-298322" defTabSz="795527">
              <a:lnSpc>
                <a:spcPct val="80000"/>
              </a:lnSpc>
              <a:spcBef>
                <a:spcPts val="500"/>
              </a:spcBef>
              <a:buSzTx/>
              <a:buNone/>
              <a:defRPr sz="1800"/>
            </a:pPr>
            <a:r>
              <a:rPr sz="2500" dirty="0">
                <a:solidFill>
                  <a:srgbClr val="008080"/>
                </a:solidFill>
              </a:rPr>
              <a:t>	RIGHT JOIN </a:t>
            </a:r>
            <a:r>
              <a:rPr lang="en-US" sz="2500" dirty="0">
                <a:solidFill>
                  <a:srgbClr val="008080"/>
                </a:solidFill>
              </a:rPr>
              <a:t>G</a:t>
            </a:r>
            <a:r>
              <a:rPr sz="2500" dirty="0">
                <a:solidFill>
                  <a:srgbClr val="008080"/>
                </a:solidFill>
              </a:rPr>
              <a:t>roups</a:t>
            </a:r>
          </a:p>
          <a:p>
            <a:pPr marL="298322" lvl="0" indent="-298322" defTabSz="795527">
              <a:lnSpc>
                <a:spcPct val="80000"/>
              </a:lnSpc>
              <a:spcBef>
                <a:spcPts val="500"/>
              </a:spcBef>
              <a:buSzTx/>
              <a:buNone/>
              <a:defRPr sz="1800"/>
            </a:pPr>
            <a:r>
              <a:rPr sz="2500" dirty="0">
                <a:solidFill>
                  <a:srgbClr val="008080"/>
                </a:solidFill>
              </a:rPr>
              <a:t>	ON </a:t>
            </a:r>
            <a:r>
              <a:rPr lang="en-US" sz="2500" dirty="0">
                <a:solidFill>
                  <a:srgbClr val="008080"/>
                </a:solidFill>
              </a:rPr>
              <a:t>Students</a:t>
            </a:r>
            <a:r>
              <a:rPr sz="2500" dirty="0">
                <a:solidFill>
                  <a:srgbClr val="008080"/>
                </a:solidFill>
              </a:rPr>
              <a:t>.group_id = </a:t>
            </a:r>
            <a:r>
              <a:rPr lang="en-US" sz="2500" dirty="0">
                <a:solidFill>
                  <a:srgbClr val="008080"/>
                </a:solidFill>
              </a:rPr>
              <a:t>Groups</a:t>
            </a:r>
            <a:r>
              <a:rPr sz="2500" dirty="0">
                <a:solidFill>
                  <a:srgbClr val="008080"/>
                </a:solidFill>
              </a:rPr>
              <a:t>.group_id;</a:t>
            </a:r>
          </a:p>
          <a:p>
            <a:pPr marL="298322" lvl="0" indent="-298322" defTabSz="795527">
              <a:lnSpc>
                <a:spcPct val="80000"/>
              </a:lnSpc>
              <a:spcBef>
                <a:spcPts val="600"/>
              </a:spcBef>
              <a:buChar char="•"/>
              <a:defRPr sz="1800"/>
            </a:pPr>
            <a:endParaRPr sz="2500" dirty="0"/>
          </a:p>
          <a:p>
            <a:pPr marL="0" lvl="0" indent="0" defTabSz="795527">
              <a:lnSpc>
                <a:spcPct val="80000"/>
              </a:lnSpc>
              <a:spcBef>
                <a:spcPts val="500"/>
              </a:spcBef>
              <a:buNone/>
              <a:defRPr sz="1800"/>
            </a:pPr>
            <a:r>
              <a:rPr sz="2500" dirty="0"/>
              <a:t>The RIGHT JOIN </a:t>
            </a:r>
          </a:p>
          <a:p>
            <a:pPr marL="298322" lvl="0" indent="-298322" defTabSz="795527">
              <a:lnSpc>
                <a:spcPct val="80000"/>
              </a:lnSpc>
              <a:spcBef>
                <a:spcPts val="500"/>
              </a:spcBef>
              <a:buSzTx/>
              <a:buNone/>
              <a:defRPr sz="1800"/>
            </a:pPr>
            <a:r>
              <a:rPr sz="2500" dirty="0"/>
              <a:t>keyword returns all </a:t>
            </a:r>
          </a:p>
          <a:p>
            <a:pPr marL="298322" lvl="0" indent="-298322" defTabSz="795527">
              <a:lnSpc>
                <a:spcPct val="80000"/>
              </a:lnSpc>
              <a:spcBef>
                <a:spcPts val="500"/>
              </a:spcBef>
              <a:buSzTx/>
              <a:buNone/>
              <a:defRPr sz="1800"/>
            </a:pPr>
            <a:r>
              <a:rPr sz="2500" dirty="0"/>
              <a:t>the rows from the right </a:t>
            </a:r>
          </a:p>
          <a:p>
            <a:pPr marL="298322" lvl="0" indent="-298322" defTabSz="795527">
              <a:lnSpc>
                <a:spcPct val="80000"/>
              </a:lnSpc>
              <a:spcBef>
                <a:spcPts val="500"/>
              </a:spcBef>
              <a:buSzTx/>
              <a:buNone/>
              <a:defRPr sz="1800"/>
            </a:pPr>
            <a:r>
              <a:rPr sz="2500" dirty="0"/>
              <a:t>table (Groups), even if </a:t>
            </a:r>
          </a:p>
          <a:p>
            <a:pPr marL="298322" lvl="0" indent="-298322" defTabSz="795527">
              <a:lnSpc>
                <a:spcPct val="80000"/>
              </a:lnSpc>
              <a:spcBef>
                <a:spcPts val="500"/>
              </a:spcBef>
              <a:buSzTx/>
              <a:buNone/>
              <a:defRPr sz="1800"/>
            </a:pPr>
            <a:r>
              <a:rPr sz="2500" dirty="0"/>
              <a:t>there are no matches </a:t>
            </a:r>
          </a:p>
          <a:p>
            <a:pPr marL="298322" lvl="0" indent="-298322" defTabSz="795527">
              <a:lnSpc>
                <a:spcPct val="80000"/>
              </a:lnSpc>
              <a:spcBef>
                <a:spcPts val="500"/>
              </a:spcBef>
              <a:buSzTx/>
              <a:buNone/>
              <a:defRPr sz="1800"/>
            </a:pPr>
            <a:r>
              <a:rPr sz="2500" dirty="0"/>
              <a:t>in the left table (Students):</a:t>
            </a:r>
          </a:p>
        </p:txBody>
      </p:sp>
      <p:graphicFrame>
        <p:nvGraphicFramePr>
          <p:cNvPr id="153" name="Table 153"/>
          <p:cNvGraphicFramePr/>
          <p:nvPr/>
        </p:nvGraphicFramePr>
        <p:xfrm>
          <a:off x="4343400" y="3810000"/>
          <a:ext cx="4648198" cy="2387450"/>
        </p:xfrm>
        <a:graphic>
          <a:graphicData uri="http://schemas.openxmlformats.org/drawingml/2006/table">
            <a:tbl>
              <a:tblPr>
                <a:tableStyleId>{4C3C2611-4C71-4FC5-86AE-919BDF0F9419}</a:tableStyleId>
              </a:tblPr>
              <a:tblGrid>
                <a:gridCol w="1287462">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760536">
                  <a:extLst>
                    <a:ext uri="{9D8B030D-6E8A-4147-A177-3AD203B41FA5}">
                      <a16:colId xmlns:a16="http://schemas.microsoft.com/office/drawing/2014/main" val="20002"/>
                    </a:ext>
                  </a:extLst>
                </a:gridCol>
              </a:tblGrid>
              <a:tr h="477490">
                <a:tc gridSpan="3">
                  <a:txBody>
                    <a:bodyPr/>
                    <a:lstStyle/>
                    <a:p>
                      <a:pPr lvl="0" algn="ctr">
                        <a:lnSpc>
                          <a:spcPct val="115000"/>
                        </a:lnSpc>
                        <a:defRPr sz="1800" b="0" i="0"/>
                      </a:pPr>
                      <a:r>
                        <a:rPr sz="2300" dirty="0">
                          <a:latin typeface="Times New Roman"/>
                          <a:ea typeface="Times New Roman"/>
                          <a:cs typeface="Times New Roman"/>
                          <a:sym typeface="Times New Roman"/>
                        </a:rPr>
                        <a:t>Result table for RIGHT JOIN</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0"/>
                  </a:ext>
                </a:extLst>
              </a:tr>
              <a:tr h="477490">
                <a:tc>
                  <a:txBody>
                    <a:bodyPr/>
                    <a:lstStyle/>
                    <a:p>
                      <a:pPr lvl="0" algn="ctr">
                        <a:lnSpc>
                          <a:spcPct val="115000"/>
                        </a:lnSpc>
                        <a:defRPr sz="1800" b="0" i="0"/>
                      </a:pPr>
                      <a:r>
                        <a:rPr sz="2300">
                          <a:latin typeface="Times New Roman"/>
                          <a:ea typeface="Times New Roman"/>
                          <a:cs typeface="Times New Roman"/>
                          <a:sym typeface="Times New Roman"/>
                        </a:rPr>
                        <a:t>stud_id</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sz="2300">
                          <a:latin typeface="Times New Roman"/>
                          <a:ea typeface="Times New Roman"/>
                          <a:cs typeface="Times New Roman"/>
                          <a:sym typeface="Times New Roman"/>
                        </a:rPr>
                        <a:t>fname</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sz="2300">
                          <a:latin typeface="Times New Roman"/>
                          <a:ea typeface="Times New Roman"/>
                          <a:cs typeface="Times New Roman"/>
                          <a:sym typeface="Times New Roman"/>
                        </a:rPr>
                        <a:t>group_name</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extLst>
                  <a:ext uri="{0D108BD9-81ED-4DB2-BD59-A6C34878D82A}">
                    <a16:rowId xmlns:a16="http://schemas.microsoft.com/office/drawing/2014/main" val="10001"/>
                  </a:ext>
                </a:extLst>
              </a:tr>
              <a:tr h="477490">
                <a:tc>
                  <a:txBody>
                    <a:bodyPr/>
                    <a:lstStyle/>
                    <a:p>
                      <a:pPr lvl="0" algn="ctr">
                        <a:lnSpc>
                          <a:spcPct val="115000"/>
                        </a:lnSpc>
                        <a:defRPr sz="1800" b="0" i="0"/>
                      </a:pPr>
                      <a:r>
                        <a:rPr sz="2300">
                          <a:latin typeface="Times New Roman"/>
                          <a:ea typeface="Times New Roman"/>
                          <a:cs typeface="Times New Roman"/>
                          <a:sym typeface="Times New Roman"/>
                        </a:rPr>
                        <a:t>1</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sz="2300" dirty="0">
                          <a:latin typeface="Times New Roman"/>
                          <a:ea typeface="Times New Roman"/>
                          <a:cs typeface="Times New Roman"/>
                          <a:sym typeface="Times New Roman"/>
                        </a:rPr>
                        <a:t>Boris</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sz="2300">
                          <a:latin typeface="Times New Roman"/>
                          <a:ea typeface="Times New Roman"/>
                          <a:cs typeface="Times New Roman"/>
                          <a:sym typeface="Times New Roman"/>
                        </a:rPr>
                        <a:t>CSSE-124</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extLst>
                  <a:ext uri="{0D108BD9-81ED-4DB2-BD59-A6C34878D82A}">
                    <a16:rowId xmlns:a16="http://schemas.microsoft.com/office/drawing/2014/main" val="10002"/>
                  </a:ext>
                </a:extLst>
              </a:tr>
              <a:tr h="477490">
                <a:tc>
                  <a:txBody>
                    <a:bodyPr/>
                    <a:lstStyle/>
                    <a:p>
                      <a:pPr lvl="0" algn="ctr">
                        <a:lnSpc>
                          <a:spcPct val="115000"/>
                        </a:lnSpc>
                        <a:defRPr sz="1800" b="0" i="0"/>
                      </a:pPr>
                      <a:r>
                        <a:rPr sz="2300">
                          <a:latin typeface="Times New Roman"/>
                          <a:ea typeface="Times New Roman"/>
                          <a:cs typeface="Times New Roman"/>
                          <a:sym typeface="Times New Roman"/>
                        </a:rPr>
                        <a:t>2</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sz="2300" dirty="0" err="1">
                          <a:latin typeface="Times New Roman"/>
                          <a:ea typeface="Times New Roman"/>
                          <a:cs typeface="Times New Roman"/>
                          <a:sym typeface="Times New Roman"/>
                        </a:rPr>
                        <a:t>Beksultan</a:t>
                      </a:r>
                      <a:endParaRPr sz="2300" dirty="0">
                        <a:latin typeface="Times New Roman"/>
                        <a:ea typeface="Times New Roman"/>
                        <a:cs typeface="Times New Roman"/>
                        <a:sym typeface="Times New Roman"/>
                      </a:endParaRP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sz="2300" dirty="0">
                          <a:latin typeface="Times New Roman"/>
                          <a:ea typeface="Times New Roman"/>
                          <a:cs typeface="Times New Roman"/>
                          <a:sym typeface="Times New Roman"/>
                        </a:rPr>
                        <a:t>CSSE-124</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extLst>
                  <a:ext uri="{0D108BD9-81ED-4DB2-BD59-A6C34878D82A}">
                    <a16:rowId xmlns:a16="http://schemas.microsoft.com/office/drawing/2014/main" val="10003"/>
                  </a:ext>
                </a:extLst>
              </a:tr>
              <a:tr h="477490">
                <a:tc>
                  <a:txBody>
                    <a:bodyPr/>
                    <a:lstStyle/>
                    <a:p>
                      <a:pPr lvl="0" algn="ctr">
                        <a:lnSpc>
                          <a:spcPct val="115000"/>
                        </a:lnSpc>
                        <a:defRPr sz="1800" b="0" i="0"/>
                      </a:pPr>
                      <a:endParaRPr dirty="0"/>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endParaRPr dirty="0"/>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sz="2300" dirty="0">
                          <a:latin typeface="Times New Roman"/>
                          <a:ea typeface="Times New Roman"/>
                          <a:cs typeface="Times New Roman"/>
                          <a:sym typeface="Times New Roman"/>
                        </a:rPr>
                        <a:t>CSSE-122</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a:spLocks noGrp="1"/>
          </p:cNvSpPr>
          <p:nvPr>
            <p:ph type="title" idx="4294967295"/>
          </p:nvPr>
        </p:nvSpPr>
        <p:spPr>
          <a:xfrm>
            <a:off x="457200" y="274637"/>
            <a:ext cx="8229600" cy="1143001"/>
          </a:xfrm>
          <a:prstGeom prst="rect">
            <a:avLst/>
          </a:prstGeom>
        </p:spPr>
        <p:txBody>
          <a:bodyPr lIns="0" tIns="0" rIns="0" bIns="0">
            <a:normAutofit/>
          </a:bodyPr>
          <a:lstStyle/>
          <a:p>
            <a:pPr lvl="0">
              <a:defRPr sz="1800"/>
            </a:pPr>
            <a:r>
              <a:rPr sz="4400" dirty="0"/>
              <a:t>FULL </a:t>
            </a:r>
            <a:r>
              <a:rPr lang="en-US" sz="4400" dirty="0"/>
              <a:t>OUTER </a:t>
            </a:r>
            <a:r>
              <a:rPr sz="4400" dirty="0"/>
              <a:t>JOIN</a:t>
            </a:r>
          </a:p>
        </p:txBody>
      </p:sp>
      <p:sp>
        <p:nvSpPr>
          <p:cNvPr id="156" name="Shape 156"/>
          <p:cNvSpPr>
            <a:spLocks noGrp="1"/>
          </p:cNvSpPr>
          <p:nvPr>
            <p:ph type="body" idx="4294967295"/>
          </p:nvPr>
        </p:nvSpPr>
        <p:spPr>
          <a:xfrm>
            <a:off x="457200" y="1371600"/>
            <a:ext cx="8229600" cy="4754563"/>
          </a:xfrm>
          <a:prstGeom prst="rect">
            <a:avLst/>
          </a:prstGeom>
        </p:spPr>
        <p:txBody>
          <a:bodyPr lIns="0" tIns="0" rIns="0" bIns="0">
            <a:normAutofit/>
          </a:bodyPr>
          <a:lstStyle/>
          <a:p>
            <a:pPr marL="0" lvl="0" indent="0" defTabSz="822958">
              <a:lnSpc>
                <a:spcPct val="90000"/>
              </a:lnSpc>
              <a:spcBef>
                <a:spcPts val="600"/>
              </a:spcBef>
              <a:buNone/>
              <a:defRPr sz="1800"/>
            </a:pPr>
            <a:r>
              <a:rPr sz="2500" dirty="0"/>
              <a:t>The </a:t>
            </a:r>
            <a:r>
              <a:rPr sz="2500" dirty="0">
                <a:latin typeface="Arial Bold"/>
                <a:ea typeface="Arial Bold"/>
                <a:cs typeface="Arial Bold"/>
                <a:sym typeface="Arial Bold"/>
              </a:rPr>
              <a:t>FULL OUTER JOIN </a:t>
            </a:r>
            <a:r>
              <a:rPr sz="2500" dirty="0"/>
              <a:t>keyword returns all rows from the left table (table</a:t>
            </a:r>
            <a:r>
              <a:rPr lang="en-US" sz="2500" dirty="0"/>
              <a:t>A</a:t>
            </a:r>
            <a:r>
              <a:rPr sz="2500" dirty="0"/>
              <a:t>) and from the right table (table</a:t>
            </a:r>
            <a:r>
              <a:rPr lang="en-US" sz="2500" dirty="0"/>
              <a:t>B</a:t>
            </a:r>
            <a:r>
              <a:rPr sz="2500" dirty="0"/>
              <a:t>).</a:t>
            </a:r>
          </a:p>
          <a:p>
            <a:pPr marL="0" lvl="0" indent="0" defTabSz="822958">
              <a:lnSpc>
                <a:spcPct val="90000"/>
              </a:lnSpc>
              <a:spcBef>
                <a:spcPts val="600"/>
              </a:spcBef>
              <a:buNone/>
              <a:defRPr sz="1800"/>
            </a:pPr>
            <a:r>
              <a:rPr sz="2500" dirty="0"/>
              <a:t>The FULL OUTER JOIN keyword combines the result of both LEFT and RIGHT joins.</a:t>
            </a:r>
          </a:p>
          <a:p>
            <a:pPr marL="308608" lvl="0" indent="-308608" defTabSz="822958">
              <a:lnSpc>
                <a:spcPct val="90000"/>
              </a:lnSpc>
              <a:spcBef>
                <a:spcPts val="600"/>
              </a:spcBef>
              <a:buChar char="•"/>
              <a:defRPr sz="1800"/>
            </a:pPr>
            <a:endParaRPr sz="2500" dirty="0"/>
          </a:p>
          <a:p>
            <a:pPr marL="308608" lvl="0" indent="-308608" defTabSz="822958">
              <a:lnSpc>
                <a:spcPct val="90000"/>
              </a:lnSpc>
              <a:spcBef>
                <a:spcPts val="600"/>
              </a:spcBef>
              <a:buChar char="•"/>
              <a:defRPr sz="1800"/>
            </a:pPr>
            <a:endParaRPr sz="2500" dirty="0"/>
          </a:p>
          <a:p>
            <a:pPr marL="0" lvl="0" indent="0" defTabSz="822958">
              <a:lnSpc>
                <a:spcPct val="90000"/>
              </a:lnSpc>
              <a:spcBef>
                <a:spcPts val="600"/>
              </a:spcBef>
              <a:buNone/>
              <a:defRPr sz="1800"/>
            </a:pPr>
            <a:r>
              <a:rPr sz="2500" dirty="0"/>
              <a:t>Syntax:</a:t>
            </a:r>
          </a:p>
          <a:p>
            <a:pPr marL="308608" lvl="0" indent="-308608" defTabSz="822958">
              <a:lnSpc>
                <a:spcPct val="90000"/>
              </a:lnSpc>
              <a:spcBef>
                <a:spcPts val="600"/>
              </a:spcBef>
              <a:buSzTx/>
              <a:buNone/>
              <a:defRPr sz="1800"/>
            </a:pPr>
            <a:r>
              <a:rPr sz="2500" dirty="0">
                <a:solidFill>
                  <a:srgbClr val="000099"/>
                </a:solidFill>
              </a:rPr>
              <a:t>SELECT column_name(s)</a:t>
            </a:r>
          </a:p>
          <a:p>
            <a:pPr marL="308608" lvl="0" indent="-308608" defTabSz="822958">
              <a:lnSpc>
                <a:spcPct val="90000"/>
              </a:lnSpc>
              <a:spcBef>
                <a:spcPts val="600"/>
              </a:spcBef>
              <a:buSzTx/>
              <a:buNone/>
              <a:defRPr sz="1800"/>
            </a:pPr>
            <a:r>
              <a:rPr sz="2500" dirty="0">
                <a:solidFill>
                  <a:srgbClr val="000099"/>
                </a:solidFill>
              </a:rPr>
              <a:t>FROM tableA</a:t>
            </a:r>
          </a:p>
          <a:p>
            <a:pPr marL="308608" lvl="0" indent="-308608" defTabSz="822958">
              <a:lnSpc>
                <a:spcPct val="90000"/>
              </a:lnSpc>
              <a:spcBef>
                <a:spcPts val="600"/>
              </a:spcBef>
              <a:buSzTx/>
              <a:buNone/>
              <a:defRPr sz="1800"/>
            </a:pPr>
            <a:r>
              <a:rPr sz="2500" dirty="0">
                <a:solidFill>
                  <a:srgbClr val="000099"/>
                </a:solidFill>
              </a:rPr>
              <a:t>FULL OUTER JOIN tableB</a:t>
            </a:r>
          </a:p>
          <a:p>
            <a:pPr marL="308608" lvl="0" indent="-308608" defTabSz="822958">
              <a:lnSpc>
                <a:spcPct val="90000"/>
              </a:lnSpc>
              <a:spcBef>
                <a:spcPts val="600"/>
              </a:spcBef>
              <a:buSzTx/>
              <a:buNone/>
              <a:defRPr sz="1800"/>
            </a:pPr>
            <a:r>
              <a:rPr sz="2500" dirty="0">
                <a:solidFill>
                  <a:srgbClr val="000099"/>
                </a:solidFill>
              </a:rPr>
              <a:t>ON tableA.column_name=tableB.column_name;</a:t>
            </a:r>
          </a:p>
        </p:txBody>
      </p:sp>
      <p:pic>
        <p:nvPicPr>
          <p:cNvPr id="157" name="image5.png"/>
          <p:cNvPicPr/>
          <p:nvPr/>
        </p:nvPicPr>
        <p:blipFill>
          <a:blip r:embed="rId2" cstate="print"/>
          <a:stretch>
            <a:fillRect/>
          </a:stretch>
        </p:blipFill>
        <p:spPr>
          <a:xfrm>
            <a:off x="5219700" y="2781300"/>
            <a:ext cx="3597275" cy="2362200"/>
          </a:xfrm>
          <a:prstGeom prst="rect">
            <a:avLst/>
          </a:prstGeom>
          <a:ln w="12700">
            <a:miter lim="400000"/>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p:cNvSpPr>
          <p:nvPr>
            <p:ph type="title" idx="4294967295"/>
          </p:nvPr>
        </p:nvSpPr>
        <p:spPr>
          <a:xfrm>
            <a:off x="457200" y="-228602"/>
            <a:ext cx="8229600" cy="1143004"/>
          </a:xfrm>
          <a:prstGeom prst="rect">
            <a:avLst/>
          </a:prstGeom>
        </p:spPr>
        <p:txBody>
          <a:bodyPr lIns="0" tIns="0" rIns="0" bIns="0">
            <a:normAutofit/>
          </a:bodyPr>
          <a:lstStyle/>
          <a:p>
            <a:pPr lvl="0">
              <a:defRPr sz="1800"/>
            </a:pPr>
            <a:r>
              <a:rPr sz="4400"/>
              <a:t>FULL JOIN: example</a:t>
            </a:r>
          </a:p>
        </p:txBody>
      </p:sp>
      <p:sp>
        <p:nvSpPr>
          <p:cNvPr id="160" name="Shape 160"/>
          <p:cNvSpPr>
            <a:spLocks noGrp="1"/>
          </p:cNvSpPr>
          <p:nvPr>
            <p:ph type="body" idx="4294967295"/>
          </p:nvPr>
        </p:nvSpPr>
        <p:spPr>
          <a:xfrm>
            <a:off x="285006" y="762000"/>
            <a:ext cx="9144004" cy="4525963"/>
          </a:xfrm>
          <a:prstGeom prst="rect">
            <a:avLst/>
          </a:prstGeom>
        </p:spPr>
        <p:txBody>
          <a:bodyPr lIns="0" tIns="0" rIns="0" bIns="0">
            <a:noAutofit/>
          </a:bodyPr>
          <a:lstStyle/>
          <a:p>
            <a:pPr marL="0" lvl="0" indent="0" defTabSz="813816">
              <a:lnSpc>
                <a:spcPct val="80000"/>
              </a:lnSpc>
              <a:spcBef>
                <a:spcPts val="500"/>
              </a:spcBef>
              <a:buNone/>
              <a:defRPr sz="1800"/>
            </a:pPr>
            <a:r>
              <a:rPr sz="2300" dirty="0"/>
              <a:t>The following SQL statement selects all students and all groups:</a:t>
            </a:r>
          </a:p>
          <a:p>
            <a:pPr marL="305178" lvl="0" indent="-305178" defTabSz="813816">
              <a:lnSpc>
                <a:spcPct val="80000"/>
              </a:lnSpc>
              <a:spcBef>
                <a:spcPts val="500"/>
              </a:spcBef>
              <a:buSzTx/>
              <a:buNone/>
              <a:defRPr sz="1800"/>
            </a:pPr>
            <a:r>
              <a:rPr sz="2300" dirty="0"/>
              <a:t>	</a:t>
            </a:r>
            <a:r>
              <a:rPr sz="2300" dirty="0">
                <a:solidFill>
                  <a:srgbClr val="008080"/>
                </a:solidFill>
              </a:rPr>
              <a:t>SELECT </a:t>
            </a:r>
            <a:r>
              <a:rPr lang="en-US" sz="2300" dirty="0">
                <a:solidFill>
                  <a:srgbClr val="008080"/>
                </a:solidFill>
              </a:rPr>
              <a:t>Students</a:t>
            </a:r>
            <a:r>
              <a:rPr sz="2300" dirty="0">
                <a:solidFill>
                  <a:srgbClr val="008080"/>
                </a:solidFill>
              </a:rPr>
              <a:t>.stud_id, </a:t>
            </a:r>
            <a:r>
              <a:rPr lang="en-US" sz="2300" dirty="0">
                <a:solidFill>
                  <a:srgbClr val="008080"/>
                </a:solidFill>
              </a:rPr>
              <a:t>Students</a:t>
            </a:r>
            <a:r>
              <a:rPr sz="2300" dirty="0">
                <a:solidFill>
                  <a:srgbClr val="008080"/>
                </a:solidFill>
              </a:rPr>
              <a:t>.fname, </a:t>
            </a:r>
            <a:r>
              <a:rPr lang="en-US" sz="2300" dirty="0">
                <a:solidFill>
                  <a:srgbClr val="008080"/>
                </a:solidFill>
              </a:rPr>
              <a:t>Groups</a:t>
            </a:r>
            <a:r>
              <a:rPr sz="2300" dirty="0">
                <a:solidFill>
                  <a:srgbClr val="008080"/>
                </a:solidFill>
              </a:rPr>
              <a:t>.group_name</a:t>
            </a:r>
          </a:p>
          <a:p>
            <a:pPr marL="305178" lvl="0" indent="-305178" defTabSz="813816">
              <a:lnSpc>
                <a:spcPct val="80000"/>
              </a:lnSpc>
              <a:spcBef>
                <a:spcPts val="500"/>
              </a:spcBef>
              <a:buSzTx/>
              <a:buNone/>
              <a:defRPr sz="1800"/>
            </a:pPr>
            <a:r>
              <a:rPr sz="2300" dirty="0">
                <a:solidFill>
                  <a:srgbClr val="008080"/>
                </a:solidFill>
              </a:rPr>
              <a:t>	FROM </a:t>
            </a:r>
            <a:r>
              <a:rPr lang="en-US" sz="2300" dirty="0">
                <a:solidFill>
                  <a:srgbClr val="008080"/>
                </a:solidFill>
              </a:rPr>
              <a:t>S</a:t>
            </a:r>
            <a:r>
              <a:rPr sz="2300" dirty="0">
                <a:solidFill>
                  <a:srgbClr val="008080"/>
                </a:solidFill>
              </a:rPr>
              <a:t>tudents</a:t>
            </a:r>
          </a:p>
          <a:p>
            <a:pPr marL="305178" lvl="0" indent="-305178" defTabSz="813816">
              <a:lnSpc>
                <a:spcPct val="80000"/>
              </a:lnSpc>
              <a:spcBef>
                <a:spcPts val="500"/>
              </a:spcBef>
              <a:buSzTx/>
              <a:buNone/>
              <a:defRPr sz="1800"/>
            </a:pPr>
            <a:r>
              <a:rPr sz="2300" dirty="0">
                <a:solidFill>
                  <a:srgbClr val="008080"/>
                </a:solidFill>
              </a:rPr>
              <a:t>	FULL OUTER JOIN </a:t>
            </a:r>
            <a:r>
              <a:rPr lang="en-US" sz="2300" dirty="0">
                <a:solidFill>
                  <a:srgbClr val="008080"/>
                </a:solidFill>
              </a:rPr>
              <a:t>G</a:t>
            </a:r>
            <a:r>
              <a:rPr sz="2300" dirty="0">
                <a:solidFill>
                  <a:srgbClr val="008080"/>
                </a:solidFill>
              </a:rPr>
              <a:t>roups</a:t>
            </a:r>
          </a:p>
          <a:p>
            <a:pPr marL="305178" lvl="0" indent="-305178" defTabSz="813816">
              <a:lnSpc>
                <a:spcPct val="80000"/>
              </a:lnSpc>
              <a:spcBef>
                <a:spcPts val="500"/>
              </a:spcBef>
              <a:buSzTx/>
              <a:buNone/>
              <a:defRPr sz="1800"/>
            </a:pPr>
            <a:r>
              <a:rPr sz="2300" dirty="0">
                <a:solidFill>
                  <a:srgbClr val="008080"/>
                </a:solidFill>
              </a:rPr>
              <a:t>	ON </a:t>
            </a:r>
            <a:r>
              <a:rPr lang="en-US" sz="2300" dirty="0">
                <a:solidFill>
                  <a:srgbClr val="008080"/>
                </a:solidFill>
              </a:rPr>
              <a:t>Students</a:t>
            </a:r>
            <a:r>
              <a:rPr sz="2300" dirty="0">
                <a:solidFill>
                  <a:srgbClr val="008080"/>
                </a:solidFill>
              </a:rPr>
              <a:t>.group_id = </a:t>
            </a:r>
            <a:r>
              <a:rPr lang="en-US" sz="2300" dirty="0">
                <a:solidFill>
                  <a:srgbClr val="008080"/>
                </a:solidFill>
              </a:rPr>
              <a:t>Groups</a:t>
            </a:r>
            <a:r>
              <a:rPr sz="2300" dirty="0">
                <a:solidFill>
                  <a:srgbClr val="008080"/>
                </a:solidFill>
              </a:rPr>
              <a:t>.group_id;</a:t>
            </a:r>
          </a:p>
          <a:p>
            <a:pPr marL="305178" lvl="0" indent="-305178" defTabSz="813816">
              <a:lnSpc>
                <a:spcPct val="80000"/>
              </a:lnSpc>
              <a:spcBef>
                <a:spcPts val="500"/>
              </a:spcBef>
              <a:buSzTx/>
              <a:buNone/>
              <a:defRPr sz="1800"/>
            </a:pPr>
            <a:r>
              <a:rPr sz="2300" dirty="0">
                <a:solidFill>
                  <a:srgbClr val="008080"/>
                </a:solidFill>
              </a:rPr>
              <a:t>	</a:t>
            </a:r>
          </a:p>
          <a:p>
            <a:pPr marL="0" lvl="0" indent="0" defTabSz="813816">
              <a:lnSpc>
                <a:spcPct val="80000"/>
              </a:lnSpc>
              <a:spcBef>
                <a:spcPts val="500"/>
              </a:spcBef>
              <a:buNone/>
              <a:defRPr sz="1800"/>
            </a:pPr>
            <a:r>
              <a:rPr sz="2300" dirty="0"/>
              <a:t>The FULL OUTER JOIN keyword returns all the rows from the left table (Students) and all the rows from the right table (Groups). </a:t>
            </a:r>
            <a:endParaRPr lang="en-US" sz="2300" dirty="0"/>
          </a:p>
          <a:p>
            <a:pPr marL="0" lvl="0" indent="0" defTabSz="813816">
              <a:lnSpc>
                <a:spcPct val="80000"/>
              </a:lnSpc>
              <a:spcBef>
                <a:spcPts val="500"/>
              </a:spcBef>
              <a:buNone/>
              <a:defRPr sz="1800"/>
            </a:pPr>
            <a:r>
              <a:rPr sz="2300" dirty="0"/>
              <a:t>If there are rows </a:t>
            </a:r>
            <a:endParaRPr lang="en-US" sz="2300" dirty="0"/>
          </a:p>
          <a:p>
            <a:pPr marL="0" lvl="0" indent="0" defTabSz="813816">
              <a:lnSpc>
                <a:spcPct val="80000"/>
              </a:lnSpc>
              <a:spcBef>
                <a:spcPts val="500"/>
              </a:spcBef>
              <a:buNone/>
              <a:defRPr sz="1800"/>
            </a:pPr>
            <a:r>
              <a:rPr sz="2300" dirty="0"/>
              <a:t>in </a:t>
            </a:r>
            <a:r>
              <a:rPr lang="en-US" sz="2300" dirty="0"/>
              <a:t>"</a:t>
            </a:r>
            <a:r>
              <a:rPr sz="2300" dirty="0"/>
              <a:t>Students</a:t>
            </a:r>
            <a:r>
              <a:rPr lang="en-US" sz="2300" dirty="0"/>
              <a:t>"</a:t>
            </a:r>
            <a:r>
              <a:rPr sz="2300" dirty="0"/>
              <a:t> that do not </a:t>
            </a:r>
            <a:endParaRPr lang="en-US" sz="2300" dirty="0"/>
          </a:p>
          <a:p>
            <a:pPr marL="0" lvl="0" indent="0" defTabSz="813816">
              <a:lnSpc>
                <a:spcPct val="80000"/>
              </a:lnSpc>
              <a:spcBef>
                <a:spcPts val="500"/>
              </a:spcBef>
              <a:buNone/>
              <a:defRPr sz="1800"/>
            </a:pPr>
            <a:r>
              <a:rPr sz="2300" dirty="0"/>
              <a:t>have matches in “Groups", </a:t>
            </a:r>
          </a:p>
          <a:p>
            <a:pPr marL="305178" lvl="0" indent="-305178" defTabSz="813816">
              <a:lnSpc>
                <a:spcPct val="80000"/>
              </a:lnSpc>
              <a:spcBef>
                <a:spcPts val="500"/>
              </a:spcBef>
              <a:buSzTx/>
              <a:buNone/>
              <a:defRPr sz="1800"/>
            </a:pPr>
            <a:r>
              <a:rPr sz="2300" dirty="0"/>
              <a:t>or if there are rows in </a:t>
            </a:r>
          </a:p>
          <a:p>
            <a:pPr marL="305178" lvl="0" indent="-305178" defTabSz="813816">
              <a:lnSpc>
                <a:spcPct val="80000"/>
              </a:lnSpc>
              <a:spcBef>
                <a:spcPts val="500"/>
              </a:spcBef>
              <a:buSzTx/>
              <a:buNone/>
              <a:defRPr sz="1800"/>
            </a:pPr>
            <a:r>
              <a:rPr sz="2300" dirty="0"/>
              <a:t>“Groups" that do not have </a:t>
            </a:r>
          </a:p>
          <a:p>
            <a:pPr marL="305178" lvl="0" indent="-305178" defTabSz="813816">
              <a:lnSpc>
                <a:spcPct val="80000"/>
              </a:lnSpc>
              <a:spcBef>
                <a:spcPts val="500"/>
              </a:spcBef>
              <a:buSzTx/>
              <a:buNone/>
              <a:defRPr sz="1800"/>
            </a:pPr>
            <a:r>
              <a:rPr sz="2300" dirty="0"/>
              <a:t>matches in “Students", </a:t>
            </a:r>
          </a:p>
          <a:p>
            <a:pPr marL="305178" lvl="0" indent="-305178" defTabSz="813816">
              <a:lnSpc>
                <a:spcPct val="80000"/>
              </a:lnSpc>
              <a:spcBef>
                <a:spcPts val="500"/>
              </a:spcBef>
              <a:buSzTx/>
              <a:buNone/>
              <a:defRPr sz="1800"/>
            </a:pPr>
            <a:r>
              <a:rPr sz="2300" dirty="0"/>
              <a:t>those rows will be listed </a:t>
            </a:r>
          </a:p>
          <a:p>
            <a:pPr marL="305178" lvl="0" indent="-305178" defTabSz="813816">
              <a:lnSpc>
                <a:spcPct val="80000"/>
              </a:lnSpc>
              <a:spcBef>
                <a:spcPts val="500"/>
              </a:spcBef>
              <a:buSzTx/>
              <a:buNone/>
              <a:defRPr sz="1800"/>
            </a:pPr>
            <a:r>
              <a:rPr sz="2300" dirty="0"/>
              <a:t>as well:</a:t>
            </a:r>
          </a:p>
        </p:txBody>
      </p:sp>
      <p:graphicFrame>
        <p:nvGraphicFramePr>
          <p:cNvPr id="161" name="Table 161"/>
          <p:cNvGraphicFramePr/>
          <p:nvPr/>
        </p:nvGraphicFramePr>
        <p:xfrm>
          <a:off x="4089400" y="3759200"/>
          <a:ext cx="4624385" cy="2864940"/>
        </p:xfrm>
        <a:graphic>
          <a:graphicData uri="http://schemas.openxmlformats.org/drawingml/2006/table">
            <a:tbl>
              <a:tblPr>
                <a:tableStyleId>{4C3C2611-4C71-4FC5-86AE-919BDF0F9419}</a:tableStyleId>
              </a:tblPr>
              <a:tblGrid>
                <a:gridCol w="1281112">
                  <a:extLst>
                    <a:ext uri="{9D8B030D-6E8A-4147-A177-3AD203B41FA5}">
                      <a16:colId xmlns:a16="http://schemas.microsoft.com/office/drawing/2014/main" val="20000"/>
                    </a:ext>
                  </a:extLst>
                </a:gridCol>
                <a:gridCol w="1592262">
                  <a:extLst>
                    <a:ext uri="{9D8B030D-6E8A-4147-A177-3AD203B41FA5}">
                      <a16:colId xmlns:a16="http://schemas.microsoft.com/office/drawing/2014/main" val="20001"/>
                    </a:ext>
                  </a:extLst>
                </a:gridCol>
                <a:gridCol w="1751011">
                  <a:extLst>
                    <a:ext uri="{9D8B030D-6E8A-4147-A177-3AD203B41FA5}">
                      <a16:colId xmlns:a16="http://schemas.microsoft.com/office/drawing/2014/main" val="20002"/>
                    </a:ext>
                  </a:extLst>
                </a:gridCol>
              </a:tblGrid>
              <a:tr h="477490">
                <a:tc gridSpan="3">
                  <a:txBody>
                    <a:bodyPr/>
                    <a:lstStyle/>
                    <a:p>
                      <a:pPr lvl="0" algn="ctr">
                        <a:lnSpc>
                          <a:spcPct val="115000"/>
                        </a:lnSpc>
                        <a:defRPr sz="1800" b="0" i="0"/>
                      </a:pPr>
                      <a:r>
                        <a:rPr sz="2300" dirty="0">
                          <a:latin typeface="Times New Roman"/>
                          <a:ea typeface="Times New Roman"/>
                          <a:cs typeface="Times New Roman"/>
                          <a:sym typeface="Times New Roman"/>
                        </a:rPr>
                        <a:t>Result table for FULL OUTER JOIN</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0"/>
                  </a:ext>
                </a:extLst>
              </a:tr>
              <a:tr h="477490">
                <a:tc>
                  <a:txBody>
                    <a:bodyPr/>
                    <a:lstStyle/>
                    <a:p>
                      <a:pPr lvl="0" algn="ctr">
                        <a:lnSpc>
                          <a:spcPct val="115000"/>
                        </a:lnSpc>
                        <a:defRPr sz="1800" b="0" i="0"/>
                      </a:pPr>
                      <a:r>
                        <a:rPr sz="2300">
                          <a:latin typeface="Times New Roman"/>
                          <a:ea typeface="Times New Roman"/>
                          <a:cs typeface="Times New Roman"/>
                          <a:sym typeface="Times New Roman"/>
                        </a:rPr>
                        <a:t>stud_id</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sz="2300">
                          <a:latin typeface="Times New Roman"/>
                          <a:ea typeface="Times New Roman"/>
                          <a:cs typeface="Times New Roman"/>
                          <a:sym typeface="Times New Roman"/>
                        </a:rPr>
                        <a:t>fname</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sz="2300">
                          <a:latin typeface="Times New Roman"/>
                          <a:ea typeface="Times New Roman"/>
                          <a:cs typeface="Times New Roman"/>
                          <a:sym typeface="Times New Roman"/>
                        </a:rPr>
                        <a:t>group_name</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extLst>
                  <a:ext uri="{0D108BD9-81ED-4DB2-BD59-A6C34878D82A}">
                    <a16:rowId xmlns:a16="http://schemas.microsoft.com/office/drawing/2014/main" val="10001"/>
                  </a:ext>
                </a:extLst>
              </a:tr>
              <a:tr h="477490">
                <a:tc>
                  <a:txBody>
                    <a:bodyPr/>
                    <a:lstStyle/>
                    <a:p>
                      <a:pPr lvl="0" algn="ctr">
                        <a:lnSpc>
                          <a:spcPct val="115000"/>
                        </a:lnSpc>
                        <a:defRPr sz="1800" b="0" i="0"/>
                      </a:pPr>
                      <a:r>
                        <a:rPr sz="2300">
                          <a:latin typeface="Times New Roman"/>
                          <a:ea typeface="Times New Roman"/>
                          <a:cs typeface="Times New Roman"/>
                          <a:sym typeface="Times New Roman"/>
                        </a:rPr>
                        <a:t>1</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sz="2300">
                          <a:latin typeface="Times New Roman"/>
                          <a:ea typeface="Times New Roman"/>
                          <a:cs typeface="Times New Roman"/>
                          <a:sym typeface="Times New Roman"/>
                        </a:rPr>
                        <a:t>Boris</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sz="2300">
                          <a:latin typeface="Times New Roman"/>
                          <a:ea typeface="Times New Roman"/>
                          <a:cs typeface="Times New Roman"/>
                          <a:sym typeface="Times New Roman"/>
                        </a:rPr>
                        <a:t>CSSE-124</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extLst>
                  <a:ext uri="{0D108BD9-81ED-4DB2-BD59-A6C34878D82A}">
                    <a16:rowId xmlns:a16="http://schemas.microsoft.com/office/drawing/2014/main" val="10002"/>
                  </a:ext>
                </a:extLst>
              </a:tr>
              <a:tr h="477490">
                <a:tc>
                  <a:txBody>
                    <a:bodyPr/>
                    <a:lstStyle/>
                    <a:p>
                      <a:pPr lvl="0" algn="ctr">
                        <a:lnSpc>
                          <a:spcPct val="115000"/>
                        </a:lnSpc>
                        <a:defRPr sz="1800" b="0" i="0"/>
                      </a:pPr>
                      <a:r>
                        <a:rPr sz="2300">
                          <a:latin typeface="Times New Roman"/>
                          <a:ea typeface="Times New Roman"/>
                          <a:cs typeface="Times New Roman"/>
                          <a:sym typeface="Times New Roman"/>
                        </a:rPr>
                        <a:t>2</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sz="2300">
                          <a:latin typeface="Times New Roman"/>
                          <a:ea typeface="Times New Roman"/>
                          <a:cs typeface="Times New Roman"/>
                          <a:sym typeface="Times New Roman"/>
                        </a:rPr>
                        <a:t>Beksultan</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sz="2300">
                          <a:latin typeface="Times New Roman"/>
                          <a:ea typeface="Times New Roman"/>
                          <a:cs typeface="Times New Roman"/>
                          <a:sym typeface="Times New Roman"/>
                        </a:rPr>
                        <a:t>CSSE-124</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extLst>
                  <a:ext uri="{0D108BD9-81ED-4DB2-BD59-A6C34878D82A}">
                    <a16:rowId xmlns:a16="http://schemas.microsoft.com/office/drawing/2014/main" val="10003"/>
                  </a:ext>
                </a:extLst>
              </a:tr>
              <a:tr h="477490">
                <a:tc>
                  <a:txBody>
                    <a:bodyPr/>
                    <a:lstStyle/>
                    <a:p>
                      <a:pPr lvl="0" algn="ctr">
                        <a:lnSpc>
                          <a:spcPct val="115000"/>
                        </a:lnSpc>
                        <a:defRPr sz="1800" b="0" i="0"/>
                      </a:pPr>
                      <a:r>
                        <a:rPr sz="2300" dirty="0">
                          <a:latin typeface="Times New Roman"/>
                          <a:ea typeface="Times New Roman"/>
                          <a:cs typeface="Times New Roman"/>
                          <a:sym typeface="Times New Roman"/>
                        </a:rPr>
                        <a:t>3</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sz="2300" dirty="0" err="1">
                          <a:latin typeface="Times New Roman"/>
                          <a:ea typeface="Times New Roman"/>
                          <a:cs typeface="Times New Roman"/>
                          <a:sym typeface="Times New Roman"/>
                        </a:rPr>
                        <a:t>Aynur</a:t>
                      </a:r>
                      <a:endParaRPr sz="2300" dirty="0">
                        <a:latin typeface="Times New Roman"/>
                        <a:ea typeface="Times New Roman"/>
                        <a:cs typeface="Times New Roman"/>
                        <a:sym typeface="Times New Roman"/>
                      </a:endParaRP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endParaRPr dirty="0"/>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extLst>
                  <a:ext uri="{0D108BD9-81ED-4DB2-BD59-A6C34878D82A}">
                    <a16:rowId xmlns:a16="http://schemas.microsoft.com/office/drawing/2014/main" val="10004"/>
                  </a:ext>
                </a:extLst>
              </a:tr>
              <a:tr h="477490">
                <a:tc>
                  <a:txBody>
                    <a:bodyPr/>
                    <a:lstStyle/>
                    <a:p>
                      <a:pPr lvl="0" algn="ctr">
                        <a:lnSpc>
                          <a:spcPct val="115000"/>
                        </a:lnSpc>
                        <a:defRPr sz="1800" b="0" i="0"/>
                      </a:pPr>
                      <a:endParaRPr dirty="0"/>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endParaRPr dirty="0"/>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sz="2300" dirty="0">
                          <a:latin typeface="Times New Roman"/>
                          <a:ea typeface="Times New Roman"/>
                          <a:cs typeface="Times New Roman"/>
                          <a:sym typeface="Times New Roman"/>
                        </a:rPr>
                        <a:t>CSSE-122</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a:spLocks noGrp="1"/>
          </p:cNvSpPr>
          <p:nvPr>
            <p:ph type="title" idx="4294967295"/>
          </p:nvPr>
        </p:nvSpPr>
        <p:spPr>
          <a:xfrm>
            <a:off x="457200" y="152398"/>
            <a:ext cx="8229600" cy="1143004"/>
          </a:xfrm>
          <a:prstGeom prst="rect">
            <a:avLst/>
          </a:prstGeom>
        </p:spPr>
        <p:txBody>
          <a:bodyPr lIns="0" tIns="0" rIns="0" bIns="0">
            <a:normAutofit/>
          </a:bodyPr>
          <a:lstStyle/>
          <a:p>
            <a:pPr lvl="0">
              <a:defRPr sz="1800"/>
            </a:pPr>
            <a:r>
              <a:rPr sz="4400"/>
              <a:t>CROSS JOIN</a:t>
            </a:r>
          </a:p>
        </p:txBody>
      </p:sp>
      <p:sp>
        <p:nvSpPr>
          <p:cNvPr id="164" name="Shape 164"/>
          <p:cNvSpPr>
            <a:spLocks noGrp="1"/>
          </p:cNvSpPr>
          <p:nvPr>
            <p:ph type="body" idx="4294967295"/>
          </p:nvPr>
        </p:nvSpPr>
        <p:spPr>
          <a:xfrm>
            <a:off x="311727" y="1136073"/>
            <a:ext cx="8686800" cy="5410200"/>
          </a:xfrm>
          <a:prstGeom prst="rect">
            <a:avLst/>
          </a:prstGeom>
        </p:spPr>
        <p:txBody>
          <a:bodyPr lIns="0" tIns="0" rIns="0" bIns="0">
            <a:normAutofit/>
          </a:bodyPr>
          <a:lstStyle/>
          <a:p>
            <a:pPr marL="0" lvl="0" indent="0">
              <a:lnSpc>
                <a:spcPct val="80000"/>
              </a:lnSpc>
              <a:spcBef>
                <a:spcPts val="500"/>
              </a:spcBef>
              <a:buNone/>
              <a:defRPr sz="1800"/>
            </a:pPr>
            <a:r>
              <a:rPr sz="2400" dirty="0"/>
              <a:t>“All-to-All”. The SQL </a:t>
            </a:r>
            <a:r>
              <a:rPr sz="2400" dirty="0">
                <a:latin typeface="Arial Bold"/>
                <a:ea typeface="Arial Bold"/>
                <a:cs typeface="Arial Bold"/>
                <a:sym typeface="Arial Bold"/>
              </a:rPr>
              <a:t>CROSS JOIN </a:t>
            </a:r>
            <a:r>
              <a:rPr sz="2400" dirty="0"/>
              <a:t>produces a result set which is the number of rows in the first table multiplied by the number of rows in the second table. WHERE clause is not used along with CROSS JOIN. This kind of result is called as </a:t>
            </a:r>
            <a:r>
              <a:rPr sz="2400" b="1" dirty="0"/>
              <a:t>Cartesian Product</a:t>
            </a:r>
            <a:r>
              <a:rPr sz="2400" dirty="0"/>
              <a:t>. </a:t>
            </a:r>
          </a:p>
          <a:p>
            <a:pPr lvl="0">
              <a:lnSpc>
                <a:spcPct val="80000"/>
              </a:lnSpc>
              <a:buChar char="•"/>
              <a:defRPr sz="1800"/>
            </a:pPr>
            <a:endParaRPr sz="2400" dirty="0"/>
          </a:p>
          <a:p>
            <a:pPr lvl="0">
              <a:lnSpc>
                <a:spcPct val="80000"/>
              </a:lnSpc>
              <a:buChar char="•"/>
              <a:defRPr sz="1800"/>
            </a:pPr>
            <a:endParaRPr sz="2400" dirty="0"/>
          </a:p>
          <a:p>
            <a:pPr lvl="0">
              <a:lnSpc>
                <a:spcPct val="80000"/>
              </a:lnSpc>
              <a:spcBef>
                <a:spcPts val="500"/>
              </a:spcBef>
              <a:buSzTx/>
              <a:buNone/>
              <a:defRPr sz="1800"/>
            </a:pPr>
            <a:r>
              <a:rPr sz="2400" dirty="0"/>
              <a:t>	</a:t>
            </a:r>
            <a:r>
              <a:rPr sz="2400" dirty="0">
                <a:solidFill>
                  <a:srgbClr val="000099"/>
                </a:solidFill>
              </a:rPr>
              <a:t>SELECT * </a:t>
            </a:r>
          </a:p>
          <a:p>
            <a:pPr lvl="0">
              <a:lnSpc>
                <a:spcPct val="80000"/>
              </a:lnSpc>
              <a:spcBef>
                <a:spcPts val="500"/>
              </a:spcBef>
              <a:buSzTx/>
              <a:buNone/>
              <a:defRPr sz="1800"/>
            </a:pPr>
            <a:r>
              <a:rPr sz="2400" dirty="0">
                <a:solidFill>
                  <a:srgbClr val="000099"/>
                </a:solidFill>
              </a:rPr>
              <a:t>	FROM  tableA</a:t>
            </a:r>
          </a:p>
          <a:p>
            <a:pPr lvl="0">
              <a:lnSpc>
                <a:spcPct val="80000"/>
              </a:lnSpc>
              <a:spcBef>
                <a:spcPts val="500"/>
              </a:spcBef>
              <a:buSzTx/>
              <a:buNone/>
              <a:defRPr sz="1800"/>
            </a:pPr>
            <a:r>
              <a:rPr sz="2400" dirty="0">
                <a:solidFill>
                  <a:srgbClr val="000099"/>
                </a:solidFill>
              </a:rPr>
              <a:t>	CROSS JOIN tableB;</a:t>
            </a:r>
          </a:p>
          <a:p>
            <a:pPr lvl="0">
              <a:lnSpc>
                <a:spcPct val="80000"/>
              </a:lnSpc>
              <a:buClr>
                <a:srgbClr val="000099"/>
              </a:buClr>
              <a:buChar char="•"/>
              <a:defRPr sz="1800"/>
            </a:pPr>
            <a:endParaRPr sz="2400" dirty="0">
              <a:solidFill>
                <a:srgbClr val="000099"/>
              </a:solidFill>
            </a:endParaRPr>
          </a:p>
          <a:p>
            <a:pPr lvl="0">
              <a:lnSpc>
                <a:spcPct val="80000"/>
              </a:lnSpc>
              <a:spcBef>
                <a:spcPts val="500"/>
              </a:spcBef>
              <a:buSzTx/>
              <a:buNone/>
              <a:defRPr sz="1800"/>
            </a:pPr>
            <a:r>
              <a:rPr sz="2400" dirty="0">
                <a:solidFill>
                  <a:srgbClr val="000099"/>
                </a:solidFill>
              </a:rPr>
              <a:t>	</a:t>
            </a:r>
            <a:r>
              <a:rPr sz="2400" dirty="0"/>
              <a:t>or</a:t>
            </a:r>
          </a:p>
          <a:p>
            <a:pPr lvl="0">
              <a:lnSpc>
                <a:spcPct val="80000"/>
              </a:lnSpc>
              <a:buClr>
                <a:srgbClr val="000099"/>
              </a:buClr>
              <a:buChar char="•"/>
              <a:defRPr sz="1800"/>
            </a:pPr>
            <a:endParaRPr sz="2400" dirty="0">
              <a:solidFill>
                <a:srgbClr val="000099"/>
              </a:solidFill>
            </a:endParaRPr>
          </a:p>
          <a:p>
            <a:pPr lvl="0">
              <a:lnSpc>
                <a:spcPct val="80000"/>
              </a:lnSpc>
              <a:spcBef>
                <a:spcPts val="500"/>
              </a:spcBef>
              <a:buSzTx/>
              <a:buNone/>
              <a:defRPr sz="1800"/>
            </a:pPr>
            <a:r>
              <a:rPr sz="2400" dirty="0">
                <a:solidFill>
                  <a:srgbClr val="000099"/>
                </a:solidFill>
              </a:rPr>
              <a:t>	SELECT * </a:t>
            </a:r>
          </a:p>
          <a:p>
            <a:pPr lvl="0">
              <a:lnSpc>
                <a:spcPct val="80000"/>
              </a:lnSpc>
              <a:spcBef>
                <a:spcPts val="500"/>
              </a:spcBef>
              <a:buSzTx/>
              <a:buNone/>
              <a:defRPr sz="1800"/>
            </a:pPr>
            <a:r>
              <a:rPr sz="2400" dirty="0">
                <a:solidFill>
                  <a:srgbClr val="000099"/>
                </a:solidFill>
              </a:rPr>
              <a:t>	FROM tableA, tableB</a:t>
            </a:r>
          </a:p>
        </p:txBody>
      </p:sp>
      <p:pic>
        <p:nvPicPr>
          <p:cNvPr id="165" name="image6.png"/>
          <p:cNvPicPr/>
          <p:nvPr/>
        </p:nvPicPr>
        <p:blipFill>
          <a:blip r:embed="rId2" cstate="print"/>
          <a:stretch>
            <a:fillRect/>
          </a:stretch>
        </p:blipFill>
        <p:spPr>
          <a:xfrm>
            <a:off x="3529012" y="2524496"/>
            <a:ext cx="5614988" cy="4191000"/>
          </a:xfrm>
          <a:prstGeom prst="rect">
            <a:avLst/>
          </a:prstGeom>
          <a:ln w="12700">
            <a:miter lim="400000"/>
          </a:ln>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p:cNvSpPr>
          <p:nvPr>
            <p:ph type="title" idx="4294967295"/>
          </p:nvPr>
        </p:nvSpPr>
        <p:spPr>
          <a:xfrm>
            <a:off x="457200" y="274637"/>
            <a:ext cx="8229600" cy="1143001"/>
          </a:xfrm>
          <a:prstGeom prst="rect">
            <a:avLst/>
          </a:prstGeom>
        </p:spPr>
        <p:txBody>
          <a:bodyPr lIns="0" tIns="0" rIns="0" bIns="0">
            <a:normAutofit/>
          </a:bodyPr>
          <a:lstStyle/>
          <a:p>
            <a:pPr lvl="0">
              <a:defRPr sz="1800"/>
            </a:pPr>
            <a:r>
              <a:rPr sz="4400"/>
              <a:t>CROSS JOIN: example</a:t>
            </a:r>
          </a:p>
        </p:txBody>
      </p:sp>
      <p:sp>
        <p:nvSpPr>
          <p:cNvPr id="168" name="Shape 168"/>
          <p:cNvSpPr>
            <a:spLocks noGrp="1"/>
          </p:cNvSpPr>
          <p:nvPr>
            <p:ph type="body" idx="4294967295"/>
          </p:nvPr>
        </p:nvSpPr>
        <p:spPr>
          <a:xfrm>
            <a:off x="457200" y="1600200"/>
            <a:ext cx="4876800" cy="4525963"/>
          </a:xfrm>
          <a:prstGeom prst="rect">
            <a:avLst/>
          </a:prstGeom>
        </p:spPr>
        <p:txBody>
          <a:bodyPr lIns="0" tIns="0" rIns="0" bIns="0">
            <a:normAutofit/>
          </a:bodyPr>
          <a:lstStyle/>
          <a:p>
            <a:pPr lvl="0">
              <a:spcBef>
                <a:spcPts val="600"/>
              </a:spcBef>
              <a:buSzTx/>
              <a:buNone/>
              <a:defRPr sz="1800"/>
            </a:pPr>
            <a:r>
              <a:rPr sz="2800" dirty="0">
                <a:solidFill>
                  <a:srgbClr val="000099"/>
                </a:solidFill>
              </a:rPr>
              <a:t>SELECT * </a:t>
            </a:r>
          </a:p>
          <a:p>
            <a:pPr lvl="0">
              <a:spcBef>
                <a:spcPts val="600"/>
              </a:spcBef>
              <a:buSzTx/>
              <a:buNone/>
              <a:defRPr sz="1800"/>
            </a:pPr>
            <a:r>
              <a:rPr sz="2800" dirty="0">
                <a:solidFill>
                  <a:srgbClr val="000099"/>
                </a:solidFill>
              </a:rPr>
              <a:t>FROM  </a:t>
            </a:r>
            <a:r>
              <a:rPr lang="en-US" sz="2800" dirty="0">
                <a:solidFill>
                  <a:srgbClr val="000099"/>
                </a:solidFill>
              </a:rPr>
              <a:t>S</a:t>
            </a:r>
            <a:r>
              <a:rPr sz="2800" dirty="0">
                <a:solidFill>
                  <a:srgbClr val="000099"/>
                </a:solidFill>
              </a:rPr>
              <a:t>tudents</a:t>
            </a:r>
          </a:p>
          <a:p>
            <a:pPr lvl="0">
              <a:spcBef>
                <a:spcPts val="600"/>
              </a:spcBef>
              <a:buSzTx/>
              <a:buNone/>
              <a:defRPr sz="1800"/>
            </a:pPr>
            <a:r>
              <a:rPr sz="2800" dirty="0">
                <a:solidFill>
                  <a:srgbClr val="000099"/>
                </a:solidFill>
              </a:rPr>
              <a:t>CROSS JOIN </a:t>
            </a:r>
            <a:r>
              <a:rPr lang="en-US" sz="2800" dirty="0">
                <a:solidFill>
                  <a:srgbClr val="000099"/>
                </a:solidFill>
              </a:rPr>
              <a:t>G</a:t>
            </a:r>
            <a:r>
              <a:rPr sz="2800" dirty="0">
                <a:solidFill>
                  <a:srgbClr val="000099"/>
                </a:solidFill>
              </a:rPr>
              <a:t>roups;</a:t>
            </a:r>
          </a:p>
          <a:p>
            <a:pPr lvl="0">
              <a:spcBef>
                <a:spcPts val="600"/>
              </a:spcBef>
              <a:buClr>
                <a:srgbClr val="000099"/>
              </a:buClr>
              <a:buChar char="•"/>
              <a:defRPr sz="1800"/>
            </a:pPr>
            <a:endParaRPr sz="2800" dirty="0">
              <a:solidFill>
                <a:srgbClr val="000099"/>
              </a:solidFill>
            </a:endParaRPr>
          </a:p>
          <a:p>
            <a:pPr lvl="0">
              <a:spcBef>
                <a:spcPts val="600"/>
              </a:spcBef>
              <a:buSzTx/>
              <a:buNone/>
              <a:defRPr sz="1800"/>
            </a:pPr>
            <a:r>
              <a:rPr sz="2800" dirty="0">
                <a:solidFill>
                  <a:srgbClr val="000099"/>
                </a:solidFill>
              </a:rPr>
              <a:t>	</a:t>
            </a:r>
            <a:r>
              <a:rPr sz="2800" dirty="0"/>
              <a:t>or</a:t>
            </a:r>
          </a:p>
          <a:p>
            <a:pPr lvl="0">
              <a:spcBef>
                <a:spcPts val="600"/>
              </a:spcBef>
              <a:buClr>
                <a:srgbClr val="000099"/>
              </a:buClr>
              <a:buChar char="•"/>
              <a:defRPr sz="1800"/>
            </a:pPr>
            <a:endParaRPr sz="2800" dirty="0">
              <a:solidFill>
                <a:srgbClr val="000099"/>
              </a:solidFill>
            </a:endParaRPr>
          </a:p>
          <a:p>
            <a:pPr lvl="0">
              <a:spcBef>
                <a:spcPts val="600"/>
              </a:spcBef>
              <a:buSzTx/>
              <a:buNone/>
              <a:defRPr sz="1800"/>
            </a:pPr>
            <a:r>
              <a:rPr sz="2800" dirty="0">
                <a:solidFill>
                  <a:srgbClr val="000099"/>
                </a:solidFill>
              </a:rPr>
              <a:t>SELECT * </a:t>
            </a:r>
          </a:p>
          <a:p>
            <a:pPr lvl="0">
              <a:spcBef>
                <a:spcPts val="600"/>
              </a:spcBef>
              <a:buSzTx/>
              <a:buNone/>
              <a:defRPr sz="1800"/>
            </a:pPr>
            <a:r>
              <a:rPr sz="2800" dirty="0">
                <a:solidFill>
                  <a:srgbClr val="000099"/>
                </a:solidFill>
              </a:rPr>
              <a:t>FROM </a:t>
            </a:r>
            <a:r>
              <a:rPr lang="en-US" sz="2800" dirty="0">
                <a:solidFill>
                  <a:srgbClr val="000099"/>
                </a:solidFill>
              </a:rPr>
              <a:t>S</a:t>
            </a:r>
            <a:r>
              <a:rPr sz="2800" dirty="0">
                <a:solidFill>
                  <a:srgbClr val="000099"/>
                </a:solidFill>
              </a:rPr>
              <a:t>tudents, </a:t>
            </a:r>
            <a:r>
              <a:rPr lang="en-US" sz="2800" dirty="0">
                <a:solidFill>
                  <a:srgbClr val="000099"/>
                </a:solidFill>
              </a:rPr>
              <a:t>G</a:t>
            </a:r>
            <a:r>
              <a:rPr sz="2800" dirty="0">
                <a:solidFill>
                  <a:srgbClr val="000099"/>
                </a:solidFill>
              </a:rPr>
              <a:t>roups;</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p:cNvSpPr>
          <p:nvPr>
            <p:ph type="title" idx="4294967295"/>
          </p:nvPr>
        </p:nvSpPr>
        <p:spPr>
          <a:xfrm>
            <a:off x="457200" y="274637"/>
            <a:ext cx="8229600" cy="1143001"/>
          </a:xfrm>
          <a:prstGeom prst="rect">
            <a:avLst/>
          </a:prstGeom>
        </p:spPr>
        <p:txBody>
          <a:bodyPr lIns="0" tIns="0" rIns="0" bIns="0">
            <a:normAutofit/>
          </a:bodyPr>
          <a:lstStyle/>
          <a:p>
            <a:pPr lvl="0">
              <a:defRPr sz="1800"/>
            </a:pPr>
            <a:r>
              <a:rPr sz="4400"/>
              <a:t>CROSS JOIN: example</a:t>
            </a:r>
          </a:p>
        </p:txBody>
      </p:sp>
      <p:graphicFrame>
        <p:nvGraphicFramePr>
          <p:cNvPr id="171" name="Table 171"/>
          <p:cNvGraphicFramePr/>
          <p:nvPr/>
        </p:nvGraphicFramePr>
        <p:xfrm>
          <a:off x="1143000" y="1676400"/>
          <a:ext cx="6934199" cy="4571046"/>
        </p:xfrm>
        <a:graphic>
          <a:graphicData uri="http://schemas.openxmlformats.org/drawingml/2006/table">
            <a:tbl>
              <a:tblPr>
                <a:tableStyleId>{4C3C2611-4C71-4FC5-86AE-919BDF0F9419}</a:tableStyleId>
              </a:tblPr>
              <a:tblGrid>
                <a:gridCol w="1189037">
                  <a:extLst>
                    <a:ext uri="{9D8B030D-6E8A-4147-A177-3AD203B41FA5}">
                      <a16:colId xmlns:a16="http://schemas.microsoft.com/office/drawing/2014/main" val="20000"/>
                    </a:ext>
                  </a:extLst>
                </a:gridCol>
                <a:gridCol w="1401762">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441325">
                <a:tc gridSpan="5">
                  <a:txBody>
                    <a:bodyPr/>
                    <a:lstStyle/>
                    <a:p>
                      <a:pPr lvl="0" algn="ctr">
                        <a:lnSpc>
                          <a:spcPct val="115000"/>
                        </a:lnSpc>
                        <a:defRPr sz="1800" b="0" i="0"/>
                      </a:pPr>
                      <a:r>
                        <a:rPr sz="2000" dirty="0">
                          <a:latin typeface="Times New Roman"/>
                          <a:ea typeface="Times New Roman"/>
                          <a:cs typeface="Times New Roman"/>
                          <a:sym typeface="Times New Roman"/>
                        </a:rPr>
                        <a:t>Result table for CROSS JOIN</a:t>
                      </a:r>
                    </a:p>
                  </a:txBody>
                  <a:tcPr marL="45720" marR="45720" horzOverflow="overflow">
                    <a:lnL w="28575">
                      <a:solidFill>
                        <a:srgbClr val="000000"/>
                      </a:solidFill>
                      <a:round/>
                    </a:lnL>
                    <a:lnR w="28575">
                      <a:solidFill>
                        <a:srgbClr val="000000"/>
                      </a:solidFill>
                      <a:round/>
                    </a:lnR>
                    <a:lnT w="28575">
                      <a:solidFill>
                        <a:srgbClr val="000000"/>
                      </a:solidFill>
                      <a:round/>
                    </a:lnT>
                    <a:lnB w="12700">
                      <a:solidFill>
                        <a:srgbClr val="000000"/>
                      </a:solidFill>
                      <a:round/>
                    </a:lnB>
                    <a:no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0"/>
                  </a:ext>
                </a:extLst>
              </a:tr>
              <a:tr h="647700">
                <a:tc>
                  <a:txBody>
                    <a:bodyPr/>
                    <a:lstStyle/>
                    <a:p>
                      <a:pPr lvl="0" algn="ctr">
                        <a:spcBef>
                          <a:spcPts val="400"/>
                        </a:spcBef>
                        <a:defRPr sz="1800" b="0" i="0"/>
                      </a:pPr>
                      <a:r>
                        <a:rPr sz="2000">
                          <a:latin typeface="Times New Roman"/>
                          <a:ea typeface="Times New Roman"/>
                          <a:cs typeface="Times New Roman"/>
                          <a:sym typeface="Times New Roman"/>
                        </a:rPr>
                        <a:t>stud_id</a:t>
                      </a:r>
                    </a:p>
                  </a:txBody>
                  <a:tcPr marL="45720" marR="4572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400"/>
                        </a:spcBef>
                        <a:defRPr sz="1800" b="0" i="0"/>
                      </a:pPr>
                      <a:r>
                        <a:rPr sz="2000">
                          <a:latin typeface="Times New Roman"/>
                          <a:ea typeface="Times New Roman"/>
                          <a:cs typeface="Times New Roman"/>
                          <a:sym typeface="Times New Roman"/>
                        </a:rPr>
                        <a:t>fname</a:t>
                      </a:r>
                    </a:p>
                  </a:txBody>
                  <a:tcPr marL="45720" marR="4572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400"/>
                        </a:spcBef>
                        <a:defRPr sz="1800" b="0" i="0"/>
                      </a:pPr>
                      <a:r>
                        <a:rPr sz="2000" dirty="0" err="1">
                          <a:latin typeface="Times New Roman"/>
                          <a:ea typeface="Times New Roman"/>
                          <a:cs typeface="Times New Roman"/>
                          <a:sym typeface="Times New Roman"/>
                        </a:rPr>
                        <a:t>group_id</a:t>
                      </a:r>
                      <a:endParaRPr sz="2000" dirty="0">
                        <a:latin typeface="Times New Roman"/>
                        <a:ea typeface="Times New Roman"/>
                        <a:cs typeface="Times New Roman"/>
                        <a:sym typeface="Times New Roman"/>
                      </a:endParaRPr>
                    </a:p>
                  </a:txBody>
                  <a:tcPr marL="45720" marR="4572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400"/>
                        </a:spcBef>
                        <a:defRPr sz="1800" b="0" i="0"/>
                      </a:pPr>
                      <a:r>
                        <a:rPr sz="2000" dirty="0" err="1">
                          <a:latin typeface="Times New Roman"/>
                          <a:ea typeface="Times New Roman"/>
                          <a:cs typeface="Times New Roman"/>
                          <a:sym typeface="Times New Roman"/>
                        </a:rPr>
                        <a:t>group_id</a:t>
                      </a:r>
                      <a:endParaRPr sz="2000" dirty="0">
                        <a:latin typeface="Times New Roman"/>
                        <a:ea typeface="Times New Roman"/>
                        <a:cs typeface="Times New Roman"/>
                        <a:sym typeface="Times New Roman"/>
                      </a:endParaRPr>
                    </a:p>
                  </a:txBody>
                  <a:tcPr marL="45720" marR="4572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400"/>
                        </a:spcBef>
                        <a:defRPr sz="1800" b="0" i="0"/>
                      </a:pPr>
                      <a:r>
                        <a:rPr sz="2000">
                          <a:latin typeface="Times New Roman"/>
                          <a:ea typeface="Times New Roman"/>
                          <a:cs typeface="Times New Roman"/>
                          <a:sym typeface="Times New Roman"/>
                        </a:rPr>
                        <a:t>Group_name</a:t>
                      </a:r>
                    </a:p>
                  </a:txBody>
                  <a:tcPr marL="45720" marR="4572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extLst>
                  <a:ext uri="{0D108BD9-81ED-4DB2-BD59-A6C34878D82A}">
                    <a16:rowId xmlns:a16="http://schemas.microsoft.com/office/drawing/2014/main" val="10001"/>
                  </a:ext>
                </a:extLst>
              </a:tr>
              <a:tr h="531812">
                <a:tc>
                  <a:txBody>
                    <a:bodyPr/>
                    <a:lstStyle/>
                    <a:p>
                      <a:pPr lvl="0" algn="ctr">
                        <a:spcBef>
                          <a:spcPts val="400"/>
                        </a:spcBef>
                        <a:defRPr sz="1800" b="0" i="0"/>
                      </a:pPr>
                      <a:r>
                        <a:rPr sz="2000" dirty="0">
                          <a:latin typeface="Times New Roman"/>
                          <a:ea typeface="Times New Roman"/>
                          <a:cs typeface="Times New Roman"/>
                          <a:sym typeface="Times New Roman"/>
                        </a:rPr>
                        <a:t>1</a:t>
                      </a:r>
                    </a:p>
                  </a:txBody>
                  <a:tcPr marL="45720" marR="4572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lnSpc>
                          <a:spcPct val="115000"/>
                        </a:lnSpc>
                        <a:defRPr sz="1800" b="0" i="0"/>
                      </a:pPr>
                      <a:r>
                        <a:rPr sz="2000" dirty="0">
                          <a:latin typeface="Times New Roman"/>
                          <a:ea typeface="Times New Roman"/>
                          <a:cs typeface="Times New Roman"/>
                          <a:sym typeface="Times New Roman"/>
                        </a:rPr>
                        <a:t>Boris</a:t>
                      </a:r>
                    </a:p>
                  </a:txBody>
                  <a:tcPr marL="45720" marR="4572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400"/>
                        </a:spcBef>
                        <a:defRPr sz="1800" b="0" i="0"/>
                      </a:pPr>
                      <a:r>
                        <a:rPr sz="2000" dirty="0">
                          <a:latin typeface="Times New Roman"/>
                          <a:ea typeface="Times New Roman"/>
                          <a:cs typeface="Times New Roman"/>
                          <a:sym typeface="Times New Roman"/>
                        </a:rPr>
                        <a:t>2</a:t>
                      </a:r>
                    </a:p>
                  </a:txBody>
                  <a:tcPr marL="45720" marR="4572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400"/>
                        </a:spcBef>
                        <a:defRPr sz="1800" b="0" i="0"/>
                      </a:pPr>
                      <a:r>
                        <a:rPr sz="2000" dirty="0">
                          <a:latin typeface="Times New Roman"/>
                          <a:ea typeface="Times New Roman"/>
                          <a:cs typeface="Times New Roman"/>
                          <a:sym typeface="Times New Roman"/>
                        </a:rPr>
                        <a:t>1</a:t>
                      </a:r>
                    </a:p>
                  </a:txBody>
                  <a:tcPr marL="45720" marR="4572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400"/>
                        </a:spcBef>
                        <a:defRPr sz="1800" b="0" i="0"/>
                      </a:pPr>
                      <a:r>
                        <a:rPr sz="2000" dirty="0">
                          <a:latin typeface="Times New Roman"/>
                          <a:ea typeface="Times New Roman"/>
                          <a:cs typeface="Times New Roman"/>
                          <a:sym typeface="Times New Roman"/>
                        </a:rPr>
                        <a:t>CSSE-122</a:t>
                      </a:r>
                    </a:p>
                  </a:txBody>
                  <a:tcPr marL="45720" marR="4572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extLst>
                  <a:ext uri="{0D108BD9-81ED-4DB2-BD59-A6C34878D82A}">
                    <a16:rowId xmlns:a16="http://schemas.microsoft.com/office/drawing/2014/main" val="10002"/>
                  </a:ext>
                </a:extLst>
              </a:tr>
              <a:tr h="534987">
                <a:tc>
                  <a:txBody>
                    <a:bodyPr/>
                    <a:lstStyle/>
                    <a:p>
                      <a:pPr lvl="0" algn="ctr">
                        <a:spcBef>
                          <a:spcPts val="400"/>
                        </a:spcBef>
                        <a:defRPr sz="1800" b="0" i="0"/>
                      </a:pPr>
                      <a:r>
                        <a:rPr sz="2000" dirty="0">
                          <a:latin typeface="Times New Roman"/>
                          <a:ea typeface="Times New Roman"/>
                          <a:cs typeface="Times New Roman"/>
                          <a:sym typeface="Times New Roman"/>
                        </a:rPr>
                        <a:t>2</a:t>
                      </a:r>
                    </a:p>
                  </a:txBody>
                  <a:tcPr marL="45720" marR="4572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lnSpc>
                          <a:spcPct val="115000"/>
                        </a:lnSpc>
                        <a:defRPr sz="1800" b="0" i="0"/>
                      </a:pPr>
                      <a:r>
                        <a:rPr sz="2000" dirty="0" err="1">
                          <a:latin typeface="Times New Roman"/>
                          <a:ea typeface="Times New Roman"/>
                          <a:cs typeface="Times New Roman"/>
                          <a:sym typeface="Times New Roman"/>
                        </a:rPr>
                        <a:t>Beksultan</a:t>
                      </a:r>
                      <a:endParaRPr sz="2000" dirty="0">
                        <a:latin typeface="Times New Roman"/>
                        <a:ea typeface="Times New Roman"/>
                        <a:cs typeface="Times New Roman"/>
                        <a:sym typeface="Times New Roman"/>
                      </a:endParaRPr>
                    </a:p>
                  </a:txBody>
                  <a:tcPr marL="45720" marR="4572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400"/>
                        </a:spcBef>
                        <a:defRPr sz="1800" b="0" i="0"/>
                      </a:pPr>
                      <a:r>
                        <a:rPr sz="2000">
                          <a:latin typeface="Times New Roman"/>
                          <a:ea typeface="Times New Roman"/>
                          <a:cs typeface="Times New Roman"/>
                          <a:sym typeface="Times New Roman"/>
                        </a:rPr>
                        <a:t>2</a:t>
                      </a:r>
                    </a:p>
                  </a:txBody>
                  <a:tcPr marL="45720" marR="4572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400"/>
                        </a:spcBef>
                        <a:defRPr sz="1800" b="0" i="0"/>
                      </a:pPr>
                      <a:r>
                        <a:rPr sz="2000">
                          <a:latin typeface="Times New Roman"/>
                          <a:ea typeface="Times New Roman"/>
                          <a:cs typeface="Times New Roman"/>
                          <a:sym typeface="Times New Roman"/>
                        </a:rPr>
                        <a:t>1</a:t>
                      </a:r>
                    </a:p>
                  </a:txBody>
                  <a:tcPr marL="45720" marR="4572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400"/>
                        </a:spcBef>
                        <a:defRPr sz="1800" b="0" i="0"/>
                      </a:pPr>
                      <a:r>
                        <a:rPr sz="2000" dirty="0">
                          <a:latin typeface="Times New Roman"/>
                          <a:ea typeface="Times New Roman"/>
                          <a:cs typeface="Times New Roman"/>
                          <a:sym typeface="Times New Roman"/>
                        </a:rPr>
                        <a:t>CSSE-122</a:t>
                      </a:r>
                    </a:p>
                  </a:txBody>
                  <a:tcPr marL="45720" marR="4572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extLst>
                  <a:ext uri="{0D108BD9-81ED-4DB2-BD59-A6C34878D82A}">
                    <a16:rowId xmlns:a16="http://schemas.microsoft.com/office/drawing/2014/main" val="10003"/>
                  </a:ext>
                </a:extLst>
              </a:tr>
              <a:tr h="533400">
                <a:tc>
                  <a:txBody>
                    <a:bodyPr/>
                    <a:lstStyle/>
                    <a:p>
                      <a:pPr lvl="0" algn="ctr">
                        <a:spcBef>
                          <a:spcPts val="400"/>
                        </a:spcBef>
                        <a:defRPr sz="1800" b="0" i="0"/>
                      </a:pPr>
                      <a:r>
                        <a:rPr sz="2000" dirty="0">
                          <a:latin typeface="Times New Roman"/>
                          <a:ea typeface="Times New Roman"/>
                          <a:cs typeface="Times New Roman"/>
                          <a:sym typeface="Times New Roman"/>
                        </a:rPr>
                        <a:t>3</a:t>
                      </a:r>
                    </a:p>
                  </a:txBody>
                  <a:tcPr marL="45720" marR="4572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lnSpc>
                          <a:spcPct val="115000"/>
                        </a:lnSpc>
                        <a:defRPr sz="1800" b="0" i="0"/>
                      </a:pPr>
                      <a:r>
                        <a:rPr sz="2000" dirty="0" err="1">
                          <a:latin typeface="Times New Roman"/>
                          <a:ea typeface="Times New Roman"/>
                          <a:cs typeface="Times New Roman"/>
                          <a:sym typeface="Times New Roman"/>
                        </a:rPr>
                        <a:t>Aynur</a:t>
                      </a:r>
                      <a:endParaRPr sz="2000" dirty="0">
                        <a:latin typeface="Times New Roman"/>
                        <a:ea typeface="Times New Roman"/>
                        <a:cs typeface="Times New Roman"/>
                        <a:sym typeface="Times New Roman"/>
                      </a:endParaRPr>
                    </a:p>
                  </a:txBody>
                  <a:tcPr marL="45720" marR="4572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400"/>
                        </a:spcBef>
                        <a:defRPr sz="1800" b="0" i="0"/>
                      </a:pPr>
                      <a:endParaRPr/>
                    </a:p>
                  </a:txBody>
                  <a:tcPr marL="45720" marR="4572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400"/>
                        </a:spcBef>
                        <a:defRPr sz="1800" b="0" i="0"/>
                      </a:pPr>
                      <a:r>
                        <a:rPr sz="2000">
                          <a:latin typeface="Times New Roman"/>
                          <a:ea typeface="Times New Roman"/>
                          <a:cs typeface="Times New Roman"/>
                          <a:sym typeface="Times New Roman"/>
                        </a:rPr>
                        <a:t>1</a:t>
                      </a:r>
                    </a:p>
                  </a:txBody>
                  <a:tcPr marL="45720" marR="4572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400"/>
                        </a:spcBef>
                        <a:defRPr sz="1800" b="0" i="0"/>
                      </a:pPr>
                      <a:r>
                        <a:rPr sz="2000" dirty="0">
                          <a:latin typeface="Times New Roman"/>
                          <a:ea typeface="Times New Roman"/>
                          <a:cs typeface="Times New Roman"/>
                          <a:sym typeface="Times New Roman"/>
                        </a:rPr>
                        <a:t>CSSE-122</a:t>
                      </a:r>
                    </a:p>
                  </a:txBody>
                  <a:tcPr marL="45720" marR="4572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extLst>
                  <a:ext uri="{0D108BD9-81ED-4DB2-BD59-A6C34878D82A}">
                    <a16:rowId xmlns:a16="http://schemas.microsoft.com/office/drawing/2014/main" val="10004"/>
                  </a:ext>
                </a:extLst>
              </a:tr>
              <a:tr h="628650">
                <a:tc>
                  <a:txBody>
                    <a:bodyPr/>
                    <a:lstStyle/>
                    <a:p>
                      <a:pPr lvl="0" algn="ctr">
                        <a:spcBef>
                          <a:spcPts val="400"/>
                        </a:spcBef>
                        <a:defRPr sz="1800" b="0" i="0"/>
                      </a:pPr>
                      <a:r>
                        <a:rPr sz="2000" dirty="0">
                          <a:latin typeface="Times New Roman"/>
                          <a:ea typeface="Times New Roman"/>
                          <a:cs typeface="Times New Roman"/>
                          <a:sym typeface="Times New Roman"/>
                        </a:rPr>
                        <a:t>1</a:t>
                      </a:r>
                    </a:p>
                  </a:txBody>
                  <a:tcPr marL="45720" marR="4572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lnSpc>
                          <a:spcPct val="115000"/>
                        </a:lnSpc>
                        <a:defRPr sz="1800" b="0" i="0"/>
                      </a:pPr>
                      <a:r>
                        <a:rPr sz="2000" dirty="0">
                          <a:latin typeface="Times New Roman"/>
                          <a:ea typeface="Times New Roman"/>
                          <a:cs typeface="Times New Roman"/>
                          <a:sym typeface="Times New Roman"/>
                        </a:rPr>
                        <a:t>Boris</a:t>
                      </a:r>
                    </a:p>
                  </a:txBody>
                  <a:tcPr marL="45720" marR="4572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400"/>
                        </a:spcBef>
                        <a:defRPr sz="1800" b="0" i="0"/>
                      </a:pPr>
                      <a:r>
                        <a:rPr sz="2000" dirty="0">
                          <a:latin typeface="Times New Roman"/>
                          <a:ea typeface="Times New Roman"/>
                          <a:cs typeface="Times New Roman"/>
                          <a:sym typeface="Times New Roman"/>
                        </a:rPr>
                        <a:t>2</a:t>
                      </a:r>
                    </a:p>
                  </a:txBody>
                  <a:tcPr marL="45720" marR="4572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400"/>
                        </a:spcBef>
                        <a:defRPr sz="1800" b="0" i="0"/>
                      </a:pPr>
                      <a:r>
                        <a:rPr sz="2000" dirty="0">
                          <a:latin typeface="Times New Roman"/>
                          <a:ea typeface="Times New Roman"/>
                          <a:cs typeface="Times New Roman"/>
                          <a:sym typeface="Times New Roman"/>
                        </a:rPr>
                        <a:t>2</a:t>
                      </a:r>
                    </a:p>
                  </a:txBody>
                  <a:tcPr marL="45720" marR="4572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lnSpc>
                          <a:spcPct val="115000"/>
                        </a:lnSpc>
                        <a:defRPr sz="1800" b="0" i="0"/>
                      </a:pPr>
                      <a:r>
                        <a:rPr sz="2000" dirty="0">
                          <a:latin typeface="Times New Roman"/>
                          <a:ea typeface="Times New Roman"/>
                          <a:cs typeface="Times New Roman"/>
                          <a:sym typeface="Times New Roman"/>
                        </a:rPr>
                        <a:t>CSSE-124</a:t>
                      </a:r>
                    </a:p>
                  </a:txBody>
                  <a:tcPr marL="45720" marR="4572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extLst>
                  <a:ext uri="{0D108BD9-81ED-4DB2-BD59-A6C34878D82A}">
                    <a16:rowId xmlns:a16="http://schemas.microsoft.com/office/drawing/2014/main" val="10005"/>
                  </a:ext>
                </a:extLst>
              </a:tr>
              <a:tr h="623887">
                <a:tc>
                  <a:txBody>
                    <a:bodyPr/>
                    <a:lstStyle/>
                    <a:p>
                      <a:pPr lvl="0" algn="ctr">
                        <a:spcBef>
                          <a:spcPts val="400"/>
                        </a:spcBef>
                        <a:defRPr sz="1800" b="0" i="0"/>
                      </a:pPr>
                      <a:r>
                        <a:rPr sz="2000" dirty="0">
                          <a:latin typeface="Times New Roman"/>
                          <a:ea typeface="Times New Roman"/>
                          <a:cs typeface="Times New Roman"/>
                          <a:sym typeface="Times New Roman"/>
                        </a:rPr>
                        <a:t>2</a:t>
                      </a:r>
                    </a:p>
                  </a:txBody>
                  <a:tcPr marL="45720" marR="4572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lnSpc>
                          <a:spcPct val="115000"/>
                        </a:lnSpc>
                        <a:defRPr sz="1800" b="0" i="0"/>
                      </a:pPr>
                      <a:r>
                        <a:rPr sz="2000" dirty="0" err="1">
                          <a:latin typeface="Times New Roman"/>
                          <a:ea typeface="Times New Roman"/>
                          <a:cs typeface="Times New Roman"/>
                          <a:sym typeface="Times New Roman"/>
                        </a:rPr>
                        <a:t>Beksultan</a:t>
                      </a:r>
                      <a:endParaRPr sz="2000" dirty="0">
                        <a:latin typeface="Times New Roman"/>
                        <a:ea typeface="Times New Roman"/>
                        <a:cs typeface="Times New Roman"/>
                        <a:sym typeface="Times New Roman"/>
                      </a:endParaRPr>
                    </a:p>
                  </a:txBody>
                  <a:tcPr marL="45720" marR="4572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400"/>
                        </a:spcBef>
                        <a:defRPr sz="1800" b="0" i="0"/>
                      </a:pPr>
                      <a:r>
                        <a:rPr sz="2000" dirty="0">
                          <a:latin typeface="Times New Roman"/>
                          <a:ea typeface="Times New Roman"/>
                          <a:cs typeface="Times New Roman"/>
                          <a:sym typeface="Times New Roman"/>
                        </a:rPr>
                        <a:t>2</a:t>
                      </a:r>
                    </a:p>
                  </a:txBody>
                  <a:tcPr marL="45720" marR="4572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400"/>
                        </a:spcBef>
                        <a:defRPr sz="1800" b="0" i="0"/>
                      </a:pPr>
                      <a:r>
                        <a:rPr sz="2000" dirty="0">
                          <a:latin typeface="Times New Roman"/>
                          <a:ea typeface="Times New Roman"/>
                          <a:cs typeface="Times New Roman"/>
                          <a:sym typeface="Times New Roman"/>
                        </a:rPr>
                        <a:t>2</a:t>
                      </a:r>
                    </a:p>
                  </a:txBody>
                  <a:tcPr marL="45720" marR="4572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lnSpc>
                          <a:spcPct val="115000"/>
                        </a:lnSpc>
                        <a:defRPr sz="1800" b="0" i="0"/>
                      </a:pPr>
                      <a:r>
                        <a:rPr sz="2000" dirty="0">
                          <a:latin typeface="Times New Roman"/>
                          <a:ea typeface="Times New Roman"/>
                          <a:cs typeface="Times New Roman"/>
                          <a:sym typeface="Times New Roman"/>
                        </a:rPr>
                        <a:t>CSSE-124</a:t>
                      </a:r>
                    </a:p>
                  </a:txBody>
                  <a:tcPr marL="45720" marR="4572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extLst>
                  <a:ext uri="{0D108BD9-81ED-4DB2-BD59-A6C34878D82A}">
                    <a16:rowId xmlns:a16="http://schemas.microsoft.com/office/drawing/2014/main" val="10006"/>
                  </a:ext>
                </a:extLst>
              </a:tr>
              <a:tr h="628650">
                <a:tc>
                  <a:txBody>
                    <a:bodyPr/>
                    <a:lstStyle/>
                    <a:p>
                      <a:pPr lvl="0" algn="ctr">
                        <a:spcBef>
                          <a:spcPts val="400"/>
                        </a:spcBef>
                        <a:defRPr sz="1800" b="0" i="0"/>
                      </a:pPr>
                      <a:r>
                        <a:rPr sz="2000" dirty="0">
                          <a:latin typeface="Times New Roman"/>
                          <a:ea typeface="Times New Roman"/>
                          <a:cs typeface="Times New Roman"/>
                          <a:sym typeface="Times New Roman"/>
                        </a:rPr>
                        <a:t>3</a:t>
                      </a:r>
                    </a:p>
                  </a:txBody>
                  <a:tcPr marL="45720" marR="45720" horzOverflow="overflow">
                    <a:lnL w="28575">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ctr">
                        <a:lnSpc>
                          <a:spcPct val="115000"/>
                        </a:lnSpc>
                        <a:defRPr sz="1800" b="0" i="0"/>
                      </a:pPr>
                      <a:r>
                        <a:rPr sz="2000" dirty="0" err="1">
                          <a:latin typeface="Times New Roman"/>
                          <a:ea typeface="Times New Roman"/>
                          <a:cs typeface="Times New Roman"/>
                          <a:sym typeface="Times New Roman"/>
                        </a:rPr>
                        <a:t>Aynur</a:t>
                      </a:r>
                      <a:endParaRPr sz="2000" dirty="0">
                        <a:latin typeface="Times New Roman"/>
                        <a:ea typeface="Times New Roman"/>
                        <a:cs typeface="Times New Roman"/>
                        <a:sym typeface="Times New Roman"/>
                      </a:endParaRPr>
                    </a:p>
                  </a:txBody>
                  <a:tcPr marL="45720" marR="45720" horzOverflow="overflow">
                    <a:lnL w="12700">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ctr">
                        <a:spcBef>
                          <a:spcPts val="400"/>
                        </a:spcBef>
                        <a:defRPr sz="1800" b="0" i="0"/>
                      </a:pPr>
                      <a:endParaRPr dirty="0"/>
                    </a:p>
                  </a:txBody>
                  <a:tcPr marL="45720" marR="45720" horzOverflow="overflow">
                    <a:lnL w="12700">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ctr">
                        <a:spcBef>
                          <a:spcPts val="400"/>
                        </a:spcBef>
                        <a:defRPr sz="1800" b="0" i="0"/>
                      </a:pPr>
                      <a:r>
                        <a:rPr sz="2000" dirty="0">
                          <a:latin typeface="Times New Roman"/>
                          <a:ea typeface="Times New Roman"/>
                          <a:cs typeface="Times New Roman"/>
                          <a:sym typeface="Times New Roman"/>
                        </a:rPr>
                        <a:t>2</a:t>
                      </a:r>
                    </a:p>
                  </a:txBody>
                  <a:tcPr marL="45720" marR="45720" horzOverflow="overflow">
                    <a:lnL w="12700">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ctr">
                        <a:lnSpc>
                          <a:spcPct val="115000"/>
                        </a:lnSpc>
                        <a:defRPr sz="1800" b="0" i="0"/>
                      </a:pPr>
                      <a:r>
                        <a:rPr sz="2000" dirty="0">
                          <a:latin typeface="Times New Roman"/>
                          <a:ea typeface="Times New Roman"/>
                          <a:cs typeface="Times New Roman"/>
                          <a:sym typeface="Times New Roman"/>
                        </a:rPr>
                        <a:t>CSSE-124</a:t>
                      </a:r>
                    </a:p>
                  </a:txBody>
                  <a:tcPr marL="45720" marR="45720" horzOverflow="overflow">
                    <a:lnL w="12700">
                      <a:solidFill>
                        <a:srgbClr val="000000"/>
                      </a:solidFill>
                      <a:round/>
                    </a:lnL>
                    <a:lnR w="28575">
                      <a:solidFill>
                        <a:srgbClr val="000000"/>
                      </a:solidFill>
                      <a:round/>
                    </a:lnR>
                    <a:lnT w="12700">
                      <a:solidFill>
                        <a:srgbClr val="000000"/>
                      </a:solidFill>
                      <a:round/>
                    </a:lnT>
                    <a:lnB w="28575">
                      <a:solidFill>
                        <a:srgbClr val="000000"/>
                      </a:solidFill>
                      <a:round/>
                    </a:lnB>
                    <a:noFill/>
                  </a:tcPr>
                </a:tc>
                <a:extLst>
                  <a:ext uri="{0D108BD9-81ED-4DB2-BD59-A6C34878D82A}">
                    <a16:rowId xmlns:a16="http://schemas.microsoft.com/office/drawing/2014/main" val="10007"/>
                  </a:ext>
                </a:extLst>
              </a:tr>
            </a:tbl>
          </a:graphicData>
        </a:graphic>
      </p:graphicFrame>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p:cNvSpPr>
          <p:nvPr>
            <p:ph type="title" idx="4294967295"/>
          </p:nvPr>
        </p:nvSpPr>
        <p:spPr>
          <a:xfrm>
            <a:off x="457200" y="274637"/>
            <a:ext cx="8229600" cy="1143001"/>
          </a:xfrm>
          <a:prstGeom prst="rect">
            <a:avLst/>
          </a:prstGeom>
        </p:spPr>
        <p:txBody>
          <a:bodyPr lIns="0" tIns="0" rIns="0" bIns="0">
            <a:normAutofit/>
          </a:bodyPr>
          <a:lstStyle/>
          <a:p>
            <a:pPr lvl="0">
              <a:defRPr sz="1800"/>
            </a:pPr>
            <a:r>
              <a:rPr sz="4400" dirty="0"/>
              <a:t>The complete JOIN syntax</a:t>
            </a:r>
          </a:p>
        </p:txBody>
      </p:sp>
      <p:sp>
        <p:nvSpPr>
          <p:cNvPr id="174" name="Shape 174"/>
          <p:cNvSpPr>
            <a:spLocks noGrp="1"/>
          </p:cNvSpPr>
          <p:nvPr>
            <p:ph type="body" idx="4294967295"/>
          </p:nvPr>
        </p:nvSpPr>
        <p:spPr>
          <a:xfrm>
            <a:off x="457200" y="1600200"/>
            <a:ext cx="8229600" cy="4525963"/>
          </a:xfrm>
          <a:prstGeom prst="rect">
            <a:avLst/>
          </a:prstGeom>
        </p:spPr>
        <p:txBody>
          <a:bodyPr lIns="0" tIns="0" rIns="0" bIns="0">
            <a:normAutofit/>
          </a:bodyPr>
          <a:lstStyle/>
          <a:p>
            <a:pPr lvl="0">
              <a:lnSpc>
                <a:spcPct val="90000"/>
              </a:lnSpc>
              <a:buSzTx/>
              <a:buNone/>
              <a:defRPr sz="1800"/>
            </a:pPr>
            <a:r>
              <a:rPr sz="3200" dirty="0"/>
              <a:t>	</a:t>
            </a:r>
          </a:p>
          <a:p>
            <a:pPr lvl="0">
              <a:lnSpc>
                <a:spcPct val="90000"/>
              </a:lnSpc>
              <a:buSzTx/>
              <a:buNone/>
              <a:defRPr sz="1800"/>
            </a:pPr>
            <a:r>
              <a:rPr sz="3200" dirty="0"/>
              <a:t>	</a:t>
            </a:r>
          </a:p>
          <a:p>
            <a:pPr lvl="0">
              <a:lnSpc>
                <a:spcPct val="90000"/>
              </a:lnSpc>
              <a:spcBef>
                <a:spcPts val="900"/>
              </a:spcBef>
              <a:buSzTx/>
              <a:buNone/>
              <a:defRPr sz="1800"/>
            </a:pPr>
            <a:r>
              <a:rPr sz="3200" dirty="0"/>
              <a:t>	</a:t>
            </a:r>
            <a:r>
              <a:rPr sz="3700" dirty="0">
                <a:solidFill>
                  <a:srgbClr val="000099"/>
                </a:solidFill>
              </a:rPr>
              <a:t>SELECT </a:t>
            </a:r>
            <a:r>
              <a:rPr sz="4000" dirty="0">
                <a:solidFill>
                  <a:srgbClr val="000099"/>
                </a:solidFill>
              </a:rPr>
              <a:t>Attribute(s)</a:t>
            </a:r>
            <a:endParaRPr sz="3700" dirty="0">
              <a:solidFill>
                <a:srgbClr val="000099"/>
              </a:solidFill>
            </a:endParaRPr>
          </a:p>
          <a:p>
            <a:pPr lvl="0">
              <a:lnSpc>
                <a:spcPct val="90000"/>
              </a:lnSpc>
              <a:spcBef>
                <a:spcPts val="800"/>
              </a:spcBef>
              <a:buSzTx/>
              <a:buNone/>
              <a:defRPr sz="1800"/>
            </a:pPr>
            <a:r>
              <a:rPr sz="3700" dirty="0">
                <a:solidFill>
                  <a:srgbClr val="000099"/>
                </a:solidFill>
              </a:rPr>
              <a:t>	FROM TableA</a:t>
            </a:r>
          </a:p>
          <a:p>
            <a:pPr lvl="0">
              <a:lnSpc>
                <a:spcPct val="90000"/>
              </a:lnSpc>
              <a:spcBef>
                <a:spcPts val="800"/>
              </a:spcBef>
              <a:buSzTx/>
              <a:buNone/>
              <a:defRPr sz="1800"/>
            </a:pPr>
            <a:r>
              <a:rPr sz="3700" dirty="0">
                <a:solidFill>
                  <a:srgbClr val="000099"/>
                </a:solidFill>
              </a:rPr>
              <a:t>	{INNER | {LEFT | RIGHT | FULL} OUTER | CROSS } JOIN TableB </a:t>
            </a:r>
          </a:p>
          <a:p>
            <a:pPr lvl="0">
              <a:lnSpc>
                <a:spcPct val="90000"/>
              </a:lnSpc>
              <a:spcBef>
                <a:spcPts val="800"/>
              </a:spcBef>
              <a:buSzTx/>
              <a:buNone/>
              <a:defRPr sz="1800"/>
            </a:pPr>
            <a:r>
              <a:rPr sz="3700" dirty="0">
                <a:solidFill>
                  <a:srgbClr val="000099"/>
                </a:solidFill>
              </a:rPr>
              <a:t>	ON &lt;condition&gt;</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p:cNvSpPr>
          <p:nvPr>
            <p:ph type="title" idx="4294967295"/>
          </p:nvPr>
        </p:nvSpPr>
        <p:spPr>
          <a:xfrm>
            <a:off x="457200" y="0"/>
            <a:ext cx="8229600" cy="1143001"/>
          </a:xfrm>
          <a:prstGeom prst="rect">
            <a:avLst/>
          </a:prstGeom>
        </p:spPr>
        <p:txBody>
          <a:bodyPr lIns="0" tIns="0" rIns="0" bIns="0">
            <a:normAutofit/>
          </a:bodyPr>
          <a:lstStyle/>
          <a:p>
            <a:pPr lvl="0">
              <a:defRPr sz="1800"/>
            </a:pPr>
            <a:r>
              <a:rPr sz="4400" dirty="0"/>
              <a:t>JOIN </a:t>
            </a:r>
            <a:r>
              <a:rPr lang="en-US" sz="4400" dirty="0"/>
              <a:t>with USING</a:t>
            </a:r>
            <a:endParaRPr sz="4400" dirty="0"/>
          </a:p>
        </p:txBody>
      </p:sp>
      <p:sp>
        <p:nvSpPr>
          <p:cNvPr id="174" name="Shape 174"/>
          <p:cNvSpPr>
            <a:spLocks noGrp="1"/>
          </p:cNvSpPr>
          <p:nvPr>
            <p:ph type="body" idx="4294967295"/>
          </p:nvPr>
        </p:nvSpPr>
        <p:spPr>
          <a:xfrm>
            <a:off x="457200" y="1143001"/>
            <a:ext cx="8229600" cy="4525963"/>
          </a:xfrm>
          <a:prstGeom prst="rect">
            <a:avLst/>
          </a:prstGeom>
        </p:spPr>
        <p:txBody>
          <a:bodyPr lIns="0" tIns="0" rIns="0" bIns="0">
            <a:noAutofit/>
          </a:bodyPr>
          <a:lstStyle/>
          <a:p>
            <a:pPr lvl="0">
              <a:lnSpc>
                <a:spcPct val="90000"/>
              </a:lnSpc>
              <a:buSzTx/>
              <a:buNone/>
              <a:defRPr sz="1800"/>
            </a:pPr>
            <a:r>
              <a:rPr sz="2800" dirty="0"/>
              <a:t>	</a:t>
            </a:r>
            <a:r>
              <a:rPr lang="en-US" sz="2800" dirty="0"/>
              <a:t>The USING clause is a shorthand that allows you to take advantage of the specific situation where both sides of the join use the same name for the joining column(s). It takes a comma-separated list of the shared column names and forms a join condition that includes an equality comparison for each one.</a:t>
            </a:r>
            <a:endParaRPr sz="2800" dirty="0"/>
          </a:p>
          <a:p>
            <a:pPr lvl="0">
              <a:lnSpc>
                <a:spcPct val="90000"/>
              </a:lnSpc>
              <a:buSzTx/>
              <a:buNone/>
              <a:defRPr sz="1800"/>
            </a:pPr>
            <a:r>
              <a:rPr sz="2800" dirty="0"/>
              <a:t>	</a:t>
            </a:r>
          </a:p>
          <a:p>
            <a:pPr lvl="0">
              <a:lnSpc>
                <a:spcPct val="90000"/>
              </a:lnSpc>
              <a:spcBef>
                <a:spcPts val="900"/>
              </a:spcBef>
              <a:buSzTx/>
              <a:buNone/>
              <a:defRPr sz="1800"/>
            </a:pPr>
            <a:r>
              <a:rPr sz="2800" dirty="0"/>
              <a:t>	</a:t>
            </a:r>
            <a:r>
              <a:rPr sz="2800" dirty="0">
                <a:solidFill>
                  <a:srgbClr val="000099"/>
                </a:solidFill>
              </a:rPr>
              <a:t>SELECT Attribute(s)</a:t>
            </a:r>
          </a:p>
          <a:p>
            <a:pPr lvl="0">
              <a:lnSpc>
                <a:spcPct val="90000"/>
              </a:lnSpc>
              <a:spcBef>
                <a:spcPts val="800"/>
              </a:spcBef>
              <a:buSzTx/>
              <a:buNone/>
              <a:defRPr sz="1800"/>
            </a:pPr>
            <a:r>
              <a:rPr sz="2800" dirty="0">
                <a:solidFill>
                  <a:srgbClr val="000099"/>
                </a:solidFill>
              </a:rPr>
              <a:t>	FROM </a:t>
            </a:r>
            <a:r>
              <a:rPr sz="2800" dirty="0" err="1">
                <a:solidFill>
                  <a:srgbClr val="000099"/>
                </a:solidFill>
              </a:rPr>
              <a:t>TableA</a:t>
            </a:r>
            <a:endParaRPr lang="en-US" sz="2800" dirty="0">
              <a:solidFill>
                <a:srgbClr val="000099"/>
              </a:solidFill>
            </a:endParaRPr>
          </a:p>
          <a:p>
            <a:pPr lvl="0">
              <a:lnSpc>
                <a:spcPct val="90000"/>
              </a:lnSpc>
              <a:spcBef>
                <a:spcPts val="800"/>
              </a:spcBef>
              <a:buSzTx/>
              <a:buNone/>
              <a:defRPr sz="1800"/>
            </a:pPr>
            <a:r>
              <a:rPr lang="en-US" sz="2800" dirty="0">
                <a:solidFill>
                  <a:srgbClr val="000099"/>
                </a:solidFill>
              </a:rPr>
              <a:t>	</a:t>
            </a:r>
            <a:r>
              <a:rPr sz="2800" dirty="0">
                <a:solidFill>
                  <a:srgbClr val="000099"/>
                </a:solidFill>
              </a:rPr>
              <a:t>{INNER | {LEFT | RIGHT | FULL} OUTER } JOIN TableB </a:t>
            </a:r>
          </a:p>
          <a:p>
            <a:pPr lvl="0">
              <a:lnSpc>
                <a:spcPct val="90000"/>
              </a:lnSpc>
              <a:spcBef>
                <a:spcPts val="800"/>
              </a:spcBef>
              <a:buSzTx/>
              <a:buNone/>
              <a:defRPr sz="1800"/>
            </a:pPr>
            <a:r>
              <a:rPr sz="2800" dirty="0">
                <a:solidFill>
                  <a:srgbClr val="000099"/>
                </a:solidFill>
              </a:rPr>
              <a:t>	</a:t>
            </a:r>
            <a:r>
              <a:rPr lang="en-US" sz="2800" dirty="0">
                <a:solidFill>
                  <a:srgbClr val="000099"/>
                </a:solidFill>
              </a:rPr>
              <a:t>USING (join column list)</a:t>
            </a:r>
            <a:endParaRPr sz="2800" dirty="0">
              <a:solidFill>
                <a:srgbClr val="000099"/>
              </a:solidFill>
            </a:endParaRPr>
          </a:p>
        </p:txBody>
      </p:sp>
    </p:spTree>
    <p:extLst>
      <p:ext uri="{BB962C8B-B14F-4D97-AF65-F5344CB8AC3E}">
        <p14:creationId xmlns:p14="http://schemas.microsoft.com/office/powerpoint/2010/main" val="6027499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31"/>
          <p:cNvSpPr>
            <a:spLocks noGrp="1"/>
          </p:cNvSpPr>
          <p:nvPr>
            <p:ph type="title" idx="4294967295"/>
          </p:nvPr>
        </p:nvSpPr>
        <p:spPr>
          <a:xfrm>
            <a:off x="457200" y="274637"/>
            <a:ext cx="8229600" cy="1143001"/>
          </a:xfrm>
          <a:prstGeom prst="rect">
            <a:avLst/>
          </a:prstGeom>
        </p:spPr>
        <p:txBody>
          <a:bodyPr lIns="0" tIns="0" rIns="0" bIns="0">
            <a:normAutofit/>
          </a:bodyPr>
          <a:lstStyle/>
          <a:p>
            <a:pPr lvl="0">
              <a:defRPr sz="1800"/>
            </a:pPr>
            <a:r>
              <a:rPr sz="4400"/>
              <a:t>Querying Data From Tables</a:t>
            </a:r>
          </a:p>
        </p:txBody>
      </p:sp>
      <p:sp>
        <p:nvSpPr>
          <p:cNvPr id="32" name="Shape 32"/>
          <p:cNvSpPr>
            <a:spLocks noGrp="1"/>
          </p:cNvSpPr>
          <p:nvPr>
            <p:ph type="body" idx="4294967295"/>
          </p:nvPr>
        </p:nvSpPr>
        <p:spPr>
          <a:xfrm>
            <a:off x="457200" y="1600200"/>
            <a:ext cx="8229600" cy="4824351"/>
          </a:xfrm>
          <a:prstGeom prst="rect">
            <a:avLst/>
          </a:prstGeom>
        </p:spPr>
        <p:txBody>
          <a:bodyPr lIns="0" tIns="0" rIns="0" bIns="0">
            <a:normAutofit/>
          </a:bodyPr>
          <a:lstStyle/>
          <a:p>
            <a:pPr lvl="0">
              <a:buChar char="•"/>
              <a:defRPr sz="1800"/>
            </a:pPr>
            <a:r>
              <a:rPr sz="3000" dirty="0">
                <a:latin typeface="Arial Bold"/>
                <a:ea typeface="Arial Bold"/>
                <a:cs typeface="Arial Bold"/>
                <a:sym typeface="Arial Bold"/>
              </a:rPr>
              <a:t>Query operations</a:t>
            </a:r>
            <a:r>
              <a:rPr sz="3000" dirty="0"/>
              <a:t> facilitate data retrieval from one or more tables.</a:t>
            </a:r>
          </a:p>
          <a:p>
            <a:pPr lvl="0">
              <a:buChar char="•"/>
              <a:defRPr sz="1800"/>
            </a:pPr>
            <a:r>
              <a:rPr sz="3000" dirty="0"/>
              <a:t>The result of any query is a </a:t>
            </a:r>
            <a:r>
              <a:rPr sz="3000" dirty="0">
                <a:latin typeface="Arial Bold"/>
                <a:ea typeface="Arial Bold"/>
                <a:cs typeface="Arial Bold"/>
                <a:sym typeface="Arial Bold"/>
              </a:rPr>
              <a:t>table</a:t>
            </a:r>
            <a:r>
              <a:rPr sz="3000" dirty="0"/>
              <a:t>.</a:t>
            </a:r>
            <a:r>
              <a:rPr lang="en-US" sz="3000" dirty="0"/>
              <a:t> </a:t>
            </a:r>
            <a:r>
              <a:rPr sz="3000" dirty="0"/>
              <a:t>The result can be further manipulated by other query operations.</a:t>
            </a:r>
            <a:endParaRPr lang="en-US" sz="3000" dirty="0"/>
          </a:p>
          <a:p>
            <a:pPr>
              <a:spcBef>
                <a:spcPts val="800"/>
              </a:spcBef>
              <a:buSzTx/>
              <a:buFont typeface="Arial" charset="0"/>
              <a:buChar char="•"/>
              <a:defRPr sz="1800"/>
            </a:pPr>
            <a:r>
              <a:rPr lang="en-US" sz="3000" dirty="0"/>
              <a:t>Syntax:</a:t>
            </a:r>
          </a:p>
          <a:p>
            <a:pPr marL="285750" lvl="1" indent="171450">
              <a:spcBef>
                <a:spcPts val="800"/>
              </a:spcBef>
              <a:buSzTx/>
              <a:buNone/>
              <a:defRPr sz="1800"/>
            </a:pPr>
            <a:r>
              <a:rPr lang="en-US" sz="3000" dirty="0">
                <a:solidFill>
                  <a:srgbClr val="000099"/>
                </a:solidFill>
              </a:rPr>
              <a:t>SELECT attribute(s)</a:t>
            </a:r>
            <a:endParaRPr lang="en-US" sz="3000" i="1" dirty="0">
              <a:solidFill>
                <a:srgbClr val="000099"/>
              </a:solidFill>
            </a:endParaRPr>
          </a:p>
          <a:p>
            <a:pPr marL="285750" lvl="1" indent="171450">
              <a:spcBef>
                <a:spcPts val="800"/>
              </a:spcBef>
              <a:buSzTx/>
              <a:buNone/>
              <a:defRPr sz="1800"/>
            </a:pPr>
            <a:r>
              <a:rPr lang="en-US" sz="3000" dirty="0">
                <a:solidFill>
                  <a:srgbClr val="000099"/>
                </a:solidFill>
              </a:rPr>
              <a:t>FROM table(s)</a:t>
            </a:r>
            <a:endParaRPr lang="en-US" sz="3000" i="1" dirty="0">
              <a:solidFill>
                <a:srgbClr val="000099"/>
              </a:solidFill>
            </a:endParaRPr>
          </a:p>
          <a:p>
            <a:pPr marL="285750" lvl="1" indent="171450">
              <a:spcBef>
                <a:spcPts val="800"/>
              </a:spcBef>
              <a:buSzTx/>
              <a:buNone/>
              <a:defRPr sz="1800"/>
            </a:pPr>
            <a:r>
              <a:rPr lang="en-US" sz="3000" dirty="0">
                <a:solidFill>
                  <a:srgbClr val="000099"/>
                </a:solidFill>
              </a:rPr>
              <a:t>WHERE selection condition(s);</a:t>
            </a:r>
          </a:p>
          <a:p>
            <a:pPr lvl="0">
              <a:buChar char="•"/>
              <a:defRPr sz="1800"/>
            </a:pPr>
            <a:endParaRPr sz="2800"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p:cNvSpPr>
          <p:nvPr>
            <p:ph type="title" idx="4294967295"/>
          </p:nvPr>
        </p:nvSpPr>
        <p:spPr>
          <a:xfrm>
            <a:off x="457200" y="274637"/>
            <a:ext cx="8229600" cy="1143001"/>
          </a:xfrm>
          <a:prstGeom prst="rect">
            <a:avLst/>
          </a:prstGeom>
        </p:spPr>
        <p:txBody>
          <a:bodyPr lIns="0" tIns="0" rIns="0" bIns="0">
            <a:normAutofit/>
          </a:bodyPr>
          <a:lstStyle/>
          <a:p>
            <a:pPr lvl="0">
              <a:defRPr sz="1800"/>
            </a:pPr>
            <a:r>
              <a:rPr sz="4400" dirty="0"/>
              <a:t>JOIN </a:t>
            </a:r>
            <a:r>
              <a:rPr lang="en-US" sz="4400" dirty="0"/>
              <a:t>with USING: example</a:t>
            </a:r>
            <a:endParaRPr sz="4400" dirty="0"/>
          </a:p>
        </p:txBody>
      </p:sp>
      <p:sp>
        <p:nvSpPr>
          <p:cNvPr id="174" name="Shape 174"/>
          <p:cNvSpPr>
            <a:spLocks noGrp="1"/>
          </p:cNvSpPr>
          <p:nvPr>
            <p:ph type="body" idx="4294967295"/>
          </p:nvPr>
        </p:nvSpPr>
        <p:spPr>
          <a:xfrm>
            <a:off x="457200" y="1600200"/>
            <a:ext cx="8229600" cy="4525963"/>
          </a:xfrm>
          <a:prstGeom prst="rect">
            <a:avLst/>
          </a:prstGeom>
        </p:spPr>
        <p:txBody>
          <a:bodyPr lIns="0" tIns="0" rIns="0" bIns="0">
            <a:normAutofit/>
          </a:bodyPr>
          <a:lstStyle/>
          <a:p>
            <a:pPr lvl="0">
              <a:lnSpc>
                <a:spcPct val="90000"/>
              </a:lnSpc>
              <a:buSzTx/>
              <a:buNone/>
              <a:defRPr sz="1800"/>
            </a:pPr>
            <a:r>
              <a:rPr lang="en-US" sz="3000" dirty="0">
                <a:solidFill>
                  <a:srgbClr val="008080"/>
                </a:solidFill>
              </a:rPr>
              <a:t>SELECT *</a:t>
            </a:r>
          </a:p>
          <a:p>
            <a:pPr lvl="0">
              <a:spcBef>
                <a:spcPts val="600"/>
              </a:spcBef>
              <a:buSzTx/>
              <a:buNone/>
              <a:defRPr sz="1800"/>
            </a:pPr>
            <a:r>
              <a:rPr lang="en-US" sz="3000" dirty="0">
                <a:solidFill>
                  <a:srgbClr val="008080"/>
                </a:solidFill>
              </a:rPr>
              <a:t>FROM Students</a:t>
            </a:r>
          </a:p>
          <a:p>
            <a:pPr lvl="0">
              <a:spcBef>
                <a:spcPts val="600"/>
              </a:spcBef>
              <a:buSzTx/>
              <a:buNone/>
              <a:defRPr sz="1800"/>
            </a:pPr>
            <a:r>
              <a:rPr lang="en-US" sz="3000" dirty="0">
                <a:solidFill>
                  <a:srgbClr val="008080"/>
                </a:solidFill>
              </a:rPr>
              <a:t>INNER JOIN Groups </a:t>
            </a:r>
          </a:p>
          <a:p>
            <a:pPr lvl="0">
              <a:spcBef>
                <a:spcPts val="600"/>
              </a:spcBef>
              <a:buSzTx/>
              <a:buNone/>
              <a:defRPr sz="1800"/>
            </a:pPr>
            <a:r>
              <a:rPr lang="en-US" sz="3000" dirty="0">
                <a:solidFill>
                  <a:srgbClr val="008080"/>
                </a:solidFill>
              </a:rPr>
              <a:t>USING (</a:t>
            </a:r>
            <a:r>
              <a:rPr lang="en-US" sz="3000" dirty="0" err="1">
                <a:solidFill>
                  <a:srgbClr val="008080"/>
                </a:solidFill>
              </a:rPr>
              <a:t>group_id</a:t>
            </a:r>
            <a:r>
              <a:rPr lang="en-US" sz="3000" dirty="0">
                <a:solidFill>
                  <a:srgbClr val="008080"/>
                </a:solidFill>
              </a:rPr>
              <a:t>);</a:t>
            </a:r>
          </a:p>
          <a:p>
            <a:pPr lvl="0">
              <a:spcBef>
                <a:spcPts val="600"/>
              </a:spcBef>
              <a:buSzTx/>
              <a:buNone/>
              <a:defRPr sz="1800"/>
            </a:pPr>
            <a:endParaRPr lang="en-US" sz="3000" dirty="0">
              <a:solidFill>
                <a:srgbClr val="008080"/>
              </a:solidFill>
            </a:endParaRPr>
          </a:p>
          <a:p>
            <a:pPr lvl="0">
              <a:spcBef>
                <a:spcPts val="600"/>
              </a:spcBef>
              <a:buSzTx/>
              <a:buNone/>
              <a:defRPr sz="1800"/>
            </a:pPr>
            <a:r>
              <a:rPr lang="en-US" sz="3000" dirty="0">
                <a:solidFill>
                  <a:schemeClr val="tx1"/>
                </a:solidFill>
              </a:rPr>
              <a:t>	The output  of JOIN USING suppresses redundant columns: there is no need to print both of the matched columns, since they must have equal values.</a:t>
            </a:r>
          </a:p>
        </p:txBody>
      </p:sp>
    </p:spTree>
    <p:extLst>
      <p:ext uri="{BB962C8B-B14F-4D97-AF65-F5344CB8AC3E}">
        <p14:creationId xmlns:p14="http://schemas.microsoft.com/office/powerpoint/2010/main" val="4272451763"/>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p:cNvSpPr>
          <p:nvPr>
            <p:ph type="title" idx="4294967295"/>
          </p:nvPr>
        </p:nvSpPr>
        <p:spPr>
          <a:xfrm>
            <a:off x="457200" y="274637"/>
            <a:ext cx="8229600" cy="1143001"/>
          </a:xfrm>
          <a:prstGeom prst="rect">
            <a:avLst/>
          </a:prstGeom>
        </p:spPr>
        <p:txBody>
          <a:bodyPr lIns="0" tIns="0" rIns="0" bIns="0">
            <a:normAutofit/>
          </a:bodyPr>
          <a:lstStyle/>
          <a:p>
            <a:pPr lvl="0">
              <a:defRPr sz="1800"/>
            </a:pPr>
            <a:r>
              <a:rPr lang="en-US" sz="4400" dirty="0"/>
              <a:t>NATURAL JOIN</a:t>
            </a:r>
            <a:endParaRPr sz="4400" dirty="0"/>
          </a:p>
        </p:txBody>
      </p:sp>
      <p:sp>
        <p:nvSpPr>
          <p:cNvPr id="174" name="Shape 174"/>
          <p:cNvSpPr>
            <a:spLocks noGrp="1"/>
          </p:cNvSpPr>
          <p:nvPr>
            <p:ph type="body" idx="4294967295"/>
          </p:nvPr>
        </p:nvSpPr>
        <p:spPr>
          <a:xfrm>
            <a:off x="457200" y="1600200"/>
            <a:ext cx="8229600" cy="4766094"/>
          </a:xfrm>
          <a:prstGeom prst="rect">
            <a:avLst/>
          </a:prstGeom>
        </p:spPr>
        <p:txBody>
          <a:bodyPr lIns="0" tIns="0" rIns="0" bIns="0">
            <a:normAutofit fontScale="92500" lnSpcReduction="20000"/>
          </a:bodyPr>
          <a:lstStyle/>
          <a:p>
            <a:pPr lvl="0">
              <a:lnSpc>
                <a:spcPct val="90000"/>
              </a:lnSpc>
              <a:buSzTx/>
              <a:buNone/>
              <a:defRPr sz="1800"/>
            </a:pPr>
            <a:r>
              <a:rPr sz="3200" dirty="0"/>
              <a:t>	</a:t>
            </a:r>
            <a:r>
              <a:rPr lang="en-US" sz="3200" dirty="0"/>
              <a:t>NATURAL is a shorthand form of USING: it forms a USING list consisting of all column names that appear in both input tables. As with USING, these columns appear only once in the output table.</a:t>
            </a:r>
            <a:endParaRPr sz="3200" dirty="0"/>
          </a:p>
          <a:p>
            <a:pPr lvl="0">
              <a:lnSpc>
                <a:spcPct val="90000"/>
              </a:lnSpc>
              <a:buSzTx/>
              <a:buNone/>
              <a:defRPr sz="1800"/>
            </a:pPr>
            <a:r>
              <a:rPr sz="3200" dirty="0"/>
              <a:t>	</a:t>
            </a:r>
          </a:p>
          <a:p>
            <a:pPr lvl="0">
              <a:lnSpc>
                <a:spcPct val="90000"/>
              </a:lnSpc>
              <a:spcBef>
                <a:spcPts val="900"/>
              </a:spcBef>
              <a:buSzTx/>
              <a:buNone/>
              <a:defRPr sz="1800"/>
            </a:pPr>
            <a:r>
              <a:rPr sz="3200" dirty="0"/>
              <a:t>	</a:t>
            </a:r>
            <a:r>
              <a:rPr sz="3700" dirty="0">
                <a:solidFill>
                  <a:srgbClr val="000099"/>
                </a:solidFill>
              </a:rPr>
              <a:t>SELECT </a:t>
            </a:r>
            <a:r>
              <a:rPr sz="4000" dirty="0">
                <a:solidFill>
                  <a:srgbClr val="000099"/>
                </a:solidFill>
              </a:rPr>
              <a:t>Attribute(s)</a:t>
            </a:r>
            <a:endParaRPr sz="3700" dirty="0">
              <a:solidFill>
                <a:srgbClr val="000099"/>
              </a:solidFill>
            </a:endParaRPr>
          </a:p>
          <a:p>
            <a:pPr lvl="0">
              <a:lnSpc>
                <a:spcPct val="90000"/>
              </a:lnSpc>
              <a:spcBef>
                <a:spcPts val="800"/>
              </a:spcBef>
              <a:buSzTx/>
              <a:buNone/>
              <a:defRPr sz="1800"/>
            </a:pPr>
            <a:r>
              <a:rPr sz="3700" dirty="0">
                <a:solidFill>
                  <a:srgbClr val="000099"/>
                </a:solidFill>
              </a:rPr>
              <a:t>	FROM </a:t>
            </a:r>
            <a:r>
              <a:rPr sz="3700" dirty="0" err="1">
                <a:solidFill>
                  <a:srgbClr val="000099"/>
                </a:solidFill>
              </a:rPr>
              <a:t>TableA</a:t>
            </a:r>
            <a:endParaRPr lang="en-US" sz="3700" dirty="0">
              <a:solidFill>
                <a:srgbClr val="000099"/>
              </a:solidFill>
            </a:endParaRPr>
          </a:p>
          <a:p>
            <a:pPr lvl="0">
              <a:lnSpc>
                <a:spcPct val="90000"/>
              </a:lnSpc>
              <a:spcBef>
                <a:spcPts val="800"/>
              </a:spcBef>
              <a:buSzTx/>
              <a:buNone/>
              <a:defRPr sz="1800"/>
            </a:pPr>
            <a:r>
              <a:rPr lang="en-US" sz="3700" dirty="0">
                <a:solidFill>
                  <a:srgbClr val="000099"/>
                </a:solidFill>
              </a:rPr>
              <a:t>	NATURAL</a:t>
            </a:r>
            <a:endParaRPr sz="3700" dirty="0">
              <a:solidFill>
                <a:srgbClr val="000099"/>
              </a:solidFill>
            </a:endParaRPr>
          </a:p>
          <a:p>
            <a:pPr lvl="0">
              <a:lnSpc>
                <a:spcPct val="90000"/>
              </a:lnSpc>
              <a:spcBef>
                <a:spcPts val="800"/>
              </a:spcBef>
              <a:buSzTx/>
              <a:buNone/>
              <a:defRPr sz="1800"/>
            </a:pPr>
            <a:r>
              <a:rPr sz="3700" dirty="0">
                <a:solidFill>
                  <a:srgbClr val="000099"/>
                </a:solidFill>
              </a:rPr>
              <a:t>	{INNER | {LEFT | RIGHT | FULL} OUTER } JOIN </a:t>
            </a:r>
            <a:r>
              <a:rPr sz="3700" dirty="0" err="1">
                <a:solidFill>
                  <a:srgbClr val="000099"/>
                </a:solidFill>
              </a:rPr>
              <a:t>TableB</a:t>
            </a:r>
            <a:r>
              <a:rPr sz="3700" dirty="0">
                <a:solidFill>
                  <a:srgbClr val="000099"/>
                </a:solidFill>
              </a:rPr>
              <a:t> </a:t>
            </a:r>
          </a:p>
        </p:txBody>
      </p:sp>
    </p:spTree>
    <p:extLst>
      <p:ext uri="{BB962C8B-B14F-4D97-AF65-F5344CB8AC3E}">
        <p14:creationId xmlns:p14="http://schemas.microsoft.com/office/powerpoint/2010/main" val="326808984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p:cNvSpPr>
          <p:nvPr>
            <p:ph type="title" idx="4294967295"/>
          </p:nvPr>
        </p:nvSpPr>
        <p:spPr>
          <a:xfrm>
            <a:off x="457200" y="274637"/>
            <a:ext cx="8229600" cy="1143001"/>
          </a:xfrm>
          <a:prstGeom prst="rect">
            <a:avLst/>
          </a:prstGeom>
        </p:spPr>
        <p:txBody>
          <a:bodyPr lIns="0" tIns="0" rIns="0" bIns="0">
            <a:normAutofit/>
          </a:bodyPr>
          <a:lstStyle/>
          <a:p>
            <a:pPr lvl="0">
              <a:defRPr sz="1800"/>
            </a:pPr>
            <a:r>
              <a:rPr lang="en-US" sz="4400" dirty="0"/>
              <a:t>NATURAL JOIN: example</a:t>
            </a:r>
            <a:endParaRPr sz="4400" dirty="0"/>
          </a:p>
        </p:txBody>
      </p:sp>
      <p:sp>
        <p:nvSpPr>
          <p:cNvPr id="174" name="Shape 174"/>
          <p:cNvSpPr>
            <a:spLocks noGrp="1"/>
          </p:cNvSpPr>
          <p:nvPr>
            <p:ph type="body" idx="4294967295"/>
          </p:nvPr>
        </p:nvSpPr>
        <p:spPr>
          <a:xfrm>
            <a:off x="457200" y="1600200"/>
            <a:ext cx="8229600" cy="4525963"/>
          </a:xfrm>
          <a:prstGeom prst="rect">
            <a:avLst/>
          </a:prstGeom>
        </p:spPr>
        <p:txBody>
          <a:bodyPr lIns="0" tIns="0" rIns="0" bIns="0">
            <a:normAutofit/>
          </a:bodyPr>
          <a:lstStyle/>
          <a:p>
            <a:pPr lvl="0">
              <a:lnSpc>
                <a:spcPct val="90000"/>
              </a:lnSpc>
              <a:buSzTx/>
              <a:buNone/>
              <a:defRPr sz="1800"/>
            </a:pPr>
            <a:r>
              <a:rPr sz="4000" dirty="0"/>
              <a:t>	</a:t>
            </a:r>
          </a:p>
          <a:p>
            <a:pPr lvl="0">
              <a:lnSpc>
                <a:spcPct val="90000"/>
              </a:lnSpc>
              <a:buSzTx/>
              <a:buNone/>
              <a:defRPr sz="1800"/>
            </a:pPr>
            <a:endParaRPr lang="en-US" sz="4000" dirty="0">
              <a:solidFill>
                <a:srgbClr val="008080"/>
              </a:solidFill>
            </a:endParaRPr>
          </a:p>
          <a:p>
            <a:pPr lvl="0">
              <a:lnSpc>
                <a:spcPct val="90000"/>
              </a:lnSpc>
              <a:buSzTx/>
              <a:buNone/>
              <a:defRPr sz="1800"/>
            </a:pPr>
            <a:r>
              <a:rPr lang="en-US" sz="4000" dirty="0">
                <a:solidFill>
                  <a:srgbClr val="008080"/>
                </a:solidFill>
              </a:rPr>
              <a:t>SELECT *</a:t>
            </a:r>
          </a:p>
          <a:p>
            <a:pPr lvl="0">
              <a:spcBef>
                <a:spcPts val="600"/>
              </a:spcBef>
              <a:buSzTx/>
              <a:buNone/>
              <a:defRPr sz="1800"/>
            </a:pPr>
            <a:r>
              <a:rPr lang="en-US" sz="4000" dirty="0">
                <a:solidFill>
                  <a:srgbClr val="008080"/>
                </a:solidFill>
              </a:rPr>
              <a:t>FROM Students</a:t>
            </a:r>
          </a:p>
          <a:p>
            <a:pPr lvl="0">
              <a:spcBef>
                <a:spcPts val="600"/>
              </a:spcBef>
              <a:buSzTx/>
              <a:buNone/>
              <a:defRPr sz="1800"/>
            </a:pPr>
            <a:r>
              <a:rPr lang="en-US" sz="4000" dirty="0">
                <a:solidFill>
                  <a:srgbClr val="008080"/>
                </a:solidFill>
              </a:rPr>
              <a:t>NATURAL INNER JOIN Groups;</a:t>
            </a:r>
          </a:p>
        </p:txBody>
      </p:sp>
    </p:spTree>
    <p:extLst>
      <p:ext uri="{BB962C8B-B14F-4D97-AF65-F5344CB8AC3E}">
        <p14:creationId xmlns:p14="http://schemas.microsoft.com/office/powerpoint/2010/main" val="2405131125"/>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p:cNvSpPr>
          <p:nvPr>
            <p:ph type="title" idx="4294967295"/>
          </p:nvPr>
        </p:nvSpPr>
        <p:spPr>
          <a:xfrm>
            <a:off x="457200" y="274637"/>
            <a:ext cx="8229600" cy="1143001"/>
          </a:xfrm>
          <a:prstGeom prst="rect">
            <a:avLst/>
          </a:prstGeom>
        </p:spPr>
        <p:txBody>
          <a:bodyPr lIns="0" tIns="0" rIns="0" bIns="0">
            <a:normAutofit/>
          </a:bodyPr>
          <a:lstStyle/>
          <a:p>
            <a:pPr lvl="0">
              <a:defRPr sz="1800"/>
            </a:pPr>
            <a:r>
              <a:rPr sz="4400"/>
              <a:t>Notation</a:t>
            </a:r>
          </a:p>
        </p:txBody>
      </p:sp>
      <p:sp>
        <p:nvSpPr>
          <p:cNvPr id="177" name="Shape 177"/>
          <p:cNvSpPr>
            <a:spLocks noGrp="1"/>
          </p:cNvSpPr>
          <p:nvPr>
            <p:ph type="body" idx="4294967295"/>
          </p:nvPr>
        </p:nvSpPr>
        <p:spPr>
          <a:xfrm>
            <a:off x="457200" y="1600200"/>
            <a:ext cx="4038600" cy="4525963"/>
          </a:xfrm>
          <a:prstGeom prst="rect">
            <a:avLst/>
          </a:prstGeom>
        </p:spPr>
        <p:txBody>
          <a:bodyPr lIns="0" tIns="0" rIns="0" bIns="0">
            <a:normAutofit/>
          </a:bodyPr>
          <a:lstStyle>
            <a:lvl1pPr marL="1290695" indent="-1290695">
              <a:spcBef>
                <a:spcPts val="600"/>
              </a:spcBef>
              <a:buChar char="•"/>
              <a:defRPr sz="2800"/>
            </a:lvl1pPr>
          </a:lstStyle>
          <a:p>
            <a:pPr marL="0" lvl="0" indent="0">
              <a:buNone/>
              <a:defRPr sz="1800"/>
            </a:pPr>
            <a:r>
              <a:rPr sz="2800" dirty="0"/>
              <a:t>The operations have their own symbols. </a:t>
            </a:r>
          </a:p>
        </p:txBody>
      </p:sp>
      <p:graphicFrame>
        <p:nvGraphicFramePr>
          <p:cNvPr id="178" name="Table 178"/>
          <p:cNvGraphicFramePr/>
          <p:nvPr/>
        </p:nvGraphicFramePr>
        <p:xfrm>
          <a:off x="4495800" y="1600200"/>
          <a:ext cx="4267200" cy="4322760"/>
        </p:xfrm>
        <a:graphic>
          <a:graphicData uri="http://schemas.openxmlformats.org/drawingml/2006/table">
            <a:tbl>
              <a:tblPr>
                <a:tableStyleId>{4C3C2611-4C71-4FC5-86AE-919BDF0F9419}</a:tableStyleId>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452437">
                <a:tc>
                  <a:txBody>
                    <a:bodyPr/>
                    <a:lstStyle/>
                    <a:p>
                      <a:pPr lvl="0" algn="ctr">
                        <a:spcBef>
                          <a:spcPts val="500"/>
                        </a:spcBef>
                        <a:defRPr sz="1800" b="0" i="0"/>
                      </a:pPr>
                      <a:r>
                        <a:rPr sz="2300">
                          <a:latin typeface="+mj-lt"/>
                          <a:ea typeface="+mj-ea"/>
                          <a:cs typeface="+mj-cs"/>
                          <a:sym typeface="Avenir Roman"/>
                        </a:rPr>
                        <a:t>Operation</a:t>
                      </a:r>
                    </a:p>
                  </a:txBody>
                  <a:tcPr marL="45720" marR="45720" horzOverflow="overflow">
                    <a:lnL w="28575">
                      <a:solidFill>
                        <a:srgbClr val="000000"/>
                      </a:solidFill>
                      <a:round/>
                    </a:lnL>
                    <a:lnR w="12700">
                      <a:solidFill>
                        <a:srgbClr val="000000"/>
                      </a:solidFill>
                      <a:round/>
                    </a:lnR>
                    <a:lnT w="28575">
                      <a:solidFill>
                        <a:srgbClr val="000000"/>
                      </a:solidFill>
                      <a:round/>
                    </a:lnT>
                    <a:lnB w="12700">
                      <a:solidFill>
                        <a:srgbClr val="000000"/>
                      </a:solidFill>
                      <a:round/>
                    </a:lnB>
                    <a:noFill/>
                  </a:tcPr>
                </a:tc>
                <a:tc>
                  <a:txBody>
                    <a:bodyPr/>
                    <a:lstStyle/>
                    <a:p>
                      <a:pPr lvl="0" algn="ctr">
                        <a:spcBef>
                          <a:spcPts val="500"/>
                        </a:spcBef>
                        <a:defRPr sz="1800" b="0" i="0"/>
                      </a:pPr>
                      <a:r>
                        <a:rPr sz="2300">
                          <a:latin typeface="+mj-lt"/>
                          <a:ea typeface="+mj-ea"/>
                          <a:cs typeface="+mj-cs"/>
                          <a:sym typeface="Avenir Roman"/>
                        </a:rPr>
                        <a:t>Symbol</a:t>
                      </a:r>
                    </a:p>
                  </a:txBody>
                  <a:tcPr marL="45720" marR="45720" horzOverflow="overflow">
                    <a:lnL w="12700">
                      <a:solidFill>
                        <a:srgbClr val="000000"/>
                      </a:solidFill>
                      <a:round/>
                    </a:lnL>
                    <a:lnR w="28575">
                      <a:solidFill>
                        <a:srgbClr val="000000"/>
                      </a:solidFill>
                      <a:round/>
                    </a:lnR>
                    <a:lnT w="28575">
                      <a:solidFill>
                        <a:srgbClr val="000000"/>
                      </a:solidFill>
                      <a:round/>
                    </a:lnT>
                    <a:lnB w="12700">
                      <a:solidFill>
                        <a:srgbClr val="000000"/>
                      </a:solidFill>
                      <a:round/>
                    </a:lnB>
                    <a:noFill/>
                  </a:tcPr>
                </a:tc>
                <a:extLst>
                  <a:ext uri="{0D108BD9-81ED-4DB2-BD59-A6C34878D82A}">
                    <a16:rowId xmlns:a16="http://schemas.microsoft.com/office/drawing/2014/main" val="10000"/>
                  </a:ext>
                </a:extLst>
              </a:tr>
              <a:tr h="454025">
                <a:tc>
                  <a:txBody>
                    <a:bodyPr/>
                    <a:lstStyle/>
                    <a:p>
                      <a:pPr lvl="0" algn="ctr">
                        <a:spcBef>
                          <a:spcPts val="500"/>
                        </a:spcBef>
                        <a:defRPr sz="1800" b="0" i="0"/>
                      </a:pPr>
                      <a:r>
                        <a:rPr sz="2300">
                          <a:latin typeface="+mj-lt"/>
                          <a:ea typeface="+mj-ea"/>
                          <a:cs typeface="+mj-cs"/>
                          <a:sym typeface="Avenir Roman"/>
                        </a:rPr>
                        <a:t>Projection</a:t>
                      </a:r>
                    </a:p>
                  </a:txBody>
                  <a:tcPr marL="45720" marR="4572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400"/>
                        </a:spcBef>
                        <a:defRPr sz="1800" b="0" i="0"/>
                      </a:pPr>
                      <a:endParaRPr/>
                    </a:p>
                  </a:txBody>
                  <a:tcPr marL="45720" marR="4572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extLst>
                  <a:ext uri="{0D108BD9-81ED-4DB2-BD59-A6C34878D82A}">
                    <a16:rowId xmlns:a16="http://schemas.microsoft.com/office/drawing/2014/main" val="10001"/>
                  </a:ext>
                </a:extLst>
              </a:tr>
              <a:tr h="452437">
                <a:tc>
                  <a:txBody>
                    <a:bodyPr/>
                    <a:lstStyle/>
                    <a:p>
                      <a:pPr lvl="0" algn="ctr">
                        <a:spcBef>
                          <a:spcPts val="500"/>
                        </a:spcBef>
                        <a:defRPr sz="1800" b="0" i="0"/>
                      </a:pPr>
                      <a:r>
                        <a:rPr sz="2300">
                          <a:latin typeface="+mj-lt"/>
                          <a:ea typeface="+mj-ea"/>
                          <a:cs typeface="+mj-cs"/>
                          <a:sym typeface="Avenir Roman"/>
                        </a:rPr>
                        <a:t>Selection</a:t>
                      </a:r>
                    </a:p>
                  </a:txBody>
                  <a:tcPr marL="45720" marR="4572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400"/>
                        </a:spcBef>
                        <a:defRPr sz="1800" b="0" i="0"/>
                      </a:pPr>
                      <a:endParaRPr/>
                    </a:p>
                  </a:txBody>
                  <a:tcPr marL="45720" marR="4572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extLst>
                  <a:ext uri="{0D108BD9-81ED-4DB2-BD59-A6C34878D82A}">
                    <a16:rowId xmlns:a16="http://schemas.microsoft.com/office/drawing/2014/main" val="10002"/>
                  </a:ext>
                </a:extLst>
              </a:tr>
              <a:tr h="812800">
                <a:tc>
                  <a:txBody>
                    <a:bodyPr/>
                    <a:lstStyle/>
                    <a:p>
                      <a:pPr lvl="0" algn="ctr">
                        <a:spcBef>
                          <a:spcPts val="500"/>
                        </a:spcBef>
                        <a:defRPr sz="1800" b="0" i="0"/>
                      </a:pPr>
                      <a:r>
                        <a:rPr sz="2300">
                          <a:latin typeface="+mj-lt"/>
                          <a:ea typeface="+mj-ea"/>
                          <a:cs typeface="+mj-cs"/>
                          <a:sym typeface="Avenir Roman"/>
                        </a:rPr>
                        <a:t>Cartesian product </a:t>
                      </a:r>
                    </a:p>
                  </a:txBody>
                  <a:tcPr marL="45720" marR="4572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400"/>
                        </a:spcBef>
                        <a:defRPr sz="1800" b="0" i="0"/>
                      </a:pPr>
                      <a:endParaRPr/>
                    </a:p>
                  </a:txBody>
                  <a:tcPr marL="45720" marR="4572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extLst>
                  <a:ext uri="{0D108BD9-81ED-4DB2-BD59-A6C34878D82A}">
                    <a16:rowId xmlns:a16="http://schemas.microsoft.com/office/drawing/2014/main" val="10003"/>
                  </a:ext>
                </a:extLst>
              </a:tr>
              <a:tr h="452437">
                <a:tc>
                  <a:txBody>
                    <a:bodyPr/>
                    <a:lstStyle/>
                    <a:p>
                      <a:pPr lvl="0" algn="ctr">
                        <a:spcBef>
                          <a:spcPts val="500"/>
                        </a:spcBef>
                        <a:defRPr sz="1800" b="0" i="0"/>
                      </a:pPr>
                      <a:r>
                        <a:rPr sz="2300">
                          <a:latin typeface="+mj-lt"/>
                          <a:ea typeface="+mj-ea"/>
                          <a:cs typeface="+mj-cs"/>
                          <a:sym typeface="Avenir Roman"/>
                        </a:rPr>
                        <a:t>Join </a:t>
                      </a:r>
                    </a:p>
                  </a:txBody>
                  <a:tcPr marL="45720" marR="4572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400"/>
                        </a:spcBef>
                        <a:defRPr sz="1800" b="0" i="0"/>
                      </a:pPr>
                      <a:endParaRPr/>
                    </a:p>
                  </a:txBody>
                  <a:tcPr marL="45720" marR="4572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extLst>
                  <a:ext uri="{0D108BD9-81ED-4DB2-BD59-A6C34878D82A}">
                    <a16:rowId xmlns:a16="http://schemas.microsoft.com/office/drawing/2014/main" val="10004"/>
                  </a:ext>
                </a:extLst>
              </a:tr>
              <a:tr h="454025">
                <a:tc>
                  <a:txBody>
                    <a:bodyPr/>
                    <a:lstStyle/>
                    <a:p>
                      <a:pPr lvl="0" algn="ctr">
                        <a:spcBef>
                          <a:spcPts val="500"/>
                        </a:spcBef>
                        <a:defRPr sz="1800" b="0" i="0"/>
                      </a:pPr>
                      <a:r>
                        <a:rPr sz="2300">
                          <a:latin typeface="+mj-lt"/>
                          <a:ea typeface="+mj-ea"/>
                          <a:cs typeface="+mj-cs"/>
                          <a:sym typeface="Avenir Roman"/>
                        </a:rPr>
                        <a:t>Left outer join</a:t>
                      </a:r>
                    </a:p>
                  </a:txBody>
                  <a:tcPr marL="45720" marR="4572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400"/>
                        </a:spcBef>
                        <a:defRPr sz="1800" b="0" i="0"/>
                      </a:pPr>
                      <a:endParaRPr/>
                    </a:p>
                  </a:txBody>
                  <a:tcPr marL="45720" marR="4572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extLst>
                  <a:ext uri="{0D108BD9-81ED-4DB2-BD59-A6C34878D82A}">
                    <a16:rowId xmlns:a16="http://schemas.microsoft.com/office/drawing/2014/main" val="10005"/>
                  </a:ext>
                </a:extLst>
              </a:tr>
              <a:tr h="792162">
                <a:tc>
                  <a:txBody>
                    <a:bodyPr/>
                    <a:lstStyle/>
                    <a:p>
                      <a:pPr lvl="0" algn="ctr">
                        <a:spcBef>
                          <a:spcPts val="500"/>
                        </a:spcBef>
                        <a:defRPr sz="1800" b="0" i="0"/>
                      </a:pPr>
                      <a:r>
                        <a:rPr sz="2300">
                          <a:latin typeface="+mj-lt"/>
                          <a:ea typeface="+mj-ea"/>
                          <a:cs typeface="+mj-cs"/>
                          <a:sym typeface="Avenir Roman"/>
                        </a:rPr>
                        <a:t>Right outer join </a:t>
                      </a:r>
                    </a:p>
                  </a:txBody>
                  <a:tcPr marL="45720" marR="4572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400"/>
                        </a:spcBef>
                        <a:defRPr sz="1800" b="0" i="0"/>
                      </a:pPr>
                      <a:endParaRPr/>
                    </a:p>
                  </a:txBody>
                  <a:tcPr marL="45720" marR="4572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extLst>
                  <a:ext uri="{0D108BD9-81ED-4DB2-BD59-A6C34878D82A}">
                    <a16:rowId xmlns:a16="http://schemas.microsoft.com/office/drawing/2014/main" val="10006"/>
                  </a:ext>
                </a:extLst>
              </a:tr>
              <a:tr h="452437">
                <a:tc>
                  <a:txBody>
                    <a:bodyPr/>
                    <a:lstStyle/>
                    <a:p>
                      <a:pPr lvl="0" algn="ctr">
                        <a:spcBef>
                          <a:spcPts val="500"/>
                        </a:spcBef>
                        <a:defRPr sz="1800" b="0" i="0"/>
                      </a:pPr>
                      <a:r>
                        <a:rPr sz="2300">
                          <a:latin typeface="+mj-lt"/>
                          <a:ea typeface="+mj-ea"/>
                          <a:cs typeface="+mj-cs"/>
                          <a:sym typeface="Avenir Roman"/>
                        </a:rPr>
                        <a:t>Full outer join </a:t>
                      </a:r>
                    </a:p>
                  </a:txBody>
                  <a:tcPr marL="45720" marR="45720" horzOverflow="overflow">
                    <a:lnL w="28575">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ctr">
                        <a:spcBef>
                          <a:spcPts val="400"/>
                        </a:spcBef>
                        <a:defRPr sz="1800" b="0" i="0"/>
                      </a:pPr>
                      <a:endParaRPr/>
                    </a:p>
                  </a:txBody>
                  <a:tcPr marL="45720" marR="45720" horzOverflow="overflow">
                    <a:lnL w="12700">
                      <a:solidFill>
                        <a:srgbClr val="000000"/>
                      </a:solidFill>
                      <a:round/>
                    </a:lnL>
                    <a:lnR w="28575">
                      <a:solidFill>
                        <a:srgbClr val="000000"/>
                      </a:solidFill>
                      <a:round/>
                    </a:lnR>
                    <a:lnT w="12700">
                      <a:solidFill>
                        <a:srgbClr val="000000"/>
                      </a:solidFill>
                      <a:round/>
                    </a:lnT>
                    <a:lnB w="28575">
                      <a:solidFill>
                        <a:srgbClr val="000000"/>
                      </a:solidFill>
                      <a:round/>
                    </a:lnB>
                    <a:noFill/>
                  </a:tcPr>
                </a:tc>
                <a:extLst>
                  <a:ext uri="{0D108BD9-81ED-4DB2-BD59-A6C34878D82A}">
                    <a16:rowId xmlns:a16="http://schemas.microsoft.com/office/drawing/2014/main" val="10007"/>
                  </a:ext>
                </a:extLst>
              </a:tr>
            </a:tbl>
          </a:graphicData>
        </a:graphic>
      </p:graphicFrame>
      <p:pic>
        <p:nvPicPr>
          <p:cNvPr id="179" name="image7.png" descr="Greek letter pi"/>
          <p:cNvPicPr/>
          <p:nvPr/>
        </p:nvPicPr>
        <p:blipFill>
          <a:blip r:embed="rId2" cstate="print"/>
          <a:stretch>
            <a:fillRect/>
          </a:stretch>
        </p:blipFill>
        <p:spPr>
          <a:xfrm>
            <a:off x="7467600" y="2057400"/>
            <a:ext cx="323850" cy="333375"/>
          </a:xfrm>
          <a:prstGeom prst="rect">
            <a:avLst/>
          </a:prstGeom>
          <a:ln w="12700">
            <a:miter lim="400000"/>
          </a:ln>
        </p:spPr>
      </p:pic>
      <p:pic>
        <p:nvPicPr>
          <p:cNvPr id="180" name="image8.png" descr="Greek letter sigma"/>
          <p:cNvPicPr/>
          <p:nvPr/>
        </p:nvPicPr>
        <p:blipFill>
          <a:blip r:embed="rId3" cstate="print"/>
          <a:stretch>
            <a:fillRect/>
          </a:stretch>
        </p:blipFill>
        <p:spPr>
          <a:xfrm>
            <a:off x="7467600" y="2514600"/>
            <a:ext cx="361950" cy="342900"/>
          </a:xfrm>
          <a:prstGeom prst="rect">
            <a:avLst/>
          </a:prstGeom>
          <a:ln w="12700">
            <a:miter lim="400000"/>
          </a:ln>
        </p:spPr>
      </p:pic>
      <p:pic>
        <p:nvPicPr>
          <p:cNvPr id="181" name="image9.png" descr="Symbol for Cartesian product"/>
          <p:cNvPicPr/>
          <p:nvPr/>
        </p:nvPicPr>
        <p:blipFill>
          <a:blip r:embed="rId4" cstate="print"/>
          <a:stretch>
            <a:fillRect/>
          </a:stretch>
        </p:blipFill>
        <p:spPr>
          <a:xfrm>
            <a:off x="7467600" y="3124200"/>
            <a:ext cx="323850" cy="314325"/>
          </a:xfrm>
          <a:prstGeom prst="rect">
            <a:avLst/>
          </a:prstGeom>
          <a:ln w="12700">
            <a:miter lim="400000"/>
          </a:ln>
        </p:spPr>
      </p:pic>
      <p:pic>
        <p:nvPicPr>
          <p:cNvPr id="182" name="image10.png" descr="Join symbol"/>
          <p:cNvPicPr/>
          <p:nvPr/>
        </p:nvPicPr>
        <p:blipFill>
          <a:blip r:embed="rId5" cstate="print"/>
          <a:stretch>
            <a:fillRect/>
          </a:stretch>
        </p:blipFill>
        <p:spPr>
          <a:xfrm>
            <a:off x="7467600" y="3810000"/>
            <a:ext cx="295275" cy="333375"/>
          </a:xfrm>
          <a:prstGeom prst="rect">
            <a:avLst/>
          </a:prstGeom>
          <a:ln w="12700">
            <a:miter lim="400000"/>
          </a:ln>
        </p:spPr>
      </p:pic>
      <p:pic>
        <p:nvPicPr>
          <p:cNvPr id="183" name="image11.png" descr="Symbol for left outer join"/>
          <p:cNvPicPr/>
          <p:nvPr/>
        </p:nvPicPr>
        <p:blipFill>
          <a:blip r:embed="rId6" cstate="print"/>
          <a:stretch>
            <a:fillRect/>
          </a:stretch>
        </p:blipFill>
        <p:spPr>
          <a:xfrm>
            <a:off x="7467600" y="4267200"/>
            <a:ext cx="352425" cy="400050"/>
          </a:xfrm>
          <a:prstGeom prst="rect">
            <a:avLst/>
          </a:prstGeom>
          <a:ln w="12700">
            <a:miter lim="400000"/>
          </a:ln>
        </p:spPr>
      </p:pic>
      <p:pic>
        <p:nvPicPr>
          <p:cNvPr id="184" name="image12.png" descr="Symbol for right outer join"/>
          <p:cNvPicPr/>
          <p:nvPr/>
        </p:nvPicPr>
        <p:blipFill>
          <a:blip r:embed="rId7" cstate="print"/>
          <a:stretch>
            <a:fillRect/>
          </a:stretch>
        </p:blipFill>
        <p:spPr>
          <a:xfrm>
            <a:off x="7467600" y="4800600"/>
            <a:ext cx="352425" cy="400050"/>
          </a:xfrm>
          <a:prstGeom prst="rect">
            <a:avLst/>
          </a:prstGeom>
          <a:ln w="12700">
            <a:miter lim="400000"/>
          </a:ln>
        </p:spPr>
      </p:pic>
      <p:pic>
        <p:nvPicPr>
          <p:cNvPr id="185" name="image13.png" descr="Symbol for full outer join"/>
          <p:cNvPicPr/>
          <p:nvPr/>
        </p:nvPicPr>
        <p:blipFill>
          <a:blip r:embed="rId8" cstate="print"/>
          <a:stretch>
            <a:fillRect/>
          </a:stretch>
        </p:blipFill>
        <p:spPr>
          <a:xfrm>
            <a:off x="7391400" y="5486400"/>
            <a:ext cx="485775" cy="400050"/>
          </a:xfrm>
          <a:prstGeom prst="rect">
            <a:avLst/>
          </a:prstGeom>
          <a:ln w="12700">
            <a:miter lim="400000"/>
          </a:ln>
        </p:spPr>
      </p:pic>
      <p:graphicFrame>
        <p:nvGraphicFramePr>
          <p:cNvPr id="186" name="Table 186"/>
          <p:cNvGraphicFramePr/>
          <p:nvPr/>
        </p:nvGraphicFramePr>
        <p:xfrm>
          <a:off x="304800" y="3733800"/>
          <a:ext cx="4038600" cy="2189161"/>
        </p:xfrm>
        <a:graphic>
          <a:graphicData uri="http://schemas.openxmlformats.org/drawingml/2006/table">
            <a:tbl>
              <a:tblPr>
                <a:tableStyleId>{4C3C2611-4C71-4FC5-86AE-919BDF0F9419}</a:tableStyleId>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547687">
                <a:tc>
                  <a:txBody>
                    <a:bodyPr/>
                    <a:lstStyle/>
                    <a:p>
                      <a:pPr lvl="0" algn="ctr">
                        <a:spcBef>
                          <a:spcPts val="500"/>
                        </a:spcBef>
                        <a:defRPr sz="1800" b="0" i="0"/>
                      </a:pPr>
                      <a:r>
                        <a:rPr sz="2300">
                          <a:latin typeface="+mj-lt"/>
                          <a:ea typeface="+mj-ea"/>
                          <a:cs typeface="+mj-cs"/>
                          <a:sym typeface="Avenir Roman"/>
                        </a:rPr>
                        <a:t>Operation</a:t>
                      </a:r>
                    </a:p>
                  </a:txBody>
                  <a:tcPr marL="45720" marR="45720" horzOverflow="overflow">
                    <a:lnL w="28575">
                      <a:solidFill>
                        <a:srgbClr val="000000"/>
                      </a:solidFill>
                      <a:round/>
                    </a:lnL>
                    <a:lnR w="12700">
                      <a:solidFill>
                        <a:srgbClr val="000000"/>
                      </a:solidFill>
                      <a:round/>
                    </a:lnR>
                    <a:lnT w="28575">
                      <a:solidFill>
                        <a:srgbClr val="000000"/>
                      </a:solidFill>
                      <a:round/>
                    </a:lnT>
                    <a:lnB w="12700">
                      <a:solidFill>
                        <a:srgbClr val="000000"/>
                      </a:solidFill>
                      <a:round/>
                    </a:lnB>
                    <a:noFill/>
                  </a:tcPr>
                </a:tc>
                <a:tc>
                  <a:txBody>
                    <a:bodyPr/>
                    <a:lstStyle/>
                    <a:p>
                      <a:pPr lvl="0" algn="ctr">
                        <a:spcBef>
                          <a:spcPts val="500"/>
                        </a:spcBef>
                        <a:defRPr sz="1800" b="0" i="0"/>
                      </a:pPr>
                      <a:r>
                        <a:rPr sz="2300">
                          <a:latin typeface="+mj-lt"/>
                          <a:ea typeface="+mj-ea"/>
                          <a:cs typeface="+mj-cs"/>
                          <a:sym typeface="Avenir Roman"/>
                        </a:rPr>
                        <a:t>Symbol</a:t>
                      </a:r>
                    </a:p>
                  </a:txBody>
                  <a:tcPr marL="45720" marR="45720" horzOverflow="overflow">
                    <a:lnL w="12700">
                      <a:solidFill>
                        <a:srgbClr val="000000"/>
                      </a:solidFill>
                      <a:round/>
                    </a:lnL>
                    <a:lnR w="28575">
                      <a:solidFill>
                        <a:srgbClr val="000000"/>
                      </a:solidFill>
                      <a:round/>
                    </a:lnR>
                    <a:lnT w="28575">
                      <a:solidFill>
                        <a:srgbClr val="000000"/>
                      </a:solidFill>
                      <a:round/>
                    </a:lnT>
                    <a:lnB w="12700">
                      <a:solidFill>
                        <a:srgbClr val="000000"/>
                      </a:solidFill>
                      <a:round/>
                    </a:lnB>
                    <a:noFill/>
                  </a:tcPr>
                </a:tc>
                <a:extLst>
                  <a:ext uri="{0D108BD9-81ED-4DB2-BD59-A6C34878D82A}">
                    <a16:rowId xmlns:a16="http://schemas.microsoft.com/office/drawing/2014/main" val="10000"/>
                  </a:ext>
                </a:extLst>
              </a:tr>
              <a:tr h="547687">
                <a:tc>
                  <a:txBody>
                    <a:bodyPr/>
                    <a:lstStyle/>
                    <a:p>
                      <a:pPr lvl="0" algn="ctr">
                        <a:spcBef>
                          <a:spcPts val="500"/>
                        </a:spcBef>
                        <a:defRPr sz="1800" b="0" i="0"/>
                      </a:pPr>
                      <a:r>
                        <a:rPr sz="2300">
                          <a:latin typeface="+mj-lt"/>
                          <a:ea typeface="+mj-ea"/>
                          <a:cs typeface="+mj-cs"/>
                          <a:sym typeface="Avenir Roman"/>
                        </a:rPr>
                        <a:t>Union </a:t>
                      </a:r>
                    </a:p>
                  </a:txBody>
                  <a:tcPr marL="45720" marR="4572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400"/>
                        </a:spcBef>
                        <a:defRPr sz="1800" b="0" i="0"/>
                      </a:pPr>
                      <a:endParaRPr/>
                    </a:p>
                  </a:txBody>
                  <a:tcPr marL="45720" marR="4572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extLst>
                  <a:ext uri="{0D108BD9-81ED-4DB2-BD59-A6C34878D82A}">
                    <a16:rowId xmlns:a16="http://schemas.microsoft.com/office/drawing/2014/main" val="10001"/>
                  </a:ext>
                </a:extLst>
              </a:tr>
              <a:tr h="546100">
                <a:tc>
                  <a:txBody>
                    <a:bodyPr/>
                    <a:lstStyle/>
                    <a:p>
                      <a:pPr lvl="0" algn="ctr">
                        <a:spcBef>
                          <a:spcPts val="500"/>
                        </a:spcBef>
                        <a:defRPr sz="1800" b="0" i="0"/>
                      </a:pPr>
                      <a:r>
                        <a:rPr sz="2300">
                          <a:latin typeface="+mj-lt"/>
                          <a:ea typeface="+mj-ea"/>
                          <a:cs typeface="+mj-cs"/>
                          <a:sym typeface="Avenir Roman"/>
                        </a:rPr>
                        <a:t>Intersection </a:t>
                      </a:r>
                    </a:p>
                  </a:txBody>
                  <a:tcPr marL="45720" marR="45720" horzOverflow="overflow">
                    <a:lnL w="28575">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ctr">
                        <a:spcBef>
                          <a:spcPts val="400"/>
                        </a:spcBef>
                        <a:defRPr sz="1800" b="0" i="0"/>
                      </a:pPr>
                      <a:endParaRPr/>
                    </a:p>
                  </a:txBody>
                  <a:tcPr marL="45720" marR="45720" horzOverflow="overflow">
                    <a:lnL w="12700">
                      <a:solidFill>
                        <a:srgbClr val="000000"/>
                      </a:solidFill>
                      <a:round/>
                    </a:lnL>
                    <a:lnR w="28575">
                      <a:solidFill>
                        <a:srgbClr val="000000"/>
                      </a:solidFill>
                      <a:round/>
                    </a:lnR>
                    <a:lnT w="12700">
                      <a:solidFill>
                        <a:srgbClr val="000000"/>
                      </a:solidFill>
                      <a:round/>
                    </a:lnT>
                    <a:lnB w="12700">
                      <a:solidFill>
                        <a:srgbClr val="000000"/>
                      </a:solidFill>
                      <a:round/>
                    </a:lnB>
                    <a:noFill/>
                  </a:tcPr>
                </a:tc>
                <a:extLst>
                  <a:ext uri="{0D108BD9-81ED-4DB2-BD59-A6C34878D82A}">
                    <a16:rowId xmlns:a16="http://schemas.microsoft.com/office/drawing/2014/main" val="10002"/>
                  </a:ext>
                </a:extLst>
              </a:tr>
              <a:tr h="547687">
                <a:tc>
                  <a:txBody>
                    <a:bodyPr/>
                    <a:lstStyle/>
                    <a:p>
                      <a:pPr lvl="0" algn="ctr">
                        <a:spcBef>
                          <a:spcPts val="500"/>
                        </a:spcBef>
                        <a:defRPr sz="1800" b="0" i="0"/>
                      </a:pPr>
                      <a:r>
                        <a:rPr sz="2300">
                          <a:latin typeface="+mj-lt"/>
                          <a:ea typeface="+mj-ea"/>
                          <a:cs typeface="+mj-cs"/>
                          <a:sym typeface="Avenir Roman"/>
                        </a:rPr>
                        <a:t>Set difference</a:t>
                      </a:r>
                    </a:p>
                  </a:txBody>
                  <a:tcPr marL="45720" marR="45720" horzOverflow="overflow">
                    <a:lnL w="28575">
                      <a:solidFill>
                        <a:srgbClr val="000000"/>
                      </a:solidFill>
                      <a:round/>
                    </a:lnL>
                    <a:lnR w="12700">
                      <a:solidFill>
                        <a:srgbClr val="000000"/>
                      </a:solidFill>
                      <a:round/>
                    </a:lnR>
                    <a:lnT w="12700">
                      <a:solidFill>
                        <a:srgbClr val="000000"/>
                      </a:solidFill>
                      <a:round/>
                    </a:lnT>
                    <a:lnB w="28575">
                      <a:solidFill>
                        <a:srgbClr val="000000"/>
                      </a:solidFill>
                      <a:round/>
                    </a:lnB>
                    <a:noFill/>
                  </a:tcPr>
                </a:tc>
                <a:tc>
                  <a:txBody>
                    <a:bodyPr/>
                    <a:lstStyle/>
                    <a:p>
                      <a:pPr lvl="0" algn="ctr">
                        <a:spcBef>
                          <a:spcPts val="600"/>
                        </a:spcBef>
                        <a:defRPr sz="1800" b="0" i="0"/>
                      </a:pPr>
                      <a:r>
                        <a:rPr sz="2800">
                          <a:latin typeface="+mj-lt"/>
                          <a:ea typeface="+mj-ea"/>
                          <a:cs typeface="+mj-cs"/>
                          <a:sym typeface="Avenir Roman"/>
                        </a:rPr>
                        <a:t> -</a:t>
                      </a:r>
                    </a:p>
                  </a:txBody>
                  <a:tcPr marL="45720" marR="45720" horzOverflow="overflow">
                    <a:lnL w="12700">
                      <a:solidFill>
                        <a:srgbClr val="000000"/>
                      </a:solidFill>
                      <a:round/>
                    </a:lnL>
                    <a:lnR w="28575">
                      <a:solidFill>
                        <a:srgbClr val="000000"/>
                      </a:solidFill>
                      <a:round/>
                    </a:lnR>
                    <a:lnT w="12700">
                      <a:solidFill>
                        <a:srgbClr val="000000"/>
                      </a:solidFill>
                      <a:round/>
                    </a:lnT>
                    <a:lnB w="28575">
                      <a:solidFill>
                        <a:srgbClr val="000000"/>
                      </a:solidFill>
                      <a:round/>
                    </a:lnB>
                    <a:noFill/>
                  </a:tcPr>
                </a:tc>
                <a:extLst>
                  <a:ext uri="{0D108BD9-81ED-4DB2-BD59-A6C34878D82A}">
                    <a16:rowId xmlns:a16="http://schemas.microsoft.com/office/drawing/2014/main" val="10003"/>
                  </a:ext>
                </a:extLst>
              </a:tr>
            </a:tbl>
          </a:graphicData>
        </a:graphic>
      </p:graphicFrame>
      <p:pic>
        <p:nvPicPr>
          <p:cNvPr id="187" name="image14.png" descr="Union symbol"/>
          <p:cNvPicPr/>
          <p:nvPr/>
        </p:nvPicPr>
        <p:blipFill>
          <a:blip r:embed="rId9" cstate="print"/>
          <a:stretch>
            <a:fillRect/>
          </a:stretch>
        </p:blipFill>
        <p:spPr>
          <a:xfrm>
            <a:off x="3200400" y="4343400"/>
            <a:ext cx="447675" cy="333375"/>
          </a:xfrm>
          <a:prstGeom prst="rect">
            <a:avLst/>
          </a:prstGeom>
          <a:ln w="12700">
            <a:miter lim="400000"/>
          </a:ln>
        </p:spPr>
      </p:pic>
      <p:pic>
        <p:nvPicPr>
          <p:cNvPr id="188" name="image15.png" descr="Intersection symbol"/>
          <p:cNvPicPr/>
          <p:nvPr/>
        </p:nvPicPr>
        <p:blipFill>
          <a:blip r:embed="rId10" cstate="print"/>
          <a:stretch>
            <a:fillRect/>
          </a:stretch>
        </p:blipFill>
        <p:spPr>
          <a:xfrm>
            <a:off x="3200400" y="4876800"/>
            <a:ext cx="438150" cy="342900"/>
          </a:xfrm>
          <a:prstGeom prst="rect">
            <a:avLst/>
          </a:prstGeom>
          <a:ln w="12700">
            <a:miter lim="400000"/>
          </a:ln>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Shape 190"/>
          <p:cNvSpPr>
            <a:spLocks noGrp="1"/>
          </p:cNvSpPr>
          <p:nvPr>
            <p:ph type="title" idx="4294967295"/>
          </p:nvPr>
        </p:nvSpPr>
        <p:spPr>
          <a:xfrm>
            <a:off x="457200" y="274637"/>
            <a:ext cx="8229600" cy="1143001"/>
          </a:xfrm>
          <a:prstGeom prst="rect">
            <a:avLst/>
          </a:prstGeom>
        </p:spPr>
        <p:txBody>
          <a:bodyPr lIns="0" tIns="0" rIns="0" bIns="0">
            <a:normAutofit/>
          </a:bodyPr>
          <a:lstStyle/>
          <a:p>
            <a:pPr lvl="0">
              <a:defRPr sz="1800"/>
            </a:pPr>
            <a:r>
              <a:rPr sz="4400"/>
              <a:t>Books</a:t>
            </a:r>
          </a:p>
        </p:txBody>
      </p:sp>
      <p:sp>
        <p:nvSpPr>
          <p:cNvPr id="191" name="Shape 191"/>
          <p:cNvSpPr>
            <a:spLocks noGrp="1"/>
          </p:cNvSpPr>
          <p:nvPr>
            <p:ph type="body" idx="4294967295"/>
          </p:nvPr>
        </p:nvSpPr>
        <p:spPr>
          <a:xfrm>
            <a:off x="457200" y="1600200"/>
            <a:ext cx="8229600" cy="4525963"/>
          </a:xfrm>
          <a:prstGeom prst="rect">
            <a:avLst/>
          </a:prstGeom>
        </p:spPr>
        <p:txBody>
          <a:bodyPr lIns="0" tIns="0" rIns="0" bIns="0">
            <a:noAutofit/>
          </a:bodyPr>
          <a:lstStyle/>
          <a:p>
            <a:pPr marL="257175" lvl="0" indent="-257175">
              <a:lnSpc>
                <a:spcPct val="90000"/>
              </a:lnSpc>
              <a:spcBef>
                <a:spcPts val="500"/>
              </a:spcBef>
              <a:buChar char="•"/>
              <a:defRPr sz="1800"/>
            </a:pPr>
            <a:r>
              <a:rPr sz="2500" dirty="0">
                <a:latin typeface="Arial Bold"/>
                <a:ea typeface="Arial Bold"/>
                <a:cs typeface="Arial Bold"/>
                <a:sym typeface="Arial Bold"/>
              </a:rPr>
              <a:t>Connolly, Thomas M. Database Systems</a:t>
            </a:r>
            <a:r>
              <a:rPr sz="2500" dirty="0"/>
              <a:t>: A Practical Approach to Design, Implementation, and Management / Thomas M. Connolly, Carolyn E. Begg.- Fifth.- United States of America: Pearson Education, 2010</a:t>
            </a:r>
          </a:p>
          <a:p>
            <a:pPr marL="214312" lvl="0" indent="-214312">
              <a:lnSpc>
                <a:spcPct val="90000"/>
              </a:lnSpc>
              <a:spcBef>
                <a:spcPts val="400"/>
              </a:spcBef>
              <a:buChar char="•"/>
              <a:defRPr sz="1800"/>
            </a:pPr>
            <a:r>
              <a:rPr sz="2500" dirty="0">
                <a:latin typeface="Arial Bold"/>
                <a:ea typeface="Arial Bold"/>
                <a:cs typeface="Arial Bold"/>
                <a:sym typeface="Arial Bold"/>
              </a:rPr>
              <a:t>Garcia-Molina, H. Database system</a:t>
            </a:r>
            <a:r>
              <a:rPr sz="2500" dirty="0"/>
              <a:t>: The Complete Book / Hector Garcia-Molina.- 2.- United States of America: Pearson Prentice Hall, 2009</a:t>
            </a:r>
          </a:p>
          <a:p>
            <a:pPr marL="214312" lvl="0" indent="-214312">
              <a:lnSpc>
                <a:spcPct val="90000"/>
              </a:lnSpc>
              <a:spcBef>
                <a:spcPts val="400"/>
              </a:spcBef>
              <a:buChar char="•"/>
              <a:defRPr sz="1800"/>
            </a:pPr>
            <a:r>
              <a:rPr sz="2500" dirty="0">
                <a:latin typeface="Arial Bold"/>
                <a:ea typeface="Arial Bold"/>
                <a:cs typeface="Arial Bold"/>
                <a:sym typeface="Arial Bold"/>
              </a:rPr>
              <a:t>Sharma, N. Database Fundamentals</a:t>
            </a:r>
            <a:r>
              <a:rPr sz="2500" dirty="0"/>
              <a:t>: A book for the community by the community / Neeraj Sharma, Liviu Perniu.- First Edition.- Canada, 2010</a:t>
            </a:r>
          </a:p>
          <a:p>
            <a:pPr lvl="0">
              <a:lnSpc>
                <a:spcPct val="90000"/>
              </a:lnSpc>
              <a:buChar char="•"/>
              <a:defRPr sz="1800"/>
            </a:pPr>
            <a:endParaRPr sz="2500" dirty="0"/>
          </a:p>
          <a:p>
            <a:pPr marL="300037" lvl="0" indent="-300037">
              <a:lnSpc>
                <a:spcPct val="90000"/>
              </a:lnSpc>
              <a:spcBef>
                <a:spcPts val="600"/>
              </a:spcBef>
              <a:buChar char="•"/>
              <a:defRPr sz="1800"/>
            </a:pPr>
            <a:r>
              <a:rPr sz="2500" dirty="0">
                <a:hlinkClick r:id="rId2"/>
              </a:rPr>
              <a:t>www.postgresql.org/docs/manuals/</a:t>
            </a:r>
            <a:endParaRPr sz="2500" dirty="0"/>
          </a:p>
          <a:p>
            <a:pPr marL="300037" lvl="0" indent="-300037">
              <a:lnSpc>
                <a:spcPct val="90000"/>
              </a:lnSpc>
              <a:spcBef>
                <a:spcPts val="600"/>
              </a:spcBef>
              <a:buChar char="•"/>
              <a:defRPr sz="1800"/>
            </a:pPr>
            <a:r>
              <a:rPr sz="2500" dirty="0">
                <a:hlinkClick r:id="rId3"/>
              </a:rPr>
              <a:t>www.postgresql.org/docs/books/</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a:spLocks noGrp="1"/>
          </p:cNvSpPr>
          <p:nvPr>
            <p:ph type="title"/>
          </p:nvPr>
        </p:nvSpPr>
        <p:spPr>
          <a:xfrm>
            <a:off x="457200" y="274637"/>
            <a:ext cx="8229600" cy="1143001"/>
          </a:xfrm>
          <a:prstGeom prst="rect">
            <a:avLst/>
          </a:prstGeom>
        </p:spPr>
        <p:txBody>
          <a:bodyPr lIns="0" tIns="0" rIns="0" bIns="0">
            <a:normAutofit/>
          </a:bodyPr>
          <a:lstStyle/>
          <a:p>
            <a:pPr lvl="0">
              <a:defRPr sz="1800"/>
            </a:pPr>
            <a:r>
              <a:rPr sz="4400"/>
              <a:t>Question</a:t>
            </a:r>
          </a:p>
        </p:txBody>
      </p:sp>
      <p:sp>
        <p:nvSpPr>
          <p:cNvPr id="194" name="Shape 194"/>
          <p:cNvSpPr>
            <a:spLocks noGrp="1"/>
          </p:cNvSpPr>
          <p:nvPr>
            <p:ph type="body" idx="1"/>
          </p:nvPr>
        </p:nvSpPr>
        <p:spPr>
          <a:xfrm>
            <a:off x="457200" y="1600200"/>
            <a:ext cx="8229600" cy="4525963"/>
          </a:xfrm>
          <a:prstGeom prst="rect">
            <a:avLst/>
          </a:prstGeom>
        </p:spPr>
        <p:txBody>
          <a:bodyPr lIns="0" tIns="0" rIns="0" bIns="0">
            <a:normAutofit/>
          </a:bodyPr>
          <a:lstStyle/>
          <a:p>
            <a:pPr marL="609600" lvl="0" indent="-609600">
              <a:buSzTx/>
              <a:buNone/>
              <a:defRPr sz="1800"/>
            </a:pPr>
            <a:r>
              <a:rPr sz="3200"/>
              <a:t>The SQL statement that queries or reads data from a table is ________ .</a:t>
            </a:r>
          </a:p>
          <a:p>
            <a:pPr marL="609600" lvl="0" indent="-609600">
              <a:buSzTx/>
              <a:buNone/>
              <a:defRPr sz="1800"/>
            </a:pPr>
            <a:endParaRPr sz="3200"/>
          </a:p>
          <a:p>
            <a:pPr marL="609600" lvl="0" indent="-609600">
              <a:buAutoNum type="alphaLcParenR"/>
              <a:defRPr sz="1800"/>
            </a:pPr>
            <a:r>
              <a:rPr sz="3200"/>
              <a:t>SELECT</a:t>
            </a:r>
          </a:p>
          <a:p>
            <a:pPr marL="609600" lvl="0" indent="-609600">
              <a:buAutoNum type="alphaLcParenR"/>
              <a:defRPr sz="1800"/>
            </a:pPr>
            <a:r>
              <a:rPr sz="3200"/>
              <a:t>READ</a:t>
            </a:r>
          </a:p>
          <a:p>
            <a:pPr marL="609600" lvl="0" indent="-609600">
              <a:buAutoNum type="alphaLcParenR"/>
              <a:defRPr sz="1800"/>
            </a:pPr>
            <a:r>
              <a:rPr sz="3200"/>
              <a:t>QUERY</a:t>
            </a:r>
          </a:p>
          <a:p>
            <a:pPr marL="609600" lvl="0" indent="-609600">
              <a:buAutoNum type="alphaLcParenR"/>
              <a:defRPr sz="1800"/>
            </a:pPr>
            <a:r>
              <a:rPr sz="3200"/>
              <a:t>None of these</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a:spLocks noGrp="1"/>
          </p:cNvSpPr>
          <p:nvPr>
            <p:ph type="title"/>
          </p:nvPr>
        </p:nvSpPr>
        <p:spPr>
          <a:xfrm>
            <a:off x="457200" y="274637"/>
            <a:ext cx="8229600" cy="1143001"/>
          </a:xfrm>
          <a:prstGeom prst="rect">
            <a:avLst/>
          </a:prstGeom>
        </p:spPr>
        <p:txBody>
          <a:bodyPr lIns="0" tIns="0" rIns="0" bIns="0">
            <a:normAutofit/>
          </a:bodyPr>
          <a:lstStyle/>
          <a:p>
            <a:pPr lvl="0">
              <a:defRPr sz="1800"/>
            </a:pPr>
            <a:r>
              <a:rPr sz="4400"/>
              <a:t>Question</a:t>
            </a:r>
          </a:p>
        </p:txBody>
      </p:sp>
      <p:sp>
        <p:nvSpPr>
          <p:cNvPr id="197" name="Shape 197"/>
          <p:cNvSpPr>
            <a:spLocks noGrp="1"/>
          </p:cNvSpPr>
          <p:nvPr>
            <p:ph type="body" idx="1"/>
          </p:nvPr>
        </p:nvSpPr>
        <p:spPr>
          <a:xfrm>
            <a:off x="457200" y="1600200"/>
            <a:ext cx="8229600" cy="4525963"/>
          </a:xfrm>
          <a:prstGeom prst="rect">
            <a:avLst/>
          </a:prstGeom>
        </p:spPr>
        <p:txBody>
          <a:bodyPr lIns="0" tIns="0" rIns="0" bIns="0">
            <a:normAutofit/>
          </a:bodyPr>
          <a:lstStyle/>
          <a:p>
            <a:pPr marL="609600" lvl="0" indent="-609600">
              <a:buSzTx/>
              <a:buNone/>
              <a:defRPr sz="1800"/>
            </a:pPr>
            <a:r>
              <a:rPr sz="3200"/>
              <a:t>The result of a SQL SELECT statement is a(n) ________ .</a:t>
            </a:r>
          </a:p>
          <a:p>
            <a:pPr marL="609600" lvl="0" indent="-609600">
              <a:buSzTx/>
              <a:buNone/>
              <a:defRPr sz="1800"/>
            </a:pPr>
            <a:endParaRPr sz="3200"/>
          </a:p>
          <a:p>
            <a:pPr marL="609600" lvl="0" indent="-609600">
              <a:buAutoNum type="alphaLcParenR"/>
              <a:defRPr sz="1800"/>
            </a:pPr>
            <a:r>
              <a:rPr sz="3200"/>
              <a:t>Report</a:t>
            </a:r>
          </a:p>
          <a:p>
            <a:pPr marL="609600" lvl="0" indent="-609600">
              <a:buAutoNum type="alphaLcParenR"/>
              <a:defRPr sz="1800"/>
            </a:pPr>
            <a:r>
              <a:rPr sz="3200"/>
              <a:t>Form</a:t>
            </a:r>
          </a:p>
          <a:p>
            <a:pPr marL="609600" lvl="0" indent="-609600">
              <a:buAutoNum type="alphaLcParenR"/>
              <a:defRPr sz="1800"/>
            </a:pPr>
            <a:r>
              <a:rPr sz="3200"/>
              <a:t>File</a:t>
            </a:r>
          </a:p>
          <a:p>
            <a:pPr marL="609600" lvl="0" indent="-609600">
              <a:buAutoNum type="alphaLcParenR"/>
              <a:defRPr sz="1800"/>
            </a:pPr>
            <a:r>
              <a:rPr sz="3200"/>
              <a:t>Table</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hape 199"/>
          <p:cNvSpPr>
            <a:spLocks noGrp="1"/>
          </p:cNvSpPr>
          <p:nvPr>
            <p:ph type="title"/>
          </p:nvPr>
        </p:nvSpPr>
        <p:spPr>
          <a:xfrm>
            <a:off x="457200" y="274637"/>
            <a:ext cx="8229600" cy="1143001"/>
          </a:xfrm>
          <a:prstGeom prst="rect">
            <a:avLst/>
          </a:prstGeom>
        </p:spPr>
        <p:txBody>
          <a:bodyPr lIns="0" tIns="0" rIns="0" bIns="0">
            <a:normAutofit/>
          </a:bodyPr>
          <a:lstStyle/>
          <a:p>
            <a:pPr lvl="0">
              <a:defRPr sz="1800"/>
            </a:pPr>
            <a:r>
              <a:rPr sz="4400"/>
              <a:t>Question</a:t>
            </a:r>
          </a:p>
        </p:txBody>
      </p:sp>
      <p:sp>
        <p:nvSpPr>
          <p:cNvPr id="200" name="Shape 200"/>
          <p:cNvSpPr>
            <a:spLocks noGrp="1"/>
          </p:cNvSpPr>
          <p:nvPr>
            <p:ph type="body" idx="1"/>
          </p:nvPr>
        </p:nvSpPr>
        <p:spPr>
          <a:xfrm>
            <a:off x="457200" y="1600200"/>
            <a:ext cx="8229600" cy="4525963"/>
          </a:xfrm>
          <a:prstGeom prst="rect">
            <a:avLst/>
          </a:prstGeom>
        </p:spPr>
        <p:txBody>
          <a:bodyPr lIns="0" tIns="0" rIns="0" bIns="0">
            <a:normAutofit/>
          </a:bodyPr>
          <a:lstStyle/>
          <a:p>
            <a:pPr lvl="0">
              <a:buSzTx/>
              <a:buNone/>
              <a:defRPr sz="1800"/>
            </a:pPr>
            <a:r>
              <a:rPr sz="3200"/>
              <a:t>Which of the following is the correct order of keywords for SQL SELECT statements?</a:t>
            </a:r>
          </a:p>
          <a:p>
            <a:pPr lvl="0">
              <a:buChar char="•"/>
              <a:defRPr sz="1800"/>
            </a:pPr>
            <a:endParaRPr sz="3200"/>
          </a:p>
          <a:p>
            <a:pPr lvl="0">
              <a:buSzTx/>
              <a:buNone/>
              <a:defRPr sz="1800"/>
            </a:pPr>
            <a:r>
              <a:rPr sz="3200"/>
              <a:t>a) SELECT, FROM, WHERE</a:t>
            </a:r>
          </a:p>
          <a:p>
            <a:pPr lvl="0">
              <a:buSzTx/>
              <a:buNone/>
              <a:defRPr sz="1800"/>
            </a:pPr>
            <a:r>
              <a:rPr sz="3200"/>
              <a:t>b) FROM, WHERE, SELECT</a:t>
            </a:r>
          </a:p>
          <a:p>
            <a:pPr lvl="0">
              <a:buSzTx/>
              <a:buNone/>
              <a:defRPr sz="1800"/>
            </a:pPr>
            <a:r>
              <a:rPr sz="3200"/>
              <a:t>c) WHERE, FROM,SELECT</a:t>
            </a:r>
          </a:p>
          <a:p>
            <a:pPr lvl="0">
              <a:buSzTx/>
              <a:buNone/>
              <a:defRPr sz="1800"/>
            </a:pPr>
            <a:r>
              <a:rPr sz="3200"/>
              <a:t>d) SELECT,WHERE,FROM</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hape 202"/>
          <p:cNvSpPr>
            <a:spLocks noGrp="1"/>
          </p:cNvSpPr>
          <p:nvPr>
            <p:ph type="title"/>
          </p:nvPr>
        </p:nvSpPr>
        <p:spPr>
          <a:xfrm>
            <a:off x="457200" y="274637"/>
            <a:ext cx="8229600" cy="1143001"/>
          </a:xfrm>
          <a:prstGeom prst="rect">
            <a:avLst/>
          </a:prstGeom>
        </p:spPr>
        <p:txBody>
          <a:bodyPr lIns="0" tIns="0" rIns="0" bIns="0">
            <a:normAutofit/>
          </a:bodyPr>
          <a:lstStyle/>
          <a:p>
            <a:pPr lvl="0">
              <a:defRPr sz="1800"/>
            </a:pPr>
            <a:r>
              <a:rPr sz="4400"/>
              <a:t>Question</a:t>
            </a:r>
          </a:p>
        </p:txBody>
      </p:sp>
      <p:sp>
        <p:nvSpPr>
          <p:cNvPr id="203" name="Shape 203"/>
          <p:cNvSpPr>
            <a:spLocks noGrp="1"/>
          </p:cNvSpPr>
          <p:nvPr>
            <p:ph type="body" idx="1"/>
          </p:nvPr>
        </p:nvSpPr>
        <p:spPr>
          <a:xfrm>
            <a:off x="457200" y="1600200"/>
            <a:ext cx="8229600" cy="4525963"/>
          </a:xfrm>
          <a:prstGeom prst="rect">
            <a:avLst/>
          </a:prstGeom>
        </p:spPr>
        <p:txBody>
          <a:bodyPr lIns="0" tIns="0" rIns="0" bIns="0">
            <a:normAutofit/>
          </a:bodyPr>
          <a:lstStyle/>
          <a:p>
            <a:pPr marL="609600" lvl="0" indent="-609600">
              <a:spcBef>
                <a:spcPts val="600"/>
              </a:spcBef>
              <a:buSzTx/>
              <a:buNone/>
              <a:defRPr sz="1800"/>
            </a:pPr>
            <a:r>
              <a:rPr sz="2800"/>
              <a:t>In an SQL SELECT statement querying a single table, the asterisk (*) means that:</a:t>
            </a:r>
          </a:p>
          <a:p>
            <a:pPr marL="609600" lvl="0" indent="-609600">
              <a:buSzTx/>
              <a:buNone/>
              <a:defRPr sz="1800"/>
            </a:pPr>
            <a:endParaRPr sz="2800"/>
          </a:p>
          <a:p>
            <a:pPr marL="533400" lvl="0" indent="-533400">
              <a:spcBef>
                <a:spcPts val="600"/>
              </a:spcBef>
              <a:buAutoNum type="alphaLcParenR"/>
              <a:defRPr sz="1800"/>
            </a:pPr>
            <a:r>
              <a:rPr sz="2800"/>
              <a:t>all columns of the table are to be returned.</a:t>
            </a:r>
          </a:p>
          <a:p>
            <a:pPr marL="533400" lvl="0" indent="-533400">
              <a:spcBef>
                <a:spcPts val="600"/>
              </a:spcBef>
              <a:buAutoNum type="alphaLcParenR"/>
              <a:defRPr sz="1800"/>
            </a:pPr>
            <a:r>
              <a:rPr sz="2800"/>
              <a:t>all records meeting the full criteria are to be returned.</a:t>
            </a:r>
          </a:p>
          <a:p>
            <a:pPr marL="533400" lvl="0" indent="-533400">
              <a:spcBef>
                <a:spcPts val="600"/>
              </a:spcBef>
              <a:buAutoNum type="alphaLcParenR"/>
              <a:defRPr sz="1800"/>
            </a:pPr>
            <a:r>
              <a:rPr sz="2800"/>
              <a:t>all records with even partial criteria met are to be returned.</a:t>
            </a:r>
          </a:p>
          <a:p>
            <a:pPr marL="533400" lvl="0" indent="-533400">
              <a:spcBef>
                <a:spcPts val="600"/>
              </a:spcBef>
              <a:buAutoNum type="alphaLcParenR"/>
              <a:defRPr sz="1800"/>
            </a:pPr>
            <a:r>
              <a:rPr sz="2800"/>
              <a:t>None of the above is correct.</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Shape 205"/>
          <p:cNvSpPr>
            <a:spLocks noGrp="1"/>
          </p:cNvSpPr>
          <p:nvPr>
            <p:ph type="title"/>
          </p:nvPr>
        </p:nvSpPr>
        <p:spPr>
          <a:xfrm>
            <a:off x="457200" y="274637"/>
            <a:ext cx="8229600" cy="1143001"/>
          </a:xfrm>
          <a:prstGeom prst="rect">
            <a:avLst/>
          </a:prstGeom>
        </p:spPr>
        <p:txBody>
          <a:bodyPr lIns="0" tIns="0" rIns="0" bIns="0">
            <a:normAutofit/>
          </a:bodyPr>
          <a:lstStyle/>
          <a:p>
            <a:pPr lvl="0">
              <a:defRPr sz="1800"/>
            </a:pPr>
            <a:r>
              <a:rPr sz="4400"/>
              <a:t>Question</a:t>
            </a:r>
          </a:p>
        </p:txBody>
      </p:sp>
      <p:sp>
        <p:nvSpPr>
          <p:cNvPr id="206" name="Shape 206"/>
          <p:cNvSpPr>
            <a:spLocks noGrp="1"/>
          </p:cNvSpPr>
          <p:nvPr>
            <p:ph type="body" idx="1"/>
          </p:nvPr>
        </p:nvSpPr>
        <p:spPr>
          <a:xfrm>
            <a:off x="457200" y="1600200"/>
            <a:ext cx="8229600" cy="4525963"/>
          </a:xfrm>
          <a:prstGeom prst="rect">
            <a:avLst/>
          </a:prstGeom>
        </p:spPr>
        <p:txBody>
          <a:bodyPr lIns="0" tIns="0" rIns="0" bIns="0">
            <a:normAutofit/>
          </a:bodyPr>
          <a:lstStyle/>
          <a:p>
            <a:pPr marL="609600" lvl="0" indent="-609600">
              <a:buSzTx/>
              <a:buNone/>
              <a:defRPr sz="1800"/>
            </a:pPr>
            <a:r>
              <a:rPr sz="3200"/>
              <a:t>Which of the following SQL clauses specifies a search condition?</a:t>
            </a:r>
          </a:p>
          <a:p>
            <a:pPr marL="609600" lvl="0" indent="-609600">
              <a:buSzTx/>
              <a:buNone/>
              <a:defRPr sz="1800"/>
            </a:pPr>
            <a:endParaRPr sz="3200"/>
          </a:p>
          <a:p>
            <a:pPr marL="609600" lvl="0" indent="-609600">
              <a:buSzTx/>
              <a:buNone/>
              <a:defRPr sz="1800"/>
            </a:pPr>
            <a:r>
              <a:rPr sz="3200"/>
              <a:t>a) WHERE</a:t>
            </a:r>
          </a:p>
          <a:p>
            <a:pPr marL="609600" lvl="0" indent="-609600">
              <a:buSzTx/>
              <a:buNone/>
              <a:defRPr sz="1800"/>
            </a:pPr>
            <a:r>
              <a:rPr sz="3200"/>
              <a:t>b) SEARCH</a:t>
            </a:r>
          </a:p>
          <a:p>
            <a:pPr marL="609600" lvl="0" indent="-609600">
              <a:buSzTx/>
              <a:buNone/>
              <a:defRPr sz="1800"/>
            </a:pPr>
            <a:r>
              <a:rPr sz="3200"/>
              <a:t>c) WHILE</a:t>
            </a:r>
          </a:p>
          <a:p>
            <a:pPr marL="609600" lvl="0" indent="-609600">
              <a:buSzTx/>
              <a:buNone/>
              <a:defRPr sz="1800"/>
            </a:pPr>
            <a:r>
              <a:rPr sz="3200"/>
              <a:t>d) FROM</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hape 45"/>
          <p:cNvSpPr>
            <a:spLocks noGrp="1"/>
          </p:cNvSpPr>
          <p:nvPr>
            <p:ph type="title" idx="4294967295"/>
          </p:nvPr>
        </p:nvSpPr>
        <p:spPr>
          <a:xfrm>
            <a:off x="457200" y="274637"/>
            <a:ext cx="8229600" cy="1143001"/>
          </a:xfrm>
          <a:prstGeom prst="rect">
            <a:avLst/>
          </a:prstGeom>
        </p:spPr>
        <p:txBody>
          <a:bodyPr lIns="0" tIns="0" rIns="0" bIns="0">
            <a:normAutofit/>
          </a:bodyPr>
          <a:lstStyle/>
          <a:p>
            <a:pPr lvl="0">
              <a:defRPr sz="1800"/>
            </a:pPr>
            <a:r>
              <a:rPr lang="en-US" sz="5000" dirty="0"/>
              <a:t>Review of last lecture</a:t>
            </a:r>
            <a:endParaRPr sz="5000" dirty="0"/>
          </a:p>
        </p:txBody>
      </p:sp>
      <p:sp>
        <p:nvSpPr>
          <p:cNvPr id="46" name="Shape 46"/>
          <p:cNvSpPr>
            <a:spLocks noGrp="1"/>
          </p:cNvSpPr>
          <p:nvPr>
            <p:ph type="body" idx="4294967295"/>
          </p:nvPr>
        </p:nvSpPr>
        <p:spPr>
          <a:xfrm>
            <a:off x="457200" y="1600200"/>
            <a:ext cx="8229600" cy="4525963"/>
          </a:xfrm>
          <a:prstGeom prst="rect">
            <a:avLst/>
          </a:prstGeom>
        </p:spPr>
        <p:txBody>
          <a:bodyPr lIns="0" tIns="0" rIns="0" bIns="0">
            <a:normAutofit/>
          </a:bodyPr>
          <a:lstStyle/>
          <a:p>
            <a:pPr marL="0" lvl="0" indent="0">
              <a:spcBef>
                <a:spcPts val="800"/>
              </a:spcBef>
              <a:buNone/>
              <a:defRPr sz="1800"/>
            </a:pPr>
            <a:r>
              <a:rPr sz="3600" dirty="0"/>
              <a:t>The operations </a:t>
            </a:r>
            <a:r>
              <a:rPr lang="en-US" sz="3600" dirty="0"/>
              <a:t>of Relational algebra</a:t>
            </a:r>
            <a:r>
              <a:rPr sz="3600" dirty="0"/>
              <a:t>:</a:t>
            </a:r>
          </a:p>
          <a:p>
            <a:pPr marL="1247775" lvl="2" indent="-333375">
              <a:spcBef>
                <a:spcPts val="800"/>
              </a:spcBef>
              <a:defRPr sz="1800"/>
            </a:pPr>
            <a:r>
              <a:rPr sz="3500" dirty="0"/>
              <a:t>project</a:t>
            </a:r>
            <a:r>
              <a:rPr lang="en-US" sz="3500" dirty="0"/>
              <a:t>ion</a:t>
            </a:r>
          </a:p>
          <a:p>
            <a:pPr marL="1247775" lvl="2" indent="-333375">
              <a:spcBef>
                <a:spcPts val="800"/>
              </a:spcBef>
              <a:defRPr sz="1800"/>
            </a:pPr>
            <a:r>
              <a:rPr lang="en-US" sz="3500" dirty="0"/>
              <a:t>s</a:t>
            </a:r>
            <a:r>
              <a:rPr sz="3500" dirty="0"/>
              <a:t>elect</a:t>
            </a:r>
            <a:r>
              <a:rPr lang="en-US" sz="3500" dirty="0"/>
              <a:t>ion</a:t>
            </a:r>
          </a:p>
          <a:p>
            <a:pPr marL="1247775" lvl="2" indent="-333375">
              <a:spcBef>
                <a:spcPts val="800"/>
              </a:spcBef>
              <a:defRPr sz="1800"/>
            </a:pPr>
            <a:endParaRPr lang="en-US" sz="3500" dirty="0"/>
          </a:p>
          <a:p>
            <a:pPr marL="1247775" lvl="2" indent="-333375">
              <a:spcBef>
                <a:spcPts val="800"/>
              </a:spcBef>
              <a:defRPr sz="1800"/>
            </a:pPr>
            <a:r>
              <a:rPr lang="en-US" sz="3500" dirty="0"/>
              <a:t>union</a:t>
            </a:r>
          </a:p>
          <a:p>
            <a:pPr marL="1247775" lvl="2" indent="-333375">
              <a:spcBef>
                <a:spcPts val="800"/>
              </a:spcBef>
              <a:defRPr sz="1800"/>
            </a:pPr>
            <a:r>
              <a:rPr lang="en-US" sz="3500" dirty="0"/>
              <a:t>difference</a:t>
            </a:r>
          </a:p>
          <a:p>
            <a:pPr marL="1247775" lvl="2" indent="-333375">
              <a:spcBef>
                <a:spcPts val="800"/>
              </a:spcBef>
              <a:defRPr sz="1800"/>
            </a:pPr>
            <a:r>
              <a:rPr lang="en-US" sz="3500" dirty="0"/>
              <a:t>intersection</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hape 208"/>
          <p:cNvSpPr>
            <a:spLocks noGrp="1"/>
          </p:cNvSpPr>
          <p:nvPr>
            <p:ph type="title" idx="4294967295"/>
          </p:nvPr>
        </p:nvSpPr>
        <p:spPr>
          <a:xfrm>
            <a:off x="457200" y="274637"/>
            <a:ext cx="8229600" cy="1143001"/>
          </a:xfrm>
          <a:prstGeom prst="rect">
            <a:avLst/>
          </a:prstGeom>
        </p:spPr>
        <p:txBody>
          <a:bodyPr lIns="0" tIns="0" rIns="0" bIns="0">
            <a:normAutofit/>
          </a:bodyPr>
          <a:lstStyle/>
          <a:p>
            <a:pPr lvl="0">
              <a:defRPr sz="1800"/>
            </a:pPr>
            <a:r>
              <a:rPr sz="4400"/>
              <a:t>Question</a:t>
            </a:r>
          </a:p>
        </p:txBody>
      </p:sp>
      <p:sp>
        <p:nvSpPr>
          <p:cNvPr id="209" name="Shape 209"/>
          <p:cNvSpPr>
            <a:spLocks noGrp="1"/>
          </p:cNvSpPr>
          <p:nvPr>
            <p:ph type="body" idx="4294967295"/>
          </p:nvPr>
        </p:nvSpPr>
        <p:spPr>
          <a:xfrm>
            <a:off x="457200" y="1600200"/>
            <a:ext cx="8229600" cy="4525963"/>
          </a:xfrm>
          <a:prstGeom prst="rect">
            <a:avLst/>
          </a:prstGeom>
        </p:spPr>
        <p:txBody>
          <a:bodyPr lIns="0" tIns="0" rIns="0" bIns="0">
            <a:normAutofit/>
          </a:bodyPr>
          <a:lstStyle/>
          <a:p>
            <a:pPr marL="0" lvl="0" indent="0">
              <a:buSzTx/>
              <a:buNone/>
              <a:defRPr sz="1800"/>
            </a:pPr>
            <a:r>
              <a:rPr sz="3200"/>
              <a:t>Which of the following is used to denote the selection operation in relational algebra ? </a:t>
            </a:r>
          </a:p>
          <a:p>
            <a:pPr lvl="0">
              <a:buChar char="•"/>
              <a:defRPr sz="1800"/>
            </a:pPr>
            <a:endParaRPr sz="3200"/>
          </a:p>
          <a:p>
            <a:pPr lvl="0">
              <a:buSzTx/>
              <a:buNone/>
              <a:defRPr sz="1800"/>
            </a:pPr>
            <a:r>
              <a:rPr sz="3200"/>
              <a:t>	a) Pi (Greek)</a:t>
            </a:r>
            <a:br>
              <a:rPr sz="3200"/>
            </a:br>
            <a:r>
              <a:rPr sz="3200"/>
              <a:t>b) Sigma (Greek)</a:t>
            </a:r>
            <a:br>
              <a:rPr sz="3200"/>
            </a:br>
            <a:r>
              <a:rPr sz="3200"/>
              <a:t>c) Lambda (Greek)</a:t>
            </a:r>
            <a:br>
              <a:rPr sz="3200"/>
            </a:br>
            <a:r>
              <a:rPr sz="3200"/>
              <a:t>d) Omega (Greek) </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a:spLocks noGrp="1"/>
          </p:cNvSpPr>
          <p:nvPr>
            <p:ph type="title" idx="4294967295"/>
          </p:nvPr>
        </p:nvSpPr>
        <p:spPr>
          <a:xfrm>
            <a:off x="457200" y="274637"/>
            <a:ext cx="8229600" cy="1143001"/>
          </a:xfrm>
          <a:prstGeom prst="rect">
            <a:avLst/>
          </a:prstGeom>
        </p:spPr>
        <p:txBody>
          <a:bodyPr lIns="0" tIns="0" rIns="0" bIns="0">
            <a:normAutofit/>
          </a:bodyPr>
          <a:lstStyle/>
          <a:p>
            <a:pPr lvl="0">
              <a:defRPr sz="1800"/>
            </a:pPr>
            <a:r>
              <a:rPr sz="4400"/>
              <a:t>Question</a:t>
            </a:r>
          </a:p>
        </p:txBody>
      </p:sp>
      <p:sp>
        <p:nvSpPr>
          <p:cNvPr id="212" name="Shape 212"/>
          <p:cNvSpPr>
            <a:spLocks noGrp="1"/>
          </p:cNvSpPr>
          <p:nvPr>
            <p:ph type="body" idx="4294967295"/>
          </p:nvPr>
        </p:nvSpPr>
        <p:spPr>
          <a:xfrm>
            <a:off x="457200" y="1600200"/>
            <a:ext cx="8229600" cy="4525963"/>
          </a:xfrm>
          <a:prstGeom prst="rect">
            <a:avLst/>
          </a:prstGeom>
        </p:spPr>
        <p:txBody>
          <a:bodyPr lIns="0" tIns="0" rIns="0" bIns="0">
            <a:normAutofit/>
          </a:bodyPr>
          <a:lstStyle/>
          <a:p>
            <a:pPr marL="0" lvl="0" indent="0">
              <a:buSzTx/>
              <a:buNone/>
              <a:defRPr sz="1800"/>
            </a:pPr>
            <a:r>
              <a:rPr sz="3200"/>
              <a:t>Which product is returned  in a join query have no join condition: </a:t>
            </a:r>
          </a:p>
          <a:p>
            <a:pPr marL="0" lvl="0" indent="0">
              <a:buSzTx/>
              <a:buNone/>
              <a:defRPr sz="1800"/>
            </a:pPr>
            <a:endParaRPr sz="3200"/>
          </a:p>
          <a:p>
            <a:pPr lvl="0">
              <a:buSzTx/>
              <a:buNone/>
              <a:defRPr sz="1800"/>
            </a:pPr>
            <a:r>
              <a:rPr sz="3200"/>
              <a:t>	a) Equijoins</a:t>
            </a:r>
            <a:endParaRPr>
              <a:latin typeface="Arial Bold"/>
              <a:ea typeface="Arial Bold"/>
              <a:cs typeface="Arial Bold"/>
              <a:sym typeface="Arial Bold"/>
            </a:endParaRPr>
          </a:p>
          <a:p>
            <a:pPr lvl="0">
              <a:buSzTx/>
              <a:buNone/>
              <a:defRPr sz="1800"/>
            </a:pPr>
            <a:r>
              <a:rPr sz="3200"/>
              <a:t>	b) Cartesian</a:t>
            </a:r>
          </a:p>
          <a:p>
            <a:pPr lvl="0">
              <a:buSzTx/>
              <a:buNone/>
              <a:defRPr sz="1800"/>
            </a:pPr>
            <a:r>
              <a:rPr sz="3200"/>
              <a:t>	c)  Both</a:t>
            </a:r>
          </a:p>
          <a:p>
            <a:pPr lvl="0">
              <a:buSzTx/>
              <a:buNone/>
              <a:defRPr sz="1800"/>
            </a:pPr>
            <a:r>
              <a:rPr sz="3200"/>
              <a:t>	d)  None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hape 60"/>
          <p:cNvSpPr>
            <a:spLocks noGrp="1"/>
          </p:cNvSpPr>
          <p:nvPr>
            <p:ph type="title"/>
          </p:nvPr>
        </p:nvSpPr>
        <p:spPr>
          <a:xfrm>
            <a:off x="457200" y="274637"/>
            <a:ext cx="8229600" cy="1143001"/>
          </a:xfrm>
          <a:prstGeom prst="rect">
            <a:avLst/>
          </a:prstGeom>
        </p:spPr>
        <p:txBody>
          <a:bodyPr lIns="0" tIns="0" rIns="0" bIns="0">
            <a:normAutofit/>
          </a:bodyPr>
          <a:lstStyle/>
          <a:p>
            <a:pPr lvl="0">
              <a:defRPr sz="1800"/>
            </a:pPr>
            <a:r>
              <a:rPr sz="4400"/>
              <a:t>Join</a:t>
            </a:r>
          </a:p>
        </p:txBody>
      </p:sp>
      <p:sp>
        <p:nvSpPr>
          <p:cNvPr id="61" name="Shape 61"/>
          <p:cNvSpPr>
            <a:spLocks noGrp="1"/>
          </p:cNvSpPr>
          <p:nvPr>
            <p:ph type="body" idx="1"/>
          </p:nvPr>
        </p:nvSpPr>
        <p:spPr>
          <a:xfrm>
            <a:off x="457200" y="1600200"/>
            <a:ext cx="8229600" cy="4525963"/>
          </a:xfrm>
          <a:prstGeom prst="rect">
            <a:avLst/>
          </a:prstGeom>
        </p:spPr>
        <p:txBody>
          <a:bodyPr lIns="0" tIns="0" rIns="0" bIns="0">
            <a:normAutofit/>
          </a:bodyPr>
          <a:lstStyle/>
          <a:p>
            <a:pPr marL="298322" lvl="0" indent="-298322" defTabSz="795527">
              <a:lnSpc>
                <a:spcPct val="80000"/>
              </a:lnSpc>
              <a:spcBef>
                <a:spcPts val="500"/>
              </a:spcBef>
              <a:buChar char="•"/>
              <a:defRPr sz="1800"/>
            </a:pPr>
            <a:r>
              <a:rPr sz="3045" dirty="0"/>
              <a:t>The </a:t>
            </a:r>
            <a:r>
              <a:rPr sz="3045" b="1" dirty="0">
                <a:latin typeface="Arial Bold"/>
                <a:ea typeface="Arial Bold"/>
                <a:cs typeface="Arial Bold"/>
                <a:sym typeface="Arial Bold"/>
              </a:rPr>
              <a:t>join</a:t>
            </a:r>
            <a:r>
              <a:rPr sz="3045" dirty="0"/>
              <a:t> operation enables querying information from two or more related tables.</a:t>
            </a:r>
          </a:p>
          <a:p>
            <a:pPr marL="298322" lvl="0" indent="-298322" defTabSz="795527">
              <a:lnSpc>
                <a:spcPct val="80000"/>
              </a:lnSpc>
              <a:spcBef>
                <a:spcPts val="600"/>
              </a:spcBef>
              <a:buChar char="•"/>
              <a:defRPr sz="1800"/>
            </a:pPr>
            <a:endParaRPr sz="3045" dirty="0"/>
          </a:p>
          <a:p>
            <a:pPr marL="298322" lvl="0" indent="-298322" defTabSz="795527">
              <a:lnSpc>
                <a:spcPct val="80000"/>
              </a:lnSpc>
              <a:spcBef>
                <a:spcPts val="500"/>
              </a:spcBef>
              <a:buChar char="•"/>
              <a:defRPr sz="1800"/>
            </a:pPr>
            <a:r>
              <a:rPr sz="3045" dirty="0"/>
              <a:t>It is similar to a selection condition except that values in two different tables are compared.</a:t>
            </a:r>
          </a:p>
          <a:p>
            <a:pPr marL="298322" lvl="0" indent="-298322" defTabSz="795527">
              <a:lnSpc>
                <a:spcPct val="80000"/>
              </a:lnSpc>
              <a:spcBef>
                <a:spcPts val="600"/>
              </a:spcBef>
              <a:buChar char="•"/>
              <a:defRPr sz="1800"/>
            </a:pPr>
            <a:endParaRPr sz="3045" dirty="0"/>
          </a:p>
          <a:p>
            <a:pPr marL="298322" lvl="0" indent="-298322" defTabSz="795527">
              <a:lnSpc>
                <a:spcPct val="80000"/>
              </a:lnSpc>
              <a:spcBef>
                <a:spcPts val="500"/>
              </a:spcBef>
              <a:buChar char="•"/>
              <a:defRPr sz="1800"/>
            </a:pPr>
            <a:r>
              <a:rPr sz="3045" dirty="0"/>
              <a:t>The most common form of a join is an </a:t>
            </a:r>
            <a:r>
              <a:rPr sz="3045" dirty="0" err="1"/>
              <a:t>equi</a:t>
            </a:r>
            <a:r>
              <a:rPr sz="3045" dirty="0"/>
              <a:t>-join. An </a:t>
            </a:r>
            <a:r>
              <a:rPr sz="3045" dirty="0" err="1">
                <a:latin typeface="Arial Bold"/>
                <a:ea typeface="Arial Bold"/>
                <a:cs typeface="Arial Bold"/>
                <a:sym typeface="Arial Bold"/>
              </a:rPr>
              <a:t>equi</a:t>
            </a:r>
            <a:r>
              <a:rPr sz="3045" dirty="0">
                <a:latin typeface="Arial Bold"/>
                <a:ea typeface="Arial Bold"/>
                <a:cs typeface="Arial Bold"/>
                <a:sym typeface="Arial Bold"/>
              </a:rPr>
              <a:t>-join</a:t>
            </a:r>
            <a:r>
              <a:rPr sz="3045" dirty="0"/>
              <a:t> combines two or more tables based on the tables’ primary and foreign keys.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hape 75"/>
          <p:cNvSpPr>
            <a:spLocks noGrp="1"/>
          </p:cNvSpPr>
          <p:nvPr>
            <p:ph type="title" idx="4294967295"/>
          </p:nvPr>
        </p:nvSpPr>
        <p:spPr>
          <a:xfrm>
            <a:off x="457200" y="274637"/>
            <a:ext cx="8229600" cy="1143001"/>
          </a:xfrm>
          <a:prstGeom prst="rect">
            <a:avLst/>
          </a:prstGeom>
        </p:spPr>
        <p:txBody>
          <a:bodyPr lIns="0" tIns="0" rIns="0" bIns="0">
            <a:normAutofit/>
          </a:bodyPr>
          <a:lstStyle/>
          <a:p>
            <a:pPr lvl="0">
              <a:defRPr sz="1800"/>
            </a:pPr>
            <a:r>
              <a:rPr lang="en-US" sz="4500" dirty="0"/>
              <a:t>Join: example 1</a:t>
            </a:r>
            <a:endParaRPr sz="4500" dirty="0"/>
          </a:p>
        </p:txBody>
      </p:sp>
      <p:sp>
        <p:nvSpPr>
          <p:cNvPr id="76" name="Shape 76"/>
          <p:cNvSpPr>
            <a:spLocks noGrp="1"/>
          </p:cNvSpPr>
          <p:nvPr>
            <p:ph type="body" idx="4294967295"/>
          </p:nvPr>
        </p:nvSpPr>
        <p:spPr>
          <a:xfrm>
            <a:off x="0" y="1612075"/>
            <a:ext cx="8229600" cy="4525963"/>
          </a:xfrm>
          <a:prstGeom prst="rect">
            <a:avLst/>
          </a:prstGeom>
        </p:spPr>
        <p:txBody>
          <a:bodyPr lIns="0" tIns="0" rIns="0" bIns="0">
            <a:normAutofit/>
          </a:bodyPr>
          <a:lstStyle/>
          <a:p>
            <a:pPr marL="182880" lvl="2" indent="548640" defTabSz="731520">
              <a:spcBef>
                <a:spcPts val="400"/>
              </a:spcBef>
              <a:buSzTx/>
              <a:buNone/>
              <a:defRPr sz="1800"/>
            </a:pPr>
            <a:r>
              <a:rPr sz="2500" dirty="0">
                <a:solidFill>
                  <a:srgbClr val="008080"/>
                </a:solidFill>
              </a:rPr>
              <a:t>CREATE TABLE Groups</a:t>
            </a:r>
            <a:r>
              <a:rPr lang="en-US" sz="2500" dirty="0">
                <a:solidFill>
                  <a:srgbClr val="008080"/>
                </a:solidFill>
              </a:rPr>
              <a:t> </a:t>
            </a:r>
            <a:r>
              <a:rPr sz="2500" dirty="0">
                <a:solidFill>
                  <a:srgbClr val="008080"/>
                </a:solidFill>
              </a:rPr>
              <a:t>(</a:t>
            </a:r>
          </a:p>
          <a:p>
            <a:pPr marL="182880" lvl="2" indent="548640" defTabSz="731520">
              <a:spcBef>
                <a:spcPts val="400"/>
              </a:spcBef>
              <a:buSzTx/>
              <a:buNone/>
              <a:defRPr sz="1800"/>
            </a:pPr>
            <a:r>
              <a:rPr sz="2500" dirty="0">
                <a:solidFill>
                  <a:srgbClr val="008080"/>
                </a:solidFill>
              </a:rPr>
              <a:t>group_id int</a:t>
            </a:r>
            <a:r>
              <a:rPr lang="en-US" sz="2500" dirty="0">
                <a:solidFill>
                  <a:srgbClr val="008080"/>
                </a:solidFill>
              </a:rPr>
              <a:t> PRIMARY KEY</a:t>
            </a:r>
            <a:r>
              <a:rPr sz="2500" dirty="0">
                <a:solidFill>
                  <a:srgbClr val="008080"/>
                </a:solidFill>
              </a:rPr>
              <a:t>,</a:t>
            </a:r>
          </a:p>
          <a:p>
            <a:pPr marL="182880" lvl="2" indent="548640" defTabSz="731520">
              <a:spcBef>
                <a:spcPts val="400"/>
              </a:spcBef>
              <a:buSzTx/>
              <a:buNone/>
              <a:defRPr sz="1800"/>
            </a:pPr>
            <a:r>
              <a:rPr sz="2500" dirty="0">
                <a:solidFill>
                  <a:srgbClr val="008080"/>
                </a:solidFill>
              </a:rPr>
              <a:t>group_name varchar(15));</a:t>
            </a:r>
            <a:endParaRPr sz="2500" dirty="0"/>
          </a:p>
          <a:p>
            <a:pPr marL="182880" lvl="2" indent="548640" defTabSz="731520">
              <a:spcBef>
                <a:spcPts val="400"/>
              </a:spcBef>
              <a:buSzTx/>
              <a:buNone/>
              <a:defRPr sz="1800"/>
            </a:pPr>
            <a:endParaRPr sz="2500" dirty="0"/>
          </a:p>
          <a:p>
            <a:pPr marL="182880" lvl="2" indent="548640" defTabSz="731520">
              <a:spcBef>
                <a:spcPts val="400"/>
              </a:spcBef>
              <a:buSzTx/>
              <a:buNone/>
              <a:defRPr sz="1800"/>
            </a:pPr>
            <a:r>
              <a:rPr sz="2500" dirty="0">
                <a:solidFill>
                  <a:srgbClr val="008080"/>
                </a:solidFill>
              </a:rPr>
              <a:t>CREATE TABLE Students</a:t>
            </a:r>
            <a:r>
              <a:rPr lang="en-US" sz="2500" dirty="0">
                <a:solidFill>
                  <a:srgbClr val="008080"/>
                </a:solidFill>
              </a:rPr>
              <a:t> </a:t>
            </a:r>
            <a:r>
              <a:rPr sz="2500" dirty="0">
                <a:solidFill>
                  <a:srgbClr val="008080"/>
                </a:solidFill>
              </a:rPr>
              <a:t>(</a:t>
            </a:r>
          </a:p>
          <a:p>
            <a:pPr marL="182880" lvl="2" indent="548640" defTabSz="731520">
              <a:spcBef>
                <a:spcPts val="400"/>
              </a:spcBef>
              <a:buSzTx/>
              <a:buNone/>
              <a:defRPr sz="1800"/>
            </a:pPr>
            <a:r>
              <a:rPr sz="2500" dirty="0">
                <a:solidFill>
                  <a:srgbClr val="008080"/>
                </a:solidFill>
              </a:rPr>
              <a:t>stud_id int</a:t>
            </a:r>
            <a:r>
              <a:rPr lang="en-US" sz="2500" dirty="0">
                <a:solidFill>
                  <a:srgbClr val="008080"/>
                </a:solidFill>
              </a:rPr>
              <a:t> PRIMARY KEY</a:t>
            </a:r>
            <a:r>
              <a:rPr sz="2500" dirty="0">
                <a:solidFill>
                  <a:srgbClr val="008080"/>
                </a:solidFill>
              </a:rPr>
              <a:t>,</a:t>
            </a:r>
          </a:p>
          <a:p>
            <a:pPr marL="182880" lvl="2" indent="548640" defTabSz="731520">
              <a:spcBef>
                <a:spcPts val="400"/>
              </a:spcBef>
              <a:buSzTx/>
              <a:buNone/>
              <a:defRPr sz="1800"/>
            </a:pPr>
            <a:r>
              <a:rPr sz="2500" dirty="0">
                <a:solidFill>
                  <a:srgbClr val="008080"/>
                </a:solidFill>
              </a:rPr>
              <a:t>first_name varchar(20),</a:t>
            </a:r>
          </a:p>
          <a:p>
            <a:pPr marL="182880" lvl="2" indent="548640" defTabSz="731520">
              <a:spcBef>
                <a:spcPts val="400"/>
              </a:spcBef>
              <a:buSzTx/>
              <a:buNone/>
              <a:defRPr sz="1800"/>
            </a:pPr>
            <a:r>
              <a:rPr sz="2500" dirty="0">
                <a:solidFill>
                  <a:srgbClr val="008080"/>
                </a:solidFill>
              </a:rPr>
              <a:t>last_name varchar(20),</a:t>
            </a:r>
          </a:p>
          <a:p>
            <a:pPr marL="182880" lvl="2" indent="548640" defTabSz="731520">
              <a:spcBef>
                <a:spcPts val="400"/>
              </a:spcBef>
              <a:buSzTx/>
              <a:buNone/>
              <a:defRPr sz="1800"/>
            </a:pPr>
            <a:r>
              <a:rPr sz="2500" dirty="0">
                <a:solidFill>
                  <a:srgbClr val="008080"/>
                </a:solidFill>
              </a:rPr>
              <a:t>bdate date,</a:t>
            </a:r>
          </a:p>
          <a:p>
            <a:pPr marL="182880" lvl="2" indent="548640" defTabSz="731520">
              <a:spcBef>
                <a:spcPts val="400"/>
              </a:spcBef>
              <a:buSzTx/>
              <a:buNone/>
              <a:defRPr sz="1800"/>
            </a:pPr>
            <a:r>
              <a:rPr sz="2500" dirty="0">
                <a:solidFill>
                  <a:srgbClr val="008080"/>
                </a:solidFill>
              </a:rPr>
              <a:t>group_id int</a:t>
            </a:r>
            <a:r>
              <a:rPr lang="en-US" sz="2500" dirty="0">
                <a:solidFill>
                  <a:srgbClr val="008080"/>
                </a:solidFill>
              </a:rPr>
              <a:t> REFERENCES Groups(group_id)</a:t>
            </a:r>
            <a:r>
              <a:rPr sz="2500" dirty="0">
                <a:solidFill>
                  <a:srgbClr val="008080"/>
                </a:solidFill>
              </a:rPr>
              <a:t>);</a:t>
            </a:r>
          </a:p>
        </p:txBody>
      </p:sp>
      <p:pic>
        <p:nvPicPr>
          <p:cNvPr id="77" name="image.png"/>
          <p:cNvPicPr/>
          <p:nvPr/>
        </p:nvPicPr>
        <p:blipFill>
          <a:blip r:embed="rId2" cstate="print"/>
          <a:stretch>
            <a:fillRect/>
          </a:stretch>
        </p:blipFill>
        <p:spPr>
          <a:xfrm>
            <a:off x="4800600" y="2277753"/>
            <a:ext cx="4343400" cy="2241550"/>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a:spLocks noGrp="1"/>
          </p:cNvSpPr>
          <p:nvPr>
            <p:ph type="body" idx="4294967295"/>
          </p:nvPr>
        </p:nvSpPr>
        <p:spPr>
          <a:xfrm>
            <a:off x="457200" y="1600200"/>
            <a:ext cx="8229600" cy="4743450"/>
          </a:xfrm>
          <a:prstGeom prst="rect">
            <a:avLst/>
          </a:prstGeom>
        </p:spPr>
        <p:txBody>
          <a:bodyPr/>
          <a:lstStyle/>
          <a:p>
            <a:pPr marL="228600" lvl="2" indent="685800">
              <a:spcBef>
                <a:spcPts val="500"/>
              </a:spcBef>
              <a:buSzTx/>
              <a:buNone/>
              <a:defRPr sz="1800"/>
            </a:pPr>
            <a:endParaRPr sz="2400" dirty="0"/>
          </a:p>
          <a:p>
            <a:pPr marL="228600" lvl="2" indent="685800">
              <a:spcBef>
                <a:spcPts val="500"/>
              </a:spcBef>
              <a:buSzTx/>
              <a:buNone/>
              <a:defRPr sz="1800"/>
            </a:pPr>
            <a:endParaRPr sz="2400" dirty="0"/>
          </a:p>
          <a:p>
            <a:pPr marL="228600" lvl="2" indent="685800">
              <a:spcBef>
                <a:spcPts val="500"/>
              </a:spcBef>
              <a:buSzTx/>
              <a:buNone/>
              <a:defRPr sz="1800"/>
            </a:pPr>
            <a:endParaRPr sz="2400" dirty="0"/>
          </a:p>
          <a:p>
            <a:pPr marL="228600" lvl="2" indent="685800">
              <a:spcBef>
                <a:spcPts val="500"/>
              </a:spcBef>
              <a:buSzTx/>
              <a:buNone/>
              <a:defRPr sz="1800"/>
            </a:pPr>
            <a:endParaRPr sz="2400" dirty="0"/>
          </a:p>
          <a:p>
            <a:pPr marL="228600" lvl="2" indent="685800">
              <a:spcBef>
                <a:spcPts val="500"/>
              </a:spcBef>
              <a:buSzTx/>
              <a:buNone/>
              <a:defRPr sz="1800"/>
            </a:pPr>
            <a:endParaRPr sz="2400" dirty="0"/>
          </a:p>
          <a:p>
            <a:pPr marL="228600" lvl="2" indent="228600">
              <a:spcBef>
                <a:spcPts val="500"/>
              </a:spcBef>
              <a:buSzTx/>
              <a:buNone/>
              <a:defRPr sz="1800"/>
            </a:pPr>
            <a:r>
              <a:rPr sz="3200" dirty="0">
                <a:solidFill>
                  <a:srgbClr val="008080"/>
                </a:solidFill>
              </a:rPr>
              <a:t>SELECT </a:t>
            </a:r>
            <a:r>
              <a:rPr sz="3200" dirty="0" err="1">
                <a:solidFill>
                  <a:srgbClr val="008080"/>
                </a:solidFill>
              </a:rPr>
              <a:t>stud_id</a:t>
            </a:r>
            <a:r>
              <a:rPr sz="3200" dirty="0">
                <a:solidFill>
                  <a:srgbClr val="008080"/>
                </a:solidFill>
              </a:rPr>
              <a:t>, </a:t>
            </a:r>
            <a:r>
              <a:rPr sz="3200" dirty="0" err="1">
                <a:solidFill>
                  <a:srgbClr val="008080"/>
                </a:solidFill>
              </a:rPr>
              <a:t>last_name</a:t>
            </a:r>
            <a:r>
              <a:rPr sz="3200" dirty="0">
                <a:solidFill>
                  <a:srgbClr val="008080"/>
                </a:solidFill>
              </a:rPr>
              <a:t>, </a:t>
            </a:r>
            <a:r>
              <a:rPr sz="3200" dirty="0" err="1">
                <a:solidFill>
                  <a:srgbClr val="008080"/>
                </a:solidFill>
              </a:rPr>
              <a:t>group_name</a:t>
            </a:r>
            <a:endParaRPr sz="3200" dirty="0">
              <a:solidFill>
                <a:srgbClr val="008080"/>
              </a:solidFill>
            </a:endParaRPr>
          </a:p>
          <a:p>
            <a:pPr marL="228600" lvl="2" indent="228600">
              <a:spcBef>
                <a:spcPts val="500"/>
              </a:spcBef>
              <a:buSzTx/>
              <a:buNone/>
              <a:defRPr sz="1800"/>
            </a:pPr>
            <a:r>
              <a:rPr sz="3200" dirty="0">
                <a:solidFill>
                  <a:srgbClr val="008080"/>
                </a:solidFill>
              </a:rPr>
              <a:t>FROM Students, Groups</a:t>
            </a:r>
          </a:p>
          <a:p>
            <a:pPr marL="228600" lvl="2" indent="228600">
              <a:spcBef>
                <a:spcPts val="500"/>
              </a:spcBef>
              <a:buSzTx/>
              <a:buNone/>
              <a:defRPr sz="1800"/>
            </a:pPr>
            <a:r>
              <a:rPr sz="3200" dirty="0">
                <a:solidFill>
                  <a:srgbClr val="008080"/>
                </a:solidFill>
              </a:rPr>
              <a:t>WHERE </a:t>
            </a:r>
          </a:p>
          <a:p>
            <a:pPr marL="228600" lvl="2" indent="228600">
              <a:spcBef>
                <a:spcPts val="500"/>
              </a:spcBef>
              <a:buSzTx/>
              <a:buNone/>
              <a:defRPr sz="1800"/>
            </a:pPr>
            <a:r>
              <a:rPr sz="3200" dirty="0">
                <a:solidFill>
                  <a:srgbClr val="008080"/>
                </a:solidFill>
              </a:rPr>
              <a:t>	  </a:t>
            </a:r>
            <a:r>
              <a:rPr sz="3200" dirty="0" err="1">
                <a:solidFill>
                  <a:srgbClr val="008080"/>
                </a:solidFill>
              </a:rPr>
              <a:t>Students.group_id</a:t>
            </a:r>
            <a:r>
              <a:rPr sz="3200" dirty="0">
                <a:solidFill>
                  <a:srgbClr val="008080"/>
                </a:solidFill>
              </a:rPr>
              <a:t> = </a:t>
            </a:r>
            <a:r>
              <a:rPr sz="3200" dirty="0" err="1">
                <a:solidFill>
                  <a:srgbClr val="008080"/>
                </a:solidFill>
              </a:rPr>
              <a:t>Groups.group_id</a:t>
            </a:r>
            <a:r>
              <a:rPr sz="3200" dirty="0">
                <a:solidFill>
                  <a:srgbClr val="008080"/>
                </a:solidFill>
              </a:rPr>
              <a:t>;</a:t>
            </a:r>
          </a:p>
        </p:txBody>
      </p:sp>
      <p:sp>
        <p:nvSpPr>
          <p:cNvPr id="80" name="Shape 80"/>
          <p:cNvSpPr>
            <a:spLocks noGrp="1"/>
          </p:cNvSpPr>
          <p:nvPr>
            <p:ph type="title" idx="4294967295"/>
          </p:nvPr>
        </p:nvSpPr>
        <p:spPr>
          <a:prstGeom prst="rect">
            <a:avLst/>
          </a:prstGeom>
        </p:spPr>
        <p:txBody>
          <a:bodyPr/>
          <a:lstStyle/>
          <a:p>
            <a:pPr lvl="0">
              <a:defRPr sz="1800"/>
            </a:pPr>
            <a:r>
              <a:rPr lang="en-US" sz="4500" dirty="0"/>
              <a:t>Join: example 1</a:t>
            </a:r>
            <a:endParaRPr sz="4500" dirty="0"/>
          </a:p>
        </p:txBody>
      </p:sp>
      <p:graphicFrame>
        <p:nvGraphicFramePr>
          <p:cNvPr id="81" name="Table 81"/>
          <p:cNvGraphicFramePr/>
          <p:nvPr/>
        </p:nvGraphicFramePr>
        <p:xfrm>
          <a:off x="1016000" y="1816100"/>
          <a:ext cx="7365999" cy="1633097"/>
        </p:xfrm>
        <a:graphic>
          <a:graphicData uri="http://schemas.openxmlformats.org/drawingml/2006/table">
            <a:tbl>
              <a:tblPr firstRow="1" firstCol="1" bandRow="1">
                <a:tableStyleId>{4C3C2611-4C71-4FC5-86AE-919BDF0F9419}</a:tableStyleId>
              </a:tblPr>
              <a:tblGrid>
                <a:gridCol w="2455333">
                  <a:extLst>
                    <a:ext uri="{9D8B030D-6E8A-4147-A177-3AD203B41FA5}">
                      <a16:colId xmlns:a16="http://schemas.microsoft.com/office/drawing/2014/main" val="20000"/>
                    </a:ext>
                  </a:extLst>
                </a:gridCol>
                <a:gridCol w="2455333">
                  <a:extLst>
                    <a:ext uri="{9D8B030D-6E8A-4147-A177-3AD203B41FA5}">
                      <a16:colId xmlns:a16="http://schemas.microsoft.com/office/drawing/2014/main" val="20001"/>
                    </a:ext>
                  </a:extLst>
                </a:gridCol>
                <a:gridCol w="2455333">
                  <a:extLst>
                    <a:ext uri="{9D8B030D-6E8A-4147-A177-3AD203B41FA5}">
                      <a16:colId xmlns:a16="http://schemas.microsoft.com/office/drawing/2014/main" val="20002"/>
                    </a:ext>
                  </a:extLst>
                </a:gridCol>
              </a:tblGrid>
              <a:tr h="490686">
                <a:tc>
                  <a:txBody>
                    <a:bodyPr/>
                    <a:lstStyle/>
                    <a:p>
                      <a:pPr lvl="0" algn="l">
                        <a:spcBef>
                          <a:spcPts val="500"/>
                        </a:spcBef>
                        <a:defRPr sz="1800" b="0" i="0">
                          <a:solidFill>
                            <a:srgbClr val="000000"/>
                          </a:solidFill>
                        </a:defRPr>
                      </a:pPr>
                      <a:r>
                        <a:rPr sz="2400" b="1" i="1"/>
                        <a:t>stud_id</a:t>
                      </a:r>
                    </a:p>
                  </a:txBody>
                  <a:tcPr marL="63500" marR="63500" marT="63500" marB="63500" horzOverflow="overflow"/>
                </a:tc>
                <a:tc>
                  <a:txBody>
                    <a:bodyPr/>
                    <a:lstStyle/>
                    <a:p>
                      <a:pPr lvl="0" algn="l">
                        <a:spcBef>
                          <a:spcPts val="500"/>
                        </a:spcBef>
                        <a:defRPr sz="1800" b="0" i="0">
                          <a:solidFill>
                            <a:srgbClr val="000000"/>
                          </a:solidFill>
                        </a:defRPr>
                      </a:pPr>
                      <a:r>
                        <a:rPr sz="2400" b="1" i="1"/>
                        <a:t>last_name</a:t>
                      </a:r>
                    </a:p>
                  </a:txBody>
                  <a:tcPr marL="63500" marR="63500" marT="63500" marB="63500" horzOverflow="overflow"/>
                </a:tc>
                <a:tc>
                  <a:txBody>
                    <a:bodyPr/>
                    <a:lstStyle/>
                    <a:p>
                      <a:pPr lvl="0" algn="l">
                        <a:spcBef>
                          <a:spcPts val="500"/>
                        </a:spcBef>
                        <a:defRPr sz="1800" b="0" i="0">
                          <a:solidFill>
                            <a:srgbClr val="000000"/>
                          </a:solidFill>
                        </a:defRPr>
                      </a:pPr>
                      <a:r>
                        <a:rPr sz="2400" b="1" i="1"/>
                        <a:t>group_name</a:t>
                      </a:r>
                    </a:p>
                  </a:txBody>
                  <a:tcPr marL="63500" marR="63500" marT="63500" marB="63500" horzOverflow="overflow"/>
                </a:tc>
                <a:extLst>
                  <a:ext uri="{0D108BD9-81ED-4DB2-BD59-A6C34878D82A}">
                    <a16:rowId xmlns:a16="http://schemas.microsoft.com/office/drawing/2014/main" val="10000"/>
                  </a:ext>
                </a:extLst>
              </a:tr>
              <a:tr h="498028">
                <a:tc>
                  <a:txBody>
                    <a:bodyPr/>
                    <a:lstStyle/>
                    <a:p>
                      <a:pPr lvl="0" algn="l">
                        <a:spcBef>
                          <a:spcPts val="500"/>
                        </a:spcBef>
                        <a:defRPr sz="1800" b="0" i="0">
                          <a:solidFill>
                            <a:srgbClr val="000000"/>
                          </a:solidFill>
                        </a:defRPr>
                      </a:pPr>
                      <a:r>
                        <a:rPr sz="2400" b="1" i="1"/>
                        <a:t>…</a:t>
                      </a:r>
                    </a:p>
                  </a:txBody>
                  <a:tcPr marL="63500" marR="63500" marT="63500" marB="63500" horzOverflow="overflow"/>
                </a:tc>
                <a:tc>
                  <a:txBody>
                    <a:bodyPr/>
                    <a:lstStyle/>
                    <a:p>
                      <a:pPr lvl="0" algn="l">
                        <a:spcBef>
                          <a:spcPts val="500"/>
                        </a:spcBef>
                        <a:defRPr sz="1800" b="0" i="0"/>
                      </a:pPr>
                      <a:r>
                        <a:rPr sz="2400" b="1" i="1"/>
                        <a:t>…</a:t>
                      </a:r>
                    </a:p>
                  </a:txBody>
                  <a:tcPr marL="63500" marR="63500" marT="63500" marB="63500" horzOverflow="overflow"/>
                </a:tc>
                <a:tc>
                  <a:txBody>
                    <a:bodyPr/>
                    <a:lstStyle/>
                    <a:p>
                      <a:pPr lvl="0" algn="l">
                        <a:spcBef>
                          <a:spcPts val="500"/>
                        </a:spcBef>
                        <a:defRPr sz="1800" b="0" i="0"/>
                      </a:pPr>
                      <a:r>
                        <a:rPr sz="2400" b="1" i="1"/>
                        <a:t>…</a:t>
                      </a:r>
                    </a:p>
                  </a:txBody>
                  <a:tcPr marL="63500" marR="63500" marT="63500" marB="63500" horzOverflow="overflow"/>
                </a:tc>
                <a:extLst>
                  <a:ext uri="{0D108BD9-81ED-4DB2-BD59-A6C34878D82A}">
                    <a16:rowId xmlns:a16="http://schemas.microsoft.com/office/drawing/2014/main" val="10001"/>
                  </a:ext>
                </a:extLst>
              </a:tr>
              <a:tr h="642309">
                <a:tc>
                  <a:txBody>
                    <a:bodyPr/>
                    <a:lstStyle/>
                    <a:p>
                      <a:pPr lvl="0" algn="l">
                        <a:spcBef>
                          <a:spcPts val="500"/>
                        </a:spcBef>
                        <a:defRPr sz="1800" b="0" i="0">
                          <a:solidFill>
                            <a:srgbClr val="000000"/>
                          </a:solidFill>
                        </a:defRPr>
                      </a:pPr>
                      <a:r>
                        <a:rPr sz="2400" b="1" i="1"/>
                        <a:t>…</a:t>
                      </a:r>
                    </a:p>
                  </a:txBody>
                  <a:tcPr marL="63500" marR="63500" marT="63500" marB="63500" horzOverflow="overflow"/>
                </a:tc>
                <a:tc>
                  <a:txBody>
                    <a:bodyPr/>
                    <a:lstStyle/>
                    <a:p>
                      <a:pPr lvl="0" algn="l">
                        <a:spcBef>
                          <a:spcPts val="500"/>
                        </a:spcBef>
                        <a:defRPr sz="1800" b="0" i="0"/>
                      </a:pPr>
                      <a:r>
                        <a:rPr sz="2400" b="1" i="1"/>
                        <a:t>…</a:t>
                      </a:r>
                    </a:p>
                  </a:txBody>
                  <a:tcPr marL="63500" marR="63500" marT="63500" marB="63500" horzOverflow="overflow"/>
                </a:tc>
                <a:tc>
                  <a:txBody>
                    <a:bodyPr/>
                    <a:lstStyle/>
                    <a:p>
                      <a:pPr lvl="0" algn="l">
                        <a:spcBef>
                          <a:spcPts val="500"/>
                        </a:spcBef>
                        <a:defRPr sz="1800" b="0" i="0"/>
                      </a:pPr>
                      <a:r>
                        <a:rPr sz="2400" b="1" i="1"/>
                        <a:t>…</a:t>
                      </a:r>
                    </a:p>
                  </a:txBody>
                  <a:tcPr marL="63500" marR="63500" marT="63500" marB="63500"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72"/>
          <p:cNvSpPr>
            <a:spLocks noGrp="1"/>
          </p:cNvSpPr>
          <p:nvPr>
            <p:ph type="title"/>
          </p:nvPr>
        </p:nvSpPr>
        <p:spPr>
          <a:xfrm>
            <a:off x="457200" y="274637"/>
            <a:ext cx="8229600" cy="1143001"/>
          </a:xfrm>
          <a:prstGeom prst="rect">
            <a:avLst/>
          </a:prstGeom>
        </p:spPr>
        <p:txBody>
          <a:bodyPr lIns="0" tIns="0" rIns="0" bIns="0">
            <a:normAutofit/>
          </a:bodyPr>
          <a:lstStyle/>
          <a:p>
            <a:pPr lvl="0">
              <a:defRPr sz="1800"/>
            </a:pPr>
            <a:r>
              <a:rPr lang="en-US" sz="4800" dirty="0" err="1">
                <a:solidFill>
                  <a:schemeClr val="tx1"/>
                </a:solidFill>
              </a:rPr>
              <a:t>table.column</a:t>
            </a:r>
            <a:r>
              <a:rPr lang="en-US" sz="4800" dirty="0">
                <a:solidFill>
                  <a:schemeClr val="tx1"/>
                </a:solidFill>
              </a:rPr>
              <a:t> format</a:t>
            </a:r>
            <a:endParaRPr sz="4500" dirty="0">
              <a:solidFill>
                <a:schemeClr val="tx1"/>
              </a:solidFill>
            </a:endParaRPr>
          </a:p>
        </p:txBody>
      </p:sp>
      <p:sp>
        <p:nvSpPr>
          <p:cNvPr id="73" name="Shape 73"/>
          <p:cNvSpPr>
            <a:spLocks noGrp="1"/>
          </p:cNvSpPr>
          <p:nvPr>
            <p:ph type="body" idx="1"/>
          </p:nvPr>
        </p:nvSpPr>
        <p:spPr>
          <a:xfrm>
            <a:off x="457200" y="1600200"/>
            <a:ext cx="8229600" cy="4525963"/>
          </a:xfrm>
          <a:prstGeom prst="rect">
            <a:avLst/>
          </a:prstGeom>
        </p:spPr>
        <p:txBody>
          <a:bodyPr lIns="0" tIns="0" rIns="0" bIns="0">
            <a:normAutofit/>
          </a:bodyPr>
          <a:lstStyle/>
          <a:p>
            <a:pPr marL="285750" lvl="1" indent="171450">
              <a:lnSpc>
                <a:spcPct val="90000"/>
              </a:lnSpc>
              <a:spcBef>
                <a:spcPts val="600"/>
              </a:spcBef>
              <a:buSzTx/>
              <a:buNone/>
              <a:defRPr sz="1800"/>
            </a:pPr>
            <a:endParaRPr sz="3000" dirty="0"/>
          </a:p>
          <a:p>
            <a:pPr marL="257175" lvl="0" indent="-257175">
              <a:lnSpc>
                <a:spcPct val="90000"/>
              </a:lnSpc>
              <a:spcBef>
                <a:spcPts val="500"/>
              </a:spcBef>
              <a:buChar char="•"/>
              <a:defRPr sz="1800"/>
            </a:pPr>
            <a:r>
              <a:rPr sz="3000" dirty="0"/>
              <a:t>The </a:t>
            </a:r>
            <a:r>
              <a:rPr sz="3000" dirty="0">
                <a:solidFill>
                  <a:srgbClr val="000099"/>
                </a:solidFill>
              </a:rPr>
              <a:t>table.column</a:t>
            </a:r>
            <a:r>
              <a:rPr sz="3000" dirty="0"/>
              <a:t> format used in the above selection condition. </a:t>
            </a:r>
            <a:endParaRPr lang="en-US" sz="3000" dirty="0"/>
          </a:p>
          <a:p>
            <a:pPr marL="257175" lvl="0" indent="-257175">
              <a:lnSpc>
                <a:spcPct val="90000"/>
              </a:lnSpc>
              <a:spcBef>
                <a:spcPts val="500"/>
              </a:spcBef>
              <a:buChar char="•"/>
              <a:defRPr sz="1800"/>
            </a:pPr>
            <a:endParaRPr lang="en-US" sz="3000" dirty="0"/>
          </a:p>
          <a:p>
            <a:pPr marL="257175" lvl="0" indent="-257175">
              <a:lnSpc>
                <a:spcPct val="90000"/>
              </a:lnSpc>
              <a:spcBef>
                <a:spcPts val="500"/>
              </a:spcBef>
              <a:buChar char="•"/>
              <a:defRPr sz="1800"/>
            </a:pPr>
            <a:r>
              <a:rPr sz="3000" dirty="0"/>
              <a:t>This syntax is used to resolve naming conflicts if fields in the tables have the same name.</a:t>
            </a:r>
            <a:endParaRPr lang="en-US" sz="3000" dirty="0"/>
          </a:p>
          <a:p>
            <a:pPr marL="257175" lvl="0" indent="-257175">
              <a:lnSpc>
                <a:spcPct val="90000"/>
              </a:lnSpc>
              <a:spcBef>
                <a:spcPts val="500"/>
              </a:spcBef>
              <a:buChar char="•"/>
              <a:defRPr sz="1800"/>
            </a:pPr>
            <a:endParaRPr sz="3000" dirty="0"/>
          </a:p>
          <a:p>
            <a:pPr marL="257175" lvl="0" indent="-257175">
              <a:lnSpc>
                <a:spcPct val="90000"/>
              </a:lnSpc>
              <a:spcBef>
                <a:spcPts val="500"/>
              </a:spcBef>
              <a:buChar char="•"/>
              <a:defRPr sz="1800"/>
            </a:pPr>
            <a:r>
              <a:rPr sz="3000" dirty="0"/>
              <a:t>This syntax may be used in the SELECT</a:t>
            </a:r>
            <a:r>
              <a:rPr lang="en-US" sz="3000" dirty="0"/>
              <a:t> </a:t>
            </a:r>
            <a:r>
              <a:rPr sz="3000" dirty="0"/>
              <a:t>clause or WHERE clause.</a:t>
            </a:r>
          </a:p>
        </p:txBody>
      </p:sp>
    </p:spTree>
    <p:extLst>
      <p:ext uri="{BB962C8B-B14F-4D97-AF65-F5344CB8AC3E}">
        <p14:creationId xmlns:p14="http://schemas.microsoft.com/office/powerpoint/2010/main" val="115161974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hape 63"/>
          <p:cNvSpPr>
            <a:spLocks noGrp="1"/>
          </p:cNvSpPr>
          <p:nvPr>
            <p:ph type="title"/>
          </p:nvPr>
        </p:nvSpPr>
        <p:spPr>
          <a:xfrm>
            <a:off x="457200" y="76199"/>
            <a:ext cx="8229600" cy="1143002"/>
          </a:xfrm>
          <a:prstGeom prst="rect">
            <a:avLst/>
          </a:prstGeom>
        </p:spPr>
        <p:txBody>
          <a:bodyPr lIns="0" tIns="0" rIns="0" bIns="0">
            <a:normAutofit/>
          </a:bodyPr>
          <a:lstStyle/>
          <a:p>
            <a:pPr lvl="0">
              <a:defRPr sz="1800"/>
            </a:pPr>
            <a:r>
              <a:rPr sz="4400" dirty="0"/>
              <a:t>Join: example</a:t>
            </a:r>
            <a:r>
              <a:rPr lang="en-US" sz="4400" dirty="0"/>
              <a:t> 2</a:t>
            </a:r>
            <a:endParaRPr sz="4400" dirty="0"/>
          </a:p>
        </p:txBody>
      </p:sp>
      <p:sp>
        <p:nvSpPr>
          <p:cNvPr id="64" name="Shape 64"/>
          <p:cNvSpPr>
            <a:spLocks noGrp="1"/>
          </p:cNvSpPr>
          <p:nvPr>
            <p:ph type="body" idx="1"/>
          </p:nvPr>
        </p:nvSpPr>
        <p:spPr>
          <a:xfrm>
            <a:off x="304800" y="1066800"/>
            <a:ext cx="8229600" cy="4525963"/>
          </a:xfrm>
          <a:prstGeom prst="rect">
            <a:avLst/>
          </a:prstGeom>
        </p:spPr>
        <p:txBody>
          <a:bodyPr lIns="0" tIns="0" rIns="0" bIns="0">
            <a:normAutofit/>
          </a:bodyPr>
          <a:lstStyle/>
          <a:p>
            <a:pPr marL="0" lvl="0" indent="0">
              <a:spcBef>
                <a:spcPts val="600"/>
              </a:spcBef>
              <a:buNone/>
              <a:defRPr sz="1800"/>
            </a:pPr>
            <a:r>
              <a:rPr sz="2800" dirty="0">
                <a:solidFill>
                  <a:srgbClr val="18867A"/>
                </a:solidFill>
              </a:rPr>
              <a:t>CREATE TABLE Account (</a:t>
            </a:r>
          </a:p>
          <a:p>
            <a:pPr lvl="0">
              <a:spcBef>
                <a:spcPts val="600"/>
              </a:spcBef>
              <a:buSzTx/>
              <a:buNone/>
              <a:defRPr sz="1800"/>
            </a:pPr>
            <a:r>
              <a:rPr sz="2800" dirty="0">
                <a:solidFill>
                  <a:srgbClr val="18867A"/>
                </a:solidFill>
              </a:rPr>
              <a:t>	id </a:t>
            </a:r>
            <a:r>
              <a:rPr sz="2800" dirty="0" err="1">
                <a:solidFill>
                  <a:srgbClr val="18867A"/>
                </a:solidFill>
              </a:rPr>
              <a:t>int</a:t>
            </a:r>
            <a:r>
              <a:rPr sz="2800" dirty="0">
                <a:solidFill>
                  <a:srgbClr val="18867A"/>
                </a:solidFill>
              </a:rPr>
              <a:t> PRIMARY KEY, </a:t>
            </a:r>
          </a:p>
          <a:p>
            <a:pPr lvl="0">
              <a:spcBef>
                <a:spcPts val="600"/>
              </a:spcBef>
              <a:buSzTx/>
              <a:buNone/>
              <a:defRPr sz="1800"/>
            </a:pPr>
            <a:r>
              <a:rPr sz="2800" dirty="0">
                <a:solidFill>
                  <a:srgbClr val="18867A"/>
                </a:solidFill>
              </a:rPr>
              <a:t>	balance </a:t>
            </a:r>
            <a:r>
              <a:rPr sz="2800" dirty="0" err="1">
                <a:solidFill>
                  <a:srgbClr val="18867A"/>
                </a:solidFill>
              </a:rPr>
              <a:t>int</a:t>
            </a:r>
            <a:r>
              <a:rPr sz="2800" dirty="0">
                <a:solidFill>
                  <a:srgbClr val="18867A"/>
                </a:solidFill>
              </a:rPr>
              <a:t>);</a:t>
            </a:r>
          </a:p>
          <a:p>
            <a:pPr marL="0" lvl="0" indent="0">
              <a:spcBef>
                <a:spcPts val="600"/>
              </a:spcBef>
              <a:buNone/>
              <a:defRPr sz="1800"/>
            </a:pPr>
            <a:r>
              <a:rPr sz="2800" dirty="0">
                <a:solidFill>
                  <a:srgbClr val="18867A"/>
                </a:solidFill>
              </a:rPr>
              <a:t>CREATE TABLE Customer (</a:t>
            </a:r>
          </a:p>
          <a:p>
            <a:pPr lvl="0">
              <a:spcBef>
                <a:spcPts val="600"/>
              </a:spcBef>
              <a:buSzTx/>
              <a:buNone/>
              <a:defRPr sz="1800"/>
            </a:pPr>
            <a:r>
              <a:rPr sz="2800" dirty="0">
                <a:solidFill>
                  <a:srgbClr val="18867A"/>
                </a:solidFill>
              </a:rPr>
              <a:t>	id </a:t>
            </a:r>
            <a:r>
              <a:rPr sz="2800" dirty="0" err="1">
                <a:solidFill>
                  <a:srgbClr val="18867A"/>
                </a:solidFill>
              </a:rPr>
              <a:t>int</a:t>
            </a:r>
            <a:r>
              <a:rPr sz="2800" dirty="0">
                <a:solidFill>
                  <a:srgbClr val="18867A"/>
                </a:solidFill>
              </a:rPr>
              <a:t> PRIMARY KEY, </a:t>
            </a:r>
          </a:p>
          <a:p>
            <a:pPr lvl="0">
              <a:spcBef>
                <a:spcPts val="600"/>
              </a:spcBef>
              <a:buSzTx/>
              <a:buNone/>
              <a:defRPr sz="1800"/>
            </a:pPr>
            <a:r>
              <a:rPr sz="2800" dirty="0">
                <a:solidFill>
                  <a:srgbClr val="18867A"/>
                </a:solidFill>
              </a:rPr>
              <a:t>	name varchar (20), </a:t>
            </a:r>
          </a:p>
          <a:p>
            <a:pPr lvl="0">
              <a:spcBef>
                <a:spcPts val="600"/>
              </a:spcBef>
              <a:buSzTx/>
              <a:buNone/>
              <a:defRPr sz="1800"/>
            </a:pPr>
            <a:r>
              <a:rPr sz="2800" dirty="0">
                <a:solidFill>
                  <a:srgbClr val="18867A"/>
                </a:solidFill>
              </a:rPr>
              <a:t>	</a:t>
            </a:r>
            <a:r>
              <a:rPr sz="2800" dirty="0" err="1">
                <a:solidFill>
                  <a:srgbClr val="18867A"/>
                </a:solidFill>
              </a:rPr>
              <a:t>accountid</a:t>
            </a:r>
            <a:r>
              <a:rPr sz="2800" dirty="0">
                <a:solidFill>
                  <a:srgbClr val="18867A"/>
                </a:solidFill>
              </a:rPr>
              <a:t> </a:t>
            </a:r>
            <a:r>
              <a:rPr sz="2800" dirty="0" err="1">
                <a:solidFill>
                  <a:srgbClr val="18867A"/>
                </a:solidFill>
              </a:rPr>
              <a:t>int</a:t>
            </a:r>
            <a:r>
              <a:rPr sz="2800" dirty="0">
                <a:solidFill>
                  <a:srgbClr val="18867A"/>
                </a:solidFill>
              </a:rPr>
              <a:t> REFERENCES Account (id));</a:t>
            </a:r>
          </a:p>
        </p:txBody>
      </p:sp>
      <p:sp>
        <p:nvSpPr>
          <p:cNvPr id="65" name="Shape 65"/>
          <p:cNvSpPr/>
          <p:nvPr/>
        </p:nvSpPr>
        <p:spPr>
          <a:xfrm>
            <a:off x="4800600" y="1600200"/>
            <a:ext cx="4343400" cy="486207"/>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marL="342900" indent="-342900">
              <a:spcBef>
                <a:spcPts val="600"/>
              </a:spcBef>
              <a:defRPr sz="2800"/>
            </a:lvl1pPr>
          </a:lstStyle>
          <a:p>
            <a:pPr lvl="0">
              <a:defRPr sz="1800"/>
            </a:pPr>
            <a:r>
              <a:rPr sz="2800"/>
              <a:t>	</a:t>
            </a:r>
          </a:p>
        </p:txBody>
      </p:sp>
      <p:pic>
        <p:nvPicPr>
          <p:cNvPr id="66" name="image.png"/>
          <p:cNvPicPr/>
          <p:nvPr/>
        </p:nvPicPr>
        <p:blipFill>
          <a:blip r:embed="rId2" cstate="print"/>
          <a:stretch>
            <a:fillRect/>
          </a:stretch>
        </p:blipFill>
        <p:spPr>
          <a:xfrm>
            <a:off x="1219200" y="4800600"/>
            <a:ext cx="6989763" cy="1762125"/>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8ECED"/>
      </a:accent5>
      <a:accent6>
        <a:srgbClr val="2E2E8B"/>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BE0E3"/>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8ECED"/>
      </a:accent5>
      <a:accent6>
        <a:srgbClr val="2E2E8B"/>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BE0E3"/>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377</TotalTime>
  <Words>2211</Words>
  <Application>Microsoft Office PowerPoint</Application>
  <PresentationFormat>Экран (4:3)</PresentationFormat>
  <Paragraphs>444</Paragraphs>
  <Slides>41</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41</vt:i4>
      </vt:variant>
    </vt:vector>
  </HeadingPairs>
  <TitlesOfParts>
    <vt:vector size="46" baseType="lpstr">
      <vt:lpstr>Arial</vt:lpstr>
      <vt:lpstr>Arial Bold</vt:lpstr>
      <vt:lpstr>Avenir Roman</vt:lpstr>
      <vt:lpstr>Times New Roman</vt:lpstr>
      <vt:lpstr>Default</vt:lpstr>
      <vt:lpstr>Database Management Systems   LECTURE 8   Relational algebra</vt:lpstr>
      <vt:lpstr>Link to the Video</vt:lpstr>
      <vt:lpstr>Querying Data From Tables</vt:lpstr>
      <vt:lpstr>Review of last lecture</vt:lpstr>
      <vt:lpstr>Join</vt:lpstr>
      <vt:lpstr>Join: example 1</vt:lpstr>
      <vt:lpstr>Join: example 1</vt:lpstr>
      <vt:lpstr>table.column format</vt:lpstr>
      <vt:lpstr>Join: example 2</vt:lpstr>
      <vt:lpstr>Join: example 2</vt:lpstr>
      <vt:lpstr>Join: example 2</vt:lpstr>
      <vt:lpstr>Join: example 3</vt:lpstr>
      <vt:lpstr>Join: example 3</vt:lpstr>
      <vt:lpstr>Join: example 3</vt:lpstr>
      <vt:lpstr>JOIN keyword</vt:lpstr>
      <vt:lpstr>INNER JOIN</vt:lpstr>
      <vt:lpstr>INNER JOIN: example</vt:lpstr>
      <vt:lpstr>INNER JOIN: example</vt:lpstr>
      <vt:lpstr>LEFT JOIN</vt:lpstr>
      <vt:lpstr>LEFT JOIN: example</vt:lpstr>
      <vt:lpstr>RIGHT JOIN</vt:lpstr>
      <vt:lpstr>RIGHT JOIN: example</vt:lpstr>
      <vt:lpstr>FULL OUTER JOIN</vt:lpstr>
      <vt:lpstr>FULL JOIN: example</vt:lpstr>
      <vt:lpstr>CROSS JOIN</vt:lpstr>
      <vt:lpstr>CROSS JOIN: example</vt:lpstr>
      <vt:lpstr>CROSS JOIN: example</vt:lpstr>
      <vt:lpstr>The complete JOIN syntax</vt:lpstr>
      <vt:lpstr>JOIN with USING</vt:lpstr>
      <vt:lpstr>JOIN with USING: example</vt:lpstr>
      <vt:lpstr>NATURAL JOIN</vt:lpstr>
      <vt:lpstr>NATURAL JOIN: example</vt:lpstr>
      <vt:lpstr>Notation</vt:lpstr>
      <vt:lpstr>Books</vt:lpstr>
      <vt:lpstr>Question</vt:lpstr>
      <vt:lpstr>Question</vt:lpstr>
      <vt:lpstr>Question</vt:lpstr>
      <vt:lpstr>Question</vt:lpstr>
      <vt:lpstr>Question</vt:lpstr>
      <vt:lpstr>Question</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Systems  LECTURE 8-9 Relational algebra</dc:title>
  <cp:lastModifiedBy>Madina Ipalakova</cp:lastModifiedBy>
  <cp:revision>129</cp:revision>
  <dcterms:modified xsi:type="dcterms:W3CDTF">2020-10-25T15:47:10Z</dcterms:modified>
</cp:coreProperties>
</file>