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3" r:id="rId2"/>
    <p:sldId id="344" r:id="rId3"/>
    <p:sldId id="259" r:id="rId4"/>
    <p:sldId id="311" r:id="rId5"/>
    <p:sldId id="312" r:id="rId6"/>
    <p:sldId id="313" r:id="rId7"/>
    <p:sldId id="314" r:id="rId8"/>
    <p:sldId id="315" r:id="rId9"/>
    <p:sldId id="336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3" r:id="rId24"/>
    <p:sldId id="334" r:id="rId25"/>
    <p:sldId id="330" r:id="rId26"/>
    <p:sldId id="337" r:id="rId27"/>
    <p:sldId id="331" r:id="rId28"/>
    <p:sldId id="332" r:id="rId29"/>
    <p:sldId id="338" r:id="rId30"/>
    <p:sldId id="339" r:id="rId31"/>
    <p:sldId id="340" r:id="rId32"/>
    <p:sldId id="341" r:id="rId33"/>
    <p:sldId id="342" r:id="rId34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49B"/>
    <a:srgbClr val="092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59"/>
  </p:normalViewPr>
  <p:slideViewPr>
    <p:cSldViewPr snapToGrid="0" snapToObjects="1">
      <p:cViewPr varScale="1">
        <p:scale>
          <a:sx n="62" d="100"/>
          <a:sy n="62" d="100"/>
        </p:scale>
        <p:origin x="149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656434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9uxOf5hdd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docs/books/" TargetMode="External"/><Relationship Id="rId2" Type="http://schemas.openxmlformats.org/officeDocument/2006/relationships/hyperlink" Target="http://www.postgresql.org/docs/manuals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books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r>
              <a:rPr lang="en-US" sz="3200" dirty="0">
                <a:latin typeface="Arial Bold"/>
                <a:ea typeface="Arial Bold"/>
                <a:cs typeface="Arial Bold"/>
                <a:sym typeface="Arial Bold"/>
              </a:rPr>
              <a:t>Database Management Systems</a:t>
            </a:r>
            <a:br>
              <a:rPr lang="en-US" sz="3600" dirty="0"/>
            </a:br>
            <a:br>
              <a:rPr lang="en-US" sz="3600" dirty="0"/>
            </a:br>
            <a:br>
              <a:rPr lang="en-US" sz="5000" dirty="0">
                <a:latin typeface="Arial Bold"/>
                <a:ea typeface="Arial Bold"/>
                <a:cs typeface="Arial Bold"/>
                <a:sym typeface="Arial Bold"/>
              </a:rPr>
            </a:br>
            <a:r>
              <a:rPr sz="3200" dirty="0"/>
              <a:t>LECTURE </a:t>
            </a:r>
            <a:r>
              <a:rPr lang="en-US" sz="3200" dirty="0"/>
              <a:t>9</a:t>
            </a:r>
            <a:br>
              <a:rPr lang="en-US" sz="3200" dirty="0"/>
            </a:br>
            <a:br>
              <a:rPr sz="3200" dirty="0"/>
            </a:b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5400" dirty="0">
                <a:latin typeface="Arial Bold"/>
                <a:ea typeface="Arial Bold"/>
                <a:cs typeface="Arial Bold"/>
                <a:sym typeface="Arial Bold"/>
              </a:rPr>
              <a:t>Queries</a:t>
            </a:r>
            <a:endParaRPr sz="5000" b="1" dirty="0"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ALMATY, 20</a:t>
            </a:r>
            <a:r>
              <a:rPr lang="en-US" sz="2112" dirty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7962385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NULL Values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NULL</a:t>
            </a:r>
            <a:r>
              <a:rPr sz="3200" dirty="0"/>
              <a:t> indicates absence of a value in a column. It’s a special value that is valid for all domains.</a:t>
            </a:r>
            <a:endParaRPr lang="en-US"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Since NULL may appear in a column, we must be able to detect its presence.</a:t>
            </a:r>
          </a:p>
          <a:p>
            <a:pPr lvl="0">
              <a:buChar char="•"/>
              <a:defRPr sz="1800"/>
            </a:pPr>
            <a:r>
              <a:rPr sz="3200" dirty="0"/>
              <a:t>For this reason, SQL provides the </a:t>
            </a:r>
            <a:r>
              <a:rPr sz="3200" dirty="0">
                <a:solidFill>
                  <a:srgbClr val="000099"/>
                </a:solidFill>
              </a:rPr>
              <a:t>IS NULL</a:t>
            </a:r>
            <a:r>
              <a:rPr sz="3200" dirty="0"/>
              <a:t> and </a:t>
            </a:r>
            <a:r>
              <a:rPr sz="3200" dirty="0">
                <a:solidFill>
                  <a:srgbClr val="000099"/>
                </a:solidFill>
              </a:rPr>
              <a:t>IS NOT NULL</a:t>
            </a:r>
            <a:r>
              <a:rPr sz="3200" i="1" dirty="0">
                <a:solidFill>
                  <a:srgbClr val="000099"/>
                </a:solidFill>
              </a:rPr>
              <a:t> </a:t>
            </a:r>
            <a:r>
              <a:rPr sz="3200" dirty="0"/>
              <a:t>operators.</a:t>
            </a:r>
          </a:p>
        </p:txBody>
      </p:sp>
    </p:spTree>
    <p:extLst>
      <p:ext uri="{BB962C8B-B14F-4D97-AF65-F5344CB8AC3E}">
        <p14:creationId xmlns:p14="http://schemas.microsoft.com/office/powerpoint/2010/main" val="17613256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NULL Values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Consider the following query: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 dirty="0"/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/>
              <a:t>	</a:t>
            </a:r>
            <a:r>
              <a:rPr sz="3200" dirty="0">
                <a:solidFill>
                  <a:srgbClr val="008080"/>
                </a:solidFill>
              </a:rPr>
              <a:t>SELECT </a:t>
            </a:r>
            <a:r>
              <a:rPr sz="3200" dirty="0" err="1">
                <a:solidFill>
                  <a:srgbClr val="008080"/>
                </a:solidFill>
              </a:rPr>
              <a:t>stud_id</a:t>
            </a:r>
            <a:r>
              <a:rPr sz="3200" dirty="0">
                <a:solidFill>
                  <a:srgbClr val="008080"/>
                </a:solidFill>
              </a:rPr>
              <a:t>, </a:t>
            </a:r>
            <a:r>
              <a:rPr sz="3200" dirty="0" err="1">
                <a:solidFill>
                  <a:srgbClr val="008080"/>
                </a:solidFill>
              </a:rPr>
              <a:t>fname</a:t>
            </a:r>
            <a:r>
              <a:rPr sz="3200" dirty="0">
                <a:solidFill>
                  <a:srgbClr val="008080"/>
                </a:solidFill>
              </a:rPr>
              <a:t> 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>
                <a:solidFill>
                  <a:srgbClr val="008080"/>
                </a:solidFill>
              </a:rPr>
              <a:t>	FROM Students 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>
                <a:solidFill>
                  <a:srgbClr val="008080"/>
                </a:solidFill>
              </a:rPr>
              <a:t>	WHERE </a:t>
            </a:r>
            <a:r>
              <a:rPr sz="3200" dirty="0" err="1">
                <a:solidFill>
                  <a:srgbClr val="008080"/>
                </a:solidFill>
              </a:rPr>
              <a:t>group_id</a:t>
            </a:r>
            <a:r>
              <a:rPr sz="3200" dirty="0">
                <a:solidFill>
                  <a:srgbClr val="008080"/>
                </a:solidFill>
              </a:rPr>
              <a:t> IS NULL;</a:t>
            </a:r>
            <a:r>
              <a:rPr sz="3200" dirty="0"/>
              <a:t> 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 dirty="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This query returns record of each student where the </a:t>
            </a:r>
            <a:r>
              <a:rPr sz="3200" dirty="0" err="1"/>
              <a:t>group_id</a:t>
            </a:r>
            <a:r>
              <a:rPr sz="3200" dirty="0"/>
              <a:t> is null (is empty).</a:t>
            </a:r>
          </a:p>
        </p:txBody>
      </p:sp>
    </p:spTree>
    <p:extLst>
      <p:ext uri="{BB962C8B-B14F-4D97-AF65-F5344CB8AC3E}">
        <p14:creationId xmlns:p14="http://schemas.microsoft.com/office/powerpoint/2010/main" val="16849538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xfrm>
            <a:off x="457200" y="800100"/>
            <a:ext cx="8229600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marL="0" lvl="0" indent="0">
              <a:buSzTx/>
              <a:buNone/>
              <a:defRPr sz="1800"/>
            </a:pPr>
            <a:r>
              <a:rPr sz="3200"/>
              <a:t>Students table in the database</a:t>
            </a:r>
          </a:p>
          <a:p>
            <a:pPr marL="0" lvl="0" indent="0">
              <a:buSzTx/>
              <a:buNone/>
              <a:defRPr sz="1800"/>
            </a:pPr>
            <a:endParaRPr sz="3200"/>
          </a:p>
          <a:p>
            <a:pPr marL="0" lvl="0" indent="0">
              <a:buSzTx/>
              <a:buNone/>
              <a:defRPr sz="1800"/>
            </a:pPr>
            <a:endParaRPr sz="3200"/>
          </a:p>
          <a:p>
            <a:pPr marL="0" lvl="0" indent="0">
              <a:buSzTx/>
              <a:buNone/>
              <a:defRPr sz="1800"/>
            </a:pPr>
            <a:endParaRPr sz="3200"/>
          </a:p>
          <a:p>
            <a:pPr marL="0" lvl="0" indent="0">
              <a:buSzTx/>
              <a:buNone/>
              <a:defRPr sz="1800"/>
            </a:pPr>
            <a:r>
              <a:rPr sz="3200"/>
              <a:t>… </a:t>
            </a:r>
            <a:r>
              <a:rPr sz="3200">
                <a:solidFill>
                  <a:srgbClr val="008080"/>
                </a:solidFill>
              </a:rPr>
              <a:t>WHERE group_id IS NULL;</a:t>
            </a:r>
          </a:p>
          <a:p>
            <a:pPr marL="0" lvl="0" indent="0">
              <a:buSzTx/>
              <a:buNone/>
              <a:defRPr sz="1800"/>
            </a:pPr>
            <a:endParaRPr sz="3200">
              <a:solidFill>
                <a:srgbClr val="008080"/>
              </a:solidFill>
            </a:endParaRPr>
          </a:p>
          <a:p>
            <a:pPr marL="0" lvl="0" indent="0">
              <a:buSzTx/>
              <a:buNone/>
              <a:defRPr sz="1800"/>
            </a:pPr>
            <a:endParaRPr sz="3200">
              <a:solidFill>
                <a:srgbClr val="008080"/>
              </a:solidFill>
            </a:endParaRPr>
          </a:p>
          <a:p>
            <a:pPr marL="0" lvl="0" indent="0">
              <a:buSzTx/>
              <a:buNone/>
              <a:defRPr sz="1800"/>
            </a:pPr>
            <a:r>
              <a:rPr sz="3200"/>
              <a:t>… </a:t>
            </a:r>
            <a:r>
              <a:rPr sz="3200">
                <a:solidFill>
                  <a:srgbClr val="008080"/>
                </a:solidFill>
              </a:rPr>
              <a:t>WHERE group_id IS NOT NULL;</a:t>
            </a:r>
            <a:r>
              <a:rPr sz="3200"/>
              <a:t> </a:t>
            </a:r>
          </a:p>
        </p:txBody>
      </p:sp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96900" y="-39052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IS NULL and IS NOT NULL</a:t>
            </a:r>
          </a:p>
        </p:txBody>
      </p:sp>
      <p:graphicFrame>
        <p:nvGraphicFramePr>
          <p:cNvPr id="39" name="Table 39"/>
          <p:cNvGraphicFramePr/>
          <p:nvPr/>
        </p:nvGraphicFramePr>
        <p:xfrm>
          <a:off x="800100" y="1394683"/>
          <a:ext cx="3581400" cy="16123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stud_id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fname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group_id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Boris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Beksultan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Aynur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>
                          <a:latin typeface="+mj-lt"/>
                          <a:ea typeface="+mj-ea"/>
                          <a:cs typeface="+mj-cs"/>
                          <a:sym typeface="Avenir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40"/>
          <p:cNvGraphicFramePr/>
          <p:nvPr>
            <p:extLst>
              <p:ext uri="{D42A27DB-BD31-4B8C-83A1-F6EECF244321}">
                <p14:modId xmlns:p14="http://schemas.microsoft.com/office/powerpoint/2010/main" val="3569852198"/>
              </p:ext>
            </p:extLst>
          </p:nvPr>
        </p:nvGraphicFramePr>
        <p:xfrm>
          <a:off x="800100" y="3752056"/>
          <a:ext cx="2365375" cy="8061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stud_id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fname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Aynur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1"/>
          <p:cNvGraphicFramePr/>
          <p:nvPr>
            <p:extLst>
              <p:ext uri="{D42A27DB-BD31-4B8C-83A1-F6EECF244321}">
                <p14:modId xmlns:p14="http://schemas.microsoft.com/office/powerpoint/2010/main" val="1589386358"/>
              </p:ext>
            </p:extLst>
          </p:nvPr>
        </p:nvGraphicFramePr>
        <p:xfrm>
          <a:off x="800100" y="5416695"/>
          <a:ext cx="2365375" cy="12092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stud_id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fname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Boris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23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Beksultan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510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Comparison Operators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39470" lvl="0" indent="-339470" defTabSz="905255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168"/>
              <a:t>One of the most common selection conditions is a range condition. </a:t>
            </a:r>
            <a:r>
              <a:rPr sz="3168" b="1"/>
              <a:t>R</a:t>
            </a:r>
            <a:r>
              <a:rPr sz="3168">
                <a:latin typeface="Arial Bold"/>
                <a:ea typeface="Arial Bold"/>
                <a:cs typeface="Arial Bold"/>
                <a:sym typeface="Arial Bold"/>
              </a:rPr>
              <a:t>ange condition</a:t>
            </a:r>
            <a:r>
              <a:rPr sz="3168"/>
              <a:t> filters results where the values in a column are between one or two values.</a:t>
            </a:r>
          </a:p>
          <a:p>
            <a:pPr marL="339470" lvl="0" indent="-339470" defTabSz="905255">
              <a:lnSpc>
                <a:spcPct val="90000"/>
              </a:lnSpc>
              <a:buChar char="•"/>
              <a:defRPr sz="1800"/>
            </a:pPr>
            <a:endParaRPr sz="3168"/>
          </a:p>
          <a:p>
            <a:pPr marL="339470" lvl="0" indent="-339470" defTabSz="905255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168"/>
              <a:t>There are two ways to perform a range operation:</a:t>
            </a:r>
          </a:p>
          <a:p>
            <a:pPr marL="735520" lvl="1" indent="-282892" defTabSz="90525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168"/>
              <a:t>Using the </a:t>
            </a:r>
            <a:r>
              <a:rPr sz="3168">
                <a:solidFill>
                  <a:srgbClr val="000099"/>
                </a:solidFill>
              </a:rPr>
              <a:t>&lt;, &lt;=, &gt;,</a:t>
            </a:r>
            <a:r>
              <a:rPr sz="3168"/>
              <a:t> </a:t>
            </a:r>
            <a:r>
              <a:rPr sz="3168">
                <a:solidFill>
                  <a:srgbClr val="000099"/>
                </a:solidFill>
              </a:rPr>
              <a:t>&gt;=</a:t>
            </a:r>
            <a:r>
              <a:rPr sz="3168"/>
              <a:t> operators.</a:t>
            </a:r>
          </a:p>
          <a:p>
            <a:pPr marL="735520" lvl="1" indent="-282892" defTabSz="90525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168"/>
              <a:t>Using the </a:t>
            </a:r>
            <a:r>
              <a:rPr sz="3168">
                <a:solidFill>
                  <a:srgbClr val="000099"/>
                </a:solidFill>
              </a:rPr>
              <a:t>BETWEEN</a:t>
            </a:r>
            <a:r>
              <a:rPr sz="3168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16965523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4294967295"/>
          </p:nvPr>
        </p:nvSpPr>
        <p:spPr>
          <a:xfrm>
            <a:off x="457200" y="13081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marL="260684" lvl="0" indent="-260684" defTabSz="457200">
              <a:spcBef>
                <a:spcPts val="0"/>
              </a:spcBef>
              <a:buChar char="•"/>
              <a:defRPr sz="1800"/>
            </a:pPr>
            <a:r>
              <a:rPr sz="2400"/>
              <a:t>Comparison operators are available for all relevant data types. </a:t>
            </a:r>
          </a:p>
          <a:p>
            <a:pPr marL="260684" lvl="0" indent="-260684" defTabSz="457200">
              <a:spcBef>
                <a:spcPts val="0"/>
              </a:spcBef>
              <a:buChar char="•"/>
              <a:defRPr sz="1800"/>
            </a:pPr>
            <a:r>
              <a:rPr sz="2400"/>
              <a:t>All comparison operators are binary operators that return values of type boolean</a:t>
            </a:r>
          </a:p>
          <a:p>
            <a:pPr marL="240631" lvl="0" indent="-240631" defTabSz="457200">
              <a:spcBef>
                <a:spcPts val="0"/>
              </a:spcBef>
              <a:buChar char="•"/>
              <a:defRPr sz="1800"/>
            </a:pPr>
            <a:r>
              <a:rPr sz="2400"/>
              <a:t>expressions like 1 &lt; 2 &lt; 3 are not valid (because there is no &lt; operator to compare a Boolean value </a:t>
            </a:r>
            <a:r>
              <a:rPr sz="2600"/>
              <a:t>with 3).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Comparison Operators</a:t>
            </a:r>
          </a:p>
        </p:txBody>
      </p:sp>
      <p:graphicFrame>
        <p:nvGraphicFramePr>
          <p:cNvPr id="48" name="Table 48"/>
          <p:cNvGraphicFramePr/>
          <p:nvPr/>
        </p:nvGraphicFramePr>
        <p:xfrm>
          <a:off x="2794000" y="1428749"/>
          <a:ext cx="3767534" cy="243065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&lt;=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or equal to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&gt;=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 to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237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&lt;&gt;</a:t>
                      </a: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or </a:t>
                      </a:r>
                      <a:r>
                        <a:rPr sz="1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!=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equal</a:t>
                      </a:r>
                    </a:p>
                  </a:txBody>
                  <a:tcPr marL="41275" marR="41275" marT="41275" marB="41275" anchor="ctr" horzOverflow="overflow">
                    <a:lnL w="12700">
                      <a:solidFill>
                        <a:srgbClr val="A7C6DF"/>
                      </a:solidFill>
                      <a:miter lim="400000"/>
                    </a:lnL>
                    <a:lnR w="12700">
                      <a:solidFill>
                        <a:srgbClr val="A7C6DF"/>
                      </a:solidFill>
                      <a:miter lim="400000"/>
                    </a:lnR>
                    <a:lnT w="12700">
                      <a:solidFill>
                        <a:srgbClr val="A7C6DF"/>
                      </a:solidFill>
                      <a:miter lim="400000"/>
                    </a:lnT>
                    <a:lnB w="12700">
                      <a:solidFill>
                        <a:srgbClr val="A7C6D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67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Comparison Operators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rPr sz="2800"/>
              <a:t>A range condition is specified using the </a:t>
            </a:r>
            <a:r>
              <a:rPr sz="2800">
                <a:solidFill>
                  <a:srgbClr val="000099"/>
                </a:solidFill>
              </a:rPr>
              <a:t>&lt;,&lt;=,&gt;</a:t>
            </a:r>
            <a:r>
              <a:rPr sz="2800"/>
              <a:t> and </a:t>
            </a:r>
            <a:r>
              <a:rPr sz="2800">
                <a:solidFill>
                  <a:srgbClr val="000099"/>
                </a:solidFill>
              </a:rPr>
              <a:t>&gt;=</a:t>
            </a:r>
            <a:r>
              <a:rPr sz="2800"/>
              <a:t> operators as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/>
              <a:t>	</a:t>
            </a:r>
            <a:r>
              <a:rPr sz="2800">
                <a:solidFill>
                  <a:srgbClr val="000099"/>
                </a:solidFill>
              </a:rPr>
              <a:t>SELECT … 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0099"/>
                </a:solidFill>
              </a:rPr>
              <a:t>	FROM …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0099"/>
                </a:solidFill>
              </a:rPr>
              <a:t>	WHERE attribute&lt;value1 AND attribute&gt;value2;</a:t>
            </a:r>
          </a:p>
          <a:p>
            <a:pPr lvl="0">
              <a:lnSpc>
                <a:spcPct val="80000"/>
              </a:lnSpc>
              <a:buChar char="•"/>
              <a:defRPr sz="1800"/>
            </a:pPr>
            <a:endParaRPr sz="2800"/>
          </a:p>
          <a:p>
            <a:pPr marL="300037" lvl="0" indent="-300037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rPr sz="2800"/>
              <a:t>Example: Query the first and last names of all students with GPA between 3.0 and 4.0: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/>
              <a:t>	</a:t>
            </a:r>
            <a:r>
              <a:rPr sz="2800">
                <a:solidFill>
                  <a:srgbClr val="008080"/>
                </a:solidFill>
              </a:rPr>
              <a:t>SELECT fname, lname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8080"/>
                </a:solidFill>
              </a:rPr>
              <a:t>	FROM Students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>
                <a:solidFill>
                  <a:srgbClr val="008080"/>
                </a:solidFill>
              </a:rPr>
              <a:t>	WHERE gpa &gt;= 3.0 AND gpa &lt;= 4.0;</a:t>
            </a:r>
          </a:p>
        </p:txBody>
      </p:sp>
    </p:spTree>
    <p:extLst>
      <p:ext uri="{BB962C8B-B14F-4D97-AF65-F5344CB8AC3E}">
        <p14:creationId xmlns:p14="http://schemas.microsoft.com/office/powerpoint/2010/main" val="20525026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700"/>
              </a:spcBef>
              <a:defRPr sz="1800"/>
            </a:pPr>
            <a:r>
              <a:rPr sz="4400"/>
              <a:t>BETWEEN operator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We may render the same select condition in a form that is closer to English using the </a:t>
            </a:r>
            <a:r>
              <a:rPr sz="3200">
                <a:solidFill>
                  <a:srgbClr val="000099"/>
                </a:solidFill>
              </a:rPr>
              <a:t>BETWEEN</a:t>
            </a:r>
            <a:r>
              <a:rPr sz="3200"/>
              <a:t> operator.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The query on the previous slide can be rewritten as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>
                <a:solidFill>
                  <a:srgbClr val="008080"/>
                </a:solidFill>
              </a:rPr>
              <a:t>	SELECT fname, lname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>
                <a:solidFill>
                  <a:srgbClr val="008080"/>
                </a:solidFill>
              </a:rPr>
              <a:t>	FROM Students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>
                <a:solidFill>
                  <a:srgbClr val="008080"/>
                </a:solidFill>
              </a:rPr>
              <a:t>	WHERE gpa BETWEEN 3.0 AND 4.0;</a:t>
            </a:r>
          </a:p>
        </p:txBody>
      </p:sp>
    </p:spTree>
    <p:extLst>
      <p:ext uri="{BB962C8B-B14F-4D97-AF65-F5344CB8AC3E}">
        <p14:creationId xmlns:p14="http://schemas.microsoft.com/office/powerpoint/2010/main" val="13816621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Comparison Operators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The BETWEEN operator has a negation: </a:t>
            </a:r>
            <a:r>
              <a:rPr sz="3200">
                <a:solidFill>
                  <a:srgbClr val="000099"/>
                </a:solidFill>
              </a:rPr>
              <a:t>NOT BETWEEN</a:t>
            </a:r>
            <a:r>
              <a:rPr sz="3200"/>
              <a:t>.</a:t>
            </a:r>
          </a:p>
          <a:p>
            <a:pPr lvl="0">
              <a:buChar char="•"/>
              <a:defRPr sz="1800"/>
            </a:pPr>
            <a:endParaRPr sz="3200"/>
          </a:p>
          <a:p>
            <a:pPr lvl="0">
              <a:buChar char="•"/>
              <a:defRPr sz="1800"/>
            </a:pPr>
            <a:r>
              <a:rPr sz="3200"/>
              <a:t>The BETWEEN operator is defined for most data types including numeric and temporal data.</a:t>
            </a:r>
          </a:p>
        </p:txBody>
      </p:sp>
    </p:spTree>
    <p:extLst>
      <p:ext uri="{BB962C8B-B14F-4D97-AF65-F5344CB8AC3E}">
        <p14:creationId xmlns:p14="http://schemas.microsoft.com/office/powerpoint/2010/main" val="8552144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6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 dirty="0">
                <a:solidFill>
                  <a:srgbClr val="000099"/>
                </a:solidFill>
              </a:rPr>
              <a:t>BETWEEN</a:t>
            </a:r>
            <a:r>
              <a:rPr sz="2600" dirty="0"/>
              <a:t> treats the endpoint values as included in the range. </a:t>
            </a:r>
            <a:r>
              <a:rPr sz="2600" dirty="0">
                <a:solidFill>
                  <a:srgbClr val="000099"/>
                </a:solidFill>
              </a:rPr>
              <a:t>NOT BETWEEN</a:t>
            </a:r>
            <a:r>
              <a:rPr sz="2600" dirty="0"/>
              <a:t> does the opposite comparison.</a:t>
            </a:r>
          </a:p>
          <a:p>
            <a:pPr marL="0" lvl="0" indent="0">
              <a:buSzTx/>
              <a:buNone/>
              <a:defRPr sz="1800"/>
            </a:pPr>
            <a:endParaRPr sz="2600" dirty="0"/>
          </a:p>
          <a:p>
            <a:pPr marL="0" lvl="0" indent="0">
              <a:buSzTx/>
              <a:buNone/>
              <a:defRPr sz="1800"/>
            </a:pPr>
            <a:r>
              <a:rPr sz="2600" dirty="0">
                <a:solidFill>
                  <a:srgbClr val="000099"/>
                </a:solidFill>
              </a:rPr>
              <a:t>a BETWEEN x AND y</a:t>
            </a:r>
            <a:endParaRPr sz="2600" i="1" dirty="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 dirty="0"/>
              <a:t>is equivalent to</a:t>
            </a:r>
            <a:endParaRPr sz="2600" i="1" dirty="0"/>
          </a:p>
          <a:p>
            <a:pPr marL="0" lvl="0" indent="0">
              <a:buSzTx/>
              <a:buNone/>
              <a:defRPr sz="1800"/>
            </a:pPr>
            <a:r>
              <a:rPr sz="2600" dirty="0">
                <a:solidFill>
                  <a:srgbClr val="000099"/>
                </a:solidFill>
              </a:rPr>
              <a:t>a &gt;= x AND a &lt;= y</a:t>
            </a:r>
            <a:endParaRPr sz="2600" i="1" dirty="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600" dirty="0"/>
          </a:p>
          <a:p>
            <a:pPr marL="0" lvl="0" indent="0">
              <a:buSzTx/>
              <a:buNone/>
              <a:defRPr sz="1800"/>
            </a:pPr>
            <a:r>
              <a:rPr sz="2600" dirty="0">
                <a:solidFill>
                  <a:srgbClr val="000099"/>
                </a:solidFill>
              </a:rPr>
              <a:t>a NOT BETWEEN x AND y</a:t>
            </a:r>
            <a:endParaRPr sz="2600" i="1" dirty="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 i="1" dirty="0"/>
              <a:t>is equivalent to</a:t>
            </a:r>
          </a:p>
          <a:p>
            <a:pPr marL="0" lvl="0" indent="0">
              <a:buSzTx/>
              <a:buNone/>
              <a:defRPr sz="1800"/>
            </a:pPr>
            <a:r>
              <a:rPr sz="2600" dirty="0">
                <a:solidFill>
                  <a:srgbClr val="000099"/>
                </a:solidFill>
              </a:rPr>
              <a:t>a &lt; x </a:t>
            </a:r>
            <a:r>
              <a:rPr lang="en-US" sz="2600" dirty="0">
                <a:solidFill>
                  <a:srgbClr val="000099"/>
                </a:solidFill>
              </a:rPr>
              <a:t>OR</a:t>
            </a:r>
            <a:r>
              <a:rPr sz="2600" dirty="0">
                <a:solidFill>
                  <a:srgbClr val="000099"/>
                </a:solidFill>
              </a:rPr>
              <a:t> a &gt; y</a:t>
            </a:r>
          </a:p>
        </p:txBody>
      </p:sp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BETWEEN and NOT BETWEEN</a:t>
            </a:r>
          </a:p>
        </p:txBody>
      </p:sp>
    </p:spTree>
    <p:extLst>
      <p:ext uri="{BB962C8B-B14F-4D97-AF65-F5344CB8AC3E}">
        <p14:creationId xmlns:p14="http://schemas.microsoft.com/office/powerpoint/2010/main" val="481968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Pattern Matching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endParaRPr sz="3500" dirty="0"/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sz="3500" dirty="0"/>
              <a:t>SQL provides the</a:t>
            </a:r>
          </a:p>
          <a:p>
            <a:pPr lvl="1">
              <a:spcBef>
                <a:spcPts val="5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1800"/>
            </a:pPr>
            <a:r>
              <a:rPr sz="3500" i="1" dirty="0">
                <a:solidFill>
                  <a:srgbClr val="000099"/>
                </a:solidFill>
              </a:rPr>
              <a:t>%</a:t>
            </a:r>
            <a:r>
              <a:rPr sz="3500" i="1" dirty="0"/>
              <a:t> </a:t>
            </a:r>
            <a:r>
              <a:rPr sz="3500" dirty="0"/>
              <a:t>and</a:t>
            </a:r>
            <a:r>
              <a:rPr sz="3500" dirty="0">
                <a:solidFill>
                  <a:srgbClr val="000099"/>
                </a:solidFill>
              </a:rPr>
              <a:t> _</a:t>
            </a:r>
            <a:r>
              <a:rPr sz="3500" dirty="0"/>
              <a:t> characters to match strings</a:t>
            </a:r>
          </a:p>
          <a:p>
            <a:pPr lvl="1">
              <a:spcBef>
                <a:spcPts val="5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1800"/>
            </a:pPr>
            <a:r>
              <a:rPr sz="3500" dirty="0">
                <a:solidFill>
                  <a:srgbClr val="000099"/>
                </a:solidFill>
              </a:rPr>
              <a:t>LIKE</a:t>
            </a:r>
            <a:r>
              <a:rPr sz="3500" dirty="0"/>
              <a:t> operator to support comparisons of partial strings.</a:t>
            </a:r>
          </a:p>
          <a:p>
            <a:pPr marL="742950" lvl="1" indent="-285750">
              <a:spcBef>
                <a:spcPts val="500"/>
              </a:spcBef>
              <a:buClr>
                <a:srgbClr val="000099"/>
              </a:buClr>
              <a:defRPr sz="1800"/>
            </a:pPr>
            <a:endParaRPr sz="3500" dirty="0"/>
          </a:p>
          <a:p>
            <a:pPr marL="0" lvl="0" indent="0">
              <a:lnSpc>
                <a:spcPct val="90000"/>
              </a:lnSpc>
              <a:buNone/>
              <a:defRPr sz="1800"/>
            </a:pPr>
            <a:r>
              <a:rPr sz="3200" dirty="0"/>
              <a:t>The </a:t>
            </a:r>
            <a:r>
              <a:rPr sz="3200" dirty="0">
                <a:solidFill>
                  <a:srgbClr val="000099"/>
                </a:solidFill>
              </a:rPr>
              <a:t>LIKE</a:t>
            </a:r>
            <a:r>
              <a:rPr sz="3200" dirty="0"/>
              <a:t> operator is used in conjunction with </a:t>
            </a:r>
            <a:r>
              <a:rPr sz="3200" i="1" dirty="0">
                <a:solidFill>
                  <a:srgbClr val="000099"/>
                </a:solidFill>
              </a:rPr>
              <a:t>%</a:t>
            </a:r>
            <a:r>
              <a:rPr sz="3200" dirty="0"/>
              <a:t> and </a:t>
            </a:r>
            <a:r>
              <a:rPr sz="3200" dirty="0">
                <a:solidFill>
                  <a:srgbClr val="000099"/>
                </a:solidFill>
              </a:rPr>
              <a:t>_</a:t>
            </a:r>
            <a:r>
              <a:rPr sz="3200" dirty="0"/>
              <a:t> characters.</a:t>
            </a:r>
          </a:p>
        </p:txBody>
      </p:sp>
    </p:spTree>
    <p:extLst>
      <p:ext uri="{BB962C8B-B14F-4D97-AF65-F5344CB8AC3E}">
        <p14:creationId xmlns:p14="http://schemas.microsoft.com/office/powerpoint/2010/main" val="1294393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/>
              <a:t>Link to the Video</a:t>
            </a:r>
            <a:endParaRPr sz="4400" dirty="0"/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8243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n-GB" sz="2800" dirty="0">
                <a:hlinkClick r:id="rId2"/>
              </a:rPr>
              <a:t>https://youtu.be/i9uxOf5hddg</a:t>
            </a:r>
            <a:endParaRPr lang="en-GB" sz="2800" dirty="0"/>
          </a:p>
          <a:p>
            <a:pPr lvl="0">
              <a:buChar char="•"/>
              <a:defRPr sz="1800"/>
            </a:pPr>
            <a:endParaRPr sz="28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Pattern Matching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sz="3000"/>
              <a:t>The </a:t>
            </a:r>
            <a:r>
              <a:rPr sz="3000" i="1">
                <a:solidFill>
                  <a:srgbClr val="000099"/>
                </a:solidFill>
              </a:rPr>
              <a:t>%</a:t>
            </a:r>
            <a:r>
              <a:rPr sz="3000"/>
              <a:t> character matches an arbitrary number of characters, including spaces.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sz="3000"/>
              <a:t>So, </a:t>
            </a:r>
            <a:r>
              <a:rPr sz="3000">
                <a:solidFill>
                  <a:srgbClr val="008080"/>
                </a:solidFill>
              </a:rPr>
              <a:t>vinc%</a:t>
            </a:r>
            <a:r>
              <a:rPr sz="3000"/>
              <a:t> would match each of the following:</a:t>
            </a:r>
          </a:p>
          <a:p>
            <a:pPr lvl="0">
              <a:spcBef>
                <a:spcPts val="600"/>
              </a:spcBef>
              <a:buSzTx/>
              <a:buNone/>
              <a:defRPr sz="1800"/>
            </a:pPr>
            <a:r>
              <a:rPr sz="3000"/>
              <a:t>	</a:t>
            </a:r>
            <a:r>
              <a:rPr sz="3000">
                <a:solidFill>
                  <a:srgbClr val="008080"/>
                </a:solidFill>
              </a:rPr>
              <a:t>vince, vincent, vincenzo, vinc</a:t>
            </a:r>
          </a:p>
          <a:p>
            <a:pPr lvl="0">
              <a:spcBef>
                <a:spcPts val="600"/>
              </a:spcBef>
              <a:buSzTx/>
              <a:buNone/>
              <a:defRPr sz="1800"/>
            </a:pPr>
            <a:endParaRPr sz="3000"/>
          </a:p>
          <a:p>
            <a:pPr lvl="0">
              <a:buChar char="•"/>
              <a:defRPr sz="1800"/>
            </a:pPr>
            <a:r>
              <a:rPr sz="3000"/>
              <a:t>The </a:t>
            </a:r>
            <a:r>
              <a:rPr sz="3000">
                <a:solidFill>
                  <a:srgbClr val="000099"/>
                </a:solidFill>
              </a:rPr>
              <a:t>_</a:t>
            </a:r>
            <a:r>
              <a:rPr sz="3000"/>
              <a:t> character matches a single arbitrary character.</a:t>
            </a:r>
          </a:p>
          <a:p>
            <a:pPr lvl="0">
              <a:buChar char="•"/>
              <a:defRPr sz="1800"/>
            </a:pPr>
            <a:r>
              <a:rPr sz="3000"/>
              <a:t>So, </a:t>
            </a:r>
            <a:r>
              <a:rPr sz="3000">
                <a:solidFill>
                  <a:srgbClr val="008080"/>
                </a:solidFill>
              </a:rPr>
              <a:t>v_nce</a:t>
            </a:r>
            <a:r>
              <a:rPr sz="3000"/>
              <a:t> will match each of the following:</a:t>
            </a:r>
          </a:p>
          <a:p>
            <a:pPr lvl="0">
              <a:buSzTx/>
              <a:buNone/>
              <a:defRPr sz="1800"/>
            </a:pPr>
            <a:r>
              <a:rPr sz="3000"/>
              <a:t>	</a:t>
            </a:r>
            <a:r>
              <a:rPr sz="3000">
                <a:solidFill>
                  <a:srgbClr val="008080"/>
                </a:solidFill>
              </a:rPr>
              <a:t>vince, vance, vbnce, vnnce, v1nce</a:t>
            </a:r>
            <a:r>
              <a:rPr sz="3000"/>
              <a:t>, and so on.</a:t>
            </a:r>
          </a:p>
        </p:txBody>
      </p:sp>
    </p:spTree>
    <p:extLst>
      <p:ext uri="{BB962C8B-B14F-4D97-AF65-F5344CB8AC3E}">
        <p14:creationId xmlns:p14="http://schemas.microsoft.com/office/powerpoint/2010/main" val="866244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Pattern Matching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endParaRPr sz="320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Example with </a:t>
            </a:r>
            <a:r>
              <a:rPr sz="3200" i="1">
                <a:solidFill>
                  <a:srgbClr val="000099"/>
                </a:solidFill>
              </a:rPr>
              <a:t>%</a:t>
            </a:r>
            <a:r>
              <a:rPr sz="3200"/>
              <a:t>: Query the phone number if it starts with 412.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/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/>
              <a:t>	</a:t>
            </a:r>
            <a:r>
              <a:rPr sz="3200">
                <a:solidFill>
                  <a:srgbClr val="008080"/>
                </a:solidFill>
              </a:rPr>
              <a:t>SELECT phone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>
                <a:solidFill>
                  <a:srgbClr val="008080"/>
                </a:solidFill>
              </a:rPr>
              <a:t>	FROM Contacts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>
                <a:solidFill>
                  <a:srgbClr val="008080"/>
                </a:solidFill>
              </a:rPr>
              <a:t>	WHERE phone LIKE ‘412%’;</a:t>
            </a:r>
          </a:p>
        </p:txBody>
      </p:sp>
    </p:spTree>
    <p:extLst>
      <p:ext uri="{BB962C8B-B14F-4D97-AF65-F5344CB8AC3E}">
        <p14:creationId xmlns:p14="http://schemas.microsoft.com/office/powerpoint/2010/main" val="20499794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Pattern Matching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Example with </a:t>
            </a:r>
            <a:r>
              <a:rPr sz="3200" dirty="0">
                <a:solidFill>
                  <a:srgbClr val="000099"/>
                </a:solidFill>
              </a:rPr>
              <a:t>_</a:t>
            </a:r>
            <a:r>
              <a:rPr sz="3200" dirty="0"/>
              <a:t>: Query the phone number if it starts with ‘20’ and ends with ‘-555-4335’.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SzTx/>
              <a:buNone/>
              <a:defRPr sz="1800"/>
            </a:pPr>
            <a:r>
              <a:rPr sz="3200" dirty="0">
                <a:solidFill>
                  <a:srgbClr val="008080"/>
                </a:solidFill>
              </a:rPr>
              <a:t>	SELECT phone</a:t>
            </a:r>
          </a:p>
          <a:p>
            <a:pPr lvl="0">
              <a:buSzTx/>
              <a:buNone/>
              <a:defRPr sz="1800"/>
            </a:pPr>
            <a:r>
              <a:rPr sz="3200" dirty="0">
                <a:solidFill>
                  <a:srgbClr val="008080"/>
                </a:solidFill>
              </a:rPr>
              <a:t>	FROM Contacts</a:t>
            </a:r>
          </a:p>
          <a:p>
            <a:pPr lvl="0">
              <a:buSzTx/>
              <a:buNone/>
              <a:defRPr sz="1800"/>
            </a:pPr>
            <a:r>
              <a:rPr sz="3200" dirty="0">
                <a:solidFill>
                  <a:srgbClr val="008080"/>
                </a:solidFill>
              </a:rPr>
              <a:t>	WHERE phone LIKE ‘20_-555-4335’;</a:t>
            </a:r>
          </a:p>
        </p:txBody>
      </p:sp>
    </p:spTree>
    <p:extLst>
      <p:ext uri="{BB962C8B-B14F-4D97-AF65-F5344CB8AC3E}">
        <p14:creationId xmlns:p14="http://schemas.microsoft.com/office/powerpoint/2010/main" val="19241311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Converting Data Types</a:t>
            </a:r>
            <a:endParaRPr sz="4400"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lvl="0">
              <a:buChar char="•"/>
              <a:defRPr sz="1800"/>
            </a:pPr>
            <a:r>
              <a:rPr lang="en-US" sz="2500" dirty="0"/>
              <a:t>PostgreSQL </a:t>
            </a:r>
            <a:r>
              <a:rPr lang="en-US" sz="2500" dirty="0">
                <a:solidFill>
                  <a:srgbClr val="0A349B"/>
                </a:solidFill>
              </a:rPr>
              <a:t>CAST</a:t>
            </a:r>
            <a:r>
              <a:rPr lang="en-US" sz="2500" dirty="0"/>
              <a:t> is used to convert from one data type into another. </a:t>
            </a:r>
          </a:p>
          <a:p>
            <a:pPr lvl="0">
              <a:buChar char="•"/>
              <a:defRPr sz="1800"/>
            </a:pPr>
            <a:r>
              <a:rPr lang="en-US" sz="2500" dirty="0"/>
              <a:t>First, you specify an expression that can be a constant, a table column, etc., that you want to convert. Then, you specify the target type which you want to convert to.</a:t>
            </a:r>
          </a:p>
          <a:p>
            <a:pPr lvl="0">
              <a:buChar char="•"/>
              <a:defRPr sz="1800"/>
            </a:pPr>
            <a:r>
              <a:rPr lang="en-US" sz="2500" dirty="0"/>
              <a:t>Syntax:</a:t>
            </a:r>
            <a:endParaRPr lang="en-US" sz="2500" dirty="0">
              <a:solidFill>
                <a:schemeClr val="tx1"/>
              </a:solidFill>
            </a:endParaRPr>
          </a:p>
          <a:p>
            <a:pPr lvl="0">
              <a:buSzTx/>
              <a:buNone/>
              <a:defRPr sz="1800"/>
            </a:pPr>
            <a:r>
              <a:rPr lang="en-US" sz="2500" dirty="0">
                <a:solidFill>
                  <a:srgbClr val="0A349B"/>
                </a:solidFill>
              </a:rPr>
              <a:t>	 CAST (expression AS type)</a:t>
            </a:r>
          </a:p>
          <a:p>
            <a:pPr lvl="0">
              <a:buSzTx/>
              <a:buNone/>
              <a:defRPr sz="1800"/>
            </a:pPr>
            <a:endParaRPr lang="en-US" sz="2500" dirty="0">
              <a:solidFill>
                <a:srgbClr val="0A349B"/>
              </a:solidFill>
            </a:endParaRPr>
          </a:p>
          <a:p>
            <a:pPr>
              <a:buSzTx/>
              <a:buFont typeface="Arial" charset="0"/>
              <a:buChar char="•"/>
              <a:defRPr sz="1800"/>
            </a:pPr>
            <a:r>
              <a:rPr lang="en-US" sz="2500" dirty="0">
                <a:solidFill>
                  <a:schemeClr val="tx1"/>
                </a:solidFill>
              </a:rPr>
              <a:t>Example:</a:t>
            </a:r>
          </a:p>
          <a:p>
            <a:pPr marL="0" indent="0" latinLnBrk="1">
              <a:buNone/>
            </a:pPr>
            <a:r>
              <a:rPr lang="en-US" sz="2500" dirty="0"/>
              <a:t>    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SELECT CAST ('100' AS INTEGER);</a:t>
            </a:r>
          </a:p>
        </p:txBody>
      </p:sp>
    </p:spTree>
    <p:extLst>
      <p:ext uri="{BB962C8B-B14F-4D97-AF65-F5344CB8AC3E}">
        <p14:creationId xmlns:p14="http://schemas.microsoft.com/office/powerpoint/2010/main" val="15741697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500" dirty="0"/>
              <a:t>Converting Data Types</a:t>
            </a:r>
            <a:endParaRPr sz="4500"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buSzTx/>
              <a:buFont typeface="Arial" charset="0"/>
              <a:buChar char="•"/>
              <a:defRPr sz="1800"/>
            </a:pPr>
            <a:r>
              <a:rPr lang="en-US" sz="2500" dirty="0"/>
              <a:t>Besides the type CAST syntax, following syntax can be used to convert a type into another:</a:t>
            </a:r>
          </a:p>
          <a:p>
            <a:pPr lvl="0">
              <a:buSzTx/>
              <a:buNone/>
              <a:defRPr sz="1800"/>
            </a:pPr>
            <a:r>
              <a:rPr lang="en-US" sz="2500" dirty="0">
                <a:solidFill>
                  <a:srgbClr val="0A349B"/>
                </a:solidFill>
              </a:rPr>
              <a:t>	expression::type</a:t>
            </a:r>
            <a:endParaRPr lang="ru-RU" sz="2500" dirty="0">
              <a:solidFill>
                <a:srgbClr val="0A349B"/>
              </a:solidFill>
            </a:endParaRPr>
          </a:p>
          <a:p>
            <a:pPr lvl="0">
              <a:buSzTx/>
              <a:buNone/>
              <a:defRPr sz="1800"/>
            </a:pPr>
            <a:endParaRPr lang="en-US" sz="2500" dirty="0">
              <a:solidFill>
                <a:srgbClr val="0A349B"/>
              </a:solidFill>
            </a:endParaRPr>
          </a:p>
          <a:p>
            <a:pPr>
              <a:buSzTx/>
              <a:buFont typeface="Arial" charset="0"/>
              <a:buChar char="•"/>
              <a:defRPr sz="1800"/>
            </a:pPr>
            <a:r>
              <a:rPr lang="en-US" sz="2500" dirty="0"/>
              <a:t>Notice that the cast syntax</a:t>
            </a:r>
            <a:r>
              <a:rPr lang="ru-RU" sz="2500" dirty="0"/>
              <a:t> </a:t>
            </a:r>
            <a:r>
              <a:rPr lang="en-US" sz="2500" dirty="0"/>
              <a:t>with </a:t>
            </a:r>
            <a:r>
              <a:rPr lang="ru-RU" sz="2500" dirty="0"/>
              <a:t> </a:t>
            </a:r>
            <a:r>
              <a:rPr lang="en-US" sz="2500" dirty="0"/>
              <a:t>:: is PostgreSQL specific and does not conform to SQL.</a:t>
            </a:r>
            <a:endParaRPr lang="ru-RU" sz="2500" dirty="0"/>
          </a:p>
          <a:p>
            <a:pPr>
              <a:buSzTx/>
              <a:buFont typeface="Arial" charset="0"/>
              <a:buChar char="•"/>
              <a:defRPr sz="1800"/>
            </a:pPr>
            <a:endParaRPr lang="ru-RU" sz="2500" dirty="0"/>
          </a:p>
          <a:p>
            <a:pPr>
              <a:buSzTx/>
              <a:buFont typeface="Arial" charset="0"/>
              <a:buChar char="•"/>
              <a:defRPr sz="1800"/>
            </a:pPr>
            <a:r>
              <a:rPr lang="en-US" sz="2500" dirty="0">
                <a:solidFill>
                  <a:schemeClr val="tx1"/>
                </a:solidFill>
              </a:rPr>
              <a:t>Example:</a:t>
            </a:r>
            <a:endParaRPr lang="ru-RU" sz="2500" dirty="0"/>
          </a:p>
          <a:p>
            <a:pPr marL="0" indent="0">
              <a:buSzTx/>
              <a:buNone/>
              <a:defRPr sz="1800"/>
            </a:pP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'100'::INTEGER;</a:t>
            </a:r>
          </a:p>
          <a:p>
            <a:pPr>
              <a:buSzTx/>
              <a:buFont typeface="Arial" charset="0"/>
              <a:buChar char="•"/>
              <a:defRPr sz="1800"/>
            </a:pPr>
            <a:endParaRPr sz="3200" dirty="0">
              <a:solidFill>
                <a:srgbClr val="0A34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381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5621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defTabSz="859536">
              <a:lnSpc>
                <a:spcPct val="90000"/>
              </a:lnSpc>
              <a:spcBef>
                <a:spcPts val="500"/>
              </a:spcBef>
              <a:buNone/>
              <a:defRPr sz="1800"/>
            </a:pPr>
            <a:r>
              <a:rPr sz="2256" dirty="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sz="2256" dirty="0"/>
              <a:t>: A Practical Approach to Design, Implementation, and Management / Thomas M. Connolly, Carolyn E. Begg.- United States of America: Pearson Education</a:t>
            </a:r>
          </a:p>
          <a:p>
            <a:pPr marL="0" lvl="0" indent="0" defTabSz="859536">
              <a:lnSpc>
                <a:spcPct val="90000"/>
              </a:lnSpc>
              <a:spcBef>
                <a:spcPts val="400"/>
              </a:spcBef>
              <a:buNone/>
              <a:defRPr sz="1800"/>
            </a:pPr>
            <a:r>
              <a:rPr sz="2256" dirty="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sz="2256" dirty="0"/>
              <a:t>: The Complete Book / Hector Garcia-Molina.- United States of America: Pearson Prentice Hall</a:t>
            </a:r>
          </a:p>
          <a:p>
            <a:pPr marL="0" lvl="0" indent="0" defTabSz="859536">
              <a:lnSpc>
                <a:spcPct val="90000"/>
              </a:lnSpc>
              <a:spcBef>
                <a:spcPts val="400"/>
              </a:spcBef>
              <a:buNone/>
              <a:defRPr sz="1800"/>
            </a:pPr>
            <a:r>
              <a:rPr sz="2256" dirty="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sz="2256" dirty="0"/>
              <a:t>: A book for the community by the community / Neeraj Sharma, Liviu Perniu.- Canada</a:t>
            </a:r>
          </a:p>
          <a:p>
            <a:pPr marL="0" lvl="0" indent="0" defTabSz="859536">
              <a:lnSpc>
                <a:spcPct val="90000"/>
              </a:lnSpc>
              <a:buNone/>
              <a:defRPr sz="1800"/>
            </a:pPr>
            <a:endParaRPr sz="1879" dirty="0"/>
          </a:p>
          <a:p>
            <a:pPr marL="0" lvl="0" indent="0" defTabSz="859536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sz="2632" dirty="0">
                <a:hlinkClick r:id="rId2"/>
              </a:rPr>
              <a:t>www.postgresql.org/docs/manuals/</a:t>
            </a:r>
            <a:endParaRPr sz="2632" dirty="0"/>
          </a:p>
          <a:p>
            <a:pPr marL="0" lvl="0" indent="0" defTabSz="859536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sz="2632" dirty="0">
                <a:hlinkClick r:id="rId3"/>
              </a:rPr>
              <a:t>www.postgresql.org/docs/books/</a:t>
            </a:r>
          </a:p>
        </p:txBody>
      </p:sp>
    </p:spTree>
    <p:extLst>
      <p:ext uri="{BB962C8B-B14F-4D97-AF65-F5344CB8AC3E}">
        <p14:creationId xmlns:p14="http://schemas.microsoft.com/office/powerpoint/2010/main" val="14996749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000" dirty="0"/>
              <a:t>Online SQL Training</a:t>
            </a:r>
            <a:endParaRPr sz="4000" dirty="0"/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5621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defTabSz="85953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endParaRPr lang="en-US" sz="6000" u="sng" dirty="0">
              <a:solidFill>
                <a:schemeClr val="tx1"/>
              </a:solidFill>
            </a:endParaRPr>
          </a:p>
          <a:p>
            <a:pPr lvl="0" defTabSz="85953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6000" u="sng" dirty="0">
                <a:solidFill>
                  <a:schemeClr val="tx1"/>
                </a:solidFill>
              </a:rPr>
              <a:t>sqlzoo.net</a:t>
            </a:r>
          </a:p>
          <a:p>
            <a:pPr lvl="0" defTabSz="85953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endParaRPr lang="en-US" sz="6000" u="sng" dirty="0">
              <a:solidFill>
                <a:schemeClr val="tx1"/>
              </a:solidFill>
            </a:endParaRPr>
          </a:p>
          <a:p>
            <a:pPr lvl="0" defTabSz="85953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6000" u="sng" dirty="0">
                <a:solidFill>
                  <a:schemeClr val="tx1"/>
                </a:solidFill>
              </a:rPr>
              <a:t>sql-ex.ru</a:t>
            </a:r>
            <a:endParaRPr lang="en-US" sz="6000" u="sng" dirty="0">
              <a:solidFill>
                <a:schemeClr val="tx1"/>
              </a:solidFill>
              <a:hlinkClick r:id="rId2"/>
            </a:endParaRPr>
          </a:p>
          <a:p>
            <a:pPr marL="0" lvl="0" indent="0" defTabSz="859536">
              <a:lnSpc>
                <a:spcPct val="90000"/>
              </a:lnSpc>
              <a:spcBef>
                <a:spcPts val="500"/>
              </a:spcBef>
              <a:buNone/>
              <a:defRPr sz="1800"/>
            </a:pPr>
            <a:endParaRPr lang="en-US" sz="2632" dirty="0">
              <a:hlinkClick r:id="rId2"/>
            </a:endParaRPr>
          </a:p>
          <a:p>
            <a:pPr marL="0" lvl="0" indent="0" defTabSz="859536">
              <a:lnSpc>
                <a:spcPct val="90000"/>
              </a:lnSpc>
              <a:spcBef>
                <a:spcPts val="500"/>
              </a:spcBef>
              <a:buNone/>
              <a:defRPr sz="1800"/>
            </a:pPr>
            <a:endParaRPr sz="2632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84042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lang="ru-RU" sz="3200" dirty="0"/>
              <a:t>	</a:t>
            </a:r>
            <a:r>
              <a:rPr sz="3200" dirty="0"/>
              <a:t>When specifying a selection criterion in SQL, attributes can be renamed with which of the following operators? </a:t>
            </a:r>
            <a:br>
              <a:rPr sz="3200" dirty="0"/>
            </a:br>
            <a:endParaRPr sz="3200" dirty="0"/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RENAME</a:t>
            </a:r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AS</a:t>
            </a:r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ALIAS</a:t>
            </a:r>
          </a:p>
          <a:p>
            <a:pPr marL="609600" lvl="0" indent="-609600">
              <a:buAutoNum type="alphaLcParenR"/>
              <a:defRPr sz="1800"/>
            </a:pPr>
            <a:r>
              <a:rPr sz="32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11685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22325" lvl="0" indent="-322325" defTabSz="859536">
              <a:buSzTx/>
              <a:buNone/>
              <a:defRPr sz="1800"/>
            </a:pPr>
            <a:r>
              <a:rPr lang="ru-RU" sz="3008" dirty="0"/>
              <a:t>	</a:t>
            </a:r>
            <a:r>
              <a:rPr sz="3008" dirty="0"/>
              <a:t>In SQL, which of the following operators can be used to express searches that test for a range in a selection condition?</a:t>
            </a:r>
          </a:p>
          <a:p>
            <a:pPr marL="322325" lvl="0" indent="-322325" defTabSz="859536">
              <a:buSzTx/>
              <a:buNone/>
              <a:defRPr sz="1800"/>
            </a:pPr>
            <a:endParaRPr sz="3008" dirty="0"/>
          </a:p>
          <a:p>
            <a:pPr marL="322325" lvl="0" indent="-322325" defTabSz="859536">
              <a:buAutoNum type="alphaLcParenR"/>
              <a:defRPr sz="1800"/>
            </a:pPr>
            <a:r>
              <a:rPr sz="3008" dirty="0"/>
              <a:t>RANGE</a:t>
            </a:r>
          </a:p>
          <a:p>
            <a:pPr marL="322325" lvl="0" indent="-322325" defTabSz="859536">
              <a:buAutoNum type="alphaLcParenR"/>
              <a:defRPr sz="1800"/>
            </a:pPr>
            <a:r>
              <a:rPr sz="3008" dirty="0"/>
              <a:t>FROM and TO</a:t>
            </a:r>
          </a:p>
          <a:p>
            <a:pPr marL="322325" lvl="0" indent="-322325" defTabSz="859536">
              <a:buAutoNum type="alphaLcParenR"/>
              <a:defRPr sz="1800"/>
            </a:pPr>
            <a:r>
              <a:rPr sz="3008" dirty="0"/>
              <a:t>BETWEEN</a:t>
            </a:r>
          </a:p>
          <a:p>
            <a:pPr marL="322325" lvl="0" indent="-322325" defTabSz="859536">
              <a:buAutoNum type="alphaLcParenR"/>
              <a:defRPr sz="1800"/>
            </a:pPr>
            <a:r>
              <a:rPr sz="3008" dirty="0"/>
              <a:t>START and END </a:t>
            </a:r>
            <a:br>
              <a:rPr sz="3008" dirty="0"/>
            </a:br>
            <a:endParaRPr sz="3008" dirty="0"/>
          </a:p>
        </p:txBody>
      </p:sp>
      <p:sp>
        <p:nvSpPr>
          <p:cNvPr id="85" name="Shape 85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449844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</a:pPr>
            <a:r>
              <a:rPr lang="en-GB" dirty="0"/>
              <a:t>With SQL, how do you select all the columns from a table named "Persons"?</a:t>
            </a:r>
            <a:endParaRPr lang="ru-RU" dirty="0"/>
          </a:p>
          <a:p>
            <a:pPr marL="0" lvl="0" indent="0">
              <a:buNone/>
            </a:pPr>
            <a:endParaRPr lang="ru-RU" b="1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Persons;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[all] FROM Persons;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*.Persons;</a:t>
            </a:r>
            <a:endParaRPr lang="ru-RU" dirty="0"/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SELECT * FROM Persons;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endParaRPr lang="ru-RU" dirty="0"/>
          </a:p>
          <a:p>
            <a:pPr marL="609600" lvl="0" indent="-609600">
              <a:buSzTx/>
              <a:buNone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487453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Querying Data From Tables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8243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Query operations</a:t>
            </a:r>
            <a:r>
              <a:rPr sz="3000" dirty="0"/>
              <a:t> facilitate data retrieval from one or more tables.</a:t>
            </a:r>
          </a:p>
          <a:p>
            <a:pPr lvl="0">
              <a:buChar char="•"/>
              <a:defRPr sz="1800"/>
            </a:pPr>
            <a:r>
              <a:rPr sz="3000" dirty="0"/>
              <a:t>The result of any query is a </a:t>
            </a:r>
            <a:r>
              <a:rPr sz="3000" dirty="0">
                <a:latin typeface="Arial Bold"/>
                <a:ea typeface="Arial Bold"/>
                <a:cs typeface="Arial Bold"/>
                <a:sym typeface="Arial Bold"/>
              </a:rPr>
              <a:t>table</a:t>
            </a:r>
            <a:r>
              <a:rPr sz="3000" dirty="0"/>
              <a:t>.</a:t>
            </a:r>
            <a:r>
              <a:rPr lang="en-US" sz="3000" dirty="0"/>
              <a:t> </a:t>
            </a:r>
            <a:r>
              <a:rPr sz="3000" dirty="0"/>
              <a:t>The result can be further manipulated by other query operations.</a:t>
            </a:r>
            <a:endParaRPr lang="en-US" sz="3000" dirty="0"/>
          </a:p>
          <a:p>
            <a:pPr>
              <a:spcBef>
                <a:spcPts val="800"/>
              </a:spcBef>
              <a:buSzTx/>
              <a:buFont typeface="Arial" charset="0"/>
              <a:buChar char="•"/>
              <a:defRPr sz="1800"/>
            </a:pPr>
            <a:r>
              <a:rPr lang="en-US" sz="3000" dirty="0"/>
              <a:t>Syntax:</a:t>
            </a:r>
          </a:p>
          <a:p>
            <a:pPr marL="285750" lvl="1" indent="171450">
              <a:spcBef>
                <a:spcPts val="800"/>
              </a:spcBef>
              <a:buSzTx/>
              <a:buNone/>
              <a:defRPr sz="1800"/>
            </a:pPr>
            <a:r>
              <a:rPr lang="en-US" sz="3000" dirty="0">
                <a:solidFill>
                  <a:srgbClr val="000099"/>
                </a:solidFill>
              </a:rPr>
              <a:t>SELECT attribute(s)</a:t>
            </a:r>
            <a:endParaRPr lang="en-US" sz="3000" i="1" dirty="0">
              <a:solidFill>
                <a:srgbClr val="000099"/>
              </a:solidFill>
            </a:endParaRPr>
          </a:p>
          <a:p>
            <a:pPr marL="285750" lvl="1" indent="171450">
              <a:spcBef>
                <a:spcPts val="800"/>
              </a:spcBef>
              <a:buSzTx/>
              <a:buNone/>
              <a:defRPr sz="1800"/>
            </a:pPr>
            <a:r>
              <a:rPr lang="en-US" sz="3000" dirty="0">
                <a:solidFill>
                  <a:srgbClr val="000099"/>
                </a:solidFill>
              </a:rPr>
              <a:t>FROM table(s)</a:t>
            </a:r>
            <a:endParaRPr lang="en-US" sz="3000" i="1" dirty="0">
              <a:solidFill>
                <a:srgbClr val="000099"/>
              </a:solidFill>
            </a:endParaRPr>
          </a:p>
          <a:p>
            <a:pPr marL="285750" lvl="1" indent="171450">
              <a:spcBef>
                <a:spcPts val="800"/>
              </a:spcBef>
              <a:buSzTx/>
              <a:buNone/>
              <a:defRPr sz="1800"/>
            </a:pPr>
            <a:r>
              <a:rPr lang="en-US" sz="3000" dirty="0">
                <a:solidFill>
                  <a:srgbClr val="000099"/>
                </a:solidFill>
              </a:rPr>
              <a:t>WHERE selection condition(s);</a:t>
            </a:r>
          </a:p>
          <a:p>
            <a:pPr lvl="0">
              <a:buChar char="•"/>
              <a:defRPr sz="1800"/>
            </a:pPr>
            <a:endParaRPr sz="2800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dirty="0"/>
              <a:t>With SQL, how do you select all the records from a table named "Persons" where the value of the column "</a:t>
            </a:r>
            <a:r>
              <a:rPr lang="en-GB" dirty="0" err="1"/>
              <a:t>FirstName</a:t>
            </a:r>
            <a:r>
              <a:rPr lang="en-GB" dirty="0"/>
              <a:t>" starts with an "a"?</a:t>
            </a:r>
            <a:endParaRPr lang="ru-RU" dirty="0"/>
          </a:p>
          <a:p>
            <a:pPr marL="0" lvl="0" indent="0">
              <a:buNone/>
            </a:pPr>
            <a:endParaRPr lang="ru-RU" b="1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* FROM Persons WHERE </a:t>
            </a:r>
            <a:r>
              <a:rPr lang="en-GB" dirty="0" err="1"/>
              <a:t>FirstName</a:t>
            </a:r>
            <a:r>
              <a:rPr lang="en-GB" dirty="0"/>
              <a:t>='%a%';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* FROM Persons WHERE </a:t>
            </a:r>
            <a:r>
              <a:rPr lang="en-GB" dirty="0" err="1"/>
              <a:t>FirstName</a:t>
            </a:r>
            <a:r>
              <a:rPr lang="en-GB" dirty="0"/>
              <a:t> LIKE '%a';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* FROM Persons WHERE </a:t>
            </a:r>
            <a:r>
              <a:rPr lang="en-GB" dirty="0" err="1"/>
              <a:t>FirstName</a:t>
            </a:r>
            <a:r>
              <a:rPr lang="en-GB" dirty="0"/>
              <a:t> LIKE 'a%';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SELECT * FROM Persons WHERE </a:t>
            </a:r>
            <a:r>
              <a:rPr lang="en-GB" dirty="0" err="1"/>
              <a:t>FirstName</a:t>
            </a:r>
            <a:r>
              <a:rPr lang="en-GB" dirty="0"/>
              <a:t>='a';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80112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</a:pPr>
            <a:r>
              <a:rPr lang="en-GB" dirty="0"/>
              <a:t>Which SQL keyword is used to return only different (unique) values?</a:t>
            </a:r>
            <a:endParaRPr lang="ru-RU" dirty="0"/>
          </a:p>
          <a:p>
            <a:pPr marL="0" lvl="0" indent="0">
              <a:buNone/>
            </a:pPr>
            <a:endParaRPr lang="ru-RU" b="1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UNIQUE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DIFFERENT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*</a:t>
            </a:r>
            <a:endParaRPr lang="ru-RU" dirty="0"/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DISTINCT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69015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</a:pPr>
            <a:r>
              <a:rPr lang="en-GB" dirty="0"/>
              <a:t>What is the meaning of LIKE '%0%0%'</a:t>
            </a:r>
            <a:endParaRPr lang="ru-RU" dirty="0"/>
          </a:p>
          <a:p>
            <a:pPr marL="0" lvl="0" indent="0">
              <a:buNone/>
            </a:pPr>
            <a:endParaRPr lang="ru-RU" b="1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Feature begins with two 0's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Feature ends with two 0's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Feature has more than two 0's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Feature has two 0's in it, at any 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13741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dirty="0"/>
              <a:t>What is meant by the following relational algebra statement: STUDENT X COURSE</a:t>
            </a:r>
            <a:endParaRPr lang="ru-RU" dirty="0"/>
          </a:p>
          <a:p>
            <a:pPr marL="0" lvl="0" indent="0">
              <a:buNone/>
            </a:pPr>
            <a:endParaRPr lang="ru-RU" b="1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Compute the </a:t>
            </a:r>
            <a:r>
              <a:rPr lang="en-US" dirty="0"/>
              <a:t>right outer</a:t>
            </a:r>
            <a:r>
              <a:rPr lang="en-GB" dirty="0"/>
              <a:t> join between the STUDENT and COURSE relations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Compute the left outer join between the STUDENT and COURSE relations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Compute the </a:t>
            </a:r>
            <a:r>
              <a:rPr lang="en-GB" dirty="0" err="1"/>
              <a:t>cartesian</a:t>
            </a:r>
            <a:r>
              <a:rPr lang="en-GB" dirty="0"/>
              <a:t> product between the STUDENT and COURSE relations</a:t>
            </a:r>
            <a:endParaRPr lang="ru-RU" dirty="0"/>
          </a:p>
          <a:p>
            <a:pPr marL="514350" lvl="0" indent="-514350">
              <a:buFont typeface="+mj-lt"/>
              <a:buAutoNum type="alphaLcParenR"/>
            </a:pPr>
            <a:r>
              <a:rPr lang="en-GB" dirty="0"/>
              <a:t>Compute the full outer join between the STUDENT and COURSE relations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2118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Aliasing in SQL (1)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5755" lvl="0" indent="-325755" defTabSz="868680">
              <a:buChar char="•"/>
              <a:defRPr sz="1800"/>
            </a:pPr>
            <a:endParaRPr sz="2850" dirty="0"/>
          </a:p>
          <a:p>
            <a:pPr marL="325755" lvl="0" indent="-325755" defTabSz="868680">
              <a:spcBef>
                <a:spcPts val="500"/>
              </a:spcBef>
              <a:buChar char="•"/>
              <a:defRPr sz="1800"/>
            </a:pPr>
            <a:r>
              <a:rPr sz="2850" dirty="0"/>
              <a:t>Return the first name and the last name of student who has </a:t>
            </a:r>
            <a:r>
              <a:rPr sz="2850" dirty="0" err="1"/>
              <a:t>stud_id</a:t>
            </a:r>
            <a:r>
              <a:rPr sz="2850" dirty="0"/>
              <a:t> = 15.</a:t>
            </a:r>
          </a:p>
          <a:p>
            <a:pPr marL="325755" lvl="0" indent="-325755" defTabSz="868680">
              <a:spcBef>
                <a:spcPts val="500"/>
              </a:spcBef>
              <a:buChar char="•"/>
              <a:defRPr sz="1800"/>
            </a:pPr>
            <a:endParaRPr sz="2850" dirty="0"/>
          </a:p>
          <a:p>
            <a:pPr marL="271462" lvl="1" indent="162877" defTabSz="868680">
              <a:spcBef>
                <a:spcPts val="500"/>
              </a:spcBef>
              <a:buSzTx/>
              <a:buNone/>
              <a:defRPr sz="1800"/>
            </a:pPr>
            <a:r>
              <a:rPr sz="2850" dirty="0">
                <a:solidFill>
                  <a:srgbClr val="008080"/>
                </a:solidFill>
              </a:rPr>
              <a:t>SELECT </a:t>
            </a:r>
            <a:r>
              <a:rPr sz="2850" dirty="0" err="1">
                <a:solidFill>
                  <a:srgbClr val="008080"/>
                </a:solidFill>
              </a:rPr>
              <a:t>fname</a:t>
            </a:r>
            <a:r>
              <a:rPr sz="2850" dirty="0">
                <a:solidFill>
                  <a:srgbClr val="008080"/>
                </a:solidFill>
              </a:rPr>
              <a:t>, </a:t>
            </a:r>
            <a:r>
              <a:rPr sz="2850" dirty="0" err="1">
                <a:solidFill>
                  <a:srgbClr val="008080"/>
                </a:solidFill>
              </a:rPr>
              <a:t>lname</a:t>
            </a:r>
            <a:r>
              <a:rPr sz="2850" dirty="0">
                <a:solidFill>
                  <a:srgbClr val="008080"/>
                </a:solidFill>
              </a:rPr>
              <a:t> </a:t>
            </a:r>
          </a:p>
          <a:p>
            <a:pPr marL="271462" lvl="1" indent="162877" defTabSz="868680">
              <a:spcBef>
                <a:spcPts val="500"/>
              </a:spcBef>
              <a:buSzTx/>
              <a:buNone/>
              <a:defRPr sz="1800"/>
            </a:pPr>
            <a:r>
              <a:rPr sz="2850" dirty="0">
                <a:solidFill>
                  <a:srgbClr val="008080"/>
                </a:solidFill>
              </a:rPr>
              <a:t>FROM Students s </a:t>
            </a:r>
          </a:p>
          <a:p>
            <a:pPr marL="271462" lvl="1" indent="162877" defTabSz="868680">
              <a:spcBef>
                <a:spcPts val="500"/>
              </a:spcBef>
              <a:buSzTx/>
              <a:buNone/>
              <a:defRPr sz="1800"/>
            </a:pPr>
            <a:r>
              <a:rPr sz="2850" dirty="0">
                <a:solidFill>
                  <a:srgbClr val="008080"/>
                </a:solidFill>
              </a:rPr>
              <a:t>WHERE </a:t>
            </a:r>
            <a:r>
              <a:rPr sz="2850" dirty="0" err="1">
                <a:solidFill>
                  <a:srgbClr val="008080"/>
                </a:solidFill>
              </a:rPr>
              <a:t>s.stud_id</a:t>
            </a:r>
            <a:r>
              <a:rPr sz="2850" dirty="0">
                <a:solidFill>
                  <a:srgbClr val="008080"/>
                </a:solidFill>
              </a:rPr>
              <a:t>=15;</a:t>
            </a:r>
          </a:p>
          <a:p>
            <a:pPr marL="271462" lvl="1" indent="162877" defTabSz="868680">
              <a:spcBef>
                <a:spcPts val="600"/>
              </a:spcBef>
              <a:buSzTx/>
              <a:buNone/>
              <a:defRPr sz="1800"/>
            </a:pPr>
            <a:endParaRPr sz="2850" dirty="0">
              <a:solidFill>
                <a:srgbClr val="008080"/>
              </a:solidFill>
            </a:endParaRPr>
          </a:p>
          <a:p>
            <a:pPr marL="325755" lvl="0" indent="-325755" defTabSz="868680">
              <a:spcBef>
                <a:spcPts val="500"/>
              </a:spcBef>
              <a:buChar char="•"/>
              <a:defRPr sz="1800"/>
            </a:pPr>
            <a:r>
              <a:rPr sz="2850" dirty="0"/>
              <a:t>In this query, we rename the Students table to s.</a:t>
            </a:r>
          </a:p>
        </p:txBody>
      </p:sp>
    </p:spTree>
    <p:extLst>
      <p:ext uri="{BB962C8B-B14F-4D97-AF65-F5344CB8AC3E}">
        <p14:creationId xmlns:p14="http://schemas.microsoft.com/office/powerpoint/2010/main" val="8132778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10414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marL="278606" lvl="0" indent="-278606">
              <a:spcBef>
                <a:spcPts val="600"/>
              </a:spcBef>
              <a:buChar char="•"/>
              <a:defRPr sz="1800"/>
            </a:pPr>
            <a:r>
              <a:rPr sz="2600"/>
              <a:t>Aliasing table names during Join operations makes them a lot more understandable.</a:t>
            </a:r>
            <a:endParaRPr sz="3200"/>
          </a:p>
          <a:p>
            <a:pPr marL="228600" lvl="2" indent="228600">
              <a:spcBef>
                <a:spcPts val="500"/>
              </a:spcBef>
              <a:buSzTx/>
              <a:buNone/>
              <a:defRPr sz="1800"/>
            </a:pPr>
            <a:r>
              <a:rPr sz="2600">
                <a:solidFill>
                  <a:srgbClr val="008080"/>
                </a:solidFill>
              </a:rPr>
              <a:t>SELECT c.name, t.name</a:t>
            </a:r>
          </a:p>
          <a:p>
            <a:pPr marL="228600" lvl="2" indent="228600">
              <a:spcBef>
                <a:spcPts val="500"/>
              </a:spcBef>
              <a:buSzTx/>
              <a:buNone/>
              <a:defRPr sz="1800"/>
            </a:pPr>
            <a:r>
              <a:rPr sz="2600">
                <a:solidFill>
                  <a:srgbClr val="008080"/>
                </a:solidFill>
              </a:rPr>
              <a:t>FROM Courses c, Teachers t, Schedule s</a:t>
            </a:r>
          </a:p>
          <a:p>
            <a:pPr marL="228600" lvl="2" indent="228600">
              <a:spcBef>
                <a:spcPts val="500"/>
              </a:spcBef>
              <a:buSzTx/>
              <a:buNone/>
              <a:defRPr sz="1800"/>
            </a:pPr>
            <a:r>
              <a:rPr sz="2600">
                <a:solidFill>
                  <a:srgbClr val="008080"/>
                </a:solidFill>
              </a:rPr>
              <a:t>WHERE c.course_id = s.course_id AND </a:t>
            </a:r>
          </a:p>
          <a:p>
            <a:pPr marL="228600" lvl="2" indent="228600">
              <a:spcBef>
                <a:spcPts val="500"/>
              </a:spcBef>
              <a:buSzTx/>
              <a:buNone/>
              <a:defRPr sz="1800"/>
            </a:pPr>
            <a:r>
              <a:rPr sz="2600">
                <a:solidFill>
                  <a:srgbClr val="008080"/>
                </a:solidFill>
              </a:rPr>
              <a:t>t.teach_id = s.teach_id;</a:t>
            </a:r>
          </a:p>
        </p:txBody>
      </p:sp>
      <p:sp>
        <p:nvSpPr>
          <p:cNvPr id="19" name="Shape 19"/>
          <p:cNvSpPr>
            <a:spLocks noGrp="1"/>
          </p:cNvSpPr>
          <p:nvPr>
            <p:ph type="title" idx="4294967295"/>
          </p:nvPr>
        </p:nvSpPr>
        <p:spPr>
          <a:xfrm>
            <a:off x="457200" y="-111126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Aliasing in SQL (1)</a:t>
            </a:r>
          </a:p>
        </p:txBody>
      </p:sp>
      <p:pic>
        <p:nvPicPr>
          <p:cNvPr id="20" name="Снимок экрана 2016-10-12 в 10.45.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668" y="3956262"/>
            <a:ext cx="4190664" cy="25534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050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Aliasing in SQL (2)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buChar char="•"/>
              <a:defRPr sz="1800"/>
            </a:pPr>
            <a:r>
              <a:rPr sz="3000" dirty="0" err="1"/>
              <a:t>Сolumn</a:t>
            </a:r>
            <a:r>
              <a:rPr sz="3000" dirty="0"/>
              <a:t> names can be aliased to another in SQL using the </a:t>
            </a:r>
            <a:r>
              <a:rPr sz="3000" dirty="0">
                <a:solidFill>
                  <a:srgbClr val="000099"/>
                </a:solidFill>
              </a:rPr>
              <a:t>AS</a:t>
            </a:r>
            <a:r>
              <a:rPr sz="3000" dirty="0"/>
              <a:t> operator.</a:t>
            </a:r>
          </a:p>
          <a:p>
            <a:pPr marL="342900" lvl="0" indent="-342900">
              <a:buChar char="•"/>
              <a:defRPr sz="1800"/>
            </a:pPr>
            <a:endParaRPr sz="3000" dirty="0"/>
          </a:p>
          <a:p>
            <a:pPr marL="342900" lvl="0" indent="-342900">
              <a:buChar char="•"/>
              <a:defRPr sz="1800"/>
            </a:pPr>
            <a:r>
              <a:rPr sz="3000" dirty="0"/>
              <a:t>Example: Rename the </a:t>
            </a:r>
            <a:r>
              <a:rPr sz="3000" dirty="0" err="1"/>
              <a:t>fname</a:t>
            </a:r>
            <a:r>
              <a:rPr sz="3000" dirty="0"/>
              <a:t> column to </a:t>
            </a:r>
            <a:r>
              <a:rPr sz="3000" dirty="0" err="1"/>
              <a:t>First_Name</a:t>
            </a:r>
            <a:r>
              <a:rPr sz="3000" dirty="0"/>
              <a:t> in the following select statement: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sz="3000" dirty="0"/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8080"/>
                </a:solidFill>
              </a:rPr>
              <a:t>SELECT </a:t>
            </a:r>
            <a:r>
              <a:rPr sz="3000" dirty="0" err="1">
                <a:solidFill>
                  <a:srgbClr val="008080"/>
                </a:solidFill>
              </a:rPr>
              <a:t>fname</a:t>
            </a:r>
            <a:r>
              <a:rPr sz="3000" dirty="0">
                <a:solidFill>
                  <a:srgbClr val="008080"/>
                </a:solidFill>
              </a:rPr>
              <a:t> AS </a:t>
            </a:r>
            <a:r>
              <a:rPr sz="3000" dirty="0" err="1">
                <a:solidFill>
                  <a:srgbClr val="008080"/>
                </a:solidFill>
              </a:rPr>
              <a:t>First_name</a:t>
            </a:r>
            <a:r>
              <a:rPr sz="3000" dirty="0">
                <a:solidFill>
                  <a:srgbClr val="008080"/>
                </a:solidFill>
              </a:rPr>
              <a:t> 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8080"/>
                </a:solidFill>
              </a:rPr>
              <a:t>FROM Students;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133" y="5196841"/>
            <a:ext cx="4078868" cy="154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628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String Concatenation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sz="2600" dirty="0"/>
              <a:t>In the Students table first and last names are stored as two attributes. For combining them into one column, use the ‘</a:t>
            </a:r>
            <a:r>
              <a:rPr sz="2600" dirty="0">
                <a:solidFill>
                  <a:srgbClr val="000099"/>
                </a:solidFill>
              </a:rPr>
              <a:t>||</a:t>
            </a:r>
            <a:r>
              <a:rPr sz="2600" dirty="0"/>
              <a:t>’ operator: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600" dirty="0"/>
              <a:t>	</a:t>
            </a:r>
            <a:r>
              <a:rPr sz="2600" dirty="0">
                <a:solidFill>
                  <a:srgbClr val="008080"/>
                </a:solidFill>
              </a:rPr>
              <a:t>SELECT </a:t>
            </a:r>
            <a:r>
              <a:rPr sz="2600" dirty="0" err="1">
                <a:solidFill>
                  <a:srgbClr val="008080"/>
                </a:solidFill>
              </a:rPr>
              <a:t>fname</a:t>
            </a:r>
            <a:r>
              <a:rPr sz="2600" dirty="0">
                <a:solidFill>
                  <a:srgbClr val="008080"/>
                </a:solidFill>
              </a:rPr>
              <a:t> || </a:t>
            </a:r>
            <a:r>
              <a:rPr sz="2600" dirty="0" err="1">
                <a:solidFill>
                  <a:srgbClr val="008080"/>
                </a:solidFill>
              </a:rPr>
              <a:t>lname</a:t>
            </a:r>
            <a:endParaRPr sz="2600" dirty="0">
              <a:solidFill>
                <a:srgbClr val="008080"/>
              </a:solidFill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600" dirty="0">
                <a:solidFill>
                  <a:srgbClr val="008080"/>
                </a:solidFill>
              </a:rPr>
              <a:t>	FROM Students;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2600" dirty="0"/>
          </a:p>
          <a:p>
            <a:pPr lvl="0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sz="2600" dirty="0"/>
              <a:t>Notice that the names concatenated together without a space in between. We can add such a space using: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600" dirty="0"/>
              <a:t>	</a:t>
            </a:r>
            <a:r>
              <a:rPr sz="2600" dirty="0">
                <a:solidFill>
                  <a:srgbClr val="008080"/>
                </a:solidFill>
              </a:rPr>
              <a:t>SELECT </a:t>
            </a:r>
            <a:r>
              <a:rPr sz="2600" dirty="0" err="1">
                <a:solidFill>
                  <a:srgbClr val="008080"/>
                </a:solidFill>
              </a:rPr>
              <a:t>fname</a:t>
            </a:r>
            <a:r>
              <a:rPr sz="2600" dirty="0">
                <a:solidFill>
                  <a:srgbClr val="008080"/>
                </a:solidFill>
              </a:rPr>
              <a:t> || ‘ ‘ || </a:t>
            </a:r>
            <a:r>
              <a:rPr sz="2600" dirty="0" err="1">
                <a:solidFill>
                  <a:srgbClr val="008080"/>
                </a:solidFill>
              </a:rPr>
              <a:t>lname</a:t>
            </a:r>
            <a:r>
              <a:rPr lang="en-US" sz="2600" dirty="0">
                <a:solidFill>
                  <a:srgbClr val="008080"/>
                </a:solidFill>
              </a:rPr>
              <a:t> AS </a:t>
            </a:r>
            <a:r>
              <a:rPr lang="en-US" sz="2600" dirty="0" err="1">
                <a:solidFill>
                  <a:srgbClr val="008080"/>
                </a:solidFill>
              </a:rPr>
              <a:t>Full_name</a:t>
            </a:r>
            <a:endParaRPr sz="2600" dirty="0">
              <a:solidFill>
                <a:srgbClr val="008080"/>
              </a:solidFill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600" dirty="0">
                <a:solidFill>
                  <a:srgbClr val="008080"/>
                </a:solidFill>
              </a:rPr>
              <a:t>	FROM Students;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2166" y="2423160"/>
            <a:ext cx="2334634" cy="132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2166" y="5468938"/>
            <a:ext cx="2334634" cy="128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9152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Distinct Results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buChar char="•"/>
              <a:defRPr sz="1800"/>
            </a:pPr>
            <a:r>
              <a:rPr sz="3000" dirty="0"/>
              <a:t>Explicitly filtering of duplicates requires the </a:t>
            </a:r>
            <a:r>
              <a:rPr sz="3000" dirty="0">
                <a:solidFill>
                  <a:srgbClr val="000099"/>
                </a:solidFill>
              </a:rPr>
              <a:t>DISTINCT</a:t>
            </a:r>
            <a:r>
              <a:rPr sz="3000" dirty="0"/>
              <a:t> keyword.</a:t>
            </a:r>
            <a:endParaRPr lang="en-US" sz="3000" dirty="0"/>
          </a:p>
          <a:p>
            <a:pPr lvl="0">
              <a:buChar char="•"/>
              <a:defRPr sz="1800"/>
            </a:pPr>
            <a:r>
              <a:rPr sz="3000" dirty="0"/>
              <a:t>Example: To select the distinct last names from the Students table we would write: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8080"/>
                </a:solidFill>
              </a:rPr>
              <a:t>SELECT DISTINCT </a:t>
            </a:r>
            <a:r>
              <a:rPr lang="en-US" sz="3000" dirty="0" err="1">
                <a:solidFill>
                  <a:srgbClr val="008080"/>
                </a:solidFill>
              </a:rPr>
              <a:t>f</a:t>
            </a:r>
            <a:r>
              <a:rPr sz="3000" dirty="0" err="1">
                <a:solidFill>
                  <a:srgbClr val="008080"/>
                </a:solidFill>
              </a:rPr>
              <a:t>name</a:t>
            </a:r>
            <a:r>
              <a:rPr sz="3000" dirty="0">
                <a:solidFill>
                  <a:srgbClr val="008080"/>
                </a:solidFill>
              </a:rPr>
              <a:t> 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sz="3000" dirty="0">
                <a:solidFill>
                  <a:srgbClr val="008080"/>
                </a:solidFill>
              </a:rPr>
              <a:t>FROM Students; </a:t>
            </a:r>
            <a:endParaRPr lang="en-US" sz="3000" dirty="0">
              <a:solidFill>
                <a:srgbClr val="008080"/>
              </a:solidFill>
            </a:endParaRP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lang="en-US" sz="3000" dirty="0">
              <a:solidFill>
                <a:srgbClr val="008080"/>
              </a:solidFill>
            </a:endParaRPr>
          </a:p>
          <a:p>
            <a:pPr marL="742950" lvl="1" indent="-457200">
              <a:spcBef>
                <a:spcPts val="600"/>
              </a:spcBef>
              <a:buSzTx/>
              <a:buFont typeface="Arial" panose="020B0604020202020204" pitchFamily="34" charset="0"/>
              <a:buChar char="•"/>
              <a:defRPr sz="1800"/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tx1"/>
                </a:solidFill>
              </a:rPr>
              <a:t>DISTINCT the key word </a:t>
            </a:r>
            <a:r>
              <a:rPr lang="en-US" sz="3000" dirty="0">
                <a:solidFill>
                  <a:srgbClr val="000099"/>
                </a:solidFill>
              </a:rPr>
              <a:t>ALL </a:t>
            </a:r>
            <a:r>
              <a:rPr lang="en-US" sz="3000" dirty="0">
                <a:solidFill>
                  <a:schemeClr val="tx1"/>
                </a:solidFill>
              </a:rPr>
              <a:t>can be used to specify the default behavior of retaining all rows.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54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Distinct Results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chemeClr val="tx1"/>
                </a:solidFill>
              </a:rPr>
              <a:t>If you specify multiple columns, the DISTINCT clause will evaluate the duplicate based on the combination of values of these columns.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rgbClr val="008080"/>
              </a:solidFill>
            </a:endParaRP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rgbClr val="008080"/>
                </a:solidFill>
              </a:rPr>
              <a:t>SELECT DISTINCT column_1, column_2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rgbClr val="008080"/>
                </a:solidFill>
              </a:rPr>
              <a:t>FROM </a:t>
            </a:r>
            <a:r>
              <a:rPr lang="en-US" sz="2800" dirty="0" err="1">
                <a:solidFill>
                  <a:srgbClr val="008080"/>
                </a:solidFill>
              </a:rPr>
              <a:t>table_name</a:t>
            </a:r>
            <a:r>
              <a:rPr lang="en-US" sz="2800" dirty="0">
                <a:solidFill>
                  <a:srgbClr val="008080"/>
                </a:solidFill>
              </a:rPr>
              <a:t>;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rgbClr val="008080"/>
              </a:solidFill>
            </a:endParaRP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r>
              <a:rPr lang="en-US" sz="2800" dirty="0">
                <a:solidFill>
                  <a:schemeClr val="tx1"/>
                </a:solidFill>
              </a:rPr>
              <a:t>In this case, the combination of both column_1 and column_2 will be used for evaluating duplicate.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1800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228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1593</Words>
  <Application>Microsoft Office PowerPoint</Application>
  <PresentationFormat>Экран (4:3)</PresentationFormat>
  <Paragraphs>267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Arial Bold</vt:lpstr>
      <vt:lpstr>Avenir Roman</vt:lpstr>
      <vt:lpstr>Courier</vt:lpstr>
      <vt:lpstr>Times New Roman</vt:lpstr>
      <vt:lpstr>Verdana</vt:lpstr>
      <vt:lpstr>Default</vt:lpstr>
      <vt:lpstr>Database Management Systems   LECTURE 9   Queries</vt:lpstr>
      <vt:lpstr>Link to the Video</vt:lpstr>
      <vt:lpstr>Querying Data From Tables</vt:lpstr>
      <vt:lpstr>Aliasing in SQL (1)</vt:lpstr>
      <vt:lpstr>Aliasing in SQL (1)</vt:lpstr>
      <vt:lpstr>Aliasing in SQL (2)</vt:lpstr>
      <vt:lpstr>String Concatenation</vt:lpstr>
      <vt:lpstr>Distinct Results</vt:lpstr>
      <vt:lpstr>Distinct Results</vt:lpstr>
      <vt:lpstr>NULL Values</vt:lpstr>
      <vt:lpstr>NULL Values</vt:lpstr>
      <vt:lpstr>IS NULL and IS NOT NULL</vt:lpstr>
      <vt:lpstr>Comparison Operators</vt:lpstr>
      <vt:lpstr>Comparison Operators</vt:lpstr>
      <vt:lpstr>Comparison Operators</vt:lpstr>
      <vt:lpstr>BETWEEN operator</vt:lpstr>
      <vt:lpstr>Comparison Operators</vt:lpstr>
      <vt:lpstr>BETWEEN and NOT BETWEEN</vt:lpstr>
      <vt:lpstr>Pattern Matching</vt:lpstr>
      <vt:lpstr>Pattern Matching</vt:lpstr>
      <vt:lpstr>Pattern Matching</vt:lpstr>
      <vt:lpstr>Pattern Matching</vt:lpstr>
      <vt:lpstr>Converting Data Types</vt:lpstr>
      <vt:lpstr>Converting Data Types</vt:lpstr>
      <vt:lpstr>Books</vt:lpstr>
      <vt:lpstr>Online SQL Training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LECTURE 8-9 Relational algebra</dc:title>
  <dc:creator>Lyudmila A. Kozina</dc:creator>
  <cp:lastModifiedBy>Madina Ipalakova</cp:lastModifiedBy>
  <cp:revision>127</cp:revision>
  <dcterms:modified xsi:type="dcterms:W3CDTF">2020-10-25T15:47:27Z</dcterms:modified>
</cp:coreProperties>
</file>